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155" r:id="rId3"/>
    <p:sldId id="2161" r:id="rId4"/>
    <p:sldId id="2162" r:id="rId5"/>
    <p:sldId id="2163" r:id="rId6"/>
    <p:sldId id="2164" r:id="rId7"/>
    <p:sldId id="2165" r:id="rId8"/>
    <p:sldId id="2210" r:id="rId9"/>
    <p:sldId id="2211" r:id="rId10"/>
    <p:sldId id="2215" r:id="rId11"/>
    <p:sldId id="2212" r:id="rId12"/>
    <p:sldId id="2216" r:id="rId13"/>
    <p:sldId id="2217" r:id="rId14"/>
    <p:sldId id="1571" r:id="rId15"/>
    <p:sldId id="2126" r:id="rId16"/>
    <p:sldId id="1046" r:id="rId17"/>
    <p:sldId id="258" r:id="rId18"/>
    <p:sldId id="2160" r:id="rId19"/>
    <p:sldId id="774" r:id="rId20"/>
    <p:sldId id="2133" r:id="rId21"/>
    <p:sldId id="1668" r:id="rId22"/>
    <p:sldId id="2066" r:id="rId23"/>
    <p:sldId id="1107" r:id="rId24"/>
    <p:sldId id="1746" r:id="rId25"/>
    <p:sldId id="747" r:id="rId26"/>
    <p:sldId id="2093" r:id="rId27"/>
    <p:sldId id="2135" r:id="rId28"/>
    <p:sldId id="2136" r:id="rId29"/>
    <p:sldId id="1733" r:id="rId30"/>
    <p:sldId id="1734" r:id="rId31"/>
    <p:sldId id="1988" r:id="rId32"/>
    <p:sldId id="1970" r:id="rId33"/>
    <p:sldId id="1984" r:id="rId34"/>
    <p:sldId id="805" r:id="rId35"/>
    <p:sldId id="1823" r:id="rId36"/>
    <p:sldId id="1519" r:id="rId37"/>
    <p:sldId id="1882" r:id="rId38"/>
    <p:sldId id="2021" r:id="rId39"/>
    <p:sldId id="475" r:id="rId40"/>
    <p:sldId id="1943" r:id="rId41"/>
    <p:sldId id="415" r:id="rId42"/>
    <p:sldId id="431" r:id="rId43"/>
    <p:sldId id="1102" r:id="rId44"/>
    <p:sldId id="1663" r:id="rId45"/>
    <p:sldId id="1666" r:id="rId46"/>
    <p:sldId id="1716" r:id="rId47"/>
    <p:sldId id="1033" r:id="rId48"/>
    <p:sldId id="978" r:id="rId49"/>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6" d="100"/>
          <a:sy n="86" d="100"/>
        </p:scale>
        <p:origin x="564" y="50"/>
      </p:cViewPr>
      <p:guideLst/>
    </p:cSldViewPr>
  </p:slideViewPr>
  <p:notesTextViewPr>
    <p:cViewPr>
      <p:scale>
        <a:sx n="1" d="1"/>
        <a:sy n="1" d="1"/>
      </p:scale>
      <p:origin x="0" y="0"/>
    </p:cViewPr>
  </p:notesTextViewPr>
  <p:sorterViewPr>
    <p:cViewPr varScale="1">
      <p:scale>
        <a:sx n="100" d="100"/>
        <a:sy n="100" d="100"/>
      </p:scale>
      <p:origin x="0" y="-48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0903" cy="34489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5500" y="0"/>
            <a:ext cx="4340903" cy="344899"/>
          </a:xfrm>
          <a:prstGeom prst="rect">
            <a:avLst/>
          </a:prstGeom>
        </p:spPr>
        <p:txBody>
          <a:bodyPr vert="horz" lIns="91440" tIns="45720" rIns="91440" bIns="45720" rtlCol="0"/>
          <a:lstStyle>
            <a:lvl1pPr algn="r">
              <a:defRPr sz="1200"/>
            </a:lvl1pPr>
          </a:lstStyle>
          <a:p>
            <a:fld id="{2DD13BCA-B750-483A-82C4-803B06F71948}" type="datetimeFigureOut">
              <a:rPr kumimoji="1" lang="ja-JP" altLang="en-US" smtClean="0"/>
              <a:t>2024/8/31</a:t>
            </a:fld>
            <a:endParaRPr kumimoji="1" lang="ja-JP" altLang="en-US"/>
          </a:p>
        </p:txBody>
      </p:sp>
      <p:sp>
        <p:nvSpPr>
          <p:cNvPr id="4" name="スライド イメージ プレースホルダー 3"/>
          <p:cNvSpPr>
            <a:spLocks noGrp="1" noRot="1" noChangeAspect="1"/>
          </p:cNvSpPr>
          <p:nvPr>
            <p:ph type="sldImg" idx="2"/>
          </p:nvPr>
        </p:nvSpPr>
        <p:spPr>
          <a:xfrm>
            <a:off x="2941638" y="860425"/>
            <a:ext cx="4135437"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2103" y="3314745"/>
            <a:ext cx="8014509" cy="27122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3264"/>
            <a:ext cx="4340903" cy="3448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5500" y="6543264"/>
            <a:ext cx="4340903" cy="344899"/>
          </a:xfrm>
          <a:prstGeom prst="rect">
            <a:avLst/>
          </a:prstGeom>
        </p:spPr>
        <p:txBody>
          <a:bodyPr vert="horz" lIns="91440" tIns="45720" rIns="91440" bIns="45720" rtlCol="0" anchor="b"/>
          <a:lstStyle>
            <a:lvl1pPr algn="r">
              <a:defRPr sz="1200"/>
            </a:lvl1pPr>
          </a:lstStyle>
          <a:p>
            <a:fld id="{6B4E8CFB-AC91-4403-B412-934DE8B09D87}" type="slidenum">
              <a:rPr kumimoji="1" lang="ja-JP" altLang="en-US" smtClean="0"/>
              <a:t>‹#›</a:t>
            </a:fld>
            <a:endParaRPr kumimoji="1" lang="ja-JP" altLang="en-US"/>
          </a:p>
        </p:txBody>
      </p:sp>
    </p:spTree>
    <p:extLst>
      <p:ext uri="{BB962C8B-B14F-4D97-AF65-F5344CB8AC3E}">
        <p14:creationId xmlns:p14="http://schemas.microsoft.com/office/powerpoint/2010/main" val="2419623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F01E0-B175-16DC-1BBC-116EB58184F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3F65880-FC0A-D377-0504-8A8CC4850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5EF462A-6CAA-76F1-3042-64676807FDBB}"/>
              </a:ext>
            </a:extLst>
          </p:cNvPr>
          <p:cNvSpPr>
            <a:spLocks noGrp="1"/>
          </p:cNvSpPr>
          <p:nvPr>
            <p:ph type="dt" sz="half" idx="10"/>
          </p:nvPr>
        </p:nvSpPr>
        <p:spPr/>
        <p:txBody>
          <a:bodyPr/>
          <a:lstStyle/>
          <a:p>
            <a:fld id="{5DF3DBEF-968C-4A53-A885-ABD32E37F5AF}" type="datetime1">
              <a:rPr kumimoji="1" lang="ja-JP" altLang="en-US" smtClean="0"/>
              <a:t>2024/8/31</a:t>
            </a:fld>
            <a:endParaRPr kumimoji="1" lang="ja-JP" altLang="en-US"/>
          </a:p>
        </p:txBody>
      </p:sp>
      <p:sp>
        <p:nvSpPr>
          <p:cNvPr id="5" name="フッター プレースホルダー 4">
            <a:extLst>
              <a:ext uri="{FF2B5EF4-FFF2-40B4-BE49-F238E27FC236}">
                <a16:creationId xmlns:a16="http://schemas.microsoft.com/office/drawing/2014/main" id="{89AD9597-CEDD-3834-526C-D2D233A7CD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30741D-6ED2-8C46-6654-2FDB3CFA3678}"/>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347199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8F762-3FE8-D4DE-06C0-E64D50084AB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67EE82-86C4-8381-7EE4-A5021F713BC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06EA4E-6BD3-32B7-76B5-FF5FBA914D38}"/>
              </a:ext>
            </a:extLst>
          </p:cNvPr>
          <p:cNvSpPr>
            <a:spLocks noGrp="1"/>
          </p:cNvSpPr>
          <p:nvPr>
            <p:ph type="dt" sz="half" idx="10"/>
          </p:nvPr>
        </p:nvSpPr>
        <p:spPr/>
        <p:txBody>
          <a:bodyPr/>
          <a:lstStyle/>
          <a:p>
            <a:fld id="{09C9DF57-54E1-4738-AA84-200DED0B4DBB}" type="datetime1">
              <a:rPr kumimoji="1" lang="ja-JP" altLang="en-US" smtClean="0"/>
              <a:t>2024/8/31</a:t>
            </a:fld>
            <a:endParaRPr kumimoji="1" lang="ja-JP" altLang="en-US"/>
          </a:p>
        </p:txBody>
      </p:sp>
      <p:sp>
        <p:nvSpPr>
          <p:cNvPr id="5" name="フッター プレースホルダー 4">
            <a:extLst>
              <a:ext uri="{FF2B5EF4-FFF2-40B4-BE49-F238E27FC236}">
                <a16:creationId xmlns:a16="http://schemas.microsoft.com/office/drawing/2014/main" id="{419DF352-76E4-59FC-2765-356540F5D2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E8C10E-850D-6C8C-2B41-4464B69DEA69}"/>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69881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E0E2B17-45DE-B2DF-6648-9F5EC0FECFC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028423-3648-A45A-7C10-CE30DAE328E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A3BDB7-BE77-3ABC-E547-C52412F87891}"/>
              </a:ext>
            </a:extLst>
          </p:cNvPr>
          <p:cNvSpPr>
            <a:spLocks noGrp="1"/>
          </p:cNvSpPr>
          <p:nvPr>
            <p:ph type="dt" sz="half" idx="10"/>
          </p:nvPr>
        </p:nvSpPr>
        <p:spPr/>
        <p:txBody>
          <a:bodyPr/>
          <a:lstStyle/>
          <a:p>
            <a:fld id="{F812D17F-D5B8-41DF-94AA-97282105F790}" type="datetime1">
              <a:rPr kumimoji="1" lang="ja-JP" altLang="en-US" smtClean="0"/>
              <a:t>2024/8/31</a:t>
            </a:fld>
            <a:endParaRPr kumimoji="1" lang="ja-JP" altLang="en-US"/>
          </a:p>
        </p:txBody>
      </p:sp>
      <p:sp>
        <p:nvSpPr>
          <p:cNvPr id="5" name="フッター プレースホルダー 4">
            <a:extLst>
              <a:ext uri="{FF2B5EF4-FFF2-40B4-BE49-F238E27FC236}">
                <a16:creationId xmlns:a16="http://schemas.microsoft.com/office/drawing/2014/main" id="{F72E410B-937D-38D1-D108-DE1B77696A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F55A8E-CB5C-B353-C986-D1EA20622312}"/>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24820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AA98C-D46C-A3E7-7EC7-8930977DD62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CCF914-87A1-95A4-54BE-34B2B1C238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04681E-816F-4D90-04A4-2E2C46B7766B}"/>
              </a:ext>
            </a:extLst>
          </p:cNvPr>
          <p:cNvSpPr>
            <a:spLocks noGrp="1"/>
          </p:cNvSpPr>
          <p:nvPr>
            <p:ph type="dt" sz="half" idx="10"/>
          </p:nvPr>
        </p:nvSpPr>
        <p:spPr/>
        <p:txBody>
          <a:bodyPr/>
          <a:lstStyle/>
          <a:p>
            <a:fld id="{0694C968-1B36-4ACD-B16A-EC775826D277}" type="datetime1">
              <a:rPr kumimoji="1" lang="ja-JP" altLang="en-US" smtClean="0"/>
              <a:t>2024/8/31</a:t>
            </a:fld>
            <a:endParaRPr kumimoji="1" lang="ja-JP" altLang="en-US"/>
          </a:p>
        </p:txBody>
      </p:sp>
      <p:sp>
        <p:nvSpPr>
          <p:cNvPr id="5" name="フッター プレースホルダー 4">
            <a:extLst>
              <a:ext uri="{FF2B5EF4-FFF2-40B4-BE49-F238E27FC236}">
                <a16:creationId xmlns:a16="http://schemas.microsoft.com/office/drawing/2014/main" id="{7B555663-CD96-7452-0EF8-D4CF471AC0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2BCC69-6701-63C6-DAC4-2C339746A403}"/>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218248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845E3D-67DB-5412-43E7-167550B24D0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5B61D2-3DD6-11D2-FE7C-192F2E78E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6F9449-0F07-271C-167B-77759F770E48}"/>
              </a:ext>
            </a:extLst>
          </p:cNvPr>
          <p:cNvSpPr>
            <a:spLocks noGrp="1"/>
          </p:cNvSpPr>
          <p:nvPr>
            <p:ph type="dt" sz="half" idx="10"/>
          </p:nvPr>
        </p:nvSpPr>
        <p:spPr/>
        <p:txBody>
          <a:bodyPr/>
          <a:lstStyle/>
          <a:p>
            <a:fld id="{8C0F59C8-C1EE-4352-A989-B72536192835}" type="datetime1">
              <a:rPr kumimoji="1" lang="ja-JP" altLang="en-US" smtClean="0"/>
              <a:t>2024/8/31</a:t>
            </a:fld>
            <a:endParaRPr kumimoji="1" lang="ja-JP" altLang="en-US"/>
          </a:p>
        </p:txBody>
      </p:sp>
      <p:sp>
        <p:nvSpPr>
          <p:cNvPr id="5" name="フッター プレースホルダー 4">
            <a:extLst>
              <a:ext uri="{FF2B5EF4-FFF2-40B4-BE49-F238E27FC236}">
                <a16:creationId xmlns:a16="http://schemas.microsoft.com/office/drawing/2014/main" id="{C63753EC-CE33-ED8A-F0BE-AF05618E2F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BBC347-ECB9-501B-FFB6-2C43FF6AC497}"/>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75751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3ECC08-054D-B63E-8648-73FA9BF522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F0B382-1A55-72AF-1808-F0CC310233F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96DBA90-A9BC-05CE-B6F7-BD2DDEF33FE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7D0E3AC-9394-283A-23EB-3DA8FD1D2FB1}"/>
              </a:ext>
            </a:extLst>
          </p:cNvPr>
          <p:cNvSpPr>
            <a:spLocks noGrp="1"/>
          </p:cNvSpPr>
          <p:nvPr>
            <p:ph type="dt" sz="half" idx="10"/>
          </p:nvPr>
        </p:nvSpPr>
        <p:spPr/>
        <p:txBody>
          <a:bodyPr/>
          <a:lstStyle/>
          <a:p>
            <a:fld id="{3A5B33DF-B93C-4229-906A-E538B203AE80}" type="datetime1">
              <a:rPr kumimoji="1" lang="ja-JP" altLang="en-US" smtClean="0"/>
              <a:t>2024/8/31</a:t>
            </a:fld>
            <a:endParaRPr kumimoji="1" lang="ja-JP" altLang="en-US"/>
          </a:p>
        </p:txBody>
      </p:sp>
      <p:sp>
        <p:nvSpPr>
          <p:cNvPr id="6" name="フッター プレースホルダー 5">
            <a:extLst>
              <a:ext uri="{FF2B5EF4-FFF2-40B4-BE49-F238E27FC236}">
                <a16:creationId xmlns:a16="http://schemas.microsoft.com/office/drawing/2014/main" id="{73F61863-432F-848D-78A4-B70546C3FE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588151-1BD2-1FD7-0F69-5EBF03081495}"/>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00601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C2AAE-99A2-24D8-5C96-67F7AF32A52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354BBC-1D55-891D-70A3-6F418A8AD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94F08A-7960-6366-1C75-B410B3DC303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29AC435-8AFF-7AF6-7182-1C9C255253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A577A96-C89C-7B5E-9DBD-EEF6957DAA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14DDA99-F35D-31A6-A239-32F56AD43084}"/>
              </a:ext>
            </a:extLst>
          </p:cNvPr>
          <p:cNvSpPr>
            <a:spLocks noGrp="1"/>
          </p:cNvSpPr>
          <p:nvPr>
            <p:ph type="dt" sz="half" idx="10"/>
          </p:nvPr>
        </p:nvSpPr>
        <p:spPr/>
        <p:txBody>
          <a:bodyPr/>
          <a:lstStyle/>
          <a:p>
            <a:fld id="{1FD2B3B8-2786-4A9E-BD9F-17CFBD134FCB}" type="datetime1">
              <a:rPr kumimoji="1" lang="ja-JP" altLang="en-US" smtClean="0"/>
              <a:t>2024/8/31</a:t>
            </a:fld>
            <a:endParaRPr kumimoji="1" lang="ja-JP" altLang="en-US"/>
          </a:p>
        </p:txBody>
      </p:sp>
      <p:sp>
        <p:nvSpPr>
          <p:cNvPr id="8" name="フッター プレースホルダー 7">
            <a:extLst>
              <a:ext uri="{FF2B5EF4-FFF2-40B4-BE49-F238E27FC236}">
                <a16:creationId xmlns:a16="http://schemas.microsoft.com/office/drawing/2014/main" id="{AB1F8318-33B2-CBD5-5CFA-97BBD17870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BAD85CF-D1CF-A7A0-4978-FE439102CCDD}"/>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388556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6C3C7-BA64-CCFF-6981-693C2FA27ED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CB0BECB-C295-DECB-D872-5FFB459F49AB}"/>
              </a:ext>
            </a:extLst>
          </p:cNvPr>
          <p:cNvSpPr>
            <a:spLocks noGrp="1"/>
          </p:cNvSpPr>
          <p:nvPr>
            <p:ph type="dt" sz="half" idx="10"/>
          </p:nvPr>
        </p:nvSpPr>
        <p:spPr/>
        <p:txBody>
          <a:bodyPr/>
          <a:lstStyle/>
          <a:p>
            <a:fld id="{58F0ED73-5E53-4236-A325-F0EB2A186F68}" type="datetime1">
              <a:rPr kumimoji="1" lang="ja-JP" altLang="en-US" smtClean="0"/>
              <a:t>2024/8/31</a:t>
            </a:fld>
            <a:endParaRPr kumimoji="1" lang="ja-JP" altLang="en-US"/>
          </a:p>
        </p:txBody>
      </p:sp>
      <p:sp>
        <p:nvSpPr>
          <p:cNvPr id="4" name="フッター プレースホルダー 3">
            <a:extLst>
              <a:ext uri="{FF2B5EF4-FFF2-40B4-BE49-F238E27FC236}">
                <a16:creationId xmlns:a16="http://schemas.microsoft.com/office/drawing/2014/main" id="{23C0C890-726E-874E-0347-A7647CE0E21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541A3C6-8F8A-A8C4-4FC6-EF5F3283CCF5}"/>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4569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BB39360-FAD0-943D-A6B5-48EB4104C906}"/>
              </a:ext>
            </a:extLst>
          </p:cNvPr>
          <p:cNvSpPr>
            <a:spLocks noGrp="1"/>
          </p:cNvSpPr>
          <p:nvPr>
            <p:ph type="dt" sz="half" idx="10"/>
          </p:nvPr>
        </p:nvSpPr>
        <p:spPr/>
        <p:txBody>
          <a:bodyPr/>
          <a:lstStyle/>
          <a:p>
            <a:fld id="{C83332DB-1D74-41E6-B5B7-DE2BA1AB8B12}" type="datetime1">
              <a:rPr kumimoji="1" lang="ja-JP" altLang="en-US" smtClean="0"/>
              <a:t>2024/8/31</a:t>
            </a:fld>
            <a:endParaRPr kumimoji="1" lang="ja-JP" altLang="en-US"/>
          </a:p>
        </p:txBody>
      </p:sp>
      <p:sp>
        <p:nvSpPr>
          <p:cNvPr id="3" name="フッター プレースホルダー 2">
            <a:extLst>
              <a:ext uri="{FF2B5EF4-FFF2-40B4-BE49-F238E27FC236}">
                <a16:creationId xmlns:a16="http://schemas.microsoft.com/office/drawing/2014/main" id="{BC5437C7-3E28-7447-C558-2A96921742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057E115-199B-EE3F-B26D-C7860DB18565}"/>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20496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B36CF-6919-FD90-4066-66DBE76BC1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727BFD-4C4A-1CF7-8AD2-5086C8A7F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49556F1-C526-1E15-6572-A931C7415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95B88B-3145-9771-30FD-8FF3EB127D78}"/>
              </a:ext>
            </a:extLst>
          </p:cNvPr>
          <p:cNvSpPr>
            <a:spLocks noGrp="1"/>
          </p:cNvSpPr>
          <p:nvPr>
            <p:ph type="dt" sz="half" idx="10"/>
          </p:nvPr>
        </p:nvSpPr>
        <p:spPr/>
        <p:txBody>
          <a:bodyPr/>
          <a:lstStyle/>
          <a:p>
            <a:fld id="{B4D52A67-BA3C-4C13-90F2-9A4A6B1ABA95}" type="datetime1">
              <a:rPr kumimoji="1" lang="ja-JP" altLang="en-US" smtClean="0"/>
              <a:t>2024/8/31</a:t>
            </a:fld>
            <a:endParaRPr kumimoji="1" lang="ja-JP" altLang="en-US"/>
          </a:p>
        </p:txBody>
      </p:sp>
      <p:sp>
        <p:nvSpPr>
          <p:cNvPr id="6" name="フッター プレースホルダー 5">
            <a:extLst>
              <a:ext uri="{FF2B5EF4-FFF2-40B4-BE49-F238E27FC236}">
                <a16:creationId xmlns:a16="http://schemas.microsoft.com/office/drawing/2014/main" id="{922E7A9E-B4D9-33C0-C38F-7BD1B7BE60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B4713D-ED85-152F-6D06-675F8E499884}"/>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326986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84CC2-81FE-600D-5D0F-B49465ED4C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51451CB-8260-6FD4-32EE-CE2CD8474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4849C57-8C05-56FB-F326-2348E19E0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C54521-8E85-FE88-0532-952D1C2BB215}"/>
              </a:ext>
            </a:extLst>
          </p:cNvPr>
          <p:cNvSpPr>
            <a:spLocks noGrp="1"/>
          </p:cNvSpPr>
          <p:nvPr>
            <p:ph type="dt" sz="half" idx="10"/>
          </p:nvPr>
        </p:nvSpPr>
        <p:spPr/>
        <p:txBody>
          <a:bodyPr/>
          <a:lstStyle/>
          <a:p>
            <a:fld id="{67C48B4C-0C3F-43A0-A2AE-3371D419DD67}" type="datetime1">
              <a:rPr kumimoji="1" lang="ja-JP" altLang="en-US" smtClean="0"/>
              <a:t>2024/8/31</a:t>
            </a:fld>
            <a:endParaRPr kumimoji="1" lang="ja-JP" altLang="en-US"/>
          </a:p>
        </p:txBody>
      </p:sp>
      <p:sp>
        <p:nvSpPr>
          <p:cNvPr id="6" name="フッター プレースホルダー 5">
            <a:extLst>
              <a:ext uri="{FF2B5EF4-FFF2-40B4-BE49-F238E27FC236}">
                <a16:creationId xmlns:a16="http://schemas.microsoft.com/office/drawing/2014/main" id="{055C519D-7263-E788-3240-9968A7FC9A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68896D-B178-A72D-525B-91A8566F8EF1}"/>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95930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A4960B3-83BE-181E-C4FD-87EE4ADC0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D2C860-DF7E-DEA7-CD67-99EC05280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125244-4E14-F05B-D14B-78237CC16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697DC-B5E3-4822-97C8-874BDEDE8E87}" type="datetime1">
              <a:rPr kumimoji="1" lang="ja-JP" altLang="en-US" smtClean="0"/>
              <a:t>2024/8/31</a:t>
            </a:fld>
            <a:endParaRPr kumimoji="1" lang="ja-JP" altLang="en-US"/>
          </a:p>
        </p:txBody>
      </p:sp>
      <p:sp>
        <p:nvSpPr>
          <p:cNvPr id="5" name="フッター プレースホルダー 4">
            <a:extLst>
              <a:ext uri="{FF2B5EF4-FFF2-40B4-BE49-F238E27FC236}">
                <a16:creationId xmlns:a16="http://schemas.microsoft.com/office/drawing/2014/main" id="{CA08134E-7817-6411-6029-AAD7831DC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08D6683-8FAB-8780-4E7C-CC897907B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8348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neurochem-j.jp/index.html?vol=59&amp;no=2"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4BC144B-FC22-5326-0EBA-739B1FF0AA9A}"/>
              </a:ext>
            </a:extLst>
          </p:cNvPr>
          <p:cNvSpPr>
            <a:spLocks noGrp="1"/>
          </p:cNvSpPr>
          <p:nvPr>
            <p:ph type="subTitle" idx="1"/>
          </p:nvPr>
        </p:nvSpPr>
        <p:spPr>
          <a:xfrm>
            <a:off x="1524000" y="723529"/>
            <a:ext cx="9972583" cy="5894773"/>
          </a:xfrm>
        </p:spPr>
        <p:txBody>
          <a:bodyPr>
            <a:normAutofit fontScale="77500" lnSpcReduction="20000"/>
          </a:bodyPr>
          <a:lstStyle/>
          <a:p>
            <a:r>
              <a:rPr lang="ja-JP" altLang="en-US" sz="4600" dirty="0">
                <a:solidFill>
                  <a:srgbClr val="222222"/>
                </a:solidFill>
                <a:effectLst/>
                <a:latin typeface="ＭＳ Ｐゴシック" panose="020B0600070205080204" pitchFamily="50" charset="-128"/>
                <a:ea typeface="ＭＳ Ｐゴシック" panose="020B0600070205080204" pitchFamily="50" charset="-128"/>
                <a:cs typeface="Arial" panose="020B0604020202020204" pitchFamily="34" charset="0"/>
              </a:rPr>
              <a:t>室蘭</a:t>
            </a:r>
            <a:r>
              <a:rPr lang="en-US" altLang="ja-JP" sz="4600" dirty="0">
                <a:solidFill>
                  <a:srgbClr val="222222"/>
                </a:solidFill>
                <a:effectLst/>
                <a:latin typeface="ＭＳ Ｐゴシック" panose="020B0600070205080204" pitchFamily="50" charset="-128"/>
                <a:ea typeface="ＭＳ Ｐゴシック" panose="020B0600070205080204" pitchFamily="50" charset="-128"/>
                <a:cs typeface="Arial" panose="020B0604020202020204" pitchFamily="34" charset="0"/>
              </a:rPr>
              <a:t>LD</a:t>
            </a:r>
            <a:r>
              <a:rPr lang="ja-JP" altLang="en-US" sz="4600" dirty="0">
                <a:solidFill>
                  <a:srgbClr val="222222"/>
                </a:solidFill>
                <a:effectLst/>
                <a:latin typeface="ＭＳ Ｐゴシック" panose="020B0600070205080204" pitchFamily="50" charset="-128"/>
                <a:ea typeface="ＭＳ Ｐゴシック" panose="020B0600070205080204" pitchFamily="50" charset="-128"/>
                <a:cs typeface="Arial" panose="020B0604020202020204" pitchFamily="34" charset="0"/>
              </a:rPr>
              <a:t>の会　</a:t>
            </a:r>
            <a:endParaRPr lang="en-US" altLang="ja-JP" sz="4600" dirty="0">
              <a:solidFill>
                <a:srgbClr val="222222"/>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r>
              <a:rPr kumimoji="1" lang="ja-JP" altLang="en-US" sz="4600" dirty="0">
                <a:latin typeface="ＭＳ Ｐゴシック" panose="020B0600070205080204" pitchFamily="50" charset="-128"/>
                <a:ea typeface="ＭＳ Ｐゴシック" panose="020B0600070205080204" pitchFamily="50" charset="-128"/>
              </a:rPr>
              <a:t>設立</a:t>
            </a:r>
            <a:r>
              <a:rPr kumimoji="1" lang="en-US" altLang="ja-JP" sz="4600" dirty="0">
                <a:latin typeface="ＭＳ Ｐゴシック" panose="020B0600070205080204" pitchFamily="50" charset="-128"/>
                <a:ea typeface="ＭＳ Ｐゴシック" panose="020B0600070205080204" pitchFamily="50" charset="-128"/>
              </a:rPr>
              <a:t>25</a:t>
            </a:r>
            <a:r>
              <a:rPr kumimoji="1" lang="ja-JP" altLang="en-US" sz="4600" dirty="0">
                <a:latin typeface="ＭＳ Ｐゴシック" panose="020B0600070205080204" pitchFamily="50" charset="-128"/>
                <a:ea typeface="ＭＳ Ｐゴシック" panose="020B0600070205080204" pitchFamily="50" charset="-128"/>
              </a:rPr>
              <a:t>周年記念講演会</a:t>
            </a:r>
            <a:endParaRPr kumimoji="1" lang="en-US" altLang="ja-JP" sz="4600" dirty="0">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r>
              <a:rPr kumimoji="1" lang="ja-JP" altLang="en-US" sz="4600" dirty="0">
                <a:solidFill>
                  <a:srgbClr val="FF0000"/>
                </a:solidFill>
                <a:latin typeface="ＭＳ Ｐゴシック" panose="020B0600070205080204" pitchFamily="50" charset="-128"/>
                <a:ea typeface="ＭＳ Ｐゴシック" panose="020B0600070205080204" pitchFamily="50" charset="-128"/>
              </a:rPr>
              <a:t>「見えるものと見えないもの</a:t>
            </a:r>
            <a:r>
              <a:rPr lang="ja-JP" altLang="en-US" sz="4600" dirty="0">
                <a:solidFill>
                  <a:srgbClr val="FF0000"/>
                </a:solidFill>
                <a:latin typeface="ＭＳ Ｐゴシック" panose="020B0600070205080204" pitchFamily="50" charset="-128"/>
                <a:ea typeface="ＭＳ Ｐゴシック" panose="020B0600070205080204" pitchFamily="50" charset="-128"/>
              </a:rPr>
              <a:t>を繋ぐ</a:t>
            </a:r>
            <a:r>
              <a:rPr kumimoji="1" lang="ja-JP" altLang="en-US" sz="4600" dirty="0">
                <a:solidFill>
                  <a:srgbClr val="FF0000"/>
                </a:solidFill>
                <a:latin typeface="ＭＳ Ｐゴシック" panose="020B0600070205080204" pitchFamily="50" charset="-128"/>
                <a:ea typeface="ＭＳ Ｐゴシック" panose="020B0600070205080204" pitchFamily="50" charset="-128"/>
              </a:rPr>
              <a:t>」</a:t>
            </a:r>
            <a:endParaRPr kumimoji="1" lang="en-US" altLang="ja-JP" sz="4600" dirty="0">
              <a:solidFill>
                <a:srgbClr val="FF0000"/>
              </a:solidFill>
              <a:latin typeface="ＭＳ Ｐゴシック" panose="020B0600070205080204" pitchFamily="50" charset="-128"/>
              <a:ea typeface="ＭＳ Ｐゴシック" panose="020B0600070205080204" pitchFamily="50" charset="-128"/>
            </a:endParaRPr>
          </a:p>
          <a:p>
            <a:endParaRPr kumimoji="1" lang="en-US" altLang="ja-JP" sz="4600" dirty="0">
              <a:solidFill>
                <a:srgbClr val="FF0000"/>
              </a:solidFill>
              <a:latin typeface="ＭＳ Ｐゴシック" panose="020B0600070205080204" pitchFamily="50" charset="-128"/>
              <a:ea typeface="ＭＳ Ｐゴシック" panose="020B0600070205080204" pitchFamily="50" charset="-128"/>
            </a:endParaRPr>
          </a:p>
          <a:p>
            <a:r>
              <a:rPr lang="ja-JP" altLang="en-US" sz="4600" dirty="0">
                <a:solidFill>
                  <a:srgbClr val="FF0000"/>
                </a:solidFill>
                <a:latin typeface="ＭＳ Ｐゴシック" panose="020B0600070205080204" pitchFamily="50" charset="-128"/>
                <a:ea typeface="ＭＳ Ｐゴシック" panose="020B0600070205080204" pitchFamily="50" charset="-128"/>
              </a:rPr>
              <a:t>「本来の日本人に立ち返り、世界平和を目指す」</a:t>
            </a:r>
            <a:endParaRPr kumimoji="1" lang="en-US" altLang="ja-JP" sz="4600" dirty="0">
              <a:solidFill>
                <a:srgbClr val="FF0000"/>
              </a:solidFill>
              <a:latin typeface="ＭＳ Ｐゴシック" panose="020B0600070205080204" pitchFamily="50" charset="-128"/>
              <a:ea typeface="ＭＳ Ｐゴシック" panose="020B0600070205080204" pitchFamily="50" charset="-128"/>
            </a:endParaRPr>
          </a:p>
          <a:p>
            <a:endParaRPr kumimoji="1" lang="ja-JP" altLang="en-US" sz="3600" dirty="0">
              <a:latin typeface="ＭＳ Ｐゴシック" panose="020B0600070205080204" pitchFamily="50" charset="-128"/>
              <a:ea typeface="ＭＳ Ｐゴシック" panose="020B0600070205080204" pitchFamily="50" charset="-128"/>
            </a:endParaRPr>
          </a:p>
          <a:p>
            <a:r>
              <a:rPr lang="ja-JP" altLang="en-US" sz="3600" dirty="0">
                <a:solidFill>
                  <a:srgbClr val="00B050"/>
                </a:solidFill>
                <a:latin typeface="ＭＳ Ｐゴシック" panose="020B0600070205080204" pitchFamily="50" charset="-128"/>
                <a:ea typeface="ＭＳ Ｐゴシック" panose="020B0600070205080204" pitchFamily="50" charset="-128"/>
              </a:rPr>
              <a:t>令和６年８月１０日（土）</a:t>
            </a:r>
            <a:r>
              <a:rPr kumimoji="1" lang="ja-JP" altLang="en-US" sz="3600" dirty="0">
                <a:solidFill>
                  <a:srgbClr val="00B050"/>
                </a:solidFill>
                <a:latin typeface="ＭＳ Ｐゴシック" panose="020B0600070205080204" pitchFamily="50" charset="-128"/>
                <a:ea typeface="ＭＳ Ｐゴシック" panose="020B0600070205080204" pitchFamily="50" charset="-128"/>
              </a:rPr>
              <a:t>　</a:t>
            </a:r>
            <a:endParaRPr kumimoji="1" lang="ja-JP" altLang="en-US" sz="3600" dirty="0">
              <a:latin typeface="ＭＳ Ｐゴシック" panose="020B0600070205080204" pitchFamily="50" charset="-128"/>
              <a:ea typeface="ＭＳ Ｐゴシック" panose="020B0600070205080204" pitchFamily="50" charset="-128"/>
            </a:endParaRPr>
          </a:p>
          <a:p>
            <a:r>
              <a:rPr lang="en-US" altLang="ja-JP" sz="3600" dirty="0">
                <a:latin typeface="ＭＳ Ｐゴシック" panose="020B0600070205080204" pitchFamily="50" charset="-128"/>
                <a:ea typeface="ＭＳ Ｐゴシック" panose="020B0600070205080204" pitchFamily="50" charset="-128"/>
              </a:rPr>
              <a:t>ZOOM</a:t>
            </a:r>
            <a:r>
              <a:rPr lang="ja-JP" altLang="en-US" sz="3600" dirty="0">
                <a:latin typeface="ＭＳ Ｐゴシック" panose="020B0600070205080204" pitchFamily="50" charset="-128"/>
                <a:ea typeface="ＭＳ Ｐゴシック" panose="020B0600070205080204" pitchFamily="50" charset="-128"/>
              </a:rPr>
              <a:t>配信</a:t>
            </a:r>
            <a:endParaRPr kumimoji="1" lang="ja-JP" altLang="en-US" sz="3600" dirty="0">
              <a:latin typeface="ＭＳ Ｐゴシック" panose="020B0600070205080204" pitchFamily="50" charset="-128"/>
              <a:ea typeface="ＭＳ Ｐゴシック" panose="020B0600070205080204" pitchFamily="50" charset="-128"/>
            </a:endParaRPr>
          </a:p>
          <a:p>
            <a:endParaRPr kumimoji="1" lang="ja-JP" altLang="en-US" sz="3600" dirty="0">
              <a:latin typeface="ＭＳ Ｐゴシック" panose="020B0600070205080204" pitchFamily="50" charset="-128"/>
              <a:ea typeface="ＭＳ Ｐゴシック" panose="020B0600070205080204" pitchFamily="50" charset="-128"/>
            </a:endParaRPr>
          </a:p>
          <a:p>
            <a:r>
              <a:rPr kumimoji="1" lang="ja-JP" altLang="en-US" sz="3600" dirty="0">
                <a:solidFill>
                  <a:srgbClr val="0000CC"/>
                </a:solidFill>
                <a:latin typeface="ＭＳ Ｐゴシック" panose="020B0600070205080204" pitchFamily="50" charset="-128"/>
                <a:ea typeface="ＭＳ Ｐゴシック" panose="020B0600070205080204" pitchFamily="50" charset="-128"/>
              </a:rPr>
              <a:t>十勝むつみのクリニック（帯広）</a:t>
            </a:r>
            <a:endParaRPr kumimoji="1"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精神科・心療内科　</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長沼　睦雄　</a:t>
            </a:r>
          </a:p>
          <a:p>
            <a:endParaRPr kumimoji="1" lang="ja-JP" altLang="en-US" dirty="0"/>
          </a:p>
        </p:txBody>
      </p:sp>
      <p:sp>
        <p:nvSpPr>
          <p:cNvPr id="5" name="テキスト ボックス 4">
            <a:extLst>
              <a:ext uri="{FF2B5EF4-FFF2-40B4-BE49-F238E27FC236}">
                <a16:creationId xmlns:a16="http://schemas.microsoft.com/office/drawing/2014/main" id="{ADD2905E-FA74-02DC-6129-4496F34EB091}"/>
              </a:ext>
            </a:extLst>
          </p:cNvPr>
          <p:cNvSpPr txBox="1"/>
          <p:nvPr/>
        </p:nvSpPr>
        <p:spPr>
          <a:xfrm>
            <a:off x="11292396" y="6156664"/>
            <a:ext cx="364202" cy="523220"/>
          </a:xfrm>
          <a:prstGeom prst="rect">
            <a:avLst/>
          </a:prstGeom>
          <a:noFill/>
        </p:spPr>
        <p:txBody>
          <a:bodyPr wrap="none" rtlCol="0">
            <a:spAutoFit/>
          </a:bodyPr>
          <a:lstStyle/>
          <a:p>
            <a:r>
              <a:rPr kumimoji="1" lang="en-US" altLang="ja-JP" sz="2800" dirty="0">
                <a:latin typeface="ＭＳ Ｐゴシック" panose="020B0600070205080204" pitchFamily="50" charset="-128"/>
                <a:ea typeface="ＭＳ Ｐゴシック" panose="020B0600070205080204" pitchFamily="50" charset="-128"/>
              </a:rPr>
              <a:t>1</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2982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546100"/>
            <a:ext cx="11725375" cy="6098541"/>
          </a:xfrm>
        </p:spPr>
        <p:txBody>
          <a:bodyPr>
            <a:noAutofit/>
          </a:bodyPr>
          <a:lstStyle/>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・人は遺伝情報のみによってその精神や魂が決められているのではな</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a:t>
            </a:r>
            <a:endPar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周囲の環境によって、より多くの影響を受け</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周囲の環境との関係性によって自分を確立させ自立していく</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・与えられた情報を鵜のみにするのではなく、裏側にある真実や事実を見極めたうえで、</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自分の意見を持つこと</a:t>
            </a:r>
            <a:r>
              <a:rPr lang="ja-JP" altLang="en-US" sz="3600" kern="100" dirty="0">
                <a:solidFill>
                  <a:srgbClr val="00B05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36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自分らしい生き方を求めて</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生活や人生を見直すこと</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が大切になる。</a:t>
            </a:r>
          </a:p>
          <a:p>
            <a:pPr algn="l"/>
            <a:br>
              <a:rPr lang="ja-JP" altLang="en-US" sz="2800" dirty="0"/>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10</a:t>
            </a:fld>
            <a:endParaRPr kumimoji="1" lang="ja-JP" altLang="en-US"/>
          </a:p>
        </p:txBody>
      </p:sp>
    </p:spTree>
    <p:extLst>
      <p:ext uri="{BB962C8B-B14F-4D97-AF65-F5344CB8AC3E}">
        <p14:creationId xmlns:p14="http://schemas.microsoft.com/office/powerpoint/2010/main" val="93413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221942"/>
            <a:ext cx="11725375" cy="6422699"/>
          </a:xfrm>
        </p:spPr>
        <p:txBody>
          <a:bodyPr>
            <a:noAutofit/>
          </a:bodyPr>
          <a:lstStyle/>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・本質からの分離や分化が進めば必ず２元性が生じ、ある特定のものを</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「善」「表」「光」</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とすれば、反対側に</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「悪」「裏」「闇」</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という概念が生じる。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・西洋文化では、</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何かを「善」とすることによって</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、それ以外を「悪」としてしまうような傾向があり、</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「悪」と判断されたものに対しては、「どんな攻撃をしてもよい」というような傾向がある</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・特定の組織や物事に対して、</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「すべてが悪である」</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と認識してしまうと、交渉や調停の可能性が狭まってしまう。</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本来の日本人の精神</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には、意見が違っても、それぞれの背景にある事情などをくみ取り、</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「同じ人間だもの」</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と受け入れようとする精神性が受け継がれている。</a:t>
            </a:r>
          </a:p>
          <a:p>
            <a:pPr algn="l"/>
            <a:br>
              <a:rPr lang="ja-JP" altLang="en-US" sz="2800" dirty="0"/>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11</a:t>
            </a:fld>
            <a:endParaRPr kumimoji="1" lang="ja-JP" altLang="en-US" dirty="0"/>
          </a:p>
        </p:txBody>
      </p:sp>
    </p:spTree>
    <p:extLst>
      <p:ext uri="{BB962C8B-B14F-4D97-AF65-F5344CB8AC3E}">
        <p14:creationId xmlns:p14="http://schemas.microsoft.com/office/powerpoint/2010/main" val="333452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221942"/>
            <a:ext cx="11725375" cy="6422699"/>
          </a:xfrm>
        </p:spPr>
        <p:txBody>
          <a:bodyPr>
            <a:noAutofit/>
          </a:bodyPr>
          <a:lstStyle/>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8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今の日本人が持っている</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「過剰なまでのサービス精神」「相手のニーズに応えることを優先しようとする性質」</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は、祖先から受け継いだ遺伝子や魂があるためである。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・本来の日本人には</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宇宙的な視野</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が備わっているはずであり、「日本の」という狭い枠を捨てて、</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「人類・地球・宇宙の」</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という広い枠に置き替えることが必要である。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・私たちは、分離・対立している人や事を、</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違いを認め合いながら同居する（「統合」）させる</a:t>
            </a:r>
            <a:r>
              <a:rPr lang="ja-JP" altLang="en-US"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ために、いったい何か必要なのかを理解する必要がある。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・そのためには、２元論に捉われず、まったく新しい</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第３の視点</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を持って、物事の本質を見つけなければならない。</a:t>
            </a:r>
          </a:p>
          <a:p>
            <a:pPr algn="l"/>
            <a:br>
              <a:rPr lang="ja-JP" altLang="en-US" sz="2800" dirty="0"/>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12</a:t>
            </a:fld>
            <a:endParaRPr kumimoji="1" lang="ja-JP" altLang="en-US"/>
          </a:p>
        </p:txBody>
      </p:sp>
    </p:spTree>
    <p:extLst>
      <p:ext uri="{BB962C8B-B14F-4D97-AF65-F5344CB8AC3E}">
        <p14:creationId xmlns:p14="http://schemas.microsoft.com/office/powerpoint/2010/main" val="388477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221942"/>
            <a:ext cx="11725375" cy="6897949"/>
          </a:xfrm>
        </p:spPr>
        <p:txBody>
          <a:bodyPr>
            <a:noAutofit/>
          </a:bodyPr>
          <a:lstStyle/>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・日本人には、</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「八百万（やおよろず）の神」「人の数だけ真実が存在する」「あらゆるものに霊魂がある」</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という独特の「信仰」があり、私たちには</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「神々と同じ霊魂が流れ、霊魂を宿す身体を受け継いでいる」</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と遺伝子に刷り込まれている。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・どんなことが起きても、それは</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「与えられたもの」</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であり、</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「ありのままに」</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受け取って、</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「すべての存在を認め尊重する」</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ことが日本人の霊魂にはある。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・起きることを否定して争うよりは、自分を振り返り、自分の内面を磨くことを先祖である神々は教えている。</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「祈ること」「見返ること」</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いう知恵を与えられている。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「慈悲の心」</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や</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「魂の向上」</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を掲げて、すべてを受け入れ、すべての生き物が互いを慈しみ、互いを尊敬し合える未来の地球を創造していこう。</a:t>
            </a:r>
          </a:p>
          <a:p>
            <a:pPr algn="l"/>
            <a:br>
              <a:rPr lang="ja-JP" altLang="en-US" sz="2800" dirty="0"/>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13</a:t>
            </a:fld>
            <a:endParaRPr kumimoji="1" lang="ja-JP" altLang="en-US"/>
          </a:p>
        </p:txBody>
      </p:sp>
    </p:spTree>
    <p:extLst>
      <p:ext uri="{BB962C8B-B14F-4D97-AF65-F5344CB8AC3E}">
        <p14:creationId xmlns:p14="http://schemas.microsoft.com/office/powerpoint/2010/main" val="414914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二元論で語れない世界の真実</a:t>
            </a:r>
            <a:r>
              <a:rPr lang="en-US" altLang="ja-JP" dirty="0">
                <a:latin typeface="ＭＳ Ｐゴシック" panose="020B0600070205080204" pitchFamily="50" charset="-128"/>
                <a:ea typeface="ＭＳ Ｐゴシック" panose="020B0600070205080204" pitchFamily="50" charset="-128"/>
              </a:rPr>
              <a:t> </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236265"/>
            <a:ext cx="11599818" cy="5408375"/>
          </a:xfrm>
        </p:spPr>
        <p:txBody>
          <a:bodyPr>
            <a:noAutofit/>
          </a:bodyPr>
          <a:lstStyle/>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ある次元で起きたことは、その次元では解決できない</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その次元を超えた視点から観ないと真実はわからない</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latin typeface="ＭＳ Ｐゴシック" panose="020B0600070205080204" pitchFamily="50" charset="-128"/>
                <a:ea typeface="ＭＳ Ｐゴシック" panose="020B0600070205080204" pitchFamily="50" charset="-128"/>
              </a:rPr>
              <a:t>「見える世界（物質）」と「見えない世界（エネルギー）」が同時に（常に入れ替わりながら）存在している　</a:t>
            </a:r>
            <a:endParaRPr lang="en-US" altLang="ja-JP" sz="3600" u="sng"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闇には「物質」「想念」「霊魂」の</a:t>
            </a:r>
            <a:r>
              <a:rPr kumimoji="1" lang="en-US" altLang="ja-JP" sz="3600" dirty="0">
                <a:solidFill>
                  <a:srgbClr val="0000CC"/>
                </a:solidFill>
                <a:latin typeface="ＭＳ Ｐゴシック" panose="020B0600070205080204" pitchFamily="50" charset="-128"/>
                <a:ea typeface="ＭＳ Ｐゴシック" panose="020B0600070205080204" pitchFamily="50" charset="-128"/>
              </a:rPr>
              <a:t>3</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つのレベルがある</a:t>
            </a:r>
            <a:endParaRPr kumimoji="1"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solidFill>
                  <a:srgbClr val="009900"/>
                </a:solidFill>
                <a:latin typeface="ＭＳ Ｐゴシック" panose="020B0600070205080204" pitchFamily="50" charset="-128"/>
                <a:ea typeface="ＭＳ Ｐゴシック" panose="020B0600070205080204" pitchFamily="50" charset="-128"/>
              </a:rPr>
              <a:t>「トーラス的構造の閉じた世界」が消滅と生成を繰り返す　「カタカムナ的世界」</a:t>
            </a:r>
            <a:endParaRPr lang="en-US" altLang="ja-JP" sz="3600" u="sng" dirty="0">
              <a:solidFill>
                <a:srgbClr val="0099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7030A0"/>
                </a:solidFill>
                <a:latin typeface="ＭＳ Ｐゴシック" panose="020B0600070205080204" pitchFamily="50" charset="-128"/>
                <a:ea typeface="ＭＳ Ｐゴシック" panose="020B0600070205080204" pitchFamily="50" charset="-128"/>
              </a:rPr>
              <a:t>世界は、「超ミクロの世界」から「超マクロの世界」まで　相似しているホログラフィー的な世界</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kumimoji="1" lang="ja-JP" altLang="en-US" sz="36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A6AD7E80-4989-C848-0CF0-168B9019AAB6}"/>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22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D657BC68-84C2-1D38-47A9-397C251C170B}"/>
              </a:ext>
            </a:extLst>
          </p:cNvPr>
          <p:cNvGrpSpPr/>
          <p:nvPr/>
        </p:nvGrpSpPr>
        <p:grpSpPr>
          <a:xfrm>
            <a:off x="1275932" y="1110414"/>
            <a:ext cx="9640135" cy="4637172"/>
            <a:chOff x="1275932" y="1110414"/>
            <a:chExt cx="9640135" cy="4637172"/>
          </a:xfrm>
        </p:grpSpPr>
        <p:pic>
          <p:nvPicPr>
            <p:cNvPr id="3" name="図 2">
              <a:extLst>
                <a:ext uri="{FF2B5EF4-FFF2-40B4-BE49-F238E27FC236}">
                  <a16:creationId xmlns:a16="http://schemas.microsoft.com/office/drawing/2014/main" id="{794E212F-ED35-FA3F-0AA4-270A84A124A8}"/>
                </a:ext>
              </a:extLst>
            </p:cNvPr>
            <p:cNvPicPr>
              <a:picLocks noChangeAspect="1"/>
            </p:cNvPicPr>
            <p:nvPr/>
          </p:nvPicPr>
          <p:blipFill>
            <a:blip r:embed="rId2"/>
            <a:stretch>
              <a:fillRect/>
            </a:stretch>
          </p:blipFill>
          <p:spPr>
            <a:xfrm>
              <a:off x="1275932" y="1110414"/>
              <a:ext cx="9640135" cy="4637172"/>
            </a:xfrm>
            <a:prstGeom prst="rect">
              <a:avLst/>
            </a:prstGeom>
          </p:spPr>
        </p:pic>
        <p:cxnSp>
          <p:nvCxnSpPr>
            <p:cNvPr id="5" name="直線コネクタ 4">
              <a:extLst>
                <a:ext uri="{FF2B5EF4-FFF2-40B4-BE49-F238E27FC236}">
                  <a16:creationId xmlns:a16="http://schemas.microsoft.com/office/drawing/2014/main" id="{C860C3FE-AEB2-B69D-8E00-A37C62696163}"/>
                </a:ext>
              </a:extLst>
            </p:cNvPr>
            <p:cNvCxnSpPr/>
            <p:nvPr/>
          </p:nvCxnSpPr>
          <p:spPr>
            <a:xfrm>
              <a:off x="1340528" y="5597370"/>
              <a:ext cx="43278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B231D7C1-FEAC-DD20-C1C2-84360E7D4B83}"/>
              </a:ext>
            </a:extLst>
          </p:cNvPr>
          <p:cNvSpPr txBox="1"/>
          <p:nvPr/>
        </p:nvSpPr>
        <p:spPr>
          <a:xfrm>
            <a:off x="1451500" y="3123060"/>
            <a:ext cx="4536819" cy="461665"/>
          </a:xfrm>
          <a:prstGeom prst="rect">
            <a:avLst/>
          </a:prstGeom>
          <a:noFill/>
        </p:spPr>
        <p:txBody>
          <a:bodyPr wrap="none" rtlCol="0">
            <a:spAutoFit/>
          </a:bodyPr>
          <a:lstStyle/>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古典物理学の世界　「物質、もの」</a:t>
            </a:r>
          </a:p>
        </p:txBody>
      </p:sp>
      <p:sp>
        <p:nvSpPr>
          <p:cNvPr id="8" name="テキスト ボックス 7">
            <a:extLst>
              <a:ext uri="{FF2B5EF4-FFF2-40B4-BE49-F238E27FC236}">
                <a16:creationId xmlns:a16="http://schemas.microsoft.com/office/drawing/2014/main" id="{62AE7F8D-5611-3231-AEF2-21F4B5ECE5A1}"/>
              </a:ext>
            </a:extLst>
          </p:cNvPr>
          <p:cNvSpPr txBox="1"/>
          <p:nvPr/>
        </p:nvSpPr>
        <p:spPr>
          <a:xfrm>
            <a:off x="6698533" y="3121180"/>
            <a:ext cx="2864887" cy="461665"/>
          </a:xfrm>
          <a:prstGeom prst="rect">
            <a:avLst/>
          </a:prstGeom>
          <a:noFill/>
        </p:spPr>
        <p:txBody>
          <a:bodyPr wrap="none" rtlCol="0">
            <a:spAutoFit/>
          </a:bodyPr>
          <a:lstStyle/>
          <a:p>
            <a:r>
              <a:rPr lang="ja-JP" altLang="en-US" sz="2400" dirty="0">
                <a:highlight>
                  <a:srgbClr val="FFFF00"/>
                </a:highlight>
                <a:latin typeface="ＭＳ Ｐゴシック" panose="020B0600070205080204" pitchFamily="50" charset="-128"/>
                <a:ea typeface="ＭＳ Ｐゴシック" panose="020B0600070205080204" pitchFamily="50" charset="-128"/>
              </a:rPr>
              <a:t>＜目に見える世界＞</a:t>
            </a:r>
            <a:endParaRPr kumimoji="1"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2053E07D-B858-1CFF-DBD2-45A3C3415464}"/>
              </a:ext>
            </a:extLst>
          </p:cNvPr>
          <p:cNvSpPr txBox="1"/>
          <p:nvPr/>
        </p:nvSpPr>
        <p:spPr>
          <a:xfrm>
            <a:off x="5856623" y="5593611"/>
            <a:ext cx="5444119" cy="461665"/>
          </a:xfrm>
          <a:prstGeom prst="rect">
            <a:avLst/>
          </a:prstGeom>
          <a:noFill/>
        </p:spPr>
        <p:txBody>
          <a:bodyPr wrap="none" rtlCol="0">
            <a:spAutoFit/>
          </a:bodyPr>
          <a:lstStyle/>
          <a:p>
            <a:r>
              <a:rPr lang="ja-JP" altLang="en-US" sz="2400" dirty="0">
                <a:highlight>
                  <a:srgbClr val="00FF00"/>
                </a:highlight>
                <a:latin typeface="ＭＳ Ｐゴシック" panose="020B0600070205080204" pitchFamily="50" charset="-128"/>
                <a:ea typeface="ＭＳ Ｐゴシック" panose="020B0600070205080204" pitchFamily="50" charset="-128"/>
              </a:rPr>
              <a:t>量子</a:t>
            </a:r>
            <a:r>
              <a:rPr kumimoji="1" lang="ja-JP" altLang="en-US" sz="2400" dirty="0">
                <a:highlight>
                  <a:srgbClr val="00FF00"/>
                </a:highlight>
                <a:latin typeface="ＭＳ Ｐゴシック" panose="020B0600070205080204" pitchFamily="50" charset="-128"/>
                <a:ea typeface="ＭＳ Ｐゴシック" panose="020B0600070205080204" pitchFamily="50" charset="-128"/>
              </a:rPr>
              <a:t>物理学の世界　「波動、エネルギー」</a:t>
            </a:r>
          </a:p>
        </p:txBody>
      </p:sp>
      <p:sp>
        <p:nvSpPr>
          <p:cNvPr id="10" name="テキスト ボックス 9">
            <a:extLst>
              <a:ext uri="{FF2B5EF4-FFF2-40B4-BE49-F238E27FC236}">
                <a16:creationId xmlns:a16="http://schemas.microsoft.com/office/drawing/2014/main" id="{6A8DF0C3-41EE-0527-7608-4DB30AB4DA0B}"/>
              </a:ext>
            </a:extLst>
          </p:cNvPr>
          <p:cNvSpPr txBox="1"/>
          <p:nvPr/>
        </p:nvSpPr>
        <p:spPr>
          <a:xfrm>
            <a:off x="6917516" y="6055276"/>
            <a:ext cx="3167855" cy="461665"/>
          </a:xfrm>
          <a:prstGeom prst="rect">
            <a:avLst/>
          </a:prstGeom>
          <a:noFill/>
        </p:spPr>
        <p:txBody>
          <a:bodyPr wrap="none" rtlCol="0">
            <a:spAutoFit/>
          </a:bodyPr>
          <a:lstStyle/>
          <a:p>
            <a:r>
              <a:rPr lang="ja-JP" altLang="en-US" sz="2400" dirty="0">
                <a:highlight>
                  <a:srgbClr val="00FF00"/>
                </a:highlight>
                <a:latin typeface="ＭＳ Ｐゴシック" panose="020B0600070205080204" pitchFamily="50" charset="-128"/>
                <a:ea typeface="ＭＳ Ｐゴシック" panose="020B0600070205080204" pitchFamily="50" charset="-128"/>
              </a:rPr>
              <a:t>＜目に見えない世界＞</a:t>
            </a:r>
            <a:endParaRPr kumimoji="1" lang="ja-JP" altLang="en-US" sz="2400" dirty="0">
              <a:highlight>
                <a:srgbClr val="00FF00"/>
              </a:highlight>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19A838B-7E2A-D24C-12F7-FF1BAB2ADCC3}"/>
              </a:ext>
            </a:extLst>
          </p:cNvPr>
          <p:cNvSpPr txBox="1"/>
          <p:nvPr/>
        </p:nvSpPr>
        <p:spPr>
          <a:xfrm>
            <a:off x="1662455" y="435099"/>
            <a:ext cx="8651727" cy="523220"/>
          </a:xfrm>
          <a:prstGeom prst="rect">
            <a:avLst/>
          </a:prstGeom>
          <a:noFill/>
        </p:spPr>
        <p:txBody>
          <a:bodyPr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「目に見える世界」と「目に見えない世界」が重なっている</a:t>
            </a:r>
          </a:p>
        </p:txBody>
      </p:sp>
      <p:sp>
        <p:nvSpPr>
          <p:cNvPr id="11" name="テキスト ボックス 10">
            <a:extLst>
              <a:ext uri="{FF2B5EF4-FFF2-40B4-BE49-F238E27FC236}">
                <a16:creationId xmlns:a16="http://schemas.microsoft.com/office/drawing/2014/main" id="{2493FC05-A2D3-62EF-ABF6-EE3E47C1C962}"/>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4732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410934" y="1758598"/>
            <a:ext cx="11434354" cy="4361350"/>
            <a:chOff x="117021" y="1154441"/>
            <a:chExt cx="11434354" cy="436135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021" y="2066652"/>
              <a:ext cx="3311979" cy="3311979"/>
            </a:xfrm>
            <a:prstGeom prst="rect">
              <a:avLst/>
            </a:prstGeom>
          </p:spPr>
        </p:pic>
        <p:sp>
          <p:nvSpPr>
            <p:cNvPr id="5" name="テキスト ボックス 4"/>
            <p:cNvSpPr txBox="1"/>
            <p:nvPr/>
          </p:nvSpPr>
          <p:spPr>
            <a:xfrm>
              <a:off x="8711730" y="1154441"/>
              <a:ext cx="2642070"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トーラス構造</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890481" y="1154443"/>
              <a:ext cx="1569660"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太極図</a:t>
              </a:r>
              <a:endParaRPr kumimoji="1" lang="ja-JP" altLang="en-US" sz="3600" dirty="0">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02236" y="2066652"/>
              <a:ext cx="3449139" cy="344913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362" y="2226128"/>
              <a:ext cx="4041671" cy="3152503"/>
            </a:xfrm>
            <a:prstGeom prst="rect">
              <a:avLst/>
            </a:prstGeom>
          </p:spPr>
        </p:pic>
        <p:sp>
          <p:nvSpPr>
            <p:cNvPr id="9" name="テキスト ボックス 8"/>
            <p:cNvSpPr txBox="1"/>
            <p:nvPr/>
          </p:nvSpPr>
          <p:spPr>
            <a:xfrm>
              <a:off x="4425044" y="1154442"/>
              <a:ext cx="2690160"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メビウスの輪</a:t>
              </a:r>
            </a:p>
          </p:txBody>
        </p:sp>
      </p:grpSp>
      <p:sp>
        <p:nvSpPr>
          <p:cNvPr id="10" name="テキスト ボックス 9"/>
          <p:cNvSpPr txBox="1"/>
          <p:nvPr/>
        </p:nvSpPr>
        <p:spPr>
          <a:xfrm>
            <a:off x="2756977" y="343658"/>
            <a:ext cx="7569701" cy="923330"/>
          </a:xfrm>
          <a:prstGeom prst="rect">
            <a:avLst/>
          </a:prstGeom>
          <a:noFill/>
        </p:spPr>
        <p:txBody>
          <a:bodyPr wrap="none" rtlCol="0">
            <a:spAutoFit/>
          </a:bodyPr>
          <a:lstStyle/>
          <a:p>
            <a:r>
              <a:rPr kumimoji="1" lang="ja-JP" altLang="en-US" sz="5400" dirty="0">
                <a:latin typeface="ＭＳ Ｐゴシック" panose="020B0600070205080204" pitchFamily="50" charset="-128"/>
                <a:ea typeface="ＭＳ Ｐゴシック" panose="020B0600070205080204" pitchFamily="50" charset="-128"/>
              </a:rPr>
              <a:t>宇宙の原理　（表裏循環）</a:t>
            </a:r>
          </a:p>
        </p:txBody>
      </p:sp>
      <p:sp>
        <p:nvSpPr>
          <p:cNvPr id="12" name="テキスト ボックス 11">
            <a:extLst>
              <a:ext uri="{FF2B5EF4-FFF2-40B4-BE49-F238E27FC236}">
                <a16:creationId xmlns:a16="http://schemas.microsoft.com/office/drawing/2014/main" id="{3D18D0D6-44EA-5B4B-4521-1D1DCA29ABFE}"/>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４</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5231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6E3084-9D86-0C75-D2CE-5E2F774B5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5" y="35511"/>
            <a:ext cx="12158227" cy="6858000"/>
          </a:xfrm>
          <a:prstGeom prst="rect">
            <a:avLst/>
          </a:prstGeom>
        </p:spPr>
      </p:pic>
      <p:sp>
        <p:nvSpPr>
          <p:cNvPr id="2" name="テキスト ボックス 1">
            <a:extLst>
              <a:ext uri="{FF2B5EF4-FFF2-40B4-BE49-F238E27FC236}">
                <a16:creationId xmlns:a16="http://schemas.microsoft.com/office/drawing/2014/main" id="{8CFA67A6-AA4D-C329-F786-389BF1F6CD0E}"/>
              </a:ext>
            </a:extLst>
          </p:cNvPr>
          <p:cNvSpPr txBox="1"/>
          <p:nvPr/>
        </p:nvSpPr>
        <p:spPr>
          <a:xfrm>
            <a:off x="3541454" y="2561208"/>
            <a:ext cx="5109091" cy="1569660"/>
          </a:xfrm>
          <a:prstGeom prst="rect">
            <a:avLst/>
          </a:prstGeom>
          <a:noFill/>
        </p:spPr>
        <p:txBody>
          <a:bodyPr wrap="none" rtlCol="0">
            <a:spAutoFit/>
          </a:bodyPr>
          <a:lstStyle/>
          <a:p>
            <a:r>
              <a:rPr lang="ja-JP" altLang="en-US" sz="9600" b="1" dirty="0">
                <a:solidFill>
                  <a:srgbClr val="FF0000"/>
                </a:solidFill>
                <a:latin typeface="ＭＳ 明朝" panose="02020609040205080304" pitchFamily="17" charset="-128"/>
                <a:ea typeface="ＭＳ 明朝" panose="02020609040205080304" pitchFamily="17" charset="-128"/>
              </a:rPr>
              <a:t>動的平衡</a:t>
            </a:r>
            <a:endParaRPr kumimoji="1" lang="ja-JP" altLang="en-US" sz="9600" b="1" dirty="0">
              <a:solidFill>
                <a:srgbClr val="FF0000"/>
              </a:solidFill>
              <a:latin typeface="ＭＳ 明朝" panose="02020609040205080304" pitchFamily="17" charset="-128"/>
              <a:ea typeface="ＭＳ 明朝" panose="02020609040205080304" pitchFamily="17" charset="-128"/>
            </a:endParaRPr>
          </a:p>
        </p:txBody>
      </p:sp>
      <p:sp>
        <p:nvSpPr>
          <p:cNvPr id="6" name="矢印: 右 5">
            <a:extLst>
              <a:ext uri="{FF2B5EF4-FFF2-40B4-BE49-F238E27FC236}">
                <a16:creationId xmlns:a16="http://schemas.microsoft.com/office/drawing/2014/main" id="{A5543DD2-DBCF-C423-1DDB-10F341F27223}"/>
              </a:ext>
            </a:extLst>
          </p:cNvPr>
          <p:cNvSpPr/>
          <p:nvPr/>
        </p:nvSpPr>
        <p:spPr>
          <a:xfrm>
            <a:off x="2898559" y="1318334"/>
            <a:ext cx="1957526" cy="2707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4EA27FDB-D003-FF33-78AB-4325D0175C69}"/>
              </a:ext>
            </a:extLst>
          </p:cNvPr>
          <p:cNvSpPr/>
          <p:nvPr/>
        </p:nvSpPr>
        <p:spPr>
          <a:xfrm>
            <a:off x="7554185" y="1318333"/>
            <a:ext cx="1957526" cy="27076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ED3E2353-0CD6-A6BF-917B-E2F400978461}"/>
              </a:ext>
            </a:extLst>
          </p:cNvPr>
          <p:cNvSpPr/>
          <p:nvPr/>
        </p:nvSpPr>
        <p:spPr>
          <a:xfrm>
            <a:off x="7554185" y="5394559"/>
            <a:ext cx="1957526" cy="2707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94FC5D89-6A39-C328-4F75-E8E66AEDA58D}"/>
              </a:ext>
            </a:extLst>
          </p:cNvPr>
          <p:cNvSpPr/>
          <p:nvPr/>
        </p:nvSpPr>
        <p:spPr>
          <a:xfrm>
            <a:off x="2898558" y="5372365"/>
            <a:ext cx="1957526" cy="27076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FEDCD3A-552D-DB34-FBBD-70F2B593B72A}"/>
              </a:ext>
            </a:extLst>
          </p:cNvPr>
          <p:cNvSpPr txBox="1"/>
          <p:nvPr/>
        </p:nvSpPr>
        <p:spPr>
          <a:xfrm>
            <a:off x="11647448" y="6169981"/>
            <a:ext cx="429926" cy="523220"/>
          </a:xfrm>
          <a:prstGeom prst="rect">
            <a:avLst/>
          </a:prstGeom>
          <a:noFill/>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５</a:t>
            </a:r>
          </a:p>
        </p:txBody>
      </p:sp>
    </p:spTree>
    <p:extLst>
      <p:ext uri="{BB962C8B-B14F-4D97-AF65-F5344CB8AC3E}">
        <p14:creationId xmlns:p14="http://schemas.microsoft.com/office/powerpoint/2010/main" val="358999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4BF8ECA-10E8-CE80-D162-1D1858E00E66}"/>
              </a:ext>
            </a:extLst>
          </p:cNvPr>
          <p:cNvPicPr>
            <a:picLocks noChangeAspect="1"/>
          </p:cNvPicPr>
          <p:nvPr/>
        </p:nvPicPr>
        <p:blipFill>
          <a:blip r:embed="rId2"/>
          <a:stretch>
            <a:fillRect/>
          </a:stretch>
        </p:blipFill>
        <p:spPr>
          <a:xfrm>
            <a:off x="1880217" y="0"/>
            <a:ext cx="8572500" cy="6429375"/>
          </a:xfrm>
          <a:prstGeom prst="rect">
            <a:avLst/>
          </a:prstGeom>
        </p:spPr>
      </p:pic>
      <p:sp>
        <p:nvSpPr>
          <p:cNvPr id="7" name="テキスト ボックス 6">
            <a:extLst>
              <a:ext uri="{FF2B5EF4-FFF2-40B4-BE49-F238E27FC236}">
                <a16:creationId xmlns:a16="http://schemas.microsoft.com/office/drawing/2014/main" id="{6C481F47-42F3-74FD-0DD8-C216FBE2A741}"/>
              </a:ext>
            </a:extLst>
          </p:cNvPr>
          <p:cNvSpPr txBox="1"/>
          <p:nvPr/>
        </p:nvSpPr>
        <p:spPr>
          <a:xfrm>
            <a:off x="2264569" y="6488668"/>
            <a:ext cx="8306276" cy="369332"/>
          </a:xfrm>
          <a:prstGeom prst="rect">
            <a:avLst/>
          </a:prstGeom>
          <a:noFill/>
        </p:spPr>
        <p:txBody>
          <a:bodyPr wrap="square">
            <a:spAutoFit/>
          </a:bodyPr>
          <a:lstStyle/>
          <a:p>
            <a:r>
              <a:rPr lang="ja-JP" altLang="en-US" dirty="0"/>
              <a:t>https://nuwavewellness.com/wp-content/uploads/2021/10/FM-Tree.jpg</a:t>
            </a:r>
          </a:p>
        </p:txBody>
      </p:sp>
      <p:sp>
        <p:nvSpPr>
          <p:cNvPr id="3" name="テキスト ボックス 2">
            <a:extLst>
              <a:ext uri="{FF2B5EF4-FFF2-40B4-BE49-F238E27FC236}">
                <a16:creationId xmlns:a16="http://schemas.microsoft.com/office/drawing/2014/main" id="{E4657735-1296-017F-26B9-9219B7DB2ECB}"/>
              </a:ext>
            </a:extLst>
          </p:cNvPr>
          <p:cNvSpPr txBox="1"/>
          <p:nvPr/>
        </p:nvSpPr>
        <p:spPr>
          <a:xfrm>
            <a:off x="3506680" y="3324688"/>
            <a:ext cx="4392549" cy="369332"/>
          </a:xfrm>
          <a:prstGeom prst="rect">
            <a:avLst/>
          </a:prstGeom>
          <a:noFill/>
        </p:spPr>
        <p:txBody>
          <a:bodyPr wrap="none" rtlCol="0">
            <a:spAutoFit/>
          </a:bodyPr>
          <a:lstStyle/>
          <a:p>
            <a:r>
              <a:rPr kumimoji="1" lang="en-US" altLang="ja-JP" dirty="0" err="1">
                <a:solidFill>
                  <a:schemeClr val="bg1"/>
                </a:solidFill>
              </a:rPr>
              <a:t>nuwave</a:t>
            </a:r>
            <a:r>
              <a:rPr kumimoji="1" lang="en-US" altLang="ja-JP" dirty="0">
                <a:solidFill>
                  <a:schemeClr val="bg1"/>
                </a:solidFill>
              </a:rPr>
              <a:t> wellness center</a:t>
            </a:r>
            <a:r>
              <a:rPr kumimoji="1" lang="ja-JP" altLang="en-US" dirty="0">
                <a:solidFill>
                  <a:schemeClr val="bg1"/>
                </a:solidFill>
              </a:rPr>
              <a:t>　</a:t>
            </a:r>
            <a:r>
              <a:rPr kumimoji="1" lang="en-US" altLang="ja-JP" dirty="0">
                <a:solidFill>
                  <a:schemeClr val="bg1"/>
                </a:solidFill>
              </a:rPr>
              <a:t>“</a:t>
            </a:r>
            <a:r>
              <a:rPr lang="en-US" altLang="ja-JP" dirty="0">
                <a:solidFill>
                  <a:schemeClr val="bg1"/>
                </a:solidFill>
              </a:rPr>
              <a:t>T</a:t>
            </a:r>
            <a:r>
              <a:rPr kumimoji="1" lang="en-US" altLang="ja-JP" dirty="0">
                <a:solidFill>
                  <a:schemeClr val="bg1"/>
                </a:solidFill>
              </a:rPr>
              <a:t>ree of Life”</a:t>
            </a:r>
            <a:endParaRPr kumimoji="1" lang="ja-JP" altLang="en-US" dirty="0">
              <a:solidFill>
                <a:schemeClr val="bg1"/>
              </a:solidFill>
            </a:endParaRPr>
          </a:p>
        </p:txBody>
      </p:sp>
      <p:sp>
        <p:nvSpPr>
          <p:cNvPr id="6" name="テキスト ボックス 5">
            <a:extLst>
              <a:ext uri="{FF2B5EF4-FFF2-40B4-BE49-F238E27FC236}">
                <a16:creationId xmlns:a16="http://schemas.microsoft.com/office/drawing/2014/main" id="{BB12D7EC-7085-8D35-5945-F7D6891B7768}"/>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６</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7814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01493" y="208388"/>
            <a:ext cx="5290345" cy="6214026"/>
          </a:xfrm>
          <a:prstGeom prst="rect">
            <a:avLst/>
          </a:prstGeom>
        </p:spPr>
      </p:pic>
      <p:sp>
        <p:nvSpPr>
          <p:cNvPr id="4" name="テキスト ボックス 3"/>
          <p:cNvSpPr txBox="1"/>
          <p:nvPr/>
        </p:nvSpPr>
        <p:spPr>
          <a:xfrm>
            <a:off x="8699863" y="679269"/>
            <a:ext cx="2627642"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建前（表心）＝常識・世間</a:t>
            </a:r>
          </a:p>
        </p:txBody>
      </p:sp>
      <p:sp>
        <p:nvSpPr>
          <p:cNvPr id="5" name="テキスト ボックス 4"/>
          <p:cNvSpPr txBox="1"/>
          <p:nvPr/>
        </p:nvSpPr>
        <p:spPr>
          <a:xfrm>
            <a:off x="8699863" y="2598527"/>
            <a:ext cx="2497800"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本音（裏心）＝思い込み</a:t>
            </a:r>
          </a:p>
        </p:txBody>
      </p:sp>
      <p:sp>
        <p:nvSpPr>
          <p:cNvPr id="6" name="テキスト ボックス 5"/>
          <p:cNvSpPr txBox="1"/>
          <p:nvPr/>
        </p:nvSpPr>
        <p:spPr>
          <a:xfrm>
            <a:off x="8699863" y="4969712"/>
            <a:ext cx="2834430"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本心（真心）＝無・空・自然</a:t>
            </a:r>
          </a:p>
        </p:txBody>
      </p:sp>
      <p:sp>
        <p:nvSpPr>
          <p:cNvPr id="7" name="テキスト ボックス 6">
            <a:extLst>
              <a:ext uri="{FF2B5EF4-FFF2-40B4-BE49-F238E27FC236}">
                <a16:creationId xmlns:a16="http://schemas.microsoft.com/office/drawing/2014/main" id="{DAD37EE5-BFA5-C99A-572B-C4428454DC38}"/>
              </a:ext>
            </a:extLst>
          </p:cNvPr>
          <p:cNvSpPr txBox="1"/>
          <p:nvPr/>
        </p:nvSpPr>
        <p:spPr>
          <a:xfrm>
            <a:off x="244231" y="3059668"/>
            <a:ext cx="2372765" cy="369332"/>
          </a:xfrm>
          <a:prstGeom prst="rect">
            <a:avLst/>
          </a:prstGeom>
          <a:noFill/>
        </p:spPr>
        <p:txBody>
          <a:bodyPr wrap="none" rtlCol="0">
            <a:spAutoFit/>
          </a:bodyPr>
          <a:lstStyle/>
          <a:p>
            <a:r>
              <a:rPr lang="ja-JP" altLang="en-US" b="1" dirty="0">
                <a:solidFill>
                  <a:srgbClr val="0202BE"/>
                </a:solidFill>
                <a:latin typeface="ＭＳ Ｐゴシック" panose="020B0600070205080204" pitchFamily="50" charset="-128"/>
                <a:ea typeface="ＭＳ Ｐゴシック" panose="020B0600070205080204" pitchFamily="50" charset="-128"/>
              </a:rPr>
              <a:t>「これだけは言えない」</a:t>
            </a:r>
          </a:p>
        </p:txBody>
      </p:sp>
      <p:sp>
        <p:nvSpPr>
          <p:cNvPr id="8" name="テキスト ボックス 7">
            <a:extLst>
              <a:ext uri="{FF2B5EF4-FFF2-40B4-BE49-F238E27FC236}">
                <a16:creationId xmlns:a16="http://schemas.microsoft.com/office/drawing/2014/main" id="{00BCE98E-C5E5-AE72-73CD-4DF9AFBB434B}"/>
              </a:ext>
            </a:extLst>
          </p:cNvPr>
          <p:cNvSpPr txBox="1"/>
          <p:nvPr/>
        </p:nvSpPr>
        <p:spPr>
          <a:xfrm>
            <a:off x="382876" y="707404"/>
            <a:ext cx="2321469" cy="369332"/>
          </a:xfrm>
          <a:prstGeom prst="rect">
            <a:avLst/>
          </a:prstGeom>
          <a:noFill/>
        </p:spPr>
        <p:txBody>
          <a:bodyPr wrap="none" rtlCol="0">
            <a:spAutoFit/>
          </a:bodyPr>
          <a:lstStyle/>
          <a:p>
            <a:r>
              <a:rPr lang="ja-JP" altLang="en-US" b="1" dirty="0">
                <a:solidFill>
                  <a:srgbClr val="00B050"/>
                </a:solidFill>
                <a:latin typeface="ＭＳ Ｐゴシック" panose="020B0600070205080204" pitchFamily="50" charset="-128"/>
                <a:ea typeface="ＭＳ Ｐゴシック" panose="020B0600070205080204" pitchFamily="50" charset="-128"/>
              </a:rPr>
              <a:t>「これは言ってもいい」</a:t>
            </a:r>
          </a:p>
        </p:txBody>
      </p:sp>
      <p:sp>
        <p:nvSpPr>
          <p:cNvPr id="9" name="テキスト ボックス 8">
            <a:extLst>
              <a:ext uri="{FF2B5EF4-FFF2-40B4-BE49-F238E27FC236}">
                <a16:creationId xmlns:a16="http://schemas.microsoft.com/office/drawing/2014/main" id="{9B3A7030-CF02-D501-4894-943765D72AA0}"/>
              </a:ext>
            </a:extLst>
          </p:cNvPr>
          <p:cNvSpPr txBox="1"/>
          <p:nvPr/>
        </p:nvSpPr>
        <p:spPr>
          <a:xfrm>
            <a:off x="469016" y="5003254"/>
            <a:ext cx="1939955" cy="369332"/>
          </a:xfrm>
          <a:prstGeom prst="rect">
            <a:avLst/>
          </a:prstGeom>
          <a:noFill/>
        </p:spPr>
        <p:txBody>
          <a:bodyPr wrap="none" rtlCol="0">
            <a:spAutoFit/>
          </a:bodyPr>
          <a:lstStyle/>
          <a:p>
            <a:r>
              <a:rPr lang="ja-JP" altLang="en-US" b="1" dirty="0">
                <a:solidFill>
                  <a:srgbClr val="FF00FF"/>
                </a:solidFill>
                <a:latin typeface="ＭＳ Ｐゴシック" panose="020B0600070205080204" pitchFamily="50" charset="-128"/>
                <a:ea typeface="ＭＳ Ｐゴシック" panose="020B0600070205080204" pitchFamily="50" charset="-128"/>
              </a:rPr>
              <a:t>「これは言いたい」</a:t>
            </a:r>
          </a:p>
        </p:txBody>
      </p:sp>
      <p:sp>
        <p:nvSpPr>
          <p:cNvPr id="10" name="テキスト ボックス 9">
            <a:extLst>
              <a:ext uri="{FF2B5EF4-FFF2-40B4-BE49-F238E27FC236}">
                <a16:creationId xmlns:a16="http://schemas.microsoft.com/office/drawing/2014/main" id="{15EB5425-9A6D-2286-F777-0BC443E06113}"/>
              </a:ext>
            </a:extLst>
          </p:cNvPr>
          <p:cNvSpPr txBox="1"/>
          <p:nvPr/>
        </p:nvSpPr>
        <p:spPr>
          <a:xfrm>
            <a:off x="9131491" y="1864634"/>
            <a:ext cx="2698175" cy="523220"/>
          </a:xfrm>
          <a:prstGeom prst="rect">
            <a:avLst/>
          </a:prstGeom>
          <a:noFill/>
        </p:spPr>
        <p:txBody>
          <a:bodyPr wrap="none" rtlCol="0">
            <a:spAutoFit/>
          </a:bodyPr>
          <a:lstStyle/>
          <a:p>
            <a:r>
              <a:rPr kumimoji="1" lang="ja-JP" altLang="en-US" sz="2800" dirty="0">
                <a:solidFill>
                  <a:srgbClr val="FF0000"/>
                </a:solidFill>
              </a:rPr>
              <a:t>顕在意識の世界</a:t>
            </a:r>
          </a:p>
        </p:txBody>
      </p:sp>
      <p:sp>
        <p:nvSpPr>
          <p:cNvPr id="11" name="テキスト ボックス 10">
            <a:extLst>
              <a:ext uri="{FF2B5EF4-FFF2-40B4-BE49-F238E27FC236}">
                <a16:creationId xmlns:a16="http://schemas.microsoft.com/office/drawing/2014/main" id="{82243B37-0F60-68D3-05AE-BCEFD13B1D0B}"/>
              </a:ext>
            </a:extLst>
          </p:cNvPr>
          <p:cNvSpPr txBox="1"/>
          <p:nvPr/>
        </p:nvSpPr>
        <p:spPr>
          <a:xfrm>
            <a:off x="9052623" y="5665809"/>
            <a:ext cx="2339102" cy="523220"/>
          </a:xfrm>
          <a:prstGeom prst="rect">
            <a:avLst/>
          </a:prstGeom>
          <a:noFill/>
        </p:spPr>
        <p:txBody>
          <a:bodyPr wrap="none" rtlCol="0">
            <a:spAutoFit/>
          </a:bodyPr>
          <a:lstStyle/>
          <a:p>
            <a:r>
              <a:rPr kumimoji="1" lang="ja-JP" altLang="en-US" sz="2800" dirty="0">
                <a:solidFill>
                  <a:srgbClr val="FF0000"/>
                </a:solidFill>
              </a:rPr>
              <a:t>無意識の世界</a:t>
            </a:r>
          </a:p>
        </p:txBody>
      </p:sp>
      <p:sp>
        <p:nvSpPr>
          <p:cNvPr id="12" name="テキスト ボックス 11">
            <a:extLst>
              <a:ext uri="{FF2B5EF4-FFF2-40B4-BE49-F238E27FC236}">
                <a16:creationId xmlns:a16="http://schemas.microsoft.com/office/drawing/2014/main" id="{D82D6AAD-91A8-754E-347D-49B80E568726}"/>
              </a:ext>
            </a:extLst>
          </p:cNvPr>
          <p:cNvSpPr txBox="1"/>
          <p:nvPr/>
        </p:nvSpPr>
        <p:spPr>
          <a:xfrm>
            <a:off x="869170" y="5816662"/>
            <a:ext cx="1261884" cy="523220"/>
          </a:xfrm>
          <a:prstGeom prst="rect">
            <a:avLst/>
          </a:prstGeom>
          <a:noFill/>
        </p:spPr>
        <p:txBody>
          <a:bodyPr wrap="non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一</a:t>
            </a:r>
            <a:r>
              <a:rPr kumimoji="1" lang="ja-JP" altLang="en-US" sz="2800" dirty="0">
                <a:solidFill>
                  <a:srgbClr val="00B050"/>
                </a:solidFill>
                <a:latin typeface="ＭＳ Ｐゴシック" panose="020B0600070205080204" pitchFamily="50" charset="-128"/>
                <a:ea typeface="ＭＳ Ｐゴシック" panose="020B0600070205080204" pitchFamily="50" charset="-128"/>
              </a:rPr>
              <a:t>元論</a:t>
            </a:r>
          </a:p>
        </p:txBody>
      </p:sp>
      <p:sp>
        <p:nvSpPr>
          <p:cNvPr id="13" name="テキスト ボックス 12">
            <a:extLst>
              <a:ext uri="{FF2B5EF4-FFF2-40B4-BE49-F238E27FC236}">
                <a16:creationId xmlns:a16="http://schemas.microsoft.com/office/drawing/2014/main" id="{22062961-0E16-6433-C910-B3A23A6169FC}"/>
              </a:ext>
            </a:extLst>
          </p:cNvPr>
          <p:cNvSpPr txBox="1"/>
          <p:nvPr/>
        </p:nvSpPr>
        <p:spPr>
          <a:xfrm>
            <a:off x="869170" y="1603024"/>
            <a:ext cx="1261884" cy="523220"/>
          </a:xfrm>
          <a:prstGeom prst="rect">
            <a:avLst/>
          </a:prstGeom>
          <a:noFill/>
        </p:spPr>
        <p:txBody>
          <a:bodyPr wrap="none" rtlCol="0">
            <a:spAutoFit/>
          </a:bodyPr>
          <a:lstStyle/>
          <a:p>
            <a:r>
              <a:rPr kumimoji="1" lang="ja-JP" altLang="en-US" sz="2800" dirty="0">
                <a:solidFill>
                  <a:srgbClr val="7030A0"/>
                </a:solidFill>
                <a:latin typeface="ＭＳ Ｐゴシック" panose="020B0600070205080204" pitchFamily="50" charset="-128"/>
                <a:ea typeface="ＭＳ Ｐゴシック" panose="020B0600070205080204" pitchFamily="50" charset="-128"/>
              </a:rPr>
              <a:t>二元論</a:t>
            </a:r>
          </a:p>
        </p:txBody>
      </p:sp>
      <p:sp>
        <p:nvSpPr>
          <p:cNvPr id="14" name="テキスト ボックス 13">
            <a:extLst>
              <a:ext uri="{FF2B5EF4-FFF2-40B4-BE49-F238E27FC236}">
                <a16:creationId xmlns:a16="http://schemas.microsoft.com/office/drawing/2014/main" id="{51F02393-F882-C5B6-C0D3-D5F7F73A77F1}"/>
              </a:ext>
            </a:extLst>
          </p:cNvPr>
          <p:cNvSpPr txBox="1"/>
          <p:nvPr/>
        </p:nvSpPr>
        <p:spPr>
          <a:xfrm>
            <a:off x="4885412" y="5217287"/>
            <a:ext cx="1210588" cy="707886"/>
          </a:xfrm>
          <a:prstGeom prst="rect">
            <a:avLst/>
          </a:prstGeom>
          <a:noFill/>
        </p:spPr>
        <p:txBody>
          <a:bodyPr wrap="none" rtlCol="0">
            <a:spAutoFit/>
          </a:bodyPr>
          <a:lstStyle/>
          <a:p>
            <a:r>
              <a:rPr kumimoji="1" lang="ja-JP" altLang="en-US" sz="4000" dirty="0">
                <a:highlight>
                  <a:srgbClr val="FFFF00"/>
                </a:highlight>
                <a:latin typeface="ＭＳ Ｐゴシック" panose="020B0600070205080204" pitchFamily="50" charset="-128"/>
                <a:ea typeface="ＭＳ Ｐゴシック" panose="020B0600070205080204" pitchFamily="50" charset="-128"/>
              </a:rPr>
              <a:t>真心</a:t>
            </a:r>
          </a:p>
        </p:txBody>
      </p:sp>
      <p:sp>
        <p:nvSpPr>
          <p:cNvPr id="16" name="テキスト ボックス 15">
            <a:extLst>
              <a:ext uri="{FF2B5EF4-FFF2-40B4-BE49-F238E27FC236}">
                <a16:creationId xmlns:a16="http://schemas.microsoft.com/office/drawing/2014/main" id="{4E96F51F-5AE8-F3DA-54CD-F1A945761B26}"/>
              </a:ext>
            </a:extLst>
          </p:cNvPr>
          <p:cNvSpPr txBox="1"/>
          <p:nvPr/>
        </p:nvSpPr>
        <p:spPr>
          <a:xfrm>
            <a:off x="3109968" y="6450890"/>
            <a:ext cx="5511445"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天外伺朗「問題解決のための瞑想法」（マキノ出版）より</a:t>
            </a:r>
          </a:p>
        </p:txBody>
      </p:sp>
      <p:sp>
        <p:nvSpPr>
          <p:cNvPr id="17" name="テキスト ボックス 16">
            <a:extLst>
              <a:ext uri="{FF2B5EF4-FFF2-40B4-BE49-F238E27FC236}">
                <a16:creationId xmlns:a16="http://schemas.microsoft.com/office/drawing/2014/main" id="{4C383E5A-1A92-7A96-2953-1F55E31D0497}"/>
              </a:ext>
            </a:extLst>
          </p:cNvPr>
          <p:cNvSpPr txBox="1"/>
          <p:nvPr/>
        </p:nvSpPr>
        <p:spPr>
          <a:xfrm>
            <a:off x="9052623" y="3628532"/>
            <a:ext cx="2705404" cy="523220"/>
          </a:xfrm>
          <a:prstGeom prst="rect">
            <a:avLst/>
          </a:prstGeom>
          <a:noFill/>
        </p:spPr>
        <p:txBody>
          <a:bodyPr wrap="square" rtlCol="0">
            <a:spAutoFit/>
          </a:bodyPr>
          <a:lstStyle/>
          <a:p>
            <a:r>
              <a:rPr lang="ja-JP" altLang="en-US" sz="2800" dirty="0">
                <a:solidFill>
                  <a:srgbClr val="FF0000"/>
                </a:solidFill>
              </a:rPr>
              <a:t>潜在</a:t>
            </a:r>
            <a:r>
              <a:rPr kumimoji="1" lang="ja-JP" altLang="en-US" sz="2800" dirty="0">
                <a:solidFill>
                  <a:srgbClr val="FF0000"/>
                </a:solidFill>
              </a:rPr>
              <a:t>意識の世界</a:t>
            </a:r>
          </a:p>
        </p:txBody>
      </p:sp>
      <p:sp>
        <p:nvSpPr>
          <p:cNvPr id="19" name="テキスト ボックス 18">
            <a:extLst>
              <a:ext uri="{FF2B5EF4-FFF2-40B4-BE49-F238E27FC236}">
                <a16:creationId xmlns:a16="http://schemas.microsoft.com/office/drawing/2014/main" id="{89137506-731D-FF59-9F2C-82A78C24A94F}"/>
              </a:ext>
            </a:extLst>
          </p:cNvPr>
          <p:cNvSpPr txBox="1"/>
          <p:nvPr/>
        </p:nvSpPr>
        <p:spPr>
          <a:xfrm>
            <a:off x="4311886" y="3355919"/>
            <a:ext cx="2612692" cy="707886"/>
          </a:xfrm>
          <a:prstGeom prst="rect">
            <a:avLst/>
          </a:prstGeom>
          <a:noFill/>
        </p:spPr>
        <p:txBody>
          <a:bodyPr wrap="square" rtlCol="0">
            <a:spAutoFit/>
          </a:bodyPr>
          <a:lstStyle/>
          <a:p>
            <a:r>
              <a:rPr lang="ja-JP" altLang="en-US" sz="4000" dirty="0">
                <a:highlight>
                  <a:srgbClr val="FFFF00"/>
                </a:highlight>
                <a:latin typeface="ＭＳ Ｐゴシック" panose="020B0600070205080204" pitchFamily="50" charset="-128"/>
                <a:ea typeface="ＭＳ Ｐゴシック" panose="020B0600070205080204" pitchFamily="50" charset="-128"/>
              </a:rPr>
              <a:t>モンスター</a:t>
            </a:r>
            <a:endParaRPr kumimoji="1" lang="ja-JP" altLang="en-US" sz="4000" dirty="0">
              <a:highlight>
                <a:srgbClr val="FFFF00"/>
              </a:highlight>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F16C4FC4-2E50-50DE-B26A-10454BD2B49D}"/>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７</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183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155675"/>
            <a:ext cx="11725375" cy="6702325"/>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・道立緑ヶ丘病院にて初期研修から精神科の勉強を始めて９年が経過し、一通り精神科疾患が診れるようになった６０歳の節目に、</a:t>
            </a:r>
            <a:r>
              <a:rPr lang="ja-JP" altLang="en-US" sz="3600" dirty="0">
                <a:solidFill>
                  <a:srgbClr val="FF0000"/>
                </a:solidFill>
                <a:latin typeface="ＭＳ Ｐゴシック" panose="020B0600070205080204" pitchFamily="50" charset="-128"/>
                <a:ea typeface="ＭＳ Ｐゴシック" panose="020B0600070205080204" pitchFamily="50" charset="-128"/>
              </a:rPr>
              <a:t>「</a:t>
            </a:r>
            <a:r>
              <a:rPr lang="en-US" altLang="ja-JP" sz="3600" dirty="0">
                <a:solidFill>
                  <a:srgbClr val="FF0000"/>
                </a:solidFill>
                <a:latin typeface="ＭＳ Ｐゴシック" panose="020B0600070205080204" pitchFamily="50" charset="-128"/>
                <a:ea typeface="ＭＳ Ｐゴシック" panose="020B0600070205080204" pitchFamily="50" charset="-128"/>
              </a:rPr>
              <a:t>HSP/HSC</a:t>
            </a:r>
            <a:r>
              <a:rPr lang="ja-JP" altLang="en-US" sz="3600" dirty="0">
                <a:solidFill>
                  <a:srgbClr val="FF0000"/>
                </a:solidFill>
                <a:latin typeface="ＭＳ Ｐゴシック" panose="020B0600070205080204" pitchFamily="50" charset="-128"/>
                <a:ea typeface="ＭＳ Ｐゴシック" panose="020B0600070205080204" pitchFamily="50" charset="-128"/>
              </a:rPr>
              <a:t>を専門に診るクリニック」</a:t>
            </a:r>
            <a:r>
              <a:rPr lang="ja-JP" altLang="en-US" sz="3600" dirty="0">
                <a:latin typeface="ＭＳ Ｐゴシック" panose="020B0600070205080204" pitchFamily="50" charset="-128"/>
                <a:ea typeface="ＭＳ Ｐゴシック" panose="020B0600070205080204" pitchFamily="50" charset="-128"/>
              </a:rPr>
              <a:t>を帯広市に開院した。</a:t>
            </a:r>
          </a:p>
          <a:p>
            <a:pPr algn="l"/>
            <a:r>
              <a:rPr lang="ja-JP" altLang="en-US" sz="3600" dirty="0">
                <a:latin typeface="ＭＳ Ｐゴシック" panose="020B0600070205080204" pitchFamily="50" charset="-128"/>
                <a:ea typeface="ＭＳ Ｐゴシック" panose="020B0600070205080204" pitchFamily="50" charset="-128"/>
              </a:rPr>
              <a:t>・卒業時点で</a:t>
            </a:r>
            <a:r>
              <a:rPr lang="ja-JP" altLang="en-US" sz="3600" dirty="0">
                <a:solidFill>
                  <a:srgbClr val="0070C0"/>
                </a:solidFill>
                <a:latin typeface="ＭＳ Ｐゴシック" panose="020B0600070205080204" pitchFamily="50" charset="-128"/>
                <a:ea typeface="ＭＳ Ｐゴシック" panose="020B0600070205080204" pitchFamily="50" charset="-128"/>
              </a:rPr>
              <a:t>「精神科だけは避けたい」</a:t>
            </a:r>
            <a:r>
              <a:rPr lang="ja-JP" altLang="en-US" sz="3600" dirty="0">
                <a:latin typeface="ＭＳ Ｐゴシック" panose="020B0600070205080204" pitchFamily="50" charset="-128"/>
                <a:ea typeface="ＭＳ Ｐゴシック" panose="020B0600070205080204" pitchFamily="50" charset="-128"/>
              </a:rPr>
              <a:t>と思っていた私であったが、やはり</a:t>
            </a:r>
            <a:r>
              <a:rPr lang="ja-JP" altLang="en-US" sz="3600" dirty="0">
                <a:solidFill>
                  <a:srgbClr val="0000CC"/>
                </a:solidFill>
                <a:latin typeface="ＭＳ Ｐゴシック" panose="020B0600070205080204" pitchFamily="50" charset="-128"/>
                <a:ea typeface="ＭＳ Ｐゴシック" panose="020B0600070205080204" pitchFamily="50" charset="-128"/>
              </a:rPr>
              <a:t>「薬漬けの精神科診療」</a:t>
            </a:r>
            <a:r>
              <a:rPr lang="ja-JP" altLang="en-US" sz="3600" dirty="0">
                <a:latin typeface="ＭＳ Ｐゴシック" panose="020B0600070205080204" pitchFamily="50" charset="-128"/>
                <a:ea typeface="ＭＳ Ｐゴシック" panose="020B0600070205080204" pitchFamily="50" charset="-128"/>
              </a:rPr>
              <a:t>にはなじめず、カウンセリングや心理治療を重視した、ひとり１５分～３０分枠の診察時間の診療にした。</a:t>
            </a:r>
          </a:p>
          <a:p>
            <a:pPr algn="l"/>
            <a:r>
              <a:rPr lang="ja-JP" altLang="en-US" sz="3600" dirty="0">
                <a:latin typeface="ＭＳ Ｐゴシック" panose="020B0600070205080204" pitchFamily="50" charset="-128"/>
                <a:ea typeface="ＭＳ Ｐゴシック" panose="020B0600070205080204" pitchFamily="50" charset="-128"/>
              </a:rPr>
              <a:t>・精神というわけの</a:t>
            </a:r>
            <a:r>
              <a:rPr lang="ja-JP" altLang="en-US" sz="3600" dirty="0">
                <a:solidFill>
                  <a:srgbClr val="00B050"/>
                </a:solidFill>
                <a:latin typeface="ＭＳ Ｐゴシック" panose="020B0600070205080204" pitchFamily="50" charset="-128"/>
                <a:ea typeface="ＭＳ Ｐゴシック" panose="020B0600070205080204" pitchFamily="50" charset="-128"/>
              </a:rPr>
              <a:t>「わからない世界」</a:t>
            </a:r>
            <a:r>
              <a:rPr lang="ja-JP" altLang="en-US" sz="3600" dirty="0">
                <a:latin typeface="ＭＳ Ｐゴシック" panose="020B0600070205080204" pitchFamily="50" charset="-128"/>
                <a:ea typeface="ＭＳ Ｐゴシック" panose="020B0600070205080204" pitchFamily="50" charset="-128"/>
              </a:rPr>
              <a:t>への反発からか、脳外科・神経内科という器質的で論理的な医学に飛びついたが、やがて</a:t>
            </a:r>
            <a:r>
              <a:rPr lang="ja-JP" altLang="en-US" sz="3600" dirty="0">
                <a:solidFill>
                  <a:srgbClr val="00B050"/>
                </a:solidFill>
                <a:latin typeface="ＭＳ Ｐゴシック" panose="020B0600070205080204" pitchFamily="50" charset="-128"/>
                <a:ea typeface="ＭＳ Ｐゴシック" panose="020B0600070205080204" pitchFamily="50" charset="-128"/>
              </a:rPr>
              <a:t>「ミクロな世界」</a:t>
            </a:r>
            <a:r>
              <a:rPr lang="ja-JP" altLang="en-US" sz="3600" dirty="0">
                <a:latin typeface="ＭＳ Ｐゴシック" panose="020B0600070205080204" pitchFamily="50" charset="-128"/>
                <a:ea typeface="ＭＳ Ｐゴシック" panose="020B0600070205080204" pitchFamily="50" charset="-128"/>
              </a:rPr>
              <a:t>を探求したくなり、大学院にてシナプス膜の物理化学的分析や電子顕微鏡観察などを学んだ。</a:t>
            </a:r>
          </a:p>
          <a:p>
            <a:pPr algn="l"/>
            <a:br>
              <a:rPr lang="ja-JP" altLang="en-US" sz="3600" dirty="0">
                <a:latin typeface="ＭＳ Ｐゴシック" panose="020B0600070205080204" pitchFamily="50" charset="-128"/>
                <a:ea typeface="ＭＳ Ｐゴシック" panose="020B0600070205080204" pitchFamily="50" charset="-128"/>
              </a:rPr>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2</a:t>
            </a:fld>
            <a:endParaRPr kumimoji="1" lang="ja-JP" altLang="en-US"/>
          </a:p>
        </p:txBody>
      </p:sp>
    </p:spTree>
    <p:extLst>
      <p:ext uri="{BB962C8B-B14F-4D97-AF65-F5344CB8AC3E}">
        <p14:creationId xmlns:p14="http://schemas.microsoft.com/office/powerpoint/2010/main" val="353527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180565"/>
            <a:ext cx="11599818" cy="766354"/>
          </a:xfrm>
        </p:spPr>
        <p:txBody>
          <a:bodyPr>
            <a:normAutofit/>
          </a:bodyPr>
          <a:lstStyle/>
          <a:p>
            <a:r>
              <a:rPr lang="ja-JP" altLang="ja-JP"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先天的に</a:t>
            </a:r>
            <a:r>
              <a:rPr lang="ja-JP" altLang="en-US"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自分</a:t>
            </a:r>
            <a:r>
              <a:rPr lang="ja-JP" altLang="en-US"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を認識できない人 </a:t>
            </a:r>
            <a:r>
              <a:rPr lang="ja-JP" altLang="en-US"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4400" dirty="0">
                <a:effectLst/>
                <a:ea typeface="ＭＳ Ｐゴシック" panose="020B0600070205080204" pitchFamily="50" charset="-128"/>
                <a:cs typeface="Times New Roman" panose="02020603050405020304" pitchFamily="18" charset="0"/>
              </a:rPr>
              <a:t>久野善史</a:t>
            </a:r>
            <a:r>
              <a:rPr lang="ja-JP" altLang="en-US" sz="4400" dirty="0">
                <a:effectLst/>
                <a:ea typeface="ＭＳ Ｐゴシック" panose="020B0600070205080204" pitchFamily="50" charset="-128"/>
                <a:cs typeface="Times New Roman" panose="02020603050405020304" pitchFamily="18" charset="0"/>
              </a:rPr>
              <a:t>）</a:t>
            </a:r>
            <a:endParaRPr kumimoji="1" lang="ja-JP" altLang="en-US" sz="44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1494" y="1041722"/>
            <a:ext cx="11725375" cy="5602919"/>
          </a:xfrm>
        </p:spPr>
        <p:txBody>
          <a:bodyPr>
            <a:noAutofit/>
          </a:bodyPr>
          <a:lstStyle/>
          <a:p>
            <a:pPr lvl="0" algn="l">
              <a:buClr>
                <a:srgbClr val="000000"/>
              </a:buClr>
            </a:pP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私たちは善を尊び、</a:t>
            </a:r>
            <a:r>
              <a:rPr lang="ja-JP" altLang="ja-JP" sz="3600" u="sng" kern="100" dirty="0">
                <a:effectLst/>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悪を憎むことが正しいことだ</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と思っているが、それは本当なのだろうか</a:t>
            </a:r>
            <a:endParaRPr lang="ja-JP" altLang="ja-JP" sz="3600" u="sng"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gn="l">
              <a:buClr>
                <a:srgbClr val="000000"/>
              </a:buClr>
            </a:pP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心の片寄りを是正するためには</a:t>
            </a:r>
            <a:r>
              <a:rPr lang="ja-JP" altLang="en-US"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が必要な存在である</a:t>
            </a:r>
            <a:endParaRPr lang="ja-JP" altLang="ja-JP" sz="3600" kern="100" dirty="0">
              <a:solidFill>
                <a:srgbClr val="009900"/>
              </a:solidFill>
              <a:effectLst/>
              <a:latin typeface="游明朝" panose="02020400000000000000" pitchFamily="18" charset="-128"/>
              <a:ea typeface="游明朝" panose="02020400000000000000" pitchFamily="18" charset="-128"/>
              <a:cs typeface="Times New Roman" panose="02020603050405020304" pitchFamily="18" charset="0"/>
            </a:endParaRPr>
          </a:p>
          <a:p>
            <a:pPr lvl="0" algn="l">
              <a:buClr>
                <a:srgbClr val="000000"/>
              </a:buClr>
            </a:pP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心に片寄りがあるから心に</a:t>
            </a: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が生じる</a:t>
            </a:r>
            <a:endParaRPr lang="en-US"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心に片寄りがなければ心に</a:t>
            </a: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は生じない</a:t>
            </a:r>
            <a:endParaRPr lang="ja-JP" alt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lvl="0" algn="l">
              <a:buClr>
                <a:srgbClr val="000000"/>
              </a:buClr>
            </a:pPr>
            <a:r>
              <a:rPr lang="ja-JP" altLang="en-US"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心の片寄りが問題である</a:t>
            </a:r>
            <a:endParaRPr lang="en-US"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CC"/>
                </a:solidFill>
                <a:latin typeface="游明朝" panose="02020400000000000000" pitchFamily="18" charset="-128"/>
                <a:ea typeface="ＭＳ Ｐゴシック" panose="020B0600070205080204" pitchFamily="50" charset="-128"/>
                <a:cs typeface="Times New Roman" panose="02020603050405020304" pitchFamily="18" charset="0"/>
              </a:rPr>
              <a:t>・「悪」は</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心の片寄りを是正するために働く</a:t>
            </a:r>
            <a:endParaRPr lang="en-US"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CC"/>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を間違ったものとしてとらえたところに誤りがあ</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る</a:t>
            </a:r>
            <a:endParaRPr lang="ja-JP" altLang="ja-JP" sz="3600" kern="100" dirty="0">
              <a:solidFill>
                <a:srgbClr val="0000CC"/>
              </a:solidFill>
              <a:effectLst/>
              <a:latin typeface="游明朝" panose="02020400000000000000" pitchFamily="18" charset="-128"/>
              <a:ea typeface="游明朝" panose="02020400000000000000" pitchFamily="18" charset="-128"/>
              <a:cs typeface="Times New Roman" panose="02020603050405020304" pitchFamily="18" charset="0"/>
            </a:endParaRPr>
          </a:p>
          <a:p>
            <a:pPr lvl="0" algn="l">
              <a:buClr>
                <a:srgbClr val="000000"/>
              </a:buClr>
            </a:pP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心の片寄りを是正するためには</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が必要になる</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212FB6C9-B3F9-EB39-6BCB-9A4052F0D134}"/>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８</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5586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2279651" y="152400"/>
            <a:ext cx="7921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600">
              <a:solidFill>
                <a:schemeClr val="tx2"/>
              </a:solidFill>
            </a:endParaRPr>
          </a:p>
        </p:txBody>
      </p:sp>
      <p:sp>
        <p:nvSpPr>
          <p:cNvPr id="45058" name="Oval 3"/>
          <p:cNvSpPr>
            <a:spLocks noChangeArrowheads="1"/>
          </p:cNvSpPr>
          <p:nvPr/>
        </p:nvSpPr>
        <p:spPr bwMode="auto">
          <a:xfrm>
            <a:off x="3359150" y="1989139"/>
            <a:ext cx="5545138" cy="3455987"/>
          </a:xfrm>
          <a:prstGeom prst="ellipse">
            <a:avLst/>
          </a:prstGeom>
          <a:solidFill>
            <a:schemeClr val="bg1"/>
          </a:solidFill>
          <a:ln w="38100">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tx2"/>
              </a:solidFill>
              <a:latin typeface="Times New Roman" panose="02020603050405020304" pitchFamily="18" charset="0"/>
            </a:endParaRPr>
          </a:p>
        </p:txBody>
      </p:sp>
      <p:sp>
        <p:nvSpPr>
          <p:cNvPr id="45059" name="Rectangle 4"/>
          <p:cNvSpPr>
            <a:spLocks noChangeArrowheads="1"/>
          </p:cNvSpPr>
          <p:nvPr/>
        </p:nvSpPr>
        <p:spPr bwMode="auto">
          <a:xfrm>
            <a:off x="4367213" y="2133600"/>
            <a:ext cx="40878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00CC"/>
                </a:solidFill>
                <a:latin typeface="Calibri" panose="020F0502020204030204" pitchFamily="34" charset="0"/>
              </a:rPr>
              <a:t>愛されない　無視される　</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責められる　罪悪感を持つ</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排除される　無力感を持つ</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気持ちが通じない　自責感</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価値をおかれない　否定</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大切にされない</a:t>
            </a:r>
            <a:endParaRPr lang="en-US" altLang="ja-JP" sz="2800" b="1" dirty="0">
              <a:solidFill>
                <a:srgbClr val="0000CC"/>
              </a:solidFill>
              <a:latin typeface="Calibri" panose="020F0502020204030204" pitchFamily="34" charset="0"/>
            </a:endParaRPr>
          </a:p>
        </p:txBody>
      </p:sp>
      <p:sp>
        <p:nvSpPr>
          <p:cNvPr id="45060" name="Rectangle 5"/>
          <p:cNvSpPr>
            <a:spLocks noChangeArrowheads="1"/>
          </p:cNvSpPr>
          <p:nvPr/>
        </p:nvSpPr>
        <p:spPr bwMode="auto">
          <a:xfrm>
            <a:off x="1703388" y="5805488"/>
            <a:ext cx="40322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0070C0"/>
                </a:solidFill>
                <a:latin typeface="Times New Roman" panose="02020603050405020304" pitchFamily="18" charset="0"/>
              </a:rPr>
              <a:t>離脱（抑圧）状態</a:t>
            </a:r>
            <a:endParaRPr lang="en-US" altLang="ja-JP" sz="2800" dirty="0">
              <a:solidFill>
                <a:srgbClr val="0070C0"/>
              </a:solidFill>
            </a:endParaRPr>
          </a:p>
        </p:txBody>
      </p:sp>
      <p:sp>
        <p:nvSpPr>
          <p:cNvPr id="45061" name="Line 6"/>
          <p:cNvSpPr>
            <a:spLocks noChangeShapeType="1"/>
          </p:cNvSpPr>
          <p:nvPr/>
        </p:nvSpPr>
        <p:spPr bwMode="auto">
          <a:xfrm>
            <a:off x="3648075" y="1773238"/>
            <a:ext cx="533400" cy="5334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2" name="Rectangle 8"/>
          <p:cNvSpPr>
            <a:spLocks noChangeArrowheads="1"/>
          </p:cNvSpPr>
          <p:nvPr/>
        </p:nvSpPr>
        <p:spPr bwMode="auto">
          <a:xfrm>
            <a:off x="1774826" y="908050"/>
            <a:ext cx="3935413"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00B050"/>
                </a:solidFill>
              </a:rPr>
              <a:t>自分への攻撃</a:t>
            </a:r>
            <a:endParaRPr lang="ja-JP" altLang="en-US" sz="2800" dirty="0">
              <a:solidFill>
                <a:srgbClr val="00B050"/>
              </a:solidFill>
              <a:latin typeface="Times New Roman" panose="02020603050405020304" pitchFamily="18" charset="0"/>
            </a:endParaRPr>
          </a:p>
        </p:txBody>
      </p:sp>
      <p:sp>
        <p:nvSpPr>
          <p:cNvPr id="45063" name="Line 9"/>
          <p:cNvSpPr>
            <a:spLocks noChangeShapeType="1"/>
          </p:cNvSpPr>
          <p:nvPr/>
        </p:nvSpPr>
        <p:spPr bwMode="auto">
          <a:xfrm flipH="1">
            <a:off x="8515350" y="1819275"/>
            <a:ext cx="533400" cy="4572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4" name="Rectangle 10"/>
          <p:cNvSpPr>
            <a:spLocks noChangeArrowheads="1"/>
          </p:cNvSpPr>
          <p:nvPr/>
        </p:nvSpPr>
        <p:spPr bwMode="auto">
          <a:xfrm>
            <a:off x="5951539" y="5805488"/>
            <a:ext cx="4465637"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7030A0"/>
                </a:solidFill>
              </a:rPr>
              <a:t>逃避（回避）状態</a:t>
            </a:r>
            <a:endParaRPr lang="en-US" altLang="ja-JP" sz="2800" dirty="0">
              <a:solidFill>
                <a:srgbClr val="7030A0"/>
              </a:solidFill>
            </a:endParaRPr>
          </a:p>
        </p:txBody>
      </p:sp>
      <p:sp>
        <p:nvSpPr>
          <p:cNvPr id="45065" name="Rectangle 11"/>
          <p:cNvSpPr>
            <a:spLocks noChangeArrowheads="1"/>
          </p:cNvSpPr>
          <p:nvPr/>
        </p:nvSpPr>
        <p:spPr bwMode="auto">
          <a:xfrm>
            <a:off x="1701801" y="4616450"/>
            <a:ext cx="244951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45066" name="Rectangle 12"/>
          <p:cNvSpPr>
            <a:spLocks noChangeArrowheads="1"/>
          </p:cNvSpPr>
          <p:nvPr/>
        </p:nvSpPr>
        <p:spPr bwMode="auto">
          <a:xfrm>
            <a:off x="8688389" y="3933826"/>
            <a:ext cx="17287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67" name="Rectangle 13"/>
          <p:cNvSpPr>
            <a:spLocks noChangeArrowheads="1"/>
          </p:cNvSpPr>
          <p:nvPr/>
        </p:nvSpPr>
        <p:spPr bwMode="auto">
          <a:xfrm>
            <a:off x="3756026" y="1700213"/>
            <a:ext cx="5076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14" name="タイトル 1"/>
          <p:cNvSpPr txBox="1">
            <a:spLocks/>
          </p:cNvSpPr>
          <p:nvPr/>
        </p:nvSpPr>
        <p:spPr bwMode="auto">
          <a:xfrm>
            <a:off x="1766888" y="142875"/>
            <a:ext cx="8686800" cy="725488"/>
          </a:xfrm>
          <a:prstGeom prst="rect">
            <a:avLst/>
          </a:prstGeom>
          <a:noFill/>
          <a:ln w="9525">
            <a:noFill/>
            <a:miter lim="800000"/>
            <a:headEnd/>
            <a:tailEnd/>
          </a:ln>
        </p:spPr>
        <p:txBody>
          <a:bodyPr anchor="ctr"/>
          <a:lstStyle/>
          <a:p>
            <a:pPr algn="ctr" eaLnBrk="1" hangingPunct="1">
              <a:defRPr/>
            </a:pPr>
            <a:r>
              <a:rPr lang="ja-JP" altLang="en-US" sz="4800" kern="0" dirty="0">
                <a:solidFill>
                  <a:schemeClr val="tx2"/>
                </a:solidFill>
                <a:latin typeface="ＭＳ Ｐゴシック" panose="020B0600070205080204" pitchFamily="50" charset="-128"/>
                <a:ea typeface="ＭＳ Ｐゴシック" panose="020B0600070205080204" pitchFamily="50" charset="-128"/>
                <a:cs typeface="+mj-cs"/>
              </a:rPr>
              <a:t>（心の傷の怒り）</a:t>
            </a:r>
          </a:p>
        </p:txBody>
      </p:sp>
      <p:sp>
        <p:nvSpPr>
          <p:cNvPr id="45069" name="Rectangle 8"/>
          <p:cNvSpPr>
            <a:spLocks noChangeArrowheads="1"/>
          </p:cNvSpPr>
          <p:nvPr/>
        </p:nvSpPr>
        <p:spPr bwMode="auto">
          <a:xfrm>
            <a:off x="6194426" y="908050"/>
            <a:ext cx="3933825"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FF0000"/>
                </a:solidFill>
              </a:rPr>
              <a:t>他人への攻撃</a:t>
            </a:r>
            <a:endParaRPr lang="ja-JP" altLang="en-US" sz="2800" dirty="0">
              <a:solidFill>
                <a:srgbClr val="FF0000"/>
              </a:solidFill>
              <a:latin typeface="Times New Roman" panose="02020603050405020304" pitchFamily="18" charset="0"/>
            </a:endParaRPr>
          </a:p>
        </p:txBody>
      </p:sp>
      <p:sp>
        <p:nvSpPr>
          <p:cNvPr id="45070" name="Line 6"/>
          <p:cNvSpPr>
            <a:spLocks noChangeShapeType="1"/>
          </p:cNvSpPr>
          <p:nvPr/>
        </p:nvSpPr>
        <p:spPr bwMode="auto">
          <a:xfrm flipH="1" flipV="1">
            <a:off x="8411370" y="5051425"/>
            <a:ext cx="609600" cy="609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1" name="Line 9"/>
          <p:cNvSpPr>
            <a:spLocks noChangeShapeType="1"/>
          </p:cNvSpPr>
          <p:nvPr/>
        </p:nvSpPr>
        <p:spPr bwMode="auto">
          <a:xfrm flipV="1">
            <a:off x="3597276" y="5165725"/>
            <a:ext cx="627063" cy="4953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2" name="Rectangle 12"/>
          <p:cNvSpPr>
            <a:spLocks noChangeArrowheads="1"/>
          </p:cNvSpPr>
          <p:nvPr/>
        </p:nvSpPr>
        <p:spPr bwMode="auto">
          <a:xfrm>
            <a:off x="88407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3" name="Rectangle 12"/>
          <p:cNvSpPr>
            <a:spLocks noChangeArrowheads="1"/>
          </p:cNvSpPr>
          <p:nvPr/>
        </p:nvSpPr>
        <p:spPr bwMode="auto">
          <a:xfrm>
            <a:off x="8759825" y="1773238"/>
            <a:ext cx="17287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4" name="Rectangle 12"/>
          <p:cNvSpPr>
            <a:spLocks noChangeArrowheads="1"/>
          </p:cNvSpPr>
          <p:nvPr/>
        </p:nvSpPr>
        <p:spPr bwMode="auto">
          <a:xfrm>
            <a:off x="86883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5" name="Rectangle 12"/>
          <p:cNvSpPr>
            <a:spLocks noChangeArrowheads="1"/>
          </p:cNvSpPr>
          <p:nvPr/>
        </p:nvSpPr>
        <p:spPr bwMode="auto">
          <a:xfrm>
            <a:off x="8840789" y="18526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6" name="Rectangle 10"/>
          <p:cNvSpPr>
            <a:spLocks noChangeArrowheads="1"/>
          </p:cNvSpPr>
          <p:nvPr/>
        </p:nvSpPr>
        <p:spPr bwMode="auto">
          <a:xfrm>
            <a:off x="9048751" y="3791802"/>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7030A0"/>
                </a:solidFill>
              </a:rPr>
              <a:t>依存嗜癖</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仕事中毒</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他者支配</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強迫症状</a:t>
            </a:r>
            <a:endParaRPr lang="en-US" altLang="ja-JP" sz="2400" dirty="0">
              <a:solidFill>
                <a:srgbClr val="7030A0"/>
              </a:solidFill>
            </a:endParaRPr>
          </a:p>
        </p:txBody>
      </p:sp>
      <p:sp>
        <p:nvSpPr>
          <p:cNvPr id="45077" name="Rectangle 10"/>
          <p:cNvSpPr>
            <a:spLocks noChangeArrowheads="1"/>
          </p:cNvSpPr>
          <p:nvPr/>
        </p:nvSpPr>
        <p:spPr bwMode="auto">
          <a:xfrm>
            <a:off x="9048751" y="1700214"/>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FF0000"/>
                </a:solidFill>
              </a:rPr>
              <a:t>暴力暴言</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自己正当化</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他者支配</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敵対心</a:t>
            </a:r>
            <a:endParaRPr lang="en-US" altLang="ja-JP" sz="2400" dirty="0">
              <a:solidFill>
                <a:srgbClr val="FF0000"/>
              </a:solidFill>
            </a:endParaRPr>
          </a:p>
        </p:txBody>
      </p:sp>
      <p:sp>
        <p:nvSpPr>
          <p:cNvPr id="45078" name="Rectangle 10"/>
          <p:cNvSpPr>
            <a:spLocks noChangeArrowheads="1"/>
          </p:cNvSpPr>
          <p:nvPr/>
        </p:nvSpPr>
        <p:spPr bwMode="auto">
          <a:xfrm>
            <a:off x="1703389" y="1844676"/>
            <a:ext cx="1520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00B050"/>
                </a:solidFill>
              </a:rPr>
              <a:t>自己犠牲</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自己否定</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被害意識</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自傷行為</a:t>
            </a:r>
            <a:endParaRPr lang="en-US" altLang="ja-JP" sz="2400" dirty="0">
              <a:solidFill>
                <a:srgbClr val="00B050"/>
              </a:solidFill>
            </a:endParaRPr>
          </a:p>
        </p:txBody>
      </p:sp>
      <p:sp>
        <p:nvSpPr>
          <p:cNvPr id="45079" name="Rectangle 10"/>
          <p:cNvSpPr>
            <a:spLocks noChangeArrowheads="1"/>
          </p:cNvSpPr>
          <p:nvPr/>
        </p:nvSpPr>
        <p:spPr bwMode="auto">
          <a:xfrm>
            <a:off x="1703389" y="3814763"/>
            <a:ext cx="1520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0070C0"/>
                </a:solidFill>
              </a:rPr>
              <a:t>抑鬱</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抑圧</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解離</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不安</a:t>
            </a:r>
            <a:endParaRPr lang="en-US" altLang="ja-JP" sz="2400" dirty="0">
              <a:solidFill>
                <a:srgbClr val="0070C0"/>
              </a:solidFill>
            </a:endParaRPr>
          </a:p>
        </p:txBody>
      </p:sp>
      <p:sp>
        <p:nvSpPr>
          <p:cNvPr id="26" name="テキスト ボックス 25">
            <a:extLst>
              <a:ext uri="{FF2B5EF4-FFF2-40B4-BE49-F238E27FC236}">
                <a16:creationId xmlns:a16="http://schemas.microsoft.com/office/drawing/2014/main" id="{473E31FF-D78F-7A85-0849-D5371521DA1A}"/>
              </a:ext>
            </a:extLst>
          </p:cNvPr>
          <p:cNvSpPr txBox="1"/>
          <p:nvPr/>
        </p:nvSpPr>
        <p:spPr>
          <a:xfrm>
            <a:off x="181271" y="3357563"/>
            <a:ext cx="3137397"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「それじゃダメ」</a:t>
            </a:r>
          </a:p>
        </p:txBody>
      </p:sp>
      <p:sp>
        <p:nvSpPr>
          <p:cNvPr id="27" name="テキスト ボックス 26">
            <a:extLst>
              <a:ext uri="{FF2B5EF4-FFF2-40B4-BE49-F238E27FC236}">
                <a16:creationId xmlns:a16="http://schemas.microsoft.com/office/drawing/2014/main" id="{09730941-316B-FC0E-697E-D1C8BD6D0AF5}"/>
              </a:ext>
            </a:extLst>
          </p:cNvPr>
          <p:cNvSpPr txBox="1"/>
          <p:nvPr/>
        </p:nvSpPr>
        <p:spPr>
          <a:xfrm>
            <a:off x="8958675" y="3368458"/>
            <a:ext cx="2694969"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「ちがうよね」</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BAC6722-8691-5CEC-5650-826828E67450}"/>
              </a:ext>
            </a:extLst>
          </p:cNvPr>
          <p:cNvSpPr txBox="1"/>
          <p:nvPr/>
        </p:nvSpPr>
        <p:spPr>
          <a:xfrm>
            <a:off x="4929123" y="1889781"/>
            <a:ext cx="2313030" cy="523220"/>
          </a:xfrm>
          <a:prstGeom prst="rect">
            <a:avLst/>
          </a:prstGeom>
          <a:solidFill>
            <a:schemeClr val="bg1"/>
          </a:solidFill>
        </p:spPr>
        <p:txBody>
          <a:bodyPr wrap="square" rtlCol="0">
            <a:spAutoFit/>
          </a:bodyPr>
          <a:lstStyle/>
          <a:p>
            <a:r>
              <a:rPr kumimoji="1" lang="ja-JP" altLang="en-US" sz="2800" dirty="0">
                <a:highlight>
                  <a:srgbClr val="00FFFF"/>
                </a:highlight>
                <a:latin typeface="ＭＳ Ｐゴシック" panose="020B0600070205080204" pitchFamily="50" charset="-128"/>
                <a:ea typeface="ＭＳ Ｐゴシック" panose="020B0600070205080204" pitchFamily="50" charset="-128"/>
              </a:rPr>
              <a:t>マイナス感情</a:t>
            </a:r>
          </a:p>
        </p:txBody>
      </p:sp>
      <p:sp>
        <p:nvSpPr>
          <p:cNvPr id="29" name="テキスト ボックス 28">
            <a:extLst>
              <a:ext uri="{FF2B5EF4-FFF2-40B4-BE49-F238E27FC236}">
                <a16:creationId xmlns:a16="http://schemas.microsoft.com/office/drawing/2014/main" id="{80CE572E-5F89-2D3D-EF80-4B762502E348}"/>
              </a:ext>
            </a:extLst>
          </p:cNvPr>
          <p:cNvSpPr txBox="1"/>
          <p:nvPr/>
        </p:nvSpPr>
        <p:spPr>
          <a:xfrm>
            <a:off x="4800671" y="4943256"/>
            <a:ext cx="2569934" cy="646331"/>
          </a:xfrm>
          <a:prstGeom prst="rect">
            <a:avLst/>
          </a:prstGeom>
          <a:noFill/>
        </p:spPr>
        <p:txBody>
          <a:bodyPr wrap="none" rtlCol="0">
            <a:spAutoFit/>
          </a:bodyPr>
          <a:lstStyle/>
          <a:p>
            <a:r>
              <a:rPr lang="ja-JP" altLang="en-US" sz="3600" dirty="0">
                <a:highlight>
                  <a:srgbClr val="00FFFF"/>
                </a:highlight>
                <a:latin typeface="ＭＳ Ｐゴシック" panose="020B0600070205080204" pitchFamily="50" charset="-128"/>
                <a:ea typeface="ＭＳ Ｐゴシック" panose="020B0600070205080204" pitchFamily="50" charset="-128"/>
              </a:rPr>
              <a:t>ジャッジする</a:t>
            </a:r>
            <a:endParaRPr kumimoji="1" lang="ja-JP" altLang="en-US" sz="3600" dirty="0">
              <a:highlight>
                <a:srgbClr val="00FFFF"/>
              </a:highlight>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5C0314F3-73AF-D4A1-0D1F-F2A20E2A40B5}"/>
              </a:ext>
            </a:extLst>
          </p:cNvPr>
          <p:cNvSpPr txBox="1"/>
          <p:nvPr/>
        </p:nvSpPr>
        <p:spPr>
          <a:xfrm>
            <a:off x="5191098" y="3357563"/>
            <a:ext cx="2634484" cy="707886"/>
          </a:xfrm>
          <a:prstGeom prst="rect">
            <a:avLst/>
          </a:prstGeom>
          <a:noFill/>
        </p:spPr>
        <p:txBody>
          <a:bodyPr wrap="square" rtlCol="0">
            <a:spAutoFit/>
          </a:bodyPr>
          <a:lstStyle/>
          <a:p>
            <a:r>
              <a:rPr lang="ja-JP" altLang="en-US" sz="4000" dirty="0">
                <a:highlight>
                  <a:srgbClr val="FFFF00"/>
                </a:highlight>
                <a:latin typeface="ＭＳ Ｐゴシック" panose="020B0600070205080204" pitchFamily="50" charset="-128"/>
                <a:ea typeface="ＭＳ Ｐゴシック" panose="020B0600070205080204" pitchFamily="50" charset="-128"/>
              </a:rPr>
              <a:t>モンスター</a:t>
            </a:r>
            <a:endParaRPr kumimoji="1" lang="ja-JP" altLang="en-US" sz="4000" dirty="0">
              <a:highlight>
                <a:srgbClr val="FFFF00"/>
              </a:highlight>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93B4BCCA-F2BA-9347-5A66-A3801386A194}"/>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９</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1329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2279651" y="152400"/>
            <a:ext cx="7921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600">
              <a:solidFill>
                <a:schemeClr val="tx2"/>
              </a:solidFill>
            </a:endParaRPr>
          </a:p>
        </p:txBody>
      </p:sp>
      <p:sp>
        <p:nvSpPr>
          <p:cNvPr id="45058" name="Oval 3"/>
          <p:cNvSpPr>
            <a:spLocks noChangeArrowheads="1"/>
          </p:cNvSpPr>
          <p:nvPr/>
        </p:nvSpPr>
        <p:spPr bwMode="auto">
          <a:xfrm>
            <a:off x="3221848" y="1874358"/>
            <a:ext cx="5545138" cy="3455987"/>
          </a:xfrm>
          <a:prstGeom prst="ellipse">
            <a:avLst/>
          </a:prstGeom>
          <a:solidFill>
            <a:schemeClr val="bg1"/>
          </a:solidFill>
          <a:ln w="38100">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dirty="0">
              <a:solidFill>
                <a:schemeClr val="tx2"/>
              </a:solidFill>
              <a:latin typeface="Times New Roman" panose="02020603050405020304" pitchFamily="18" charset="0"/>
            </a:endParaRPr>
          </a:p>
        </p:txBody>
      </p:sp>
      <p:sp>
        <p:nvSpPr>
          <p:cNvPr id="45059" name="Rectangle 4"/>
          <p:cNvSpPr>
            <a:spLocks noChangeArrowheads="1"/>
          </p:cNvSpPr>
          <p:nvPr/>
        </p:nvSpPr>
        <p:spPr bwMode="auto">
          <a:xfrm>
            <a:off x="4911224" y="2575890"/>
            <a:ext cx="2249365" cy="203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0000CC"/>
                </a:solidFill>
                <a:latin typeface="Calibri" panose="020F0502020204030204" pitchFamily="34" charset="0"/>
              </a:rPr>
              <a:t>愛されない　自責感　</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責められる　罪悪感</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排除される　無力感</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気持ちが通じない　　</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価値をおかれない</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大切にされない</a:t>
            </a:r>
            <a:endParaRPr lang="en-US" altLang="ja-JP" sz="1800" b="1" dirty="0">
              <a:solidFill>
                <a:srgbClr val="0000CC"/>
              </a:solidFill>
              <a:latin typeface="Calibri" panose="020F0502020204030204" pitchFamily="34" charset="0"/>
            </a:endParaRPr>
          </a:p>
        </p:txBody>
      </p:sp>
      <p:sp>
        <p:nvSpPr>
          <p:cNvPr id="45060" name="Rectangle 5"/>
          <p:cNvSpPr>
            <a:spLocks noChangeArrowheads="1"/>
          </p:cNvSpPr>
          <p:nvPr/>
        </p:nvSpPr>
        <p:spPr bwMode="auto">
          <a:xfrm>
            <a:off x="1703388" y="5805488"/>
            <a:ext cx="40322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2800" dirty="0">
                <a:solidFill>
                  <a:srgbClr val="FF0000"/>
                </a:solidFill>
                <a:latin typeface="Times New Roman" panose="02020603050405020304" pitchFamily="18" charset="0"/>
              </a:rPr>
              <a:t>謙虚</a:t>
            </a:r>
          </a:p>
          <a:p>
            <a:pPr algn="ctr">
              <a:spcBef>
                <a:spcPct val="0"/>
              </a:spcBef>
              <a:buNone/>
            </a:pPr>
            <a:r>
              <a:rPr lang="ja-JP" altLang="en-US" sz="2800" dirty="0">
                <a:solidFill>
                  <a:srgbClr val="FF0000"/>
                </a:solidFill>
                <a:latin typeface="Times New Roman" panose="02020603050405020304" pitchFamily="18" charset="0"/>
              </a:rPr>
              <a:t>委ねる</a:t>
            </a:r>
            <a:endParaRPr lang="en-US" altLang="ja-JP" sz="2800" dirty="0">
              <a:solidFill>
                <a:srgbClr val="FF0000"/>
              </a:solidFill>
              <a:latin typeface="Times New Roman" panose="02020603050405020304" pitchFamily="18" charset="0"/>
            </a:endParaRPr>
          </a:p>
        </p:txBody>
      </p:sp>
      <p:sp>
        <p:nvSpPr>
          <p:cNvPr id="45061" name="Line 6"/>
          <p:cNvSpPr>
            <a:spLocks noChangeShapeType="1"/>
          </p:cNvSpPr>
          <p:nvPr/>
        </p:nvSpPr>
        <p:spPr bwMode="auto">
          <a:xfrm flipH="1" flipV="1">
            <a:off x="3867149" y="1700917"/>
            <a:ext cx="533400" cy="5334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2" name="Rectangle 8"/>
          <p:cNvSpPr>
            <a:spLocks noChangeArrowheads="1"/>
          </p:cNvSpPr>
          <p:nvPr/>
        </p:nvSpPr>
        <p:spPr bwMode="auto">
          <a:xfrm>
            <a:off x="1774826" y="908050"/>
            <a:ext cx="3935413"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00B050"/>
                </a:solidFill>
                <a:latin typeface="Times New Roman" panose="02020603050405020304" pitchFamily="18" charset="0"/>
              </a:rPr>
              <a:t>赦す</a:t>
            </a:r>
            <a:endParaRPr lang="en-US" altLang="ja-JP" sz="2800" dirty="0">
              <a:solidFill>
                <a:srgbClr val="00B050"/>
              </a:solidFill>
              <a:latin typeface="Times New Roman" panose="02020603050405020304" pitchFamily="18" charset="0"/>
            </a:endParaRPr>
          </a:p>
          <a:p>
            <a:pPr algn="ctr" eaLnBrk="1" hangingPunct="1">
              <a:spcBef>
                <a:spcPct val="0"/>
              </a:spcBef>
              <a:buFontTx/>
              <a:buNone/>
            </a:pPr>
            <a:r>
              <a:rPr lang="ja-JP" altLang="en-US" sz="2800" dirty="0">
                <a:solidFill>
                  <a:srgbClr val="00B050"/>
                </a:solidFill>
                <a:latin typeface="Times New Roman" panose="02020603050405020304" pitchFamily="18" charset="0"/>
              </a:rPr>
              <a:t>受け入れる</a:t>
            </a:r>
          </a:p>
        </p:txBody>
      </p:sp>
      <p:sp>
        <p:nvSpPr>
          <p:cNvPr id="45063" name="Line 9"/>
          <p:cNvSpPr>
            <a:spLocks noChangeShapeType="1"/>
          </p:cNvSpPr>
          <p:nvPr/>
        </p:nvSpPr>
        <p:spPr bwMode="auto">
          <a:xfrm flipV="1">
            <a:off x="7956402" y="1710531"/>
            <a:ext cx="651023" cy="576261"/>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4" name="Rectangle 10"/>
          <p:cNvSpPr>
            <a:spLocks noChangeArrowheads="1"/>
          </p:cNvSpPr>
          <p:nvPr/>
        </p:nvSpPr>
        <p:spPr bwMode="auto">
          <a:xfrm>
            <a:off x="5951539" y="5805488"/>
            <a:ext cx="4465637"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7030A0"/>
                </a:solidFill>
              </a:rPr>
              <a:t>手放す</a:t>
            </a:r>
            <a:endParaRPr lang="en-US" altLang="ja-JP" sz="2800" dirty="0">
              <a:solidFill>
                <a:srgbClr val="7030A0"/>
              </a:solidFill>
            </a:endParaRPr>
          </a:p>
          <a:p>
            <a:pPr algn="ctr" eaLnBrk="1" hangingPunct="1">
              <a:spcBef>
                <a:spcPct val="0"/>
              </a:spcBef>
              <a:buFontTx/>
              <a:buNone/>
            </a:pPr>
            <a:r>
              <a:rPr lang="ja-JP" altLang="en-US" sz="2800" dirty="0">
                <a:solidFill>
                  <a:srgbClr val="7030A0"/>
                </a:solidFill>
              </a:rPr>
              <a:t>　任せる　</a:t>
            </a:r>
            <a:endParaRPr lang="en-US" altLang="ja-JP" sz="2800" dirty="0">
              <a:solidFill>
                <a:srgbClr val="7030A0"/>
              </a:solidFill>
            </a:endParaRPr>
          </a:p>
        </p:txBody>
      </p:sp>
      <p:sp>
        <p:nvSpPr>
          <p:cNvPr id="45065" name="Rectangle 11"/>
          <p:cNvSpPr>
            <a:spLocks noChangeArrowheads="1"/>
          </p:cNvSpPr>
          <p:nvPr/>
        </p:nvSpPr>
        <p:spPr bwMode="auto">
          <a:xfrm>
            <a:off x="1701801" y="4616450"/>
            <a:ext cx="244951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45067" name="Rectangle 13"/>
          <p:cNvSpPr>
            <a:spLocks noChangeArrowheads="1"/>
          </p:cNvSpPr>
          <p:nvPr/>
        </p:nvSpPr>
        <p:spPr bwMode="auto">
          <a:xfrm>
            <a:off x="3756026" y="1700213"/>
            <a:ext cx="5076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14" name="タイトル 1"/>
          <p:cNvSpPr txBox="1">
            <a:spLocks/>
          </p:cNvSpPr>
          <p:nvPr/>
        </p:nvSpPr>
        <p:spPr bwMode="auto">
          <a:xfrm>
            <a:off x="1766888" y="142875"/>
            <a:ext cx="8686800" cy="725488"/>
          </a:xfrm>
          <a:prstGeom prst="rect">
            <a:avLst/>
          </a:prstGeom>
          <a:noFill/>
          <a:ln w="9525">
            <a:noFill/>
            <a:miter lim="800000"/>
            <a:headEnd/>
            <a:tailEnd/>
          </a:ln>
        </p:spPr>
        <p:txBody>
          <a:bodyPr anchor="ctr"/>
          <a:lstStyle/>
          <a:p>
            <a:pPr algn="ctr" eaLnBrk="1" hangingPunct="1">
              <a:defRPr/>
            </a:pPr>
            <a:r>
              <a:rPr lang="ja-JP" altLang="en-US" sz="4800" kern="0" dirty="0">
                <a:solidFill>
                  <a:schemeClr val="tx2"/>
                </a:solidFill>
                <a:latin typeface="ＭＳ Ｐゴシック" panose="020B0600070205080204" pitchFamily="50" charset="-128"/>
                <a:ea typeface="ＭＳ Ｐゴシック" panose="020B0600070205080204" pitchFamily="50" charset="-128"/>
                <a:cs typeface="+mj-cs"/>
              </a:rPr>
              <a:t>（心の傷の癒し）</a:t>
            </a:r>
          </a:p>
        </p:txBody>
      </p:sp>
      <p:sp>
        <p:nvSpPr>
          <p:cNvPr id="45069" name="Rectangle 8"/>
          <p:cNvSpPr>
            <a:spLocks noChangeArrowheads="1"/>
          </p:cNvSpPr>
          <p:nvPr/>
        </p:nvSpPr>
        <p:spPr bwMode="auto">
          <a:xfrm>
            <a:off x="6194426" y="908050"/>
            <a:ext cx="3933825"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800" dirty="0">
              <a:solidFill>
                <a:srgbClr val="FF0000"/>
              </a:solidFill>
              <a:latin typeface="Times New Roman" panose="02020603050405020304" pitchFamily="18" charset="0"/>
            </a:endParaRPr>
          </a:p>
        </p:txBody>
      </p:sp>
      <p:sp>
        <p:nvSpPr>
          <p:cNvPr id="45070" name="Line 6"/>
          <p:cNvSpPr>
            <a:spLocks noChangeShapeType="1"/>
          </p:cNvSpPr>
          <p:nvPr/>
        </p:nvSpPr>
        <p:spPr bwMode="auto">
          <a:xfrm>
            <a:off x="7991177" y="5119688"/>
            <a:ext cx="651024" cy="541337"/>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1" name="Line 9"/>
          <p:cNvSpPr>
            <a:spLocks noChangeShapeType="1"/>
          </p:cNvSpPr>
          <p:nvPr/>
        </p:nvSpPr>
        <p:spPr bwMode="auto">
          <a:xfrm flipH="1">
            <a:off x="3805089" y="5173661"/>
            <a:ext cx="752775" cy="584199"/>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2" name="Rectangle 12"/>
          <p:cNvSpPr>
            <a:spLocks noChangeArrowheads="1"/>
          </p:cNvSpPr>
          <p:nvPr/>
        </p:nvSpPr>
        <p:spPr bwMode="auto">
          <a:xfrm>
            <a:off x="88407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3" name="Rectangle 12"/>
          <p:cNvSpPr>
            <a:spLocks noChangeArrowheads="1"/>
          </p:cNvSpPr>
          <p:nvPr/>
        </p:nvSpPr>
        <p:spPr bwMode="auto">
          <a:xfrm>
            <a:off x="8759825" y="1773238"/>
            <a:ext cx="17287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4" name="Rectangle 12"/>
          <p:cNvSpPr>
            <a:spLocks noChangeArrowheads="1"/>
          </p:cNvSpPr>
          <p:nvPr/>
        </p:nvSpPr>
        <p:spPr bwMode="auto">
          <a:xfrm rot="16200000">
            <a:off x="86883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5" name="Rectangle 12"/>
          <p:cNvSpPr>
            <a:spLocks noChangeArrowheads="1"/>
          </p:cNvSpPr>
          <p:nvPr/>
        </p:nvSpPr>
        <p:spPr bwMode="auto">
          <a:xfrm>
            <a:off x="8840789" y="18526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6" name="Rectangle 10"/>
          <p:cNvSpPr>
            <a:spLocks noChangeArrowheads="1"/>
          </p:cNvSpPr>
          <p:nvPr/>
        </p:nvSpPr>
        <p:spPr bwMode="auto">
          <a:xfrm>
            <a:off x="9048751" y="3716339"/>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400" dirty="0">
              <a:solidFill>
                <a:srgbClr val="7030A0"/>
              </a:solidFill>
            </a:endParaRPr>
          </a:p>
        </p:txBody>
      </p:sp>
      <p:sp>
        <p:nvSpPr>
          <p:cNvPr id="45077" name="Rectangle 10"/>
          <p:cNvSpPr>
            <a:spLocks noChangeArrowheads="1"/>
          </p:cNvSpPr>
          <p:nvPr/>
        </p:nvSpPr>
        <p:spPr bwMode="auto">
          <a:xfrm>
            <a:off x="9048751" y="1700214"/>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400" dirty="0">
              <a:solidFill>
                <a:srgbClr val="FF0000"/>
              </a:solidFill>
            </a:endParaRPr>
          </a:p>
        </p:txBody>
      </p:sp>
      <p:sp>
        <p:nvSpPr>
          <p:cNvPr id="45078" name="Rectangle 10"/>
          <p:cNvSpPr>
            <a:spLocks noChangeArrowheads="1"/>
          </p:cNvSpPr>
          <p:nvPr/>
        </p:nvSpPr>
        <p:spPr bwMode="auto">
          <a:xfrm>
            <a:off x="1703389" y="1844676"/>
            <a:ext cx="1520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400" dirty="0">
              <a:solidFill>
                <a:srgbClr val="00B050"/>
              </a:solidFill>
            </a:endParaRPr>
          </a:p>
        </p:txBody>
      </p:sp>
      <p:sp>
        <p:nvSpPr>
          <p:cNvPr id="45079" name="Rectangle 10"/>
          <p:cNvSpPr>
            <a:spLocks noChangeArrowheads="1"/>
          </p:cNvSpPr>
          <p:nvPr/>
        </p:nvSpPr>
        <p:spPr bwMode="auto">
          <a:xfrm>
            <a:off x="1703389" y="3814763"/>
            <a:ext cx="1520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400" dirty="0">
              <a:solidFill>
                <a:srgbClr val="0070C0"/>
              </a:solidFill>
            </a:endParaRPr>
          </a:p>
        </p:txBody>
      </p:sp>
      <p:sp>
        <p:nvSpPr>
          <p:cNvPr id="3" name="テキスト ボックス 2">
            <a:extLst>
              <a:ext uri="{FF2B5EF4-FFF2-40B4-BE49-F238E27FC236}">
                <a16:creationId xmlns:a16="http://schemas.microsoft.com/office/drawing/2014/main" id="{9E131B14-0705-FE31-2524-2DFD8F30E9A8}"/>
              </a:ext>
            </a:extLst>
          </p:cNvPr>
          <p:cNvSpPr txBox="1"/>
          <p:nvPr/>
        </p:nvSpPr>
        <p:spPr>
          <a:xfrm>
            <a:off x="8702991" y="925583"/>
            <a:ext cx="1107996" cy="369332"/>
          </a:xfrm>
          <a:prstGeom prst="rect">
            <a:avLst/>
          </a:prstGeom>
          <a:noFill/>
        </p:spPr>
        <p:txBody>
          <a:bodyPr wrap="none" rtlCol="0">
            <a:spAutoFit/>
          </a:bodyPr>
          <a:lstStyle/>
          <a:p>
            <a:r>
              <a:rPr lang="ja-JP" altLang="en-US" dirty="0"/>
              <a:t>みとめ</a:t>
            </a:r>
            <a:r>
              <a:rPr kumimoji="1" lang="ja-JP" altLang="en-US" dirty="0"/>
              <a:t>る</a:t>
            </a:r>
          </a:p>
        </p:txBody>
      </p:sp>
      <p:sp>
        <p:nvSpPr>
          <p:cNvPr id="27" name="テキスト ボックス 26">
            <a:extLst>
              <a:ext uri="{FF2B5EF4-FFF2-40B4-BE49-F238E27FC236}">
                <a16:creationId xmlns:a16="http://schemas.microsoft.com/office/drawing/2014/main" id="{48A7391A-C990-74D9-5251-19BAD671A0A8}"/>
              </a:ext>
            </a:extLst>
          </p:cNvPr>
          <p:cNvSpPr txBox="1"/>
          <p:nvPr/>
        </p:nvSpPr>
        <p:spPr>
          <a:xfrm>
            <a:off x="8727996" y="6286048"/>
            <a:ext cx="1145210" cy="369332"/>
          </a:xfrm>
          <a:prstGeom prst="rect">
            <a:avLst/>
          </a:prstGeom>
          <a:noFill/>
        </p:spPr>
        <p:txBody>
          <a:bodyPr wrap="square" rtlCol="0">
            <a:spAutoFit/>
          </a:bodyPr>
          <a:lstStyle/>
          <a:p>
            <a:r>
              <a:rPr lang="ja-JP" altLang="en-US" dirty="0"/>
              <a:t>まかせる</a:t>
            </a:r>
            <a:endParaRPr kumimoji="1" lang="ja-JP" altLang="en-US" dirty="0"/>
          </a:p>
        </p:txBody>
      </p:sp>
      <p:sp>
        <p:nvSpPr>
          <p:cNvPr id="28" name="テキスト ボックス 27">
            <a:extLst>
              <a:ext uri="{FF2B5EF4-FFF2-40B4-BE49-F238E27FC236}">
                <a16:creationId xmlns:a16="http://schemas.microsoft.com/office/drawing/2014/main" id="{51371022-0531-370D-51A5-C52BE424C617}"/>
              </a:ext>
            </a:extLst>
          </p:cNvPr>
          <p:cNvSpPr txBox="1"/>
          <p:nvPr/>
        </p:nvSpPr>
        <p:spPr>
          <a:xfrm>
            <a:off x="4357226" y="6297147"/>
            <a:ext cx="1107996" cy="369332"/>
          </a:xfrm>
          <a:prstGeom prst="rect">
            <a:avLst/>
          </a:prstGeom>
          <a:noFill/>
        </p:spPr>
        <p:txBody>
          <a:bodyPr wrap="none" rtlCol="0">
            <a:spAutoFit/>
          </a:bodyPr>
          <a:lstStyle/>
          <a:p>
            <a:r>
              <a:rPr lang="ja-JP" altLang="en-US" dirty="0"/>
              <a:t>ゆだねる</a:t>
            </a:r>
            <a:endParaRPr kumimoji="1" lang="ja-JP" altLang="en-US" dirty="0"/>
          </a:p>
        </p:txBody>
      </p:sp>
      <p:sp>
        <p:nvSpPr>
          <p:cNvPr id="29" name="テキスト ボックス 28">
            <a:extLst>
              <a:ext uri="{FF2B5EF4-FFF2-40B4-BE49-F238E27FC236}">
                <a16:creationId xmlns:a16="http://schemas.microsoft.com/office/drawing/2014/main" id="{44D95318-13A4-1FC4-B65E-FE71BA015893}"/>
              </a:ext>
            </a:extLst>
          </p:cNvPr>
          <p:cNvSpPr txBox="1"/>
          <p:nvPr/>
        </p:nvSpPr>
        <p:spPr>
          <a:xfrm>
            <a:off x="4181476" y="921491"/>
            <a:ext cx="877163" cy="369332"/>
          </a:xfrm>
          <a:prstGeom prst="rect">
            <a:avLst/>
          </a:prstGeom>
          <a:noFill/>
        </p:spPr>
        <p:txBody>
          <a:bodyPr wrap="none" rtlCol="0">
            <a:spAutoFit/>
          </a:bodyPr>
          <a:lstStyle/>
          <a:p>
            <a:r>
              <a:rPr lang="ja-JP" altLang="en-US" dirty="0"/>
              <a:t>ゆるす</a:t>
            </a:r>
            <a:endParaRPr kumimoji="1" lang="ja-JP" altLang="en-US" dirty="0"/>
          </a:p>
        </p:txBody>
      </p:sp>
      <p:sp>
        <p:nvSpPr>
          <p:cNvPr id="31" name="テキスト ボックス 30">
            <a:extLst>
              <a:ext uri="{FF2B5EF4-FFF2-40B4-BE49-F238E27FC236}">
                <a16:creationId xmlns:a16="http://schemas.microsoft.com/office/drawing/2014/main" id="{BEF17C7D-FE6B-FAAE-471C-1DE80E54546E}"/>
              </a:ext>
            </a:extLst>
          </p:cNvPr>
          <p:cNvSpPr txBox="1"/>
          <p:nvPr/>
        </p:nvSpPr>
        <p:spPr>
          <a:xfrm>
            <a:off x="9052376" y="1982250"/>
            <a:ext cx="2686954"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「そうなんだ」</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DD7A2594-F08D-5A02-F5AD-19612B00FDE3}"/>
              </a:ext>
            </a:extLst>
          </p:cNvPr>
          <p:cNvSpPr txBox="1"/>
          <p:nvPr/>
        </p:nvSpPr>
        <p:spPr>
          <a:xfrm>
            <a:off x="7413878" y="878058"/>
            <a:ext cx="1261884" cy="523220"/>
          </a:xfrm>
          <a:prstGeom prst="rect">
            <a:avLst/>
          </a:prstGeom>
          <a:noFill/>
        </p:spPr>
        <p:txBody>
          <a:bodyPr wrap="none" rtlCol="0">
            <a:spAutoFit/>
          </a:bodyPr>
          <a:lstStyle/>
          <a:p>
            <a:r>
              <a:rPr lang="ja-JP" altLang="en-US" sz="2800" b="1" dirty="0">
                <a:solidFill>
                  <a:srgbClr val="0070C0"/>
                </a:solidFill>
                <a:latin typeface="Times New Roman" panose="02020603050405020304" pitchFamily="18" charset="0"/>
              </a:rPr>
              <a:t>認める</a:t>
            </a:r>
            <a:endParaRPr lang="en-US" altLang="ja-JP" sz="2800" b="1" dirty="0">
              <a:solidFill>
                <a:srgbClr val="0070C0"/>
              </a:solidFill>
            </a:endParaRPr>
          </a:p>
        </p:txBody>
      </p:sp>
      <p:sp>
        <p:nvSpPr>
          <p:cNvPr id="33" name="テキスト ボックス 32">
            <a:extLst>
              <a:ext uri="{FF2B5EF4-FFF2-40B4-BE49-F238E27FC236}">
                <a16:creationId xmlns:a16="http://schemas.microsoft.com/office/drawing/2014/main" id="{EED4E7C6-31FE-119C-75D3-37045A87EFAE}"/>
              </a:ext>
            </a:extLst>
          </p:cNvPr>
          <p:cNvSpPr txBox="1"/>
          <p:nvPr/>
        </p:nvSpPr>
        <p:spPr>
          <a:xfrm>
            <a:off x="8316689" y="263563"/>
            <a:ext cx="2313030" cy="523220"/>
          </a:xfrm>
          <a:prstGeom prst="rect">
            <a:avLst/>
          </a:prstGeom>
          <a:solidFill>
            <a:schemeClr val="bg1"/>
          </a:solid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マイナス感情</a:t>
            </a:r>
          </a:p>
        </p:txBody>
      </p:sp>
      <p:sp>
        <p:nvSpPr>
          <p:cNvPr id="34" name="テキスト ボックス 33">
            <a:extLst>
              <a:ext uri="{FF2B5EF4-FFF2-40B4-BE49-F238E27FC236}">
                <a16:creationId xmlns:a16="http://schemas.microsoft.com/office/drawing/2014/main" id="{7CD050C7-8A0E-8256-3E8C-8682AAE68C53}"/>
              </a:ext>
            </a:extLst>
          </p:cNvPr>
          <p:cNvSpPr txBox="1"/>
          <p:nvPr/>
        </p:nvSpPr>
        <p:spPr>
          <a:xfrm>
            <a:off x="8134844" y="4575622"/>
            <a:ext cx="4132863" cy="646331"/>
          </a:xfrm>
          <a:prstGeom prst="rect">
            <a:avLst/>
          </a:prstGeom>
          <a:noFill/>
        </p:spPr>
        <p:txBody>
          <a:bodyPr wrap="none" rtlCol="0">
            <a:spAutoFit/>
          </a:bodyPr>
          <a:lstStyle/>
          <a:p>
            <a:r>
              <a:rPr lang="ja-JP" altLang="en-US" sz="3600" dirty="0">
                <a:highlight>
                  <a:srgbClr val="00FF00"/>
                </a:highlight>
                <a:latin typeface="ＭＳ Ｐゴシック" panose="020B0600070205080204" pitchFamily="50" charset="-128"/>
                <a:ea typeface="ＭＳ Ｐゴシック" panose="020B0600070205080204" pitchFamily="50" charset="-128"/>
              </a:rPr>
              <a:t>「とほかめえみため」</a:t>
            </a:r>
            <a:endParaRPr kumimoji="1" lang="ja-JP" altLang="en-US" sz="3600" dirty="0">
              <a:highlight>
                <a:srgbClr val="00FF00"/>
              </a:highlight>
              <a:latin typeface="ＭＳ Ｐゴシック" panose="020B0600070205080204" pitchFamily="50" charset="-128"/>
              <a:ea typeface="ＭＳ Ｐゴシック" panose="020B0600070205080204" pitchFamily="50" charset="-128"/>
            </a:endParaRPr>
          </a:p>
        </p:txBody>
      </p:sp>
      <p:sp>
        <p:nvSpPr>
          <p:cNvPr id="35" name="テキスト ボックス 34">
            <a:extLst>
              <a:ext uri="{FF2B5EF4-FFF2-40B4-BE49-F238E27FC236}">
                <a16:creationId xmlns:a16="http://schemas.microsoft.com/office/drawing/2014/main" id="{8C192B71-FF99-DCF9-070B-1479336F3A3F}"/>
              </a:ext>
            </a:extLst>
          </p:cNvPr>
          <p:cNvSpPr txBox="1"/>
          <p:nvPr/>
        </p:nvSpPr>
        <p:spPr>
          <a:xfrm>
            <a:off x="206146" y="4538858"/>
            <a:ext cx="3405099" cy="1200329"/>
          </a:xfrm>
          <a:prstGeom prst="rect">
            <a:avLst/>
          </a:prstGeom>
          <a:noFill/>
        </p:spPr>
        <p:txBody>
          <a:bodyPr wrap="none" rtlCol="0">
            <a:spAutoFit/>
          </a:bodyPr>
          <a:lstStyle/>
          <a:p>
            <a:r>
              <a:rPr lang="ja-JP" altLang="en-US" sz="3600" dirty="0">
                <a:highlight>
                  <a:srgbClr val="00FF00"/>
                </a:highlight>
                <a:latin typeface="ＭＳ Ｐゴシック" panose="020B0600070205080204" pitchFamily="50" charset="-128"/>
                <a:ea typeface="ＭＳ Ｐゴシック" panose="020B0600070205080204" pitchFamily="50" charset="-128"/>
              </a:rPr>
              <a:t>「かんながら</a:t>
            </a:r>
            <a:endParaRPr lang="en-US" altLang="ja-JP" sz="3600" dirty="0">
              <a:highlight>
                <a:srgbClr val="00FF00"/>
              </a:highlight>
              <a:latin typeface="ＭＳ Ｐゴシック" panose="020B0600070205080204" pitchFamily="50" charset="-128"/>
              <a:ea typeface="ＭＳ Ｐゴシック" panose="020B0600070205080204" pitchFamily="50" charset="-128"/>
            </a:endParaRPr>
          </a:p>
          <a:p>
            <a:r>
              <a:rPr lang="ja-JP" altLang="en-US" sz="3600" dirty="0">
                <a:highlight>
                  <a:srgbClr val="00FF00"/>
                </a:highlight>
                <a:latin typeface="ＭＳ Ｐゴシック" panose="020B0600070205080204" pitchFamily="50" charset="-128"/>
                <a:ea typeface="ＭＳ Ｐゴシック" panose="020B0600070205080204" pitchFamily="50" charset="-128"/>
              </a:rPr>
              <a:t>たまちはえませ」</a:t>
            </a:r>
            <a:endParaRPr lang="en-US" altLang="ja-JP" sz="3600" dirty="0">
              <a:highlight>
                <a:srgbClr val="00FF00"/>
              </a:highlight>
              <a:latin typeface="ＭＳ Ｐゴシック" panose="020B0600070205080204" pitchFamily="50" charset="-128"/>
              <a:ea typeface="ＭＳ Ｐゴシック" panose="020B0600070205080204" pitchFamily="50" charset="-128"/>
            </a:endParaRPr>
          </a:p>
        </p:txBody>
      </p:sp>
      <p:sp>
        <p:nvSpPr>
          <p:cNvPr id="36" name="テキスト ボックス 35">
            <a:extLst>
              <a:ext uri="{FF2B5EF4-FFF2-40B4-BE49-F238E27FC236}">
                <a16:creationId xmlns:a16="http://schemas.microsoft.com/office/drawing/2014/main" id="{BB80C6DD-87DE-62A1-D7E0-CFAF1B02667B}"/>
              </a:ext>
            </a:extLst>
          </p:cNvPr>
          <p:cNvSpPr txBox="1"/>
          <p:nvPr/>
        </p:nvSpPr>
        <p:spPr>
          <a:xfrm>
            <a:off x="4312857" y="5870815"/>
            <a:ext cx="1338828" cy="369332"/>
          </a:xfrm>
          <a:prstGeom prst="rect">
            <a:avLst/>
          </a:prstGeom>
          <a:noFill/>
        </p:spPr>
        <p:txBody>
          <a:bodyPr wrap="none" rtlCol="0">
            <a:spAutoFit/>
          </a:bodyPr>
          <a:lstStyle/>
          <a:p>
            <a:r>
              <a:rPr kumimoji="1" lang="ja-JP" altLang="en-US" dirty="0"/>
              <a:t>へりくだる</a:t>
            </a:r>
          </a:p>
        </p:txBody>
      </p:sp>
      <p:sp>
        <p:nvSpPr>
          <p:cNvPr id="37" name="テキスト ボックス 36">
            <a:extLst>
              <a:ext uri="{FF2B5EF4-FFF2-40B4-BE49-F238E27FC236}">
                <a16:creationId xmlns:a16="http://schemas.microsoft.com/office/drawing/2014/main" id="{5E187D93-E65B-2C60-3B55-7587C7DB3EB7}"/>
              </a:ext>
            </a:extLst>
          </p:cNvPr>
          <p:cNvSpPr txBox="1"/>
          <p:nvPr/>
        </p:nvSpPr>
        <p:spPr>
          <a:xfrm>
            <a:off x="8711651" y="5844485"/>
            <a:ext cx="1107996" cy="369332"/>
          </a:xfrm>
          <a:prstGeom prst="rect">
            <a:avLst/>
          </a:prstGeom>
          <a:noFill/>
        </p:spPr>
        <p:txBody>
          <a:bodyPr wrap="none" rtlCol="0">
            <a:spAutoFit/>
          </a:bodyPr>
          <a:lstStyle/>
          <a:p>
            <a:r>
              <a:rPr kumimoji="1" lang="ja-JP" altLang="en-US" dirty="0"/>
              <a:t>てばなす</a:t>
            </a:r>
          </a:p>
        </p:txBody>
      </p:sp>
      <p:sp>
        <p:nvSpPr>
          <p:cNvPr id="6" name="テキスト ボックス 5">
            <a:extLst>
              <a:ext uri="{FF2B5EF4-FFF2-40B4-BE49-F238E27FC236}">
                <a16:creationId xmlns:a16="http://schemas.microsoft.com/office/drawing/2014/main" id="{6FE8C30A-4E08-1364-DF97-7C3FB8B243E4}"/>
              </a:ext>
            </a:extLst>
          </p:cNvPr>
          <p:cNvSpPr txBox="1"/>
          <p:nvPr/>
        </p:nvSpPr>
        <p:spPr>
          <a:xfrm>
            <a:off x="4584999" y="4654411"/>
            <a:ext cx="2933816" cy="646331"/>
          </a:xfrm>
          <a:prstGeom prst="rect">
            <a:avLst/>
          </a:prstGeom>
          <a:noFill/>
        </p:spPr>
        <p:txBody>
          <a:bodyPr wrap="none" rtlCol="0">
            <a:spAutoFit/>
          </a:bodyPr>
          <a:lstStyle/>
          <a:p>
            <a:r>
              <a:rPr lang="ja-JP" altLang="en-US" sz="3600" dirty="0">
                <a:highlight>
                  <a:srgbClr val="00FFFF"/>
                </a:highlight>
                <a:latin typeface="ＭＳ Ｐゴシック" panose="020B0600070205080204" pitchFamily="50" charset="-128"/>
                <a:ea typeface="ＭＳ Ｐゴシック" panose="020B0600070205080204" pitchFamily="50" charset="-128"/>
              </a:rPr>
              <a:t>ジャッジしない</a:t>
            </a:r>
            <a:endParaRPr kumimoji="1" lang="ja-JP" altLang="en-US" sz="3600" dirty="0">
              <a:highlight>
                <a:srgbClr val="00FFFF"/>
              </a:highlight>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3F4C8D36-23A9-A56E-7D62-398805EC3A19}"/>
              </a:ext>
            </a:extLst>
          </p:cNvPr>
          <p:cNvSpPr txBox="1"/>
          <p:nvPr/>
        </p:nvSpPr>
        <p:spPr>
          <a:xfrm>
            <a:off x="7243104" y="1248625"/>
            <a:ext cx="1620957" cy="523220"/>
          </a:xfrm>
          <a:prstGeom prst="rect">
            <a:avLst/>
          </a:prstGeom>
          <a:noFill/>
        </p:spPr>
        <p:txBody>
          <a:bodyPr wrap="none" rtlCol="0">
            <a:spAutoFit/>
          </a:bodyPr>
          <a:lstStyle/>
          <a:p>
            <a:r>
              <a:rPr lang="ja-JP" altLang="en-US" sz="2800" b="1" dirty="0">
                <a:solidFill>
                  <a:srgbClr val="0070C0"/>
                </a:solidFill>
                <a:latin typeface="Times New Roman" panose="02020603050405020304" pitchFamily="18" charset="0"/>
              </a:rPr>
              <a:t>理解する</a:t>
            </a:r>
            <a:endParaRPr lang="en-US" altLang="ja-JP" sz="2800" b="1" dirty="0">
              <a:solidFill>
                <a:srgbClr val="0070C0"/>
              </a:solidFill>
            </a:endParaRPr>
          </a:p>
        </p:txBody>
      </p:sp>
      <p:sp>
        <p:nvSpPr>
          <p:cNvPr id="40" name="テキスト ボックス 39">
            <a:extLst>
              <a:ext uri="{FF2B5EF4-FFF2-40B4-BE49-F238E27FC236}">
                <a16:creationId xmlns:a16="http://schemas.microsoft.com/office/drawing/2014/main" id="{815F1997-B1C8-CADF-2FF0-4AB505F0EDDF}"/>
              </a:ext>
            </a:extLst>
          </p:cNvPr>
          <p:cNvSpPr txBox="1"/>
          <p:nvPr/>
        </p:nvSpPr>
        <p:spPr>
          <a:xfrm>
            <a:off x="4465470" y="1293575"/>
            <a:ext cx="1338828" cy="369332"/>
          </a:xfrm>
          <a:prstGeom prst="rect">
            <a:avLst/>
          </a:prstGeom>
          <a:noFill/>
        </p:spPr>
        <p:txBody>
          <a:bodyPr wrap="none" rtlCol="0">
            <a:spAutoFit/>
          </a:bodyPr>
          <a:lstStyle/>
          <a:p>
            <a:r>
              <a:rPr kumimoji="1" lang="ja-JP" altLang="en-US" dirty="0"/>
              <a:t>うけいれる</a:t>
            </a:r>
          </a:p>
        </p:txBody>
      </p:sp>
      <p:sp>
        <p:nvSpPr>
          <p:cNvPr id="41" name="テキスト ボックス 40">
            <a:extLst>
              <a:ext uri="{FF2B5EF4-FFF2-40B4-BE49-F238E27FC236}">
                <a16:creationId xmlns:a16="http://schemas.microsoft.com/office/drawing/2014/main" id="{2995D4F7-74E4-402D-D078-300365B8A75D}"/>
              </a:ext>
            </a:extLst>
          </p:cNvPr>
          <p:cNvSpPr txBox="1"/>
          <p:nvPr/>
        </p:nvSpPr>
        <p:spPr>
          <a:xfrm>
            <a:off x="8674007" y="1263578"/>
            <a:ext cx="1338828" cy="369332"/>
          </a:xfrm>
          <a:prstGeom prst="rect">
            <a:avLst/>
          </a:prstGeom>
          <a:noFill/>
        </p:spPr>
        <p:txBody>
          <a:bodyPr wrap="none" rtlCol="0">
            <a:spAutoFit/>
          </a:bodyPr>
          <a:lstStyle/>
          <a:p>
            <a:r>
              <a:rPr kumimoji="1" lang="ja-JP" altLang="en-US" dirty="0"/>
              <a:t>りかいする</a:t>
            </a:r>
          </a:p>
        </p:txBody>
      </p:sp>
      <p:sp>
        <p:nvSpPr>
          <p:cNvPr id="42" name="テキスト ボックス 41">
            <a:extLst>
              <a:ext uri="{FF2B5EF4-FFF2-40B4-BE49-F238E27FC236}">
                <a16:creationId xmlns:a16="http://schemas.microsoft.com/office/drawing/2014/main" id="{3C85EB11-9866-4DFC-1C57-D0C8424554FA}"/>
              </a:ext>
            </a:extLst>
          </p:cNvPr>
          <p:cNvSpPr txBox="1"/>
          <p:nvPr/>
        </p:nvSpPr>
        <p:spPr>
          <a:xfrm>
            <a:off x="4357226" y="2018636"/>
            <a:ext cx="3193503" cy="646331"/>
          </a:xfrm>
          <a:prstGeom prst="rect">
            <a:avLst/>
          </a:prstGeom>
          <a:noFill/>
        </p:spPr>
        <p:txBody>
          <a:bodyPr wrap="none" rtlCol="0">
            <a:spAutoFit/>
          </a:bodyPr>
          <a:lstStyle/>
          <a:p>
            <a:r>
              <a:rPr kumimoji="1" lang="ja-JP" altLang="en-US" sz="3600" dirty="0">
                <a:highlight>
                  <a:srgbClr val="00FFFF"/>
                </a:highlight>
                <a:latin typeface="ＭＳ Ｐゴシック" panose="020B0600070205080204" pitchFamily="50" charset="-128"/>
                <a:ea typeface="ＭＳ Ｐゴシック" panose="020B0600070205080204" pitchFamily="50" charset="-128"/>
              </a:rPr>
              <a:t>静かに</a:t>
            </a:r>
            <a:r>
              <a:rPr lang="ja-JP" altLang="en-US" sz="3600" dirty="0">
                <a:highlight>
                  <a:srgbClr val="00FFFF"/>
                </a:highlight>
                <a:latin typeface="ＭＳ Ｐゴシック" panose="020B0600070205080204" pitchFamily="50" charset="-128"/>
                <a:ea typeface="ＭＳ Ｐゴシック" panose="020B0600070205080204" pitchFamily="50" charset="-128"/>
              </a:rPr>
              <a:t>受けとる</a:t>
            </a:r>
            <a:endParaRPr kumimoji="1" lang="ja-JP" altLang="en-US" sz="3600" dirty="0">
              <a:highlight>
                <a:srgbClr val="00FFFF"/>
              </a:highlight>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D827B812-088F-07C9-7616-CFAB7BBE0C37}"/>
              </a:ext>
            </a:extLst>
          </p:cNvPr>
          <p:cNvSpPr txBox="1"/>
          <p:nvPr/>
        </p:nvSpPr>
        <p:spPr>
          <a:xfrm>
            <a:off x="228680" y="1973956"/>
            <a:ext cx="2741456"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「しかたない」</a:t>
            </a:r>
          </a:p>
        </p:txBody>
      </p:sp>
      <p:sp>
        <p:nvSpPr>
          <p:cNvPr id="44" name="テキスト ボックス 43">
            <a:extLst>
              <a:ext uri="{FF2B5EF4-FFF2-40B4-BE49-F238E27FC236}">
                <a16:creationId xmlns:a16="http://schemas.microsoft.com/office/drawing/2014/main" id="{2BF9E7A8-DD8A-1D9C-853E-DD9E431AC95F}"/>
              </a:ext>
            </a:extLst>
          </p:cNvPr>
          <p:cNvSpPr txBox="1"/>
          <p:nvPr/>
        </p:nvSpPr>
        <p:spPr>
          <a:xfrm>
            <a:off x="9075000" y="2607524"/>
            <a:ext cx="2331087"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「なるほど」</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57C3F0C8-1900-B5ED-7454-C7D7D5A1C270}"/>
              </a:ext>
            </a:extLst>
          </p:cNvPr>
          <p:cNvSpPr txBox="1"/>
          <p:nvPr/>
        </p:nvSpPr>
        <p:spPr>
          <a:xfrm>
            <a:off x="209452" y="2620287"/>
            <a:ext cx="2829621"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a:t>
            </a:r>
            <a:r>
              <a:rPr lang="ja-JP" altLang="en-US" sz="3600" dirty="0">
                <a:highlight>
                  <a:srgbClr val="FFFF00"/>
                </a:highlight>
                <a:latin typeface="ＭＳ Ｐゴシック" panose="020B0600070205080204" pitchFamily="50" charset="-128"/>
                <a:ea typeface="ＭＳ Ｐゴシック" panose="020B0600070205080204" pitchFamily="50" charset="-128"/>
              </a:rPr>
              <a:t>人間だもの</a:t>
            </a:r>
            <a:r>
              <a:rPr kumimoji="1" lang="ja-JP" altLang="en-US" sz="3600" dirty="0">
                <a:highlight>
                  <a:srgbClr val="FFFF00"/>
                </a:highlight>
                <a:latin typeface="ＭＳ Ｐゴシック" panose="020B0600070205080204" pitchFamily="50" charset="-128"/>
                <a:ea typeface="ＭＳ Ｐゴシック" panose="020B0600070205080204" pitchFamily="50" charset="-128"/>
              </a:rPr>
              <a:t>」</a:t>
            </a:r>
          </a:p>
        </p:txBody>
      </p:sp>
      <p:sp>
        <p:nvSpPr>
          <p:cNvPr id="46" name="テキスト ボックス 45">
            <a:extLst>
              <a:ext uri="{FF2B5EF4-FFF2-40B4-BE49-F238E27FC236}">
                <a16:creationId xmlns:a16="http://schemas.microsoft.com/office/drawing/2014/main" id="{C9F0BB90-B7BF-1B95-65B0-E511137C3822}"/>
              </a:ext>
            </a:extLst>
          </p:cNvPr>
          <p:cNvSpPr txBox="1"/>
          <p:nvPr/>
        </p:nvSpPr>
        <p:spPr>
          <a:xfrm>
            <a:off x="9048751" y="3266722"/>
            <a:ext cx="2568332"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「ありがとう」</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3AF640E0-8F9D-D81D-1D31-9BA3EE6114AF}"/>
              </a:ext>
            </a:extLst>
          </p:cNvPr>
          <p:cNvSpPr txBox="1"/>
          <p:nvPr/>
        </p:nvSpPr>
        <p:spPr>
          <a:xfrm>
            <a:off x="196234" y="3320832"/>
            <a:ext cx="2823209"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「それでいい」</a:t>
            </a:r>
          </a:p>
        </p:txBody>
      </p:sp>
      <p:sp>
        <p:nvSpPr>
          <p:cNvPr id="48" name="テキスト ボックス 47">
            <a:extLst>
              <a:ext uri="{FF2B5EF4-FFF2-40B4-BE49-F238E27FC236}">
                <a16:creationId xmlns:a16="http://schemas.microsoft.com/office/drawing/2014/main" id="{6E76E307-6CD8-AA18-CC39-DCE85B7FEF96}"/>
              </a:ext>
            </a:extLst>
          </p:cNvPr>
          <p:cNvSpPr txBox="1"/>
          <p:nvPr/>
        </p:nvSpPr>
        <p:spPr>
          <a:xfrm>
            <a:off x="5404585" y="5914704"/>
            <a:ext cx="1210588" cy="707886"/>
          </a:xfrm>
          <a:prstGeom prst="rect">
            <a:avLst/>
          </a:prstGeom>
          <a:noFill/>
        </p:spPr>
        <p:txBody>
          <a:bodyPr wrap="none" rtlCol="0">
            <a:spAutoFit/>
          </a:bodyPr>
          <a:lstStyle/>
          <a:p>
            <a:r>
              <a:rPr kumimoji="1" lang="ja-JP" altLang="en-US" sz="4000" dirty="0">
                <a:highlight>
                  <a:srgbClr val="FFFF00"/>
                </a:highlight>
                <a:latin typeface="ＭＳ Ｐゴシック" panose="020B0600070205080204" pitchFamily="50" charset="-128"/>
                <a:ea typeface="ＭＳ Ｐゴシック" panose="020B0600070205080204" pitchFamily="50" charset="-128"/>
              </a:rPr>
              <a:t>真我</a:t>
            </a:r>
          </a:p>
        </p:txBody>
      </p:sp>
      <p:sp>
        <p:nvSpPr>
          <p:cNvPr id="49" name="テキスト ボックス 48">
            <a:extLst>
              <a:ext uri="{FF2B5EF4-FFF2-40B4-BE49-F238E27FC236}">
                <a16:creationId xmlns:a16="http://schemas.microsoft.com/office/drawing/2014/main" id="{D3130907-F467-254C-C1DF-3AB45BA90A36}"/>
              </a:ext>
            </a:extLst>
          </p:cNvPr>
          <p:cNvSpPr txBox="1"/>
          <p:nvPr/>
        </p:nvSpPr>
        <p:spPr>
          <a:xfrm>
            <a:off x="4677382" y="3291543"/>
            <a:ext cx="2548314" cy="523220"/>
          </a:xfrm>
          <a:prstGeom prst="rect">
            <a:avLst/>
          </a:prstGeom>
          <a:noFill/>
        </p:spPr>
        <p:txBody>
          <a:bodyPr wrap="square" rtlCol="0">
            <a:spAutoFit/>
          </a:bodyPr>
          <a:lstStyle/>
          <a:p>
            <a:r>
              <a:rPr lang="ja-JP" altLang="en-US" sz="2800" dirty="0">
                <a:highlight>
                  <a:srgbClr val="FFFF00"/>
                </a:highlight>
                <a:latin typeface="ＭＳ Ｐゴシック" panose="020B0600070205080204" pitchFamily="50" charset="-128"/>
                <a:ea typeface="ＭＳ Ｐゴシック" panose="020B0600070205080204" pitchFamily="50" charset="-128"/>
              </a:rPr>
              <a:t>ミニ・モンスター</a:t>
            </a:r>
            <a:endParaRPr kumimoji="1" lang="ja-JP" altLang="en-US" sz="2800" dirty="0">
              <a:highlight>
                <a:srgbClr val="FFFF00"/>
              </a:highlight>
              <a:latin typeface="ＭＳ Ｐゴシック" panose="020B0600070205080204" pitchFamily="50" charset="-128"/>
              <a:ea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AE795D65-59A8-9889-D2AC-4B10CE945611}"/>
              </a:ext>
            </a:extLst>
          </p:cNvPr>
          <p:cNvSpPr txBox="1"/>
          <p:nvPr/>
        </p:nvSpPr>
        <p:spPr>
          <a:xfrm>
            <a:off x="9048751" y="3925920"/>
            <a:ext cx="2787943"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「いいんだよ」</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863F44DE-64A1-B68A-321E-197E30C0C048}"/>
              </a:ext>
            </a:extLst>
          </p:cNvPr>
          <p:cNvSpPr txBox="1"/>
          <p:nvPr/>
        </p:nvSpPr>
        <p:spPr>
          <a:xfrm>
            <a:off x="220765" y="3922631"/>
            <a:ext cx="3143809"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「あいしてます」</a:t>
            </a:r>
          </a:p>
        </p:txBody>
      </p:sp>
      <p:sp>
        <p:nvSpPr>
          <p:cNvPr id="52" name="テキスト ボックス 51">
            <a:extLst>
              <a:ext uri="{FF2B5EF4-FFF2-40B4-BE49-F238E27FC236}">
                <a16:creationId xmlns:a16="http://schemas.microsoft.com/office/drawing/2014/main" id="{D0F35CF7-6165-F35B-C95B-DDA5E45DDF38}"/>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１０</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5252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2792703" y="551890"/>
            <a:ext cx="7366119"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心（意識）のしくみと癒し　（越智啓子）</a:t>
            </a:r>
          </a:p>
        </p:txBody>
      </p:sp>
      <p:grpSp>
        <p:nvGrpSpPr>
          <p:cNvPr id="62" name="グループ化 61"/>
          <p:cNvGrpSpPr/>
          <p:nvPr/>
        </p:nvGrpSpPr>
        <p:grpSpPr>
          <a:xfrm>
            <a:off x="4049240" y="1604320"/>
            <a:ext cx="4415245" cy="3631474"/>
            <a:chOff x="3953690" y="1672046"/>
            <a:chExt cx="4415245" cy="3631474"/>
          </a:xfrm>
        </p:grpSpPr>
        <p:grpSp>
          <p:nvGrpSpPr>
            <p:cNvPr id="49" name="グループ化 48"/>
            <p:cNvGrpSpPr/>
            <p:nvPr/>
          </p:nvGrpSpPr>
          <p:grpSpPr>
            <a:xfrm>
              <a:off x="3953690" y="1672046"/>
              <a:ext cx="4415245" cy="3631474"/>
              <a:chOff x="3988524" y="2037806"/>
              <a:chExt cx="4415245" cy="3631474"/>
            </a:xfrm>
          </p:grpSpPr>
          <p:sp>
            <p:nvSpPr>
              <p:cNvPr id="48" name="二等辺三角形 47"/>
              <p:cNvSpPr/>
              <p:nvPr/>
            </p:nvSpPr>
            <p:spPr>
              <a:xfrm>
                <a:off x="3988524" y="2037806"/>
                <a:ext cx="4415245" cy="3631474"/>
              </a:xfrm>
              <a:prstGeom prst="triangle">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flipV="1">
                <a:off x="4950820" y="4036423"/>
                <a:ext cx="2490651" cy="34834"/>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flipV="1">
                <a:off x="5497827" y="3161212"/>
                <a:ext cx="1396636" cy="17417"/>
              </a:xfrm>
              <a:prstGeom prst="line">
                <a:avLst/>
              </a:prstGeom>
            </p:spPr>
            <p:style>
              <a:lnRef idx="1">
                <a:schemeClr val="dk1"/>
              </a:lnRef>
              <a:fillRef idx="0">
                <a:schemeClr val="dk1"/>
              </a:fillRef>
              <a:effectRef idx="0">
                <a:schemeClr val="dk1"/>
              </a:effectRef>
              <a:fontRef idx="minor">
                <a:schemeClr val="tx1"/>
              </a:fontRef>
            </p:style>
          </p:cxnSp>
        </p:grpSp>
        <p:sp>
          <p:nvSpPr>
            <p:cNvPr id="53" name="楕円 52"/>
            <p:cNvSpPr/>
            <p:nvPr/>
          </p:nvSpPr>
          <p:spPr>
            <a:xfrm>
              <a:off x="5242559" y="3431177"/>
              <a:ext cx="818606" cy="256903"/>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p:cNvSpPr/>
            <p:nvPr/>
          </p:nvSpPr>
          <p:spPr>
            <a:xfrm>
              <a:off x="6204855" y="3431177"/>
              <a:ext cx="818606" cy="256903"/>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flipV="1">
              <a:off x="6535782" y="2540725"/>
              <a:ext cx="52252" cy="23295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6" name="直線矢印コネクタ 55"/>
            <p:cNvCxnSpPr/>
            <p:nvPr/>
          </p:nvCxnSpPr>
          <p:spPr>
            <a:xfrm flipV="1">
              <a:off x="5677991" y="3705498"/>
              <a:ext cx="11970" cy="1119051"/>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8" name="直線矢印コネクタ 57"/>
            <p:cNvCxnSpPr/>
            <p:nvPr/>
          </p:nvCxnSpPr>
          <p:spPr>
            <a:xfrm flipH="1">
              <a:off x="4915987" y="3729444"/>
              <a:ext cx="773974" cy="81643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grpSp>
      <p:sp>
        <p:nvSpPr>
          <p:cNvPr id="63" name="テキスト ボックス 62"/>
          <p:cNvSpPr txBox="1"/>
          <p:nvPr/>
        </p:nvSpPr>
        <p:spPr>
          <a:xfrm>
            <a:off x="4913810" y="4841855"/>
            <a:ext cx="2582090" cy="461665"/>
          </a:xfrm>
          <a:prstGeom prst="rect">
            <a:avLst/>
          </a:prstGeom>
          <a:noFill/>
        </p:spPr>
        <p:txBody>
          <a:bodyPr wrap="square" rtlCol="0">
            <a:spAutoFit/>
          </a:bodyPr>
          <a:lstStyle/>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内なる光＆創造性</a:t>
            </a:r>
          </a:p>
        </p:txBody>
      </p:sp>
      <p:sp>
        <p:nvSpPr>
          <p:cNvPr id="64" name="テキスト ボックス 63"/>
          <p:cNvSpPr txBox="1"/>
          <p:nvPr/>
        </p:nvSpPr>
        <p:spPr>
          <a:xfrm>
            <a:off x="4518658" y="5460163"/>
            <a:ext cx="3623312"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内なる宇宙～外なる宇宙</a:t>
            </a:r>
          </a:p>
        </p:txBody>
      </p:sp>
      <p:cxnSp>
        <p:nvCxnSpPr>
          <p:cNvPr id="66" name="直線矢印コネクタ 65"/>
          <p:cNvCxnSpPr/>
          <p:nvPr/>
        </p:nvCxnSpPr>
        <p:spPr>
          <a:xfrm>
            <a:off x="4640308" y="3063290"/>
            <a:ext cx="744582" cy="371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6835423" y="2625355"/>
            <a:ext cx="1791159" cy="794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0" name="グループ化 89"/>
          <p:cNvGrpSpPr/>
          <p:nvPr/>
        </p:nvGrpSpPr>
        <p:grpSpPr>
          <a:xfrm>
            <a:off x="1371049" y="2157781"/>
            <a:ext cx="3214554" cy="1811017"/>
            <a:chOff x="1429836" y="1660521"/>
            <a:chExt cx="3214554" cy="1811017"/>
          </a:xfrm>
        </p:grpSpPr>
        <p:sp>
          <p:nvSpPr>
            <p:cNvPr id="72" name="テキスト ボックス 71"/>
            <p:cNvSpPr txBox="1"/>
            <p:nvPr/>
          </p:nvSpPr>
          <p:spPr>
            <a:xfrm>
              <a:off x="1651905" y="3009873"/>
              <a:ext cx="2566307" cy="461665"/>
            </a:xfrm>
            <a:prstGeom prst="rect">
              <a:avLst/>
            </a:prstGeom>
            <a:noFill/>
          </p:spPr>
          <p:txBody>
            <a:bodyPr wrap="square" rtlCol="0">
              <a:spAutoFit/>
            </a:bodyPr>
            <a:lstStyle/>
            <a:p>
              <a:r>
                <a:rPr lang="ja-JP" altLang="en-US" sz="2400" dirty="0">
                  <a:solidFill>
                    <a:srgbClr val="0000CC"/>
                  </a:solidFill>
                  <a:latin typeface="ＭＳ Ｐゴシック" panose="020B0600070205080204" pitchFamily="50" charset="-128"/>
                  <a:ea typeface="ＭＳ Ｐゴシック" panose="020B0600070205080204" pitchFamily="50" charset="-128"/>
                </a:rPr>
                <a:t>自分が大嫌い</a:t>
              </a:r>
              <a:endParaRPr kumimoji="1" lang="ja-JP" altLang="en-US" sz="2400" dirty="0">
                <a:solidFill>
                  <a:srgbClr val="0000CC"/>
                </a:solidFill>
                <a:latin typeface="ＭＳ Ｐゴシック" panose="020B0600070205080204" pitchFamily="50" charset="-128"/>
                <a:ea typeface="ＭＳ Ｐゴシック" panose="020B0600070205080204" pitchFamily="50" charset="-128"/>
              </a:endParaRPr>
            </a:p>
          </p:txBody>
        </p:sp>
        <p:sp>
          <p:nvSpPr>
            <p:cNvPr id="75" name="テキスト ボックス 74"/>
            <p:cNvSpPr txBox="1"/>
            <p:nvPr/>
          </p:nvSpPr>
          <p:spPr>
            <a:xfrm>
              <a:off x="1651905" y="1660521"/>
              <a:ext cx="2566307" cy="830997"/>
            </a:xfrm>
            <a:prstGeom prst="rect">
              <a:avLst/>
            </a:prstGeom>
            <a:noFill/>
          </p:spPr>
          <p:txBody>
            <a:bodyPr wrap="square" rtlCol="0">
              <a:spAutoFit/>
            </a:bodyPr>
            <a:lstStyle/>
            <a:p>
              <a:r>
                <a:rPr lang="ja-JP" altLang="en-US" sz="2400" dirty="0">
                  <a:solidFill>
                    <a:srgbClr val="0000CC"/>
                  </a:solidFill>
                  <a:latin typeface="ＭＳ Ｐゴシック" panose="020B0600070205080204" pitchFamily="50" charset="-128"/>
                  <a:ea typeface="ＭＳ Ｐゴシック" panose="020B0600070205080204" pitchFamily="50" charset="-128"/>
                </a:rPr>
                <a:t>表現されなかった感情のブロック</a:t>
              </a:r>
              <a:endParaRPr kumimoji="1" lang="ja-JP" altLang="en-US" sz="2400" dirty="0">
                <a:solidFill>
                  <a:srgbClr val="0000CC"/>
                </a:solidFill>
                <a:latin typeface="ＭＳ Ｐゴシック" panose="020B0600070205080204" pitchFamily="50" charset="-128"/>
                <a:ea typeface="ＭＳ Ｐゴシック" panose="020B0600070205080204" pitchFamily="50" charset="-128"/>
              </a:endParaRPr>
            </a:p>
          </p:txBody>
        </p:sp>
        <p:sp>
          <p:nvSpPr>
            <p:cNvPr id="76" name="テキスト ボックス 75"/>
            <p:cNvSpPr txBox="1"/>
            <p:nvPr/>
          </p:nvSpPr>
          <p:spPr>
            <a:xfrm>
              <a:off x="1658983" y="2512426"/>
              <a:ext cx="2985407" cy="461665"/>
            </a:xfrm>
            <a:prstGeom prst="rect">
              <a:avLst/>
            </a:prstGeom>
            <a:noFill/>
          </p:spPr>
          <p:txBody>
            <a:bodyPr wrap="square" rtlCol="0">
              <a:spAutoFit/>
            </a:bodyPr>
            <a:lstStyle/>
            <a:p>
              <a:r>
                <a:rPr lang="ja-JP" altLang="en-US" sz="2400" dirty="0">
                  <a:solidFill>
                    <a:srgbClr val="0000CC"/>
                  </a:solidFill>
                  <a:latin typeface="ＭＳ Ｐゴシック" panose="020B0600070205080204" pitchFamily="50" charset="-128"/>
                  <a:ea typeface="ＭＳ Ｐゴシック" panose="020B0600070205080204" pitchFamily="50" charset="-128"/>
                </a:rPr>
                <a:t>マイナス</a:t>
              </a:r>
              <a:r>
                <a:rPr kumimoji="1" lang="ja-JP" altLang="en-US" sz="2400" dirty="0">
                  <a:solidFill>
                    <a:srgbClr val="0000CC"/>
                  </a:solidFill>
                  <a:latin typeface="ＭＳ Ｐゴシック" panose="020B0600070205080204" pitchFamily="50" charset="-128"/>
                  <a:ea typeface="ＭＳ Ｐゴシック" panose="020B0600070205080204" pitchFamily="50" charset="-128"/>
                </a:rPr>
                <a:t>の思い込み</a:t>
              </a:r>
            </a:p>
          </p:txBody>
        </p:sp>
        <p:sp>
          <p:nvSpPr>
            <p:cNvPr id="78" name="右中かっこ 77"/>
            <p:cNvSpPr/>
            <p:nvPr/>
          </p:nvSpPr>
          <p:spPr>
            <a:xfrm>
              <a:off x="4294956" y="1755725"/>
              <a:ext cx="223702" cy="158132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左中かっこ 78"/>
            <p:cNvSpPr/>
            <p:nvPr/>
          </p:nvSpPr>
          <p:spPr>
            <a:xfrm>
              <a:off x="1429836" y="1717124"/>
              <a:ext cx="150224" cy="172982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0" name="テキスト ボックス 69"/>
          <p:cNvSpPr txBox="1"/>
          <p:nvPr/>
        </p:nvSpPr>
        <p:spPr>
          <a:xfrm>
            <a:off x="8875669" y="2156891"/>
            <a:ext cx="2563037" cy="461665"/>
          </a:xfrm>
          <a:prstGeom prst="rect">
            <a:avLst/>
          </a:prstGeom>
          <a:noFill/>
        </p:spPr>
        <p:txBody>
          <a:bodyPr wrap="square" rtlCol="0">
            <a:spAutoFit/>
          </a:bodyPr>
          <a:lstStyle/>
          <a:p>
            <a:r>
              <a:rPr kumimoji="1" lang="ja-JP" altLang="en-US" sz="2400" dirty="0">
                <a:solidFill>
                  <a:srgbClr val="FF00FF"/>
                </a:solidFill>
                <a:latin typeface="ＭＳ Ｐゴシック" panose="020B0600070205080204" pitchFamily="50" charset="-128"/>
                <a:ea typeface="ＭＳ Ｐゴシック" panose="020B0600070205080204" pitchFamily="50" charset="-128"/>
              </a:rPr>
              <a:t>プラスの思い込み</a:t>
            </a:r>
          </a:p>
        </p:txBody>
      </p:sp>
      <p:sp>
        <p:nvSpPr>
          <p:cNvPr id="71" name="テキスト ボックス 70"/>
          <p:cNvSpPr txBox="1"/>
          <p:nvPr/>
        </p:nvSpPr>
        <p:spPr>
          <a:xfrm>
            <a:off x="8875669" y="2590100"/>
            <a:ext cx="2566307" cy="461665"/>
          </a:xfrm>
          <a:prstGeom prst="rect">
            <a:avLst/>
          </a:prstGeom>
          <a:noFill/>
        </p:spPr>
        <p:txBody>
          <a:bodyPr wrap="square" rtlCol="0">
            <a:spAutoFit/>
          </a:bodyPr>
          <a:lstStyle/>
          <a:p>
            <a:r>
              <a:rPr lang="ja-JP" altLang="en-US" sz="2400" dirty="0">
                <a:solidFill>
                  <a:srgbClr val="FF00FF"/>
                </a:solidFill>
                <a:latin typeface="ＭＳ Ｐゴシック" panose="020B0600070205080204" pitchFamily="50" charset="-128"/>
                <a:ea typeface="ＭＳ Ｐゴシック" panose="020B0600070205080204" pitchFamily="50" charset="-128"/>
              </a:rPr>
              <a:t>自分が大好き</a:t>
            </a:r>
            <a:endParaRPr kumimoji="1" lang="ja-JP" altLang="en-US" sz="2400" dirty="0">
              <a:solidFill>
                <a:srgbClr val="FF00FF"/>
              </a:solidFill>
              <a:latin typeface="ＭＳ Ｐゴシック" panose="020B0600070205080204" pitchFamily="50" charset="-128"/>
              <a:ea typeface="ＭＳ Ｐゴシック" panose="020B0600070205080204" pitchFamily="50" charset="-128"/>
            </a:endParaRPr>
          </a:p>
        </p:txBody>
      </p:sp>
      <p:sp>
        <p:nvSpPr>
          <p:cNvPr id="80" name="左中かっこ 79"/>
          <p:cNvSpPr/>
          <p:nvPr/>
        </p:nvSpPr>
        <p:spPr>
          <a:xfrm>
            <a:off x="8752083" y="1760329"/>
            <a:ext cx="183457" cy="122844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右中かっこ 80"/>
          <p:cNvSpPr/>
          <p:nvPr/>
        </p:nvSpPr>
        <p:spPr>
          <a:xfrm>
            <a:off x="11353800" y="1728772"/>
            <a:ext cx="62050" cy="1325822"/>
          </a:xfrm>
          <a:prstGeom prst="rightBrace">
            <a:avLst>
              <a:gd name="adj1" fmla="val 3558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5" name="直線矢印コネクタ 84"/>
          <p:cNvCxnSpPr/>
          <p:nvPr/>
        </p:nvCxnSpPr>
        <p:spPr>
          <a:xfrm flipH="1">
            <a:off x="7929700" y="4887685"/>
            <a:ext cx="8191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7086325" y="3353916"/>
            <a:ext cx="8191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H="1">
            <a:off x="6204855" y="1976846"/>
            <a:ext cx="8191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7023461" y="1728772"/>
            <a:ext cx="1501357" cy="461665"/>
          </a:xfrm>
          <a:prstGeom prst="rect">
            <a:avLst/>
          </a:prstGeom>
          <a:noFill/>
        </p:spPr>
        <p:txBody>
          <a:bodyPr wrap="square" rtlCol="0">
            <a:spAutoFit/>
          </a:bodyPr>
          <a:lstStyle/>
          <a:p>
            <a:r>
              <a:rPr lang="ja-JP" altLang="en-US" sz="2400" dirty="0">
                <a:solidFill>
                  <a:srgbClr val="92D050"/>
                </a:solidFill>
                <a:latin typeface="ＭＳ Ｐゴシック" panose="020B0600070205080204" pitchFamily="50" charset="-128"/>
                <a:ea typeface="ＭＳ Ｐゴシック" panose="020B0600070205080204" pitchFamily="50" charset="-128"/>
              </a:rPr>
              <a:t>顕在</a:t>
            </a:r>
            <a:r>
              <a:rPr kumimoji="1" lang="ja-JP" altLang="en-US" sz="2400" dirty="0">
                <a:solidFill>
                  <a:srgbClr val="92D050"/>
                </a:solidFill>
                <a:latin typeface="ＭＳ Ｐゴシック" panose="020B0600070205080204" pitchFamily="50" charset="-128"/>
                <a:ea typeface="ＭＳ Ｐゴシック" panose="020B0600070205080204" pitchFamily="50" charset="-128"/>
              </a:rPr>
              <a:t>意識</a:t>
            </a:r>
          </a:p>
        </p:txBody>
      </p:sp>
      <p:sp>
        <p:nvSpPr>
          <p:cNvPr id="96" name="テキスト ボックス 95"/>
          <p:cNvSpPr txBox="1"/>
          <p:nvPr/>
        </p:nvSpPr>
        <p:spPr>
          <a:xfrm>
            <a:off x="7900735" y="3123083"/>
            <a:ext cx="1501357" cy="461665"/>
          </a:xfrm>
          <a:prstGeom prst="rect">
            <a:avLst/>
          </a:prstGeom>
          <a:noFill/>
        </p:spPr>
        <p:txBody>
          <a:bodyPr wrap="square" rtlCol="0">
            <a:spAutoFit/>
          </a:bodyPr>
          <a:lstStyle/>
          <a:p>
            <a:r>
              <a:rPr lang="ja-JP" altLang="en-US" sz="2400" dirty="0">
                <a:solidFill>
                  <a:srgbClr val="009900"/>
                </a:solidFill>
                <a:latin typeface="ＭＳ Ｐゴシック" panose="020B0600070205080204" pitchFamily="50" charset="-128"/>
                <a:ea typeface="ＭＳ Ｐゴシック" panose="020B0600070205080204" pitchFamily="50" charset="-128"/>
              </a:rPr>
              <a:t>潜在</a:t>
            </a:r>
            <a:r>
              <a:rPr kumimoji="1" lang="ja-JP" altLang="en-US" sz="2400" dirty="0">
                <a:solidFill>
                  <a:srgbClr val="009900"/>
                </a:solidFill>
                <a:latin typeface="ＭＳ Ｐゴシック" panose="020B0600070205080204" pitchFamily="50" charset="-128"/>
                <a:ea typeface="ＭＳ Ｐゴシック" panose="020B0600070205080204" pitchFamily="50" charset="-128"/>
              </a:rPr>
              <a:t>意識</a:t>
            </a:r>
          </a:p>
        </p:txBody>
      </p:sp>
      <p:sp>
        <p:nvSpPr>
          <p:cNvPr id="97" name="テキスト ボックス 96"/>
          <p:cNvSpPr txBox="1"/>
          <p:nvPr/>
        </p:nvSpPr>
        <p:spPr>
          <a:xfrm>
            <a:off x="8733065" y="4656852"/>
            <a:ext cx="2919004" cy="461665"/>
          </a:xfrm>
          <a:prstGeom prst="rect">
            <a:avLst/>
          </a:prstGeom>
          <a:noFill/>
        </p:spPr>
        <p:txBody>
          <a:bodyPr wrap="square" rtlCol="0">
            <a:spAutoFit/>
          </a:bodyPr>
          <a:lstStyle/>
          <a:p>
            <a:r>
              <a:rPr lang="ja-JP" altLang="en-US" sz="2400" dirty="0">
                <a:solidFill>
                  <a:srgbClr val="3F794E"/>
                </a:solidFill>
                <a:latin typeface="ＭＳ Ｐゴシック" panose="020B0600070205080204" pitchFamily="50" charset="-128"/>
                <a:ea typeface="ＭＳ Ｐゴシック" panose="020B0600070205080204" pitchFamily="50" charset="-128"/>
              </a:rPr>
              <a:t>無意識</a:t>
            </a:r>
            <a:endParaRPr kumimoji="1" lang="ja-JP" altLang="en-US" sz="2400" dirty="0">
              <a:solidFill>
                <a:srgbClr val="3F794E"/>
              </a:solidFill>
              <a:latin typeface="ＭＳ Ｐゴシック" panose="020B0600070205080204" pitchFamily="50" charset="-128"/>
              <a:ea typeface="ＭＳ Ｐゴシック" panose="020B0600070205080204" pitchFamily="50" charset="-128"/>
            </a:endParaRPr>
          </a:p>
        </p:txBody>
      </p:sp>
      <p:sp>
        <p:nvSpPr>
          <p:cNvPr id="100" name="下矢印 99"/>
          <p:cNvSpPr/>
          <p:nvPr/>
        </p:nvSpPr>
        <p:spPr>
          <a:xfrm>
            <a:off x="10178101" y="4421966"/>
            <a:ext cx="367116" cy="408215"/>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9755396" y="4935196"/>
            <a:ext cx="1896673" cy="954107"/>
          </a:xfrm>
          <a:prstGeom prst="rect">
            <a:avLst/>
          </a:prstGeom>
          <a:noFill/>
        </p:spPr>
        <p:txBody>
          <a:bodyPr wrap="none" rtlCol="0">
            <a:spAutoFit/>
          </a:bodyPr>
          <a:lstStyle/>
          <a:p>
            <a:r>
              <a:rPr kumimoji="1" lang="ja-JP" altLang="en-US" sz="2800" dirty="0">
                <a:solidFill>
                  <a:srgbClr val="7030A0"/>
                </a:solidFill>
                <a:highlight>
                  <a:srgbClr val="00FFFF"/>
                </a:highlight>
                <a:latin typeface="ＭＳ Ｐゴシック" panose="020B0600070205080204" pitchFamily="50" charset="-128"/>
                <a:ea typeface="ＭＳ Ｐゴシック" panose="020B0600070205080204" pitchFamily="50" charset="-128"/>
              </a:rPr>
              <a:t>解放＝癒し</a:t>
            </a:r>
            <a:endParaRPr kumimoji="1" lang="en-US" altLang="ja-JP" sz="2800" dirty="0">
              <a:solidFill>
                <a:srgbClr val="7030A0"/>
              </a:solidFill>
              <a:highlight>
                <a:srgbClr val="00FFFF"/>
              </a:highlight>
              <a:latin typeface="ＭＳ Ｐゴシック" panose="020B0600070205080204" pitchFamily="50" charset="-128"/>
              <a:ea typeface="ＭＳ Ｐゴシック" panose="020B0600070205080204" pitchFamily="50" charset="-128"/>
            </a:endParaRPr>
          </a:p>
          <a:p>
            <a:r>
              <a:rPr lang="ja-JP" altLang="en-US" sz="2800" dirty="0">
                <a:solidFill>
                  <a:srgbClr val="7030A0"/>
                </a:solidFill>
                <a:highlight>
                  <a:srgbClr val="00FFFF"/>
                </a:highlight>
                <a:latin typeface="ＭＳ Ｐゴシック" panose="020B0600070205080204" pitchFamily="50" charset="-128"/>
                <a:ea typeface="ＭＳ Ｐゴシック" panose="020B0600070205080204" pitchFamily="50" charset="-128"/>
              </a:rPr>
              <a:t>　（赦す）</a:t>
            </a:r>
            <a:endParaRPr kumimoji="1" lang="ja-JP" altLang="en-US" sz="2800" dirty="0">
              <a:solidFill>
                <a:srgbClr val="7030A0"/>
              </a:solidFill>
              <a:highlight>
                <a:srgbClr val="00FFFF"/>
              </a:highlight>
              <a:latin typeface="ＭＳ Ｐゴシック" panose="020B0600070205080204" pitchFamily="50" charset="-128"/>
              <a:ea typeface="ＭＳ Ｐゴシック" panose="020B0600070205080204" pitchFamily="50" charset="-128"/>
            </a:endParaRPr>
          </a:p>
        </p:txBody>
      </p:sp>
      <p:sp>
        <p:nvSpPr>
          <p:cNvPr id="103" name="テキスト ボックス 102"/>
          <p:cNvSpPr txBox="1"/>
          <p:nvPr/>
        </p:nvSpPr>
        <p:spPr>
          <a:xfrm>
            <a:off x="4537138" y="5824328"/>
            <a:ext cx="3486150" cy="461665"/>
          </a:xfrm>
          <a:prstGeom prst="rect">
            <a:avLst/>
          </a:prstGeom>
          <a:noFill/>
        </p:spPr>
        <p:txBody>
          <a:bodyPr wrap="square" rtlCol="0">
            <a:spAutoFit/>
          </a:bodyPr>
          <a:lstStyle/>
          <a:p>
            <a:r>
              <a:rPr lang="ja-JP" altLang="en-US" sz="2400" dirty="0">
                <a:highlight>
                  <a:srgbClr val="FFFF00"/>
                </a:highlight>
                <a:latin typeface="ＭＳ Ｐゴシック" panose="020B0600070205080204" pitchFamily="50" charset="-128"/>
                <a:ea typeface="ＭＳ Ｐゴシック" panose="020B0600070205080204" pitchFamily="50" charset="-128"/>
              </a:rPr>
              <a:t>（「本当の自分・光・魂」）</a:t>
            </a:r>
            <a:endParaRPr kumimoji="1"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40BEC6C6-3AD1-283B-C02C-2A9367DBA0CE}"/>
              </a:ext>
            </a:extLst>
          </p:cNvPr>
          <p:cNvSpPr txBox="1"/>
          <p:nvPr/>
        </p:nvSpPr>
        <p:spPr>
          <a:xfrm>
            <a:off x="8895549" y="1726194"/>
            <a:ext cx="2566307" cy="461665"/>
          </a:xfrm>
          <a:prstGeom prst="rect">
            <a:avLst/>
          </a:prstGeom>
          <a:noFill/>
        </p:spPr>
        <p:txBody>
          <a:bodyPr wrap="square" rtlCol="0">
            <a:spAutoFit/>
          </a:bodyPr>
          <a:lstStyle/>
          <a:p>
            <a:r>
              <a:rPr lang="ja-JP" altLang="en-US" sz="2400" dirty="0">
                <a:solidFill>
                  <a:srgbClr val="FF00FF"/>
                </a:solidFill>
                <a:latin typeface="ＭＳ Ｐゴシック" panose="020B0600070205080204" pitchFamily="50" charset="-128"/>
                <a:ea typeface="ＭＳ Ｐゴシック" panose="020B0600070205080204" pitchFamily="50" charset="-128"/>
              </a:rPr>
              <a:t>感情を表現する</a:t>
            </a:r>
            <a:endParaRPr kumimoji="1" lang="ja-JP" altLang="en-US" sz="2400" dirty="0">
              <a:solidFill>
                <a:srgbClr val="FF00FF"/>
              </a:solidFill>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9A1EB56-F844-A50B-4A9F-1452EF04E464}"/>
              </a:ext>
            </a:extLst>
          </p:cNvPr>
          <p:cNvSpPr txBox="1"/>
          <p:nvPr/>
        </p:nvSpPr>
        <p:spPr>
          <a:xfrm>
            <a:off x="1593118" y="1514160"/>
            <a:ext cx="2456122" cy="523220"/>
          </a:xfrm>
          <a:prstGeom prst="rect">
            <a:avLst/>
          </a:prstGeom>
          <a:noFill/>
          <a:ln>
            <a:solidFill>
              <a:srgbClr val="0000CC"/>
            </a:solidFill>
          </a:ln>
        </p:spPr>
        <p:txBody>
          <a:bodyPr wrap="none" rtlCol="0">
            <a:spAutoFit/>
          </a:bodyPr>
          <a:lstStyle/>
          <a:p>
            <a:r>
              <a:rPr kumimoji="1" lang="ja-JP" altLang="en-US" sz="2800" dirty="0">
                <a:solidFill>
                  <a:srgbClr val="0000CC"/>
                </a:solidFill>
                <a:latin typeface="ＭＳ Ｐゴシック" panose="020B0600070205080204" pitchFamily="50" charset="-128"/>
                <a:ea typeface="ＭＳ Ｐゴシック" panose="020B0600070205080204" pitchFamily="50" charset="-128"/>
              </a:rPr>
              <a:t>自分を変えよう</a:t>
            </a:r>
          </a:p>
        </p:txBody>
      </p:sp>
      <p:sp>
        <p:nvSpPr>
          <p:cNvPr id="40" name="テキスト ボックス 39">
            <a:extLst>
              <a:ext uri="{FF2B5EF4-FFF2-40B4-BE49-F238E27FC236}">
                <a16:creationId xmlns:a16="http://schemas.microsoft.com/office/drawing/2014/main" id="{F2F3F63C-6604-C3D3-980D-02E088054B8F}"/>
              </a:ext>
            </a:extLst>
          </p:cNvPr>
          <p:cNvSpPr txBox="1"/>
          <p:nvPr/>
        </p:nvSpPr>
        <p:spPr>
          <a:xfrm>
            <a:off x="8808933" y="1189479"/>
            <a:ext cx="2557110" cy="523220"/>
          </a:xfrm>
          <a:prstGeom prst="rect">
            <a:avLst/>
          </a:prstGeom>
          <a:noFill/>
          <a:ln>
            <a:solidFill>
              <a:srgbClr val="FF00FF"/>
            </a:solidFill>
          </a:ln>
        </p:spPr>
        <p:txBody>
          <a:bodyPr wrap="none" rtlCol="0">
            <a:spAutoFit/>
          </a:bodyPr>
          <a:lstStyle/>
          <a:p>
            <a:r>
              <a:rPr kumimoji="1" lang="ja-JP" altLang="en-US" sz="2800" dirty="0">
                <a:solidFill>
                  <a:srgbClr val="FF00FF"/>
                </a:solidFill>
                <a:latin typeface="ＭＳ Ｐゴシック" panose="020B0600070205080204" pitchFamily="50" charset="-128"/>
                <a:ea typeface="ＭＳ Ｐゴシック" panose="020B0600070205080204" pitchFamily="50" charset="-128"/>
              </a:rPr>
              <a:t>自分を変えない</a:t>
            </a:r>
          </a:p>
        </p:txBody>
      </p:sp>
      <p:sp>
        <p:nvSpPr>
          <p:cNvPr id="41" name="テキスト ボックス 40">
            <a:extLst>
              <a:ext uri="{FF2B5EF4-FFF2-40B4-BE49-F238E27FC236}">
                <a16:creationId xmlns:a16="http://schemas.microsoft.com/office/drawing/2014/main" id="{509E5D62-1EA0-A8CA-4C98-B6A749A6B1B1}"/>
              </a:ext>
            </a:extLst>
          </p:cNvPr>
          <p:cNvSpPr txBox="1"/>
          <p:nvPr/>
        </p:nvSpPr>
        <p:spPr>
          <a:xfrm>
            <a:off x="9519827" y="3114484"/>
            <a:ext cx="2238113" cy="523220"/>
          </a:xfrm>
          <a:prstGeom prst="rect">
            <a:avLst/>
          </a:prstGeom>
          <a:noFill/>
          <a:ln>
            <a:solidFill>
              <a:srgbClr val="FF00FF"/>
            </a:solidFill>
          </a:ln>
        </p:spPr>
        <p:txBody>
          <a:bodyPr wrap="none" rtlCol="0">
            <a:spAutoFit/>
          </a:bodyPr>
          <a:lstStyle/>
          <a:p>
            <a:r>
              <a:rPr lang="ja-JP" altLang="en-US" sz="2800" dirty="0">
                <a:solidFill>
                  <a:srgbClr val="FF00FF"/>
                </a:solidFill>
                <a:latin typeface="ＭＳ Ｐゴシック" panose="020B0600070205080204" pitchFamily="50" charset="-128"/>
                <a:ea typeface="ＭＳ Ｐゴシック" panose="020B0600070205080204" pitchFamily="50" charset="-128"/>
              </a:rPr>
              <a:t>「それでいい」</a:t>
            </a:r>
            <a:endParaRPr kumimoji="1" lang="ja-JP" altLang="en-US" sz="2800" dirty="0">
              <a:solidFill>
                <a:srgbClr val="FF00FF"/>
              </a:solidFill>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B6E97D85-4423-B5DC-6EF7-2363F81221A0}"/>
              </a:ext>
            </a:extLst>
          </p:cNvPr>
          <p:cNvSpPr txBox="1"/>
          <p:nvPr/>
        </p:nvSpPr>
        <p:spPr>
          <a:xfrm>
            <a:off x="183394" y="4011236"/>
            <a:ext cx="2403222" cy="523220"/>
          </a:xfrm>
          <a:prstGeom prst="rect">
            <a:avLst/>
          </a:prstGeom>
          <a:noFill/>
          <a:ln>
            <a:solidFill>
              <a:srgbClr val="0000CC"/>
            </a:solidFill>
          </a:ln>
        </p:spPr>
        <p:txBody>
          <a:bodyPr wrap="none" rtlCol="0">
            <a:spAutoFit/>
          </a:bodyPr>
          <a:lstStyle/>
          <a:p>
            <a:r>
              <a:rPr kumimoji="1" lang="ja-JP" altLang="en-US" sz="2800" dirty="0">
                <a:solidFill>
                  <a:srgbClr val="0000CC"/>
                </a:solidFill>
                <a:latin typeface="ＭＳ Ｐゴシック" panose="020B0600070205080204" pitchFamily="50" charset="-128"/>
                <a:ea typeface="ＭＳ Ｐゴシック" panose="020B0600070205080204" pitchFamily="50" charset="-128"/>
              </a:rPr>
              <a:t>「それじゃダメ」</a:t>
            </a:r>
          </a:p>
        </p:txBody>
      </p:sp>
      <p:sp>
        <p:nvSpPr>
          <p:cNvPr id="43" name="テキスト ボックス 42">
            <a:extLst>
              <a:ext uri="{FF2B5EF4-FFF2-40B4-BE49-F238E27FC236}">
                <a16:creationId xmlns:a16="http://schemas.microsoft.com/office/drawing/2014/main" id="{F9370987-8EFD-55AE-1135-2D6360B619AE}"/>
              </a:ext>
            </a:extLst>
          </p:cNvPr>
          <p:cNvSpPr txBox="1"/>
          <p:nvPr/>
        </p:nvSpPr>
        <p:spPr>
          <a:xfrm>
            <a:off x="9804747" y="3651197"/>
            <a:ext cx="1550424" cy="523220"/>
          </a:xfrm>
          <a:prstGeom prst="rect">
            <a:avLst/>
          </a:prstGeom>
          <a:noFill/>
          <a:ln>
            <a:solidFill>
              <a:srgbClr val="FF00FF"/>
            </a:solidFill>
          </a:ln>
        </p:spPr>
        <p:txBody>
          <a:bodyPr wrap="none" rtlCol="0">
            <a:spAutoFit/>
          </a:bodyPr>
          <a:lstStyle/>
          <a:p>
            <a:r>
              <a:rPr kumimoji="1" lang="ja-JP" altLang="en-US" sz="2800" dirty="0">
                <a:solidFill>
                  <a:srgbClr val="FF00FF"/>
                </a:solidFill>
                <a:latin typeface="ＭＳ Ｐゴシック" panose="020B0600070205080204" pitchFamily="50" charset="-128"/>
                <a:ea typeface="ＭＳ Ｐゴシック" panose="020B0600070205080204" pitchFamily="50" charset="-128"/>
              </a:rPr>
              <a:t>「ある！」</a:t>
            </a:r>
          </a:p>
        </p:txBody>
      </p:sp>
      <p:sp>
        <p:nvSpPr>
          <p:cNvPr id="44" name="テキスト ボックス 43">
            <a:extLst>
              <a:ext uri="{FF2B5EF4-FFF2-40B4-BE49-F238E27FC236}">
                <a16:creationId xmlns:a16="http://schemas.microsoft.com/office/drawing/2014/main" id="{B2E6E9CC-4385-14DF-E112-42A47FB9BE7E}"/>
              </a:ext>
            </a:extLst>
          </p:cNvPr>
          <p:cNvSpPr txBox="1"/>
          <p:nvPr/>
        </p:nvSpPr>
        <p:spPr>
          <a:xfrm>
            <a:off x="402054" y="4547947"/>
            <a:ext cx="1566454" cy="523220"/>
          </a:xfrm>
          <a:prstGeom prst="rect">
            <a:avLst/>
          </a:prstGeom>
          <a:noFill/>
          <a:ln>
            <a:solidFill>
              <a:srgbClr val="0000CC"/>
            </a:solidFill>
          </a:ln>
        </p:spPr>
        <p:txBody>
          <a:bodyPr wrap="none" rtlCol="0">
            <a:spAutoFit/>
          </a:bodyPr>
          <a:lstStyle/>
          <a:p>
            <a:r>
              <a:rPr kumimoji="1" lang="ja-JP" altLang="en-US" sz="2800" dirty="0">
                <a:solidFill>
                  <a:srgbClr val="0000CC"/>
                </a:solidFill>
                <a:latin typeface="ＭＳ Ｐゴシック" panose="020B0600070205080204" pitchFamily="50" charset="-128"/>
                <a:ea typeface="ＭＳ Ｐゴシック" panose="020B0600070205080204" pitchFamily="50" charset="-128"/>
              </a:rPr>
              <a:t>「ない！」</a:t>
            </a:r>
          </a:p>
        </p:txBody>
      </p:sp>
      <p:sp>
        <p:nvSpPr>
          <p:cNvPr id="45" name="テキスト ボックス 44">
            <a:extLst>
              <a:ext uri="{FF2B5EF4-FFF2-40B4-BE49-F238E27FC236}">
                <a16:creationId xmlns:a16="http://schemas.microsoft.com/office/drawing/2014/main" id="{9A4E8A98-903F-B739-8586-115A437EFEA3}"/>
              </a:ext>
            </a:extLst>
          </p:cNvPr>
          <p:cNvSpPr txBox="1"/>
          <p:nvPr/>
        </p:nvSpPr>
        <p:spPr>
          <a:xfrm>
            <a:off x="5367705" y="2752640"/>
            <a:ext cx="1808463" cy="523220"/>
          </a:xfrm>
          <a:prstGeom prst="rect">
            <a:avLst/>
          </a:prstGeom>
          <a:noFill/>
        </p:spPr>
        <p:txBody>
          <a:bodyPr wrap="square" rtlCol="0">
            <a:spAutoFit/>
          </a:bodyPr>
          <a:lstStyle/>
          <a:p>
            <a:r>
              <a:rPr lang="ja-JP" altLang="en-US" sz="2800" dirty="0">
                <a:highlight>
                  <a:srgbClr val="00A1E9"/>
                </a:highlight>
                <a:latin typeface="ＭＳ Ｐゴシック" panose="020B0600070205080204" pitchFamily="50" charset="-128"/>
                <a:ea typeface="ＭＳ Ｐゴシック" panose="020B0600070205080204" pitchFamily="50" charset="-128"/>
              </a:rPr>
              <a:t>モンスター</a:t>
            </a:r>
            <a:endParaRPr kumimoji="1" lang="ja-JP" altLang="en-US" sz="2800" dirty="0">
              <a:highlight>
                <a:srgbClr val="00A1E9"/>
              </a:highlight>
              <a:latin typeface="ＭＳ Ｐゴシック" panose="020B0600070205080204" pitchFamily="50" charset="-128"/>
              <a:ea typeface="ＭＳ Ｐゴシック" panose="020B0600070205080204" pitchFamily="50" charset="-128"/>
            </a:endParaRPr>
          </a:p>
        </p:txBody>
      </p:sp>
      <p:sp>
        <p:nvSpPr>
          <p:cNvPr id="46" name="テキスト ボックス 45">
            <a:extLst>
              <a:ext uri="{FF2B5EF4-FFF2-40B4-BE49-F238E27FC236}">
                <a16:creationId xmlns:a16="http://schemas.microsoft.com/office/drawing/2014/main" id="{75D7C014-A371-C15B-29CA-990543520D38}"/>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１１</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99048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80963" y="258307"/>
            <a:ext cx="5356443" cy="6044520"/>
          </a:xfrm>
          <a:prstGeom prst="rect">
            <a:avLst/>
          </a:prstGeom>
        </p:spPr>
      </p:pic>
      <p:sp>
        <p:nvSpPr>
          <p:cNvPr id="2" name="楕円 1"/>
          <p:cNvSpPr/>
          <p:nvPr/>
        </p:nvSpPr>
        <p:spPr>
          <a:xfrm>
            <a:off x="323851" y="3894366"/>
            <a:ext cx="4392386" cy="1299028"/>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323851" y="2062849"/>
            <a:ext cx="4392386" cy="1284509"/>
          </a:xfrm>
          <a:prstGeom prst="ellipse">
            <a:avLst/>
          </a:prstGeom>
          <a:noFill/>
          <a:ln w="28575">
            <a:solidFill>
              <a:srgbClr val="395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76503" y="3994790"/>
            <a:ext cx="1541907" cy="1200329"/>
          </a:xfrm>
          <a:prstGeom prst="rect">
            <a:avLst/>
          </a:prstGeom>
          <a:noFill/>
        </p:spPr>
        <p:txBody>
          <a:bodyPr wrap="square"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好き嫌い</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快・不快</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なんとなく</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085850" y="2557204"/>
            <a:ext cx="2767692" cy="461665"/>
          </a:xfrm>
          <a:prstGeom prst="rect">
            <a:avLst/>
          </a:prstGeom>
          <a:noFill/>
        </p:spPr>
        <p:txBody>
          <a:bodyPr wrap="square" rtlCol="0">
            <a:spAutoFit/>
          </a:bodyPr>
          <a:lstStyle/>
          <a:p>
            <a:r>
              <a:rPr lang="ja-JP" altLang="en-US" sz="2400" b="1" dirty="0">
                <a:solidFill>
                  <a:srgbClr val="010BDD"/>
                </a:solidFill>
              </a:rPr>
              <a:t>良悪・正邪・損得</a:t>
            </a:r>
            <a:endParaRPr kumimoji="1" lang="ja-JP" altLang="en-US" sz="2400" b="1" dirty="0">
              <a:solidFill>
                <a:srgbClr val="010BDD"/>
              </a:solidFill>
              <a:latin typeface="ＭＳ Ｐゴシック" panose="020B0600070205080204" pitchFamily="50" charset="-128"/>
              <a:ea typeface="ＭＳ Ｐゴシック" panose="020B0600070205080204" pitchFamily="50" charset="-128"/>
            </a:endParaRPr>
          </a:p>
        </p:txBody>
      </p:sp>
      <p:cxnSp>
        <p:nvCxnSpPr>
          <p:cNvPr id="9" name="直線コネクタ 8"/>
          <p:cNvCxnSpPr/>
          <p:nvPr/>
        </p:nvCxnSpPr>
        <p:spPr>
          <a:xfrm flipV="1">
            <a:off x="1085850" y="3543301"/>
            <a:ext cx="3086100" cy="2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339286" y="379194"/>
            <a:ext cx="5014514" cy="400110"/>
          </a:xfrm>
          <a:prstGeom prst="rect">
            <a:avLst/>
          </a:prstGeom>
          <a:no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からだとこころの健康学（稲葉敏郎）</a:t>
            </a:r>
            <a:r>
              <a:rPr kumimoji="1" lang="en-US" altLang="ja-JP" sz="2000" dirty="0">
                <a:latin typeface="ＭＳ Ｐゴシック" panose="020B0600070205080204" pitchFamily="50" charset="-128"/>
                <a:ea typeface="ＭＳ Ｐゴシック" panose="020B0600070205080204" pitchFamily="50" charset="-128"/>
              </a:rPr>
              <a:t>NHK</a:t>
            </a:r>
            <a:r>
              <a:rPr kumimoji="1" lang="ja-JP" altLang="en-US" sz="2000" dirty="0">
                <a:latin typeface="ＭＳ Ｐゴシック" panose="020B0600070205080204" pitchFamily="50" charset="-128"/>
                <a:ea typeface="ＭＳ Ｐゴシック" panose="020B0600070205080204" pitchFamily="50" charset="-128"/>
              </a:rPr>
              <a:t>出版</a:t>
            </a:r>
          </a:p>
        </p:txBody>
      </p:sp>
      <p:sp>
        <p:nvSpPr>
          <p:cNvPr id="13" name="楕円 12"/>
          <p:cNvSpPr/>
          <p:nvPr/>
        </p:nvSpPr>
        <p:spPr>
          <a:xfrm>
            <a:off x="323850" y="928463"/>
            <a:ext cx="4392387" cy="1132661"/>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16478" y="1414482"/>
            <a:ext cx="2767693" cy="273322"/>
          </a:xfrm>
          <a:prstGeom prst="rect">
            <a:avLst/>
          </a:prstGeom>
          <a:noFill/>
        </p:spPr>
        <p:txBody>
          <a:bodyPr wrap="square" rtlCol="0">
            <a:spAutoFit/>
          </a:bodyPr>
          <a:lstStyle/>
          <a:p>
            <a:r>
              <a:rPr lang="ja-JP" altLang="en-US" sz="2400" b="1" dirty="0">
                <a:solidFill>
                  <a:srgbClr val="7030A0"/>
                </a:solidFill>
              </a:rPr>
              <a:t>直感・霊感・予感</a:t>
            </a:r>
            <a:endParaRPr kumimoji="1" lang="ja-JP" altLang="en-US" sz="2400" b="1" dirty="0">
              <a:solidFill>
                <a:srgbClr val="7030A0"/>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1606731" y="1096618"/>
            <a:ext cx="2360021" cy="461665"/>
          </a:xfrm>
          <a:prstGeom prst="rect">
            <a:avLst/>
          </a:prstGeom>
          <a:noFill/>
        </p:spPr>
        <p:txBody>
          <a:bodyPr wrap="square" rtlCol="0">
            <a:spAutoFit/>
          </a:bodyPr>
          <a:lstStyle/>
          <a:p>
            <a:r>
              <a:rPr lang="ja-JP" altLang="en-US" sz="2400" b="1" dirty="0">
                <a:solidFill>
                  <a:srgbClr val="7030A0"/>
                </a:solidFill>
              </a:rPr>
              <a:t>イメージ・空想</a:t>
            </a:r>
            <a:endParaRPr kumimoji="1" lang="ja-JP" altLang="en-US" sz="2400" b="1" dirty="0">
              <a:solidFill>
                <a:srgbClr val="7030A0"/>
              </a:solidFill>
              <a:latin typeface="ＭＳ Ｐゴシック" panose="020B0600070205080204" pitchFamily="50" charset="-128"/>
              <a:ea typeface="ＭＳ Ｐゴシック" panose="020B0600070205080204" pitchFamily="50" charset="-128"/>
            </a:endParaRPr>
          </a:p>
        </p:txBody>
      </p:sp>
      <p:grpSp>
        <p:nvGrpSpPr>
          <p:cNvPr id="18" name="Group 4">
            <a:extLst>
              <a:ext uri="{FF2B5EF4-FFF2-40B4-BE49-F238E27FC236}">
                <a16:creationId xmlns:a16="http://schemas.microsoft.com/office/drawing/2014/main" id="{2D3F0E20-4281-59C5-2F8D-1C16A3C673A0}"/>
              </a:ext>
            </a:extLst>
          </p:cNvPr>
          <p:cNvGrpSpPr>
            <a:grpSpLocks noChangeAspect="1"/>
          </p:cNvGrpSpPr>
          <p:nvPr/>
        </p:nvGrpSpPr>
        <p:grpSpPr bwMode="auto">
          <a:xfrm>
            <a:off x="6137406" y="797378"/>
            <a:ext cx="5599113" cy="5429250"/>
            <a:chOff x="3866" y="585"/>
            <a:chExt cx="3527" cy="3420"/>
          </a:xfrm>
        </p:grpSpPr>
        <p:sp>
          <p:nvSpPr>
            <p:cNvPr id="19" name="AutoShape 3">
              <a:extLst>
                <a:ext uri="{FF2B5EF4-FFF2-40B4-BE49-F238E27FC236}">
                  <a16:creationId xmlns:a16="http://schemas.microsoft.com/office/drawing/2014/main" id="{BBB8AAE8-9234-2E05-ADA2-6203A84EBF5B}"/>
                </a:ext>
              </a:extLst>
            </p:cNvPr>
            <p:cNvSpPr>
              <a:spLocks noChangeAspect="1" noChangeArrowheads="1" noTextEdit="1"/>
            </p:cNvSpPr>
            <p:nvPr/>
          </p:nvSpPr>
          <p:spPr bwMode="auto">
            <a:xfrm>
              <a:off x="3866" y="585"/>
              <a:ext cx="3527"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a:extLst>
                <a:ext uri="{FF2B5EF4-FFF2-40B4-BE49-F238E27FC236}">
                  <a16:creationId xmlns:a16="http://schemas.microsoft.com/office/drawing/2014/main" id="{07EBE63D-B2ED-0D94-7337-84F877448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 y="585"/>
              <a:ext cx="3538" cy="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楕円 9"/>
          <p:cNvSpPr/>
          <p:nvPr/>
        </p:nvSpPr>
        <p:spPr>
          <a:xfrm>
            <a:off x="9845460" y="3238039"/>
            <a:ext cx="1868628" cy="1721336"/>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9801436" y="1166780"/>
            <a:ext cx="1836963" cy="1616528"/>
          </a:xfrm>
          <a:prstGeom prst="ellipse">
            <a:avLst/>
          </a:prstGeom>
          <a:noFill/>
          <a:ln w="28575">
            <a:solidFill>
              <a:srgbClr val="395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V="1">
            <a:off x="8497513" y="2931580"/>
            <a:ext cx="3086100" cy="2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AA5A981F-E0B5-D5CA-29D7-779BD5F7E011}"/>
              </a:ext>
            </a:extLst>
          </p:cNvPr>
          <p:cNvSpPr/>
          <p:nvPr/>
        </p:nvSpPr>
        <p:spPr>
          <a:xfrm>
            <a:off x="4271585" y="1558283"/>
            <a:ext cx="1767702" cy="392811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F533D74-AD89-F5A7-E615-1D502CB59662}"/>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１３</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7725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CB049336-566F-3666-8F3A-BD861D7D9B5F}"/>
              </a:ext>
            </a:extLst>
          </p:cNvPr>
          <p:cNvGrpSpPr>
            <a:grpSpLocks noChangeAspect="1"/>
          </p:cNvGrpSpPr>
          <p:nvPr/>
        </p:nvGrpSpPr>
        <p:grpSpPr bwMode="auto">
          <a:xfrm>
            <a:off x="6457950" y="1649413"/>
            <a:ext cx="5495925" cy="4035425"/>
            <a:chOff x="4068" y="1039"/>
            <a:chExt cx="3462" cy="2542"/>
          </a:xfrm>
        </p:grpSpPr>
        <p:sp>
          <p:nvSpPr>
            <p:cNvPr id="14" name="AutoShape 3">
              <a:extLst>
                <a:ext uri="{FF2B5EF4-FFF2-40B4-BE49-F238E27FC236}">
                  <a16:creationId xmlns:a16="http://schemas.microsoft.com/office/drawing/2014/main" id="{424B887C-68D1-E459-031D-7FD78BE9FD22}"/>
                </a:ext>
              </a:extLst>
            </p:cNvPr>
            <p:cNvSpPr>
              <a:spLocks noChangeAspect="1" noChangeArrowheads="1" noTextEdit="1"/>
            </p:cNvSpPr>
            <p:nvPr/>
          </p:nvSpPr>
          <p:spPr bwMode="auto">
            <a:xfrm>
              <a:off x="4068" y="1039"/>
              <a:ext cx="3462" cy="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077" name="Picture 5">
              <a:extLst>
                <a:ext uri="{FF2B5EF4-FFF2-40B4-BE49-F238E27FC236}">
                  <a16:creationId xmlns:a16="http://schemas.microsoft.com/office/drawing/2014/main" id="{3F5CB717-2A51-A487-1738-EB7AFB0CC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 y="1039"/>
              <a:ext cx="3472" cy="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図 4"/>
          <p:cNvPicPr>
            <a:picLocks noChangeAspect="1"/>
          </p:cNvPicPr>
          <p:nvPr/>
        </p:nvPicPr>
        <p:blipFill>
          <a:blip r:embed="rId3"/>
          <a:stretch>
            <a:fillRect/>
          </a:stretch>
        </p:blipFill>
        <p:spPr>
          <a:xfrm>
            <a:off x="531981" y="1594146"/>
            <a:ext cx="5925961" cy="4090793"/>
          </a:xfrm>
          <a:prstGeom prst="rect">
            <a:avLst/>
          </a:prstGeom>
          <a:ln>
            <a:noFill/>
          </a:ln>
        </p:spPr>
      </p:pic>
      <p:sp>
        <p:nvSpPr>
          <p:cNvPr id="6" name="楕円 5"/>
          <p:cNvSpPr/>
          <p:nvPr/>
        </p:nvSpPr>
        <p:spPr>
          <a:xfrm>
            <a:off x="7560129" y="1951264"/>
            <a:ext cx="3061607" cy="3649435"/>
          </a:xfrm>
          <a:prstGeom prst="ellipse">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1826071" y="1924048"/>
            <a:ext cx="3061607" cy="3649435"/>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4376061" y="1848584"/>
            <a:ext cx="2547256" cy="376089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8058543" y="4437104"/>
            <a:ext cx="2152650" cy="859969"/>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457942" y="5755980"/>
            <a:ext cx="5014514" cy="400110"/>
          </a:xfrm>
          <a:prstGeom prst="rect">
            <a:avLst/>
          </a:prstGeom>
          <a:no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からだとこころの健康学（稲葉敏郎）</a:t>
            </a:r>
            <a:r>
              <a:rPr kumimoji="1" lang="en-US" altLang="ja-JP" sz="2000" dirty="0">
                <a:latin typeface="ＭＳ Ｐゴシック" panose="020B0600070205080204" pitchFamily="50" charset="-128"/>
                <a:ea typeface="ＭＳ Ｐゴシック" panose="020B0600070205080204" pitchFamily="50" charset="-128"/>
              </a:rPr>
              <a:t>NHK</a:t>
            </a:r>
            <a:r>
              <a:rPr kumimoji="1" lang="ja-JP" altLang="en-US" sz="2000" dirty="0">
                <a:latin typeface="ＭＳ Ｐゴシック" panose="020B0600070205080204" pitchFamily="50" charset="-128"/>
                <a:ea typeface="ＭＳ Ｐゴシック" panose="020B0600070205080204" pitchFamily="50" charset="-128"/>
              </a:rPr>
              <a:t>出版</a:t>
            </a:r>
          </a:p>
        </p:txBody>
      </p:sp>
      <p:sp>
        <p:nvSpPr>
          <p:cNvPr id="3" name="テキスト ボックス 2">
            <a:extLst>
              <a:ext uri="{FF2B5EF4-FFF2-40B4-BE49-F238E27FC236}">
                <a16:creationId xmlns:a16="http://schemas.microsoft.com/office/drawing/2014/main" id="{CF759BCC-6DE4-5844-2AFD-07898B5089D3}"/>
              </a:ext>
            </a:extLst>
          </p:cNvPr>
          <p:cNvSpPr txBox="1"/>
          <p:nvPr/>
        </p:nvSpPr>
        <p:spPr>
          <a:xfrm>
            <a:off x="1407115" y="963224"/>
            <a:ext cx="3861955"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ひとしきり・ひとりで</a:t>
            </a:r>
          </a:p>
        </p:txBody>
      </p:sp>
      <p:sp>
        <p:nvSpPr>
          <p:cNvPr id="11" name="テキスト ボックス 10">
            <a:extLst>
              <a:ext uri="{FF2B5EF4-FFF2-40B4-BE49-F238E27FC236}">
                <a16:creationId xmlns:a16="http://schemas.microsoft.com/office/drawing/2014/main" id="{37A0A8A7-EFFF-B808-6E4C-38E5EAC1EBA2}"/>
              </a:ext>
            </a:extLst>
          </p:cNvPr>
          <p:cNvSpPr txBox="1"/>
          <p:nvPr/>
        </p:nvSpPr>
        <p:spPr>
          <a:xfrm>
            <a:off x="7046214" y="975334"/>
            <a:ext cx="4318811" cy="646331"/>
          </a:xfrm>
          <a:prstGeom prst="rect">
            <a:avLst/>
          </a:prstGeom>
          <a:noFill/>
        </p:spPr>
        <p:txBody>
          <a:bodyPr wrap="none" rtlCol="0">
            <a:spAutoFit/>
          </a:bodyPr>
          <a:lstStyle/>
          <a:p>
            <a:r>
              <a:rPr lang="ja-JP" altLang="en-US" sz="3600" dirty="0">
                <a:highlight>
                  <a:srgbClr val="00FFFF"/>
                </a:highlight>
                <a:latin typeface="ＭＳ Ｐゴシック" panose="020B0600070205080204" pitchFamily="50" charset="-128"/>
                <a:ea typeface="ＭＳ Ｐゴシック" panose="020B0600070205080204" pitchFamily="50" charset="-128"/>
              </a:rPr>
              <a:t>周囲を</a:t>
            </a:r>
            <a:r>
              <a:rPr kumimoji="1" lang="ja-JP" altLang="en-US" sz="3600" dirty="0">
                <a:highlight>
                  <a:srgbClr val="00FFFF"/>
                </a:highlight>
                <a:latin typeface="ＭＳ Ｐゴシック" panose="020B0600070205080204" pitchFamily="50" charset="-128"/>
                <a:ea typeface="ＭＳ Ｐゴシック" panose="020B0600070205080204" pitchFamily="50" charset="-128"/>
              </a:rPr>
              <a:t>・シャットアウト</a:t>
            </a:r>
          </a:p>
        </p:txBody>
      </p:sp>
      <p:sp>
        <p:nvSpPr>
          <p:cNvPr id="12" name="テキスト ボックス 11">
            <a:extLst>
              <a:ext uri="{FF2B5EF4-FFF2-40B4-BE49-F238E27FC236}">
                <a16:creationId xmlns:a16="http://schemas.microsoft.com/office/drawing/2014/main" id="{6AD07F7A-DB4E-B1DE-6BBB-6ED46CE75AA8}"/>
              </a:ext>
            </a:extLst>
          </p:cNvPr>
          <p:cNvSpPr txBox="1"/>
          <p:nvPr/>
        </p:nvSpPr>
        <p:spPr>
          <a:xfrm>
            <a:off x="3031725" y="130577"/>
            <a:ext cx="7268336" cy="830997"/>
          </a:xfrm>
          <a:prstGeom prst="rect">
            <a:avLst/>
          </a:prstGeom>
          <a:noFill/>
        </p:spPr>
        <p:txBody>
          <a:bodyPr wrap="none" rtlCol="0">
            <a:spAutoFit/>
          </a:bodyPr>
          <a:lstStyle/>
          <a:p>
            <a:r>
              <a:rPr kumimoji="1" lang="ja-JP" altLang="en-US" sz="4800" dirty="0">
                <a:latin typeface="ＭＳ Ｐゴシック" panose="020B0600070205080204" pitchFamily="50" charset="-128"/>
                <a:ea typeface="ＭＳ Ｐゴシック" panose="020B0600070205080204" pitchFamily="50" charset="-128"/>
              </a:rPr>
              <a:t>本来の自分を取り戻すには</a:t>
            </a:r>
          </a:p>
        </p:txBody>
      </p:sp>
      <p:sp>
        <p:nvSpPr>
          <p:cNvPr id="16" name="テキスト ボックス 15">
            <a:extLst>
              <a:ext uri="{FF2B5EF4-FFF2-40B4-BE49-F238E27FC236}">
                <a16:creationId xmlns:a16="http://schemas.microsoft.com/office/drawing/2014/main" id="{EC956AEA-FED7-B913-5FAD-994AE97A5D1A}"/>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１４</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6498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9968" y="207044"/>
            <a:ext cx="11464998" cy="646331"/>
          </a:xfrm>
          <a:prstGeom prst="rect">
            <a:avLst/>
          </a:prstGeom>
          <a:noFill/>
          <a:ln>
            <a:solidFill>
              <a:schemeClr val="tx1"/>
            </a:solidFill>
          </a:ln>
        </p:spPr>
        <p:txBody>
          <a:bodyPr wrap="none" rtlCol="0">
            <a:spAutoFit/>
          </a:bodyPr>
          <a:lstStyle/>
          <a:p>
            <a:r>
              <a:rPr kumimoji="1" lang="ja-JP" altLang="en-US" sz="3600" dirty="0">
                <a:solidFill>
                  <a:srgbClr val="00B050"/>
                </a:solidFill>
                <a:highlight>
                  <a:srgbClr val="FFFF00"/>
                </a:highlight>
                <a:latin typeface="ＭＳ Ｐゴシック" panose="020B0600070205080204" pitchFamily="50" charset="-128"/>
                <a:ea typeface="ＭＳ Ｐゴシック" panose="020B0600070205080204" pitchFamily="50" charset="-128"/>
              </a:rPr>
              <a:t>「心に聞きながら」生活すると、「いつも真ん中」でいられる</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3097" y="1625071"/>
            <a:ext cx="5620850" cy="4101281"/>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389" y="1675086"/>
            <a:ext cx="5910958" cy="4001250"/>
          </a:xfrm>
          <a:prstGeom prst="rect">
            <a:avLst/>
          </a:prstGeom>
        </p:spPr>
      </p:pic>
      <p:sp>
        <p:nvSpPr>
          <p:cNvPr id="7" name="テキスト ボックス 6"/>
          <p:cNvSpPr txBox="1"/>
          <p:nvPr/>
        </p:nvSpPr>
        <p:spPr>
          <a:xfrm>
            <a:off x="336146" y="5771866"/>
            <a:ext cx="11298286" cy="646331"/>
          </a:xfrm>
          <a:prstGeom prst="rect">
            <a:avLst/>
          </a:prstGeom>
          <a:noFill/>
        </p:spPr>
        <p:txBody>
          <a:bodyPr wrap="none" rtlCol="0">
            <a:spAutoFit/>
          </a:bodyPr>
          <a:lstStyle/>
          <a:p>
            <a:r>
              <a:rPr lang="ja-JP" altLang="en-US" sz="3600" dirty="0">
                <a:solidFill>
                  <a:srgbClr val="0000CC"/>
                </a:solidFill>
                <a:highlight>
                  <a:srgbClr val="00FFFF"/>
                </a:highlight>
                <a:latin typeface="ＭＳ Ｐゴシック" panose="020B0600070205080204" pitchFamily="50" charset="-128"/>
                <a:ea typeface="ＭＳ Ｐゴシック" panose="020B0600070205080204" pitchFamily="50" charset="-128"/>
              </a:rPr>
              <a:t>躁鬱は、「頑張りすぎ」と「我慢しすぎ」と「自己否定しすぎ」</a:t>
            </a:r>
            <a:endParaRPr kumimoji="1" lang="ja-JP" altLang="en-US" sz="3600" dirty="0">
              <a:solidFill>
                <a:srgbClr val="0000CC"/>
              </a:solidFill>
              <a:highlight>
                <a:srgbClr val="00FFFF"/>
              </a:highlight>
              <a:latin typeface="ＭＳ Ｐゴシック" panose="020B0600070205080204" pitchFamily="50" charset="-128"/>
              <a:ea typeface="ＭＳ Ｐゴシック" panose="020B0600070205080204" pitchFamily="50" charset="-128"/>
            </a:endParaRPr>
          </a:p>
        </p:txBody>
      </p:sp>
      <p:sp>
        <p:nvSpPr>
          <p:cNvPr id="9" name="楕円 8"/>
          <p:cNvSpPr/>
          <p:nvPr/>
        </p:nvSpPr>
        <p:spPr>
          <a:xfrm>
            <a:off x="6898283" y="2698214"/>
            <a:ext cx="1845128" cy="164102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9196260" y="2630180"/>
            <a:ext cx="1845128" cy="164102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2702378" y="4286250"/>
            <a:ext cx="1159328" cy="1273629"/>
          </a:xfrm>
          <a:prstGeom prst="line">
            <a:avLst/>
          </a:prstGeom>
          <a:ln w="28575">
            <a:solidFill>
              <a:srgbClr val="010BDD"/>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563585" y="4348843"/>
            <a:ext cx="1430110" cy="1211036"/>
          </a:xfrm>
          <a:prstGeom prst="line">
            <a:avLst/>
          </a:prstGeom>
          <a:ln w="28575">
            <a:solidFill>
              <a:srgbClr val="010BD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271409" y="4218214"/>
            <a:ext cx="1159328" cy="1273629"/>
          </a:xfrm>
          <a:prstGeom prst="line">
            <a:avLst/>
          </a:prstGeom>
          <a:ln w="28575">
            <a:solidFill>
              <a:srgbClr val="010BDD"/>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132616" y="4280807"/>
            <a:ext cx="1430110" cy="1211036"/>
          </a:xfrm>
          <a:prstGeom prst="line">
            <a:avLst/>
          </a:prstGeom>
          <a:ln w="28575">
            <a:solidFill>
              <a:srgbClr val="010BDD"/>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36146" y="947443"/>
            <a:ext cx="11707808" cy="646331"/>
          </a:xfrm>
          <a:prstGeom prst="rect">
            <a:avLst/>
          </a:prstGeom>
          <a:noFill/>
        </p:spPr>
        <p:txBody>
          <a:bodyPr wrap="square" rtlCol="0">
            <a:spAutoFit/>
          </a:bodyPr>
          <a:lstStyle/>
          <a:p>
            <a:r>
              <a:rPr lang="ja-JP" altLang="en-US" sz="3600" dirty="0">
                <a:solidFill>
                  <a:srgbClr val="FF0000"/>
                </a:solidFill>
                <a:highlight>
                  <a:srgbClr val="00FFFF"/>
                </a:highlight>
                <a:latin typeface="ＭＳ Ｐゴシック" panose="020B0600070205080204" pitchFamily="50" charset="-128"/>
                <a:ea typeface="ＭＳ Ｐゴシック" panose="020B0600070205080204" pitchFamily="50" charset="-128"/>
              </a:rPr>
              <a:t>躁鬱は、「認められたい」と「褒められたい」と「役に立ちたい」</a:t>
            </a:r>
            <a:endParaRPr kumimoji="1" lang="ja-JP" altLang="en-US" sz="3600" dirty="0">
              <a:solidFill>
                <a:srgbClr val="FF0000"/>
              </a:solidFill>
              <a:highlight>
                <a:srgbClr val="00FFFF"/>
              </a:highlight>
              <a:latin typeface="ＭＳ Ｐゴシック" panose="020B0600070205080204" pitchFamily="50" charset="-128"/>
              <a:ea typeface="ＭＳ Ｐゴシック" panose="020B0600070205080204" pitchFamily="50" charset="-128"/>
            </a:endParaRPr>
          </a:p>
        </p:txBody>
      </p:sp>
      <p:sp>
        <p:nvSpPr>
          <p:cNvPr id="16" name="楕円 15"/>
          <p:cNvSpPr/>
          <p:nvPr/>
        </p:nvSpPr>
        <p:spPr>
          <a:xfrm>
            <a:off x="1054814" y="2315036"/>
            <a:ext cx="1845128" cy="1641021"/>
          </a:xfrm>
          <a:prstGeom prst="ellipse">
            <a:avLst/>
          </a:prstGeom>
          <a:noFill/>
          <a:ln w="28575">
            <a:solidFill>
              <a:srgbClr val="D92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4211677" y="2389058"/>
            <a:ext cx="1845128" cy="1641021"/>
          </a:xfrm>
          <a:prstGeom prst="ellipse">
            <a:avLst/>
          </a:prstGeom>
          <a:noFill/>
          <a:ln w="28575">
            <a:solidFill>
              <a:srgbClr val="D92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84161" y="1410791"/>
            <a:ext cx="738664" cy="4689564"/>
          </a:xfrm>
          <a:prstGeom prst="rect">
            <a:avLst/>
          </a:prstGeom>
          <a:noFill/>
        </p:spPr>
        <p:txBody>
          <a:bodyPr vert="eaVert" wrap="square" rtlCol="0">
            <a:spAutoFit/>
          </a:bodyPr>
          <a:lstStyle/>
          <a:p>
            <a:r>
              <a:rPr lang="ja-JP" altLang="en-US" sz="3600" dirty="0">
                <a:solidFill>
                  <a:srgbClr val="7030A0"/>
                </a:solidFill>
                <a:highlight>
                  <a:srgbClr val="00FFFF"/>
                </a:highlight>
                <a:latin typeface="ＭＳ Ｐゴシック" panose="020B0600070205080204" pitchFamily="50" charset="-128"/>
                <a:ea typeface="ＭＳ Ｐゴシック" panose="020B0600070205080204" pitchFamily="50" charset="-128"/>
              </a:rPr>
              <a:t>「自分がない（他人軸）」</a:t>
            </a:r>
            <a:endParaRPr kumimoji="1" lang="ja-JP" altLang="en-US" sz="3600" dirty="0">
              <a:solidFill>
                <a:srgbClr val="7030A0"/>
              </a:solidFill>
              <a:highlight>
                <a:srgbClr val="00FFFF"/>
              </a:highlight>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1250765" y="1874039"/>
            <a:ext cx="1723639" cy="110804"/>
          </a:xfrm>
          <a:prstGeom prst="rect">
            <a:avLst/>
          </a:prstGeom>
          <a:noFill/>
        </p:spPr>
        <p:txBody>
          <a:bodyPr vert="eaVert" wrap="square" rtlCol="0">
            <a:spAutoFit/>
          </a:bodyPr>
          <a:lstStyle/>
          <a:p>
            <a:endParaRPr kumimoji="1" lang="ja-JP" altLang="en-US" dirty="0"/>
          </a:p>
        </p:txBody>
      </p:sp>
      <p:sp>
        <p:nvSpPr>
          <p:cNvPr id="19" name="テキスト ボックス 18"/>
          <p:cNvSpPr txBox="1"/>
          <p:nvPr/>
        </p:nvSpPr>
        <p:spPr>
          <a:xfrm>
            <a:off x="11204552" y="1495721"/>
            <a:ext cx="738664" cy="4735767"/>
          </a:xfrm>
          <a:prstGeom prst="rect">
            <a:avLst/>
          </a:prstGeom>
          <a:noFill/>
        </p:spPr>
        <p:txBody>
          <a:bodyPr vert="eaVert" wrap="square" rtlCol="0">
            <a:spAutoFit/>
          </a:bodyPr>
          <a:lstStyle/>
          <a:p>
            <a:r>
              <a:rPr lang="ja-JP" altLang="en-US" sz="3600" dirty="0">
                <a:solidFill>
                  <a:srgbClr val="7030A0"/>
                </a:solidFill>
                <a:latin typeface="ＭＳ Ｐゴシック" panose="020B0600070205080204" pitchFamily="50" charset="-128"/>
                <a:ea typeface="ＭＳ Ｐゴシック" panose="020B0600070205080204" pitchFamily="50" charset="-128"/>
              </a:rPr>
              <a:t>「</a:t>
            </a:r>
            <a:r>
              <a:rPr lang="ja-JP" altLang="en-US" sz="3600" dirty="0">
                <a:solidFill>
                  <a:srgbClr val="7030A0"/>
                </a:solidFill>
                <a:highlight>
                  <a:srgbClr val="FFFF00"/>
                </a:highlight>
                <a:latin typeface="ＭＳ Ｐゴシック" panose="020B0600070205080204" pitchFamily="50" charset="-128"/>
                <a:ea typeface="ＭＳ Ｐゴシック" panose="020B0600070205080204" pitchFamily="50" charset="-128"/>
              </a:rPr>
              <a:t>自分がある</a:t>
            </a:r>
            <a:r>
              <a:rPr lang="ja-JP" altLang="en-US" sz="3600" dirty="0">
                <a:solidFill>
                  <a:srgbClr val="7030A0"/>
                </a:solidFill>
                <a:latin typeface="ＭＳ Ｐゴシック" panose="020B0600070205080204" pitchFamily="50" charset="-128"/>
                <a:ea typeface="ＭＳ Ｐゴシック" panose="020B0600070205080204" pitchFamily="50" charset="-128"/>
              </a:rPr>
              <a:t>（</a:t>
            </a:r>
            <a:r>
              <a:rPr lang="ja-JP" altLang="en-US" sz="3600" dirty="0">
                <a:solidFill>
                  <a:srgbClr val="7030A0"/>
                </a:solidFill>
                <a:highlight>
                  <a:srgbClr val="FFFF00"/>
                </a:highlight>
                <a:latin typeface="ＭＳ Ｐゴシック" panose="020B0600070205080204" pitchFamily="50" charset="-128"/>
                <a:ea typeface="ＭＳ Ｐゴシック" panose="020B0600070205080204" pitchFamily="50" charset="-128"/>
              </a:rPr>
              <a:t>自分軸</a:t>
            </a:r>
            <a:r>
              <a:rPr lang="ja-JP" altLang="en-US" sz="3600" dirty="0">
                <a:solidFill>
                  <a:srgbClr val="7030A0"/>
                </a:solidFill>
                <a:latin typeface="ＭＳ Ｐゴシック" panose="020B0600070205080204" pitchFamily="50" charset="-128"/>
                <a:ea typeface="ＭＳ Ｐゴシック" panose="020B0600070205080204" pitchFamily="50" charset="-128"/>
              </a:rPr>
              <a:t>）」</a:t>
            </a:r>
            <a:endParaRPr kumimoji="1" lang="ja-JP" altLang="en-US" sz="3600" dirty="0">
              <a:solidFill>
                <a:srgbClr val="7030A0"/>
              </a:solidFill>
              <a:latin typeface="ＭＳ Ｐゴシック" panose="020B0600070205080204" pitchFamily="50" charset="-128"/>
              <a:ea typeface="ＭＳ Ｐゴシック" panose="020B0600070205080204" pitchFamily="50" charset="-128"/>
            </a:endParaRPr>
          </a:p>
        </p:txBody>
      </p:sp>
      <p:cxnSp>
        <p:nvCxnSpPr>
          <p:cNvPr id="8" name="直線コネクタ 7"/>
          <p:cNvCxnSpPr/>
          <p:nvPr/>
        </p:nvCxnSpPr>
        <p:spPr>
          <a:xfrm>
            <a:off x="6661111" y="1724297"/>
            <a:ext cx="0" cy="3767546"/>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3D81CA5A-B26D-39F7-C0C2-95EB2FAFB7FB}"/>
              </a:ext>
            </a:extLst>
          </p:cNvPr>
          <p:cNvCxnSpPr>
            <a:cxnSpLocks/>
          </p:cNvCxnSpPr>
          <p:nvPr/>
        </p:nvCxnSpPr>
        <p:spPr>
          <a:xfrm>
            <a:off x="6806361" y="4576145"/>
            <a:ext cx="0" cy="2391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02C75AB3-3E40-05E5-3716-444360667DD4}"/>
              </a:ext>
            </a:extLst>
          </p:cNvPr>
          <p:cNvSpPr/>
          <p:nvPr/>
        </p:nvSpPr>
        <p:spPr>
          <a:xfrm>
            <a:off x="3005485" y="2941983"/>
            <a:ext cx="1159328" cy="58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n w="0"/>
                <a:solidFill>
                  <a:schemeClr val="tx1"/>
                </a:solidFill>
                <a:effectLst>
                  <a:outerShdw blurRad="38100" dist="19050" dir="2700000" algn="tl" rotWithShape="0">
                    <a:schemeClr val="dk1">
                      <a:alpha val="40000"/>
                    </a:schemeClr>
                  </a:outerShdw>
                </a:effectLst>
                <a:highlight>
                  <a:srgbClr val="00FFFF"/>
                </a:highlight>
                <a:latin typeface="ＭＳ Ｐゴシック" panose="020B0600070205080204" pitchFamily="50" charset="-128"/>
                <a:ea typeface="ＭＳ Ｐゴシック" panose="020B0600070205080204" pitchFamily="50" charset="-128"/>
              </a:rPr>
              <a:t>淋しさ</a:t>
            </a:r>
            <a:endParaRPr kumimoji="1" lang="ja-JP" altLang="en-US" sz="2800" dirty="0">
              <a:ln w="0"/>
              <a:solidFill>
                <a:schemeClr val="tx1"/>
              </a:solidFill>
              <a:effectLst>
                <a:outerShdw blurRad="38100" dist="19050" dir="2700000" algn="tl" rotWithShape="0">
                  <a:schemeClr val="dk1">
                    <a:alpha val="40000"/>
                  </a:schemeClr>
                </a:outerShdw>
              </a:effectLst>
              <a:highlight>
                <a:srgbClr val="00FFFF"/>
              </a:highlight>
              <a:latin typeface="ＭＳ Ｐゴシック" panose="020B0600070205080204" pitchFamily="50" charset="-128"/>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1B9EA4AD-2A51-0752-2547-F372687B060F}"/>
              </a:ext>
            </a:extLst>
          </p:cNvPr>
          <p:cNvSpPr/>
          <p:nvPr/>
        </p:nvSpPr>
        <p:spPr>
          <a:xfrm>
            <a:off x="8312985" y="3067879"/>
            <a:ext cx="1159328" cy="58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n w="0"/>
                <a:solidFill>
                  <a:schemeClr val="tx1"/>
                </a:solidFill>
                <a:effectLst>
                  <a:outerShdw blurRad="38100" dist="19050" dir="2700000" algn="tl" rotWithShape="0">
                    <a:schemeClr val="dk1">
                      <a:alpha val="40000"/>
                    </a:schemeClr>
                  </a:outerShdw>
                </a:effectLst>
                <a:highlight>
                  <a:srgbClr val="FFFF00"/>
                </a:highlight>
                <a:latin typeface="ＭＳ Ｐゴシック" panose="020B0600070205080204" pitchFamily="50" charset="-128"/>
                <a:ea typeface="ＭＳ Ｐゴシック" panose="020B0600070205080204" pitchFamily="50" charset="-128"/>
              </a:rPr>
              <a:t>嬉しさ</a:t>
            </a:r>
            <a:endParaRPr kumimoji="1" lang="ja-JP" altLang="en-US" sz="2800" dirty="0">
              <a:ln w="0"/>
              <a:solidFill>
                <a:schemeClr val="tx1"/>
              </a:solidFill>
              <a:effectLst>
                <a:outerShdw blurRad="38100" dist="19050" dir="2700000" algn="tl" rotWithShape="0">
                  <a:schemeClr val="dk1">
                    <a:alpha val="40000"/>
                  </a:schemeClr>
                </a:outerShdw>
              </a:effectLst>
              <a:highlight>
                <a:srgbClr val="FFFF00"/>
              </a:highlight>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F37AA785-66DB-FC58-F10B-47E638AE6DB3}"/>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１５</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2572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a:extLst>
              <a:ext uri="{FF2B5EF4-FFF2-40B4-BE49-F238E27FC236}">
                <a16:creationId xmlns:a16="http://schemas.microsoft.com/office/drawing/2014/main" id="{414786EA-954F-0520-7408-0D939C1CAE5D}"/>
              </a:ext>
            </a:extLst>
          </p:cNvPr>
          <p:cNvGrpSpPr/>
          <p:nvPr/>
        </p:nvGrpSpPr>
        <p:grpSpPr>
          <a:xfrm>
            <a:off x="7346926" y="192304"/>
            <a:ext cx="3160094" cy="5723465"/>
            <a:chOff x="6748262" y="192304"/>
            <a:chExt cx="3160094" cy="5723465"/>
          </a:xfrm>
        </p:grpSpPr>
        <p:sp>
          <p:nvSpPr>
            <p:cNvPr id="22" name="テキスト ボックス 21">
              <a:extLst>
                <a:ext uri="{FF2B5EF4-FFF2-40B4-BE49-F238E27FC236}">
                  <a16:creationId xmlns:a16="http://schemas.microsoft.com/office/drawing/2014/main" id="{671742AF-B730-95AD-89C0-4E10AA938B2E}"/>
                </a:ext>
              </a:extLst>
            </p:cNvPr>
            <p:cNvSpPr txBox="1"/>
            <p:nvPr/>
          </p:nvSpPr>
          <p:spPr>
            <a:xfrm>
              <a:off x="7289519" y="697758"/>
              <a:ext cx="1652481" cy="1200329"/>
            </a:xfrm>
            <a:prstGeom prst="rect">
              <a:avLst/>
            </a:prstGeom>
            <a:noFill/>
            <a:ln w="19050">
              <a:solidFill>
                <a:schemeClr val="tx1"/>
              </a:solidFill>
            </a:ln>
          </p:spPr>
          <p:txBody>
            <a:bodyPr wrap="square" rtlCol="0">
              <a:spAutoFit/>
            </a:bodyPr>
            <a:lstStyle/>
            <a:p>
              <a:pPr algn="ct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中枢（信念）</a:t>
              </a:r>
            </a:p>
          </p:txBody>
        </p:sp>
        <p:sp>
          <p:nvSpPr>
            <p:cNvPr id="23" name="テキスト ボックス 22">
              <a:extLst>
                <a:ext uri="{FF2B5EF4-FFF2-40B4-BE49-F238E27FC236}">
                  <a16:creationId xmlns:a16="http://schemas.microsoft.com/office/drawing/2014/main" id="{ECF9581A-351E-DF7B-AAAA-DB1D38E08392}"/>
                </a:ext>
              </a:extLst>
            </p:cNvPr>
            <p:cNvSpPr txBox="1"/>
            <p:nvPr/>
          </p:nvSpPr>
          <p:spPr>
            <a:xfrm>
              <a:off x="7289519" y="4323202"/>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感覚器</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24" name="直線矢印コネクタ 23">
              <a:extLst>
                <a:ext uri="{FF2B5EF4-FFF2-40B4-BE49-F238E27FC236}">
                  <a16:creationId xmlns:a16="http://schemas.microsoft.com/office/drawing/2014/main" id="{FD02575E-7D1C-FF42-CF31-5C0F3917A88B}"/>
                </a:ext>
              </a:extLst>
            </p:cNvPr>
            <p:cNvCxnSpPr>
              <a:cxnSpLocks/>
            </p:cNvCxnSpPr>
            <p:nvPr/>
          </p:nvCxnSpPr>
          <p:spPr>
            <a:xfrm flipH="1">
              <a:off x="8097650" y="1898087"/>
              <a:ext cx="1" cy="87039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EF0090F7-0282-7028-5AB2-D9CD50B6DF80}"/>
                </a:ext>
              </a:extLst>
            </p:cNvPr>
            <p:cNvCxnSpPr>
              <a:cxnSpLocks/>
            </p:cNvCxnSpPr>
            <p:nvPr/>
          </p:nvCxnSpPr>
          <p:spPr>
            <a:xfrm flipH="1" flipV="1">
              <a:off x="8097650" y="3407721"/>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楕円 25">
              <a:extLst>
                <a:ext uri="{FF2B5EF4-FFF2-40B4-BE49-F238E27FC236}">
                  <a16:creationId xmlns:a16="http://schemas.microsoft.com/office/drawing/2014/main" id="{92E542DE-58E6-DEB9-FA84-59BB11B86803}"/>
                </a:ext>
              </a:extLst>
            </p:cNvPr>
            <p:cNvSpPr/>
            <p:nvPr/>
          </p:nvSpPr>
          <p:spPr>
            <a:xfrm>
              <a:off x="7885791" y="2862795"/>
              <a:ext cx="410043" cy="3854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E256F332-C351-96EA-9010-F1C8D75A59EC}"/>
                </a:ext>
              </a:extLst>
            </p:cNvPr>
            <p:cNvCxnSpPr/>
            <p:nvPr/>
          </p:nvCxnSpPr>
          <p:spPr>
            <a:xfrm>
              <a:off x="8492657" y="3071918"/>
              <a:ext cx="93490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32EAAC5-3B6B-AD7E-36FA-B437E86DB1D9}"/>
                </a:ext>
              </a:extLst>
            </p:cNvPr>
            <p:cNvCxnSpPr>
              <a:cxnSpLocks/>
            </p:cNvCxnSpPr>
            <p:nvPr/>
          </p:nvCxnSpPr>
          <p:spPr>
            <a:xfrm>
              <a:off x="9431660" y="1297923"/>
              <a:ext cx="0" cy="17739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8DA0439-6F94-8223-C5A6-AD3B0D390BF8}"/>
                </a:ext>
              </a:extLst>
            </p:cNvPr>
            <p:cNvCxnSpPr>
              <a:cxnSpLocks/>
            </p:cNvCxnSpPr>
            <p:nvPr/>
          </p:nvCxnSpPr>
          <p:spPr>
            <a:xfrm flipH="1">
              <a:off x="8925600" y="1297923"/>
              <a:ext cx="52246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37A257F-7B3C-7F9D-B4E3-D0B975345E10}"/>
                </a:ext>
              </a:extLst>
            </p:cNvPr>
            <p:cNvSpPr txBox="1"/>
            <p:nvPr/>
          </p:nvSpPr>
          <p:spPr>
            <a:xfrm>
              <a:off x="6799515" y="2342038"/>
              <a:ext cx="1095172"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高</a:t>
              </a:r>
              <a:r>
                <a:rPr kumimoji="1" lang="ja-JP" altLang="en-US" dirty="0">
                  <a:latin typeface="ＭＳ Ｐゴシック" panose="020B0600070205080204" pitchFamily="50" charset="-128"/>
                  <a:ea typeface="ＭＳ Ｐゴシック" panose="020B0600070205080204" pitchFamily="50" charset="-128"/>
                </a:rPr>
                <a:t>い精度</a:t>
              </a:r>
            </a:p>
          </p:txBody>
        </p:sp>
        <p:sp>
          <p:nvSpPr>
            <p:cNvPr id="31" name="テキスト ボックス 30">
              <a:extLst>
                <a:ext uri="{FF2B5EF4-FFF2-40B4-BE49-F238E27FC236}">
                  <a16:creationId xmlns:a16="http://schemas.microsoft.com/office/drawing/2014/main" id="{4234D5B1-87D9-A2FC-A2AD-661F5DCF43C2}"/>
                </a:ext>
              </a:extLst>
            </p:cNvPr>
            <p:cNvSpPr txBox="1"/>
            <p:nvPr/>
          </p:nvSpPr>
          <p:spPr>
            <a:xfrm>
              <a:off x="6805927" y="3634355"/>
              <a:ext cx="1095172"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低い精度</a:t>
              </a:r>
            </a:p>
          </p:txBody>
        </p:sp>
        <p:sp>
          <p:nvSpPr>
            <p:cNvPr id="32" name="テキスト ボックス 31">
              <a:extLst>
                <a:ext uri="{FF2B5EF4-FFF2-40B4-BE49-F238E27FC236}">
                  <a16:creationId xmlns:a16="http://schemas.microsoft.com/office/drawing/2014/main" id="{D5139A33-EFC5-BF71-E63C-7E57DED9EEA4}"/>
                </a:ext>
              </a:extLst>
            </p:cNvPr>
            <p:cNvSpPr txBox="1"/>
            <p:nvPr/>
          </p:nvSpPr>
          <p:spPr>
            <a:xfrm>
              <a:off x="8297534" y="3626841"/>
              <a:ext cx="1107996"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感覚</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3" name="テキスト ボックス 32">
              <a:extLst>
                <a:ext uri="{FF2B5EF4-FFF2-40B4-BE49-F238E27FC236}">
                  <a16:creationId xmlns:a16="http://schemas.microsoft.com/office/drawing/2014/main" id="{5B1E3127-2C05-A2A4-7273-6FCCFF4F6788}"/>
                </a:ext>
              </a:extLst>
            </p:cNvPr>
            <p:cNvSpPr txBox="1"/>
            <p:nvPr/>
          </p:nvSpPr>
          <p:spPr>
            <a:xfrm>
              <a:off x="9446691" y="1433795"/>
              <a:ext cx="461665" cy="1477328"/>
            </a:xfrm>
            <a:prstGeom prst="rect">
              <a:avLst/>
            </a:prstGeom>
            <a:noFill/>
          </p:spPr>
          <p:txBody>
            <a:bodyPr vert="eaVert" wrap="none" rtlCol="0">
              <a:spAutoFit/>
            </a:bodyPr>
            <a:lstStyle/>
            <a:p>
              <a:r>
                <a:rPr lang="ja-JP" altLang="en-US" dirty="0">
                  <a:solidFill>
                    <a:srgbClr val="7030A0"/>
                  </a:solidFill>
                  <a:latin typeface="ＭＳ Ｐゴシック" panose="020B0600070205080204" pitchFamily="50" charset="-128"/>
                  <a:ea typeface="ＭＳ Ｐゴシック" panose="020B0600070205080204" pitchFamily="50" charset="-128"/>
                </a:rPr>
                <a:t>予測誤差</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4" name="テキスト ボックス 33">
              <a:extLst>
                <a:ext uri="{FF2B5EF4-FFF2-40B4-BE49-F238E27FC236}">
                  <a16:creationId xmlns:a16="http://schemas.microsoft.com/office/drawing/2014/main" id="{0386B244-B539-F82D-F628-A981BE92FFB2}"/>
                </a:ext>
              </a:extLst>
            </p:cNvPr>
            <p:cNvSpPr txBox="1"/>
            <p:nvPr/>
          </p:nvSpPr>
          <p:spPr>
            <a:xfrm>
              <a:off x="8297534" y="2360497"/>
              <a:ext cx="1107996" cy="369332"/>
            </a:xfrm>
            <a:prstGeom prst="rect">
              <a:avLst/>
            </a:prstGeom>
            <a:noFill/>
          </p:spPr>
          <p:txBody>
            <a:bodyPr wrap="none" rtlCol="0">
              <a:spAutoFit/>
            </a:bodyPr>
            <a:lstStyle/>
            <a:p>
              <a:r>
                <a:rPr lang="ja-JP" altLang="en-US" dirty="0">
                  <a:solidFill>
                    <a:srgbClr val="0000CC"/>
                  </a:solidFill>
                  <a:latin typeface="ＭＳ Ｐゴシック" panose="020B0600070205080204" pitchFamily="50" charset="-128"/>
                  <a:ea typeface="ＭＳ Ｐゴシック" panose="020B0600070205080204" pitchFamily="50" charset="-128"/>
                </a:rPr>
                <a:t>予測</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5" name="テキスト ボックス 34">
              <a:extLst>
                <a:ext uri="{FF2B5EF4-FFF2-40B4-BE49-F238E27FC236}">
                  <a16:creationId xmlns:a16="http://schemas.microsoft.com/office/drawing/2014/main" id="{66E721B6-4665-8D57-271D-48378CE75369}"/>
                </a:ext>
              </a:extLst>
            </p:cNvPr>
            <p:cNvSpPr txBox="1"/>
            <p:nvPr/>
          </p:nvSpPr>
          <p:spPr>
            <a:xfrm>
              <a:off x="6748262" y="192304"/>
              <a:ext cx="3129685" cy="461665"/>
            </a:xfrm>
            <a:prstGeom prst="rect">
              <a:avLst/>
            </a:prstGeom>
            <a:noFill/>
          </p:spPr>
          <p:txBody>
            <a:bodyPr wrap="square" rtlCol="0">
              <a:spAutoFit/>
            </a:bodyPr>
            <a:lstStyle/>
            <a:p>
              <a:r>
                <a:rPr kumimoji="1" lang="ja-JP" altLang="en-US" sz="2400" dirty="0">
                  <a:highlight>
                    <a:srgbClr val="00FFFF"/>
                  </a:highlight>
                  <a:latin typeface="ＭＳ Ｐゴシック" panose="020B0600070205080204" pitchFamily="50" charset="-128"/>
                  <a:ea typeface="ＭＳ Ｐゴシック" panose="020B0600070205080204" pitchFamily="50" charset="-128"/>
                </a:rPr>
                <a:t>信念の更新がされない</a:t>
              </a:r>
            </a:p>
          </p:txBody>
        </p:sp>
        <p:sp>
          <p:nvSpPr>
            <p:cNvPr id="37" name="テキスト ボックス 36">
              <a:extLst>
                <a:ext uri="{FF2B5EF4-FFF2-40B4-BE49-F238E27FC236}">
                  <a16:creationId xmlns:a16="http://schemas.microsoft.com/office/drawing/2014/main" id="{DF3B60F9-57BF-1DBE-ECF9-C620E06AF964}"/>
                </a:ext>
              </a:extLst>
            </p:cNvPr>
            <p:cNvSpPr txBox="1"/>
            <p:nvPr/>
          </p:nvSpPr>
          <p:spPr>
            <a:xfrm>
              <a:off x="6748262" y="5084772"/>
              <a:ext cx="3129685" cy="830997"/>
            </a:xfrm>
            <a:prstGeom prst="rect">
              <a:avLst/>
            </a:prstGeom>
            <a:noFill/>
          </p:spPr>
          <p:txBody>
            <a:bodyPr wrap="square" rtlCol="0">
              <a:spAutoFit/>
            </a:bodyPr>
            <a:lstStyle/>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信念の修正が起こらず</a:t>
              </a:r>
              <a:endParaRPr kumimoji="1" lang="en-US" altLang="ja-JP" sz="2400" dirty="0">
                <a:highlight>
                  <a:srgbClr val="FFFF00"/>
                </a:highlight>
                <a:latin typeface="ＭＳ Ｐゴシック" panose="020B0600070205080204" pitchFamily="50" charset="-128"/>
                <a:ea typeface="ＭＳ Ｐゴシック" panose="020B0600070205080204" pitchFamily="50" charset="-128"/>
              </a:endParaRPr>
            </a:p>
            <a:p>
              <a:r>
                <a:rPr lang="ja-JP" altLang="en-US" sz="2400" dirty="0">
                  <a:highlight>
                    <a:srgbClr val="00FFFF"/>
                  </a:highlight>
                  <a:latin typeface="ＭＳ Ｐゴシック" panose="020B0600070205080204" pitchFamily="50" charset="-128"/>
                  <a:ea typeface="ＭＳ Ｐゴシック" panose="020B0600070205080204" pitchFamily="50" charset="-128"/>
                </a:rPr>
                <a:t>感覚信号は無視される</a:t>
              </a:r>
              <a:endParaRPr kumimoji="1" lang="ja-JP" altLang="en-US" sz="2400" dirty="0">
                <a:highlight>
                  <a:srgbClr val="00FFFF"/>
                </a:highlight>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9E016CD4-3886-E0AC-49AE-ECB9CFFCA982}"/>
                </a:ext>
              </a:extLst>
            </p:cNvPr>
            <p:cNvSpPr txBox="1"/>
            <p:nvPr/>
          </p:nvSpPr>
          <p:spPr>
            <a:xfrm>
              <a:off x="7879357" y="3134104"/>
              <a:ext cx="415498" cy="369332"/>
            </a:xfrm>
            <a:prstGeom prst="rect">
              <a:avLst/>
            </a:prstGeom>
            <a:noFill/>
          </p:spPr>
          <p:txBody>
            <a:bodyPr wrap="square" rtlCol="0">
              <a:spAutoFit/>
            </a:bodyPr>
            <a:lstStyle/>
            <a:p>
              <a:r>
                <a:rPr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8038CE4A-A04A-A964-F905-5E840539946D}"/>
                </a:ext>
              </a:extLst>
            </p:cNvPr>
            <p:cNvSpPr txBox="1"/>
            <p:nvPr/>
          </p:nvSpPr>
          <p:spPr>
            <a:xfrm>
              <a:off x="7874569" y="2629065"/>
              <a:ext cx="415498" cy="369332"/>
            </a:xfrm>
            <a:prstGeom prst="rect">
              <a:avLst/>
            </a:prstGeom>
            <a:noFill/>
          </p:spPr>
          <p:txBody>
            <a:bodyPr wrap="none" rtlCol="0">
              <a:spAutoFit/>
            </a:bodyPr>
            <a:lstStyle/>
            <a:p>
              <a:r>
                <a:rPr kumimoji="1" lang="ja-JP" altLang="en-US" b="1" dirty="0">
                  <a:solidFill>
                    <a:srgbClr val="0000CC"/>
                  </a:solidFill>
                </a:rPr>
                <a:t>ー</a:t>
              </a:r>
            </a:p>
          </p:txBody>
        </p:sp>
      </p:grpSp>
      <p:sp>
        <p:nvSpPr>
          <p:cNvPr id="46" name="テキスト ボックス 45">
            <a:extLst>
              <a:ext uri="{FF2B5EF4-FFF2-40B4-BE49-F238E27FC236}">
                <a16:creationId xmlns:a16="http://schemas.microsoft.com/office/drawing/2014/main" id="{87C51887-9D0D-5F3C-4DCB-C08B155394DF}"/>
              </a:ext>
            </a:extLst>
          </p:cNvPr>
          <p:cNvSpPr txBox="1"/>
          <p:nvPr/>
        </p:nvSpPr>
        <p:spPr>
          <a:xfrm>
            <a:off x="7294352" y="6036502"/>
            <a:ext cx="3409908" cy="584775"/>
          </a:xfrm>
          <a:prstGeom prst="rect">
            <a:avLst/>
          </a:prstGeom>
          <a:noFill/>
        </p:spPr>
        <p:txBody>
          <a:bodyPr wrap="none" rtlCol="0">
            <a:spAutoFit/>
          </a:bodyPr>
          <a:lstStyle/>
          <a:p>
            <a:r>
              <a:rPr kumimoji="1" lang="ja-JP" altLang="en-US" sz="3200" dirty="0">
                <a:latin typeface="ＭＳ Ｐゴシック" panose="020B0600070205080204" pitchFamily="50" charset="-128"/>
                <a:ea typeface="ＭＳ Ｐゴシック" panose="020B0600070205080204" pitchFamily="50" charset="-128"/>
              </a:rPr>
              <a:t>統合失調症モデル</a:t>
            </a:r>
          </a:p>
        </p:txBody>
      </p:sp>
      <p:sp>
        <p:nvSpPr>
          <p:cNvPr id="48" name="テキスト ボックス 47">
            <a:extLst>
              <a:ext uri="{FF2B5EF4-FFF2-40B4-BE49-F238E27FC236}">
                <a16:creationId xmlns:a16="http://schemas.microsoft.com/office/drawing/2014/main" id="{57ED6991-83BA-CFAB-E23A-6EC64CB1FB9A}"/>
              </a:ext>
            </a:extLst>
          </p:cNvPr>
          <p:cNvSpPr txBox="1"/>
          <p:nvPr/>
        </p:nvSpPr>
        <p:spPr>
          <a:xfrm>
            <a:off x="5867420" y="176724"/>
            <a:ext cx="923330" cy="6653424"/>
          </a:xfrm>
          <a:prstGeom prst="rect">
            <a:avLst/>
          </a:prstGeom>
          <a:noFill/>
        </p:spPr>
        <p:txBody>
          <a:bodyPr vert="eaVert" wrap="none" rtlCol="0">
            <a:spAutoFit/>
          </a:bodyPr>
          <a:lstStyle/>
          <a:p>
            <a:r>
              <a:rPr kumimoji="1"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信念に基づいて予測した信号と感覚信号を比較し</a:t>
            </a:r>
            <a:endParaRPr kumimoji="1" lang="en-US" altLang="ja-JP"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両者の違い（誤差）に応じて信念を更新する仕組み</a:t>
            </a:r>
            <a:endParaRPr kumimoji="1"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51" name="矢印: 下 50">
            <a:extLst>
              <a:ext uri="{FF2B5EF4-FFF2-40B4-BE49-F238E27FC236}">
                <a16:creationId xmlns:a16="http://schemas.microsoft.com/office/drawing/2014/main" id="{62215956-82F9-2DAD-D0E6-CD57F4A2F4AB}"/>
              </a:ext>
            </a:extLst>
          </p:cNvPr>
          <p:cNvSpPr/>
          <p:nvPr/>
        </p:nvSpPr>
        <p:spPr>
          <a:xfrm>
            <a:off x="10198278" y="2935776"/>
            <a:ext cx="155817" cy="239479"/>
          </a:xfrm>
          <a:prstGeom prst="downArrow">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9" name="グループ化 58">
            <a:extLst>
              <a:ext uri="{FF2B5EF4-FFF2-40B4-BE49-F238E27FC236}">
                <a16:creationId xmlns:a16="http://schemas.microsoft.com/office/drawing/2014/main" id="{7D1005EE-3D12-10CB-DA71-CE1BB2276C4B}"/>
              </a:ext>
            </a:extLst>
          </p:cNvPr>
          <p:cNvGrpSpPr/>
          <p:nvPr/>
        </p:nvGrpSpPr>
        <p:grpSpPr>
          <a:xfrm>
            <a:off x="758100" y="208024"/>
            <a:ext cx="4080436" cy="6390572"/>
            <a:chOff x="1479776" y="208024"/>
            <a:chExt cx="4080436" cy="6390572"/>
          </a:xfrm>
        </p:grpSpPr>
        <p:grpSp>
          <p:nvGrpSpPr>
            <p:cNvPr id="44" name="グループ化 43">
              <a:extLst>
                <a:ext uri="{FF2B5EF4-FFF2-40B4-BE49-F238E27FC236}">
                  <a16:creationId xmlns:a16="http://schemas.microsoft.com/office/drawing/2014/main" id="{AAFF743F-597B-E1BD-2DB2-E4BA2F665932}"/>
                </a:ext>
              </a:extLst>
            </p:cNvPr>
            <p:cNvGrpSpPr/>
            <p:nvPr/>
          </p:nvGrpSpPr>
          <p:grpSpPr>
            <a:xfrm>
              <a:off x="1783365" y="208024"/>
              <a:ext cx="3776847" cy="5712540"/>
              <a:chOff x="1225705" y="208024"/>
              <a:chExt cx="3776847" cy="5712540"/>
            </a:xfrm>
          </p:grpSpPr>
          <p:sp>
            <p:nvSpPr>
              <p:cNvPr id="2" name="テキスト ボックス 1">
                <a:extLst>
                  <a:ext uri="{FF2B5EF4-FFF2-40B4-BE49-F238E27FC236}">
                    <a16:creationId xmlns:a16="http://schemas.microsoft.com/office/drawing/2014/main" id="{04A63A48-D3E6-D4B4-2876-E35B347D4E3B}"/>
                  </a:ext>
                </a:extLst>
              </p:cNvPr>
              <p:cNvSpPr txBox="1"/>
              <p:nvPr/>
            </p:nvSpPr>
            <p:spPr>
              <a:xfrm>
                <a:off x="2155129" y="713478"/>
                <a:ext cx="1652481" cy="1200329"/>
              </a:xfrm>
              <a:prstGeom prst="rect">
                <a:avLst/>
              </a:prstGeom>
              <a:noFill/>
              <a:ln w="19050">
                <a:solidFill>
                  <a:schemeClr val="tx1"/>
                </a:solidFill>
              </a:ln>
            </p:spPr>
            <p:txBody>
              <a:bodyPr wrap="square" rtlCol="0">
                <a:spAutoFit/>
              </a:bodyPr>
              <a:lstStyle/>
              <a:p>
                <a:pPr algn="ct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中枢（信念）</a:t>
                </a:r>
              </a:p>
            </p:txBody>
          </p:sp>
          <p:sp>
            <p:nvSpPr>
              <p:cNvPr id="3" name="テキスト ボックス 2">
                <a:extLst>
                  <a:ext uri="{FF2B5EF4-FFF2-40B4-BE49-F238E27FC236}">
                    <a16:creationId xmlns:a16="http://schemas.microsoft.com/office/drawing/2014/main" id="{6FE4ED59-92FA-5D05-AD3C-2FD934639714}"/>
                  </a:ext>
                </a:extLst>
              </p:cNvPr>
              <p:cNvSpPr txBox="1"/>
              <p:nvPr/>
            </p:nvSpPr>
            <p:spPr>
              <a:xfrm>
                <a:off x="2155129" y="4338922"/>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感覚器</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5" name="直線矢印コネクタ 4">
                <a:extLst>
                  <a:ext uri="{FF2B5EF4-FFF2-40B4-BE49-F238E27FC236}">
                    <a16:creationId xmlns:a16="http://schemas.microsoft.com/office/drawing/2014/main" id="{BAB2AD6B-8694-F647-5C44-27FE2127A9F8}"/>
                  </a:ext>
                </a:extLst>
              </p:cNvPr>
              <p:cNvCxnSpPr>
                <a:cxnSpLocks/>
              </p:cNvCxnSpPr>
              <p:nvPr/>
            </p:nvCxnSpPr>
            <p:spPr>
              <a:xfrm flipH="1">
                <a:off x="2963260" y="1913807"/>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5123209D-91A3-F02C-2D81-2A7BD6E8EA60}"/>
                  </a:ext>
                </a:extLst>
              </p:cNvPr>
              <p:cNvCxnSpPr>
                <a:cxnSpLocks/>
              </p:cNvCxnSpPr>
              <p:nvPr/>
            </p:nvCxnSpPr>
            <p:spPr>
              <a:xfrm flipH="1" flipV="1">
                <a:off x="2963260" y="3423441"/>
                <a:ext cx="1" cy="87039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楕円 6">
                <a:extLst>
                  <a:ext uri="{FF2B5EF4-FFF2-40B4-BE49-F238E27FC236}">
                    <a16:creationId xmlns:a16="http://schemas.microsoft.com/office/drawing/2014/main" id="{3E60C0C4-806D-5F23-9A06-BE1D5DDB70C2}"/>
                  </a:ext>
                </a:extLst>
              </p:cNvPr>
              <p:cNvSpPr/>
              <p:nvPr/>
            </p:nvSpPr>
            <p:spPr>
              <a:xfrm>
                <a:off x="2751401" y="2878515"/>
                <a:ext cx="410043" cy="3854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950611B6-3EE4-7C77-C981-D8EC1CD61D7A}"/>
                  </a:ext>
                </a:extLst>
              </p:cNvPr>
              <p:cNvCxnSpPr/>
              <p:nvPr/>
            </p:nvCxnSpPr>
            <p:spPr>
              <a:xfrm>
                <a:off x="3358267" y="3087638"/>
                <a:ext cx="9349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EAE25E9F-2B42-F982-149D-932FBBA3C915}"/>
                  </a:ext>
                </a:extLst>
              </p:cNvPr>
              <p:cNvCxnSpPr>
                <a:cxnSpLocks/>
              </p:cNvCxnSpPr>
              <p:nvPr/>
            </p:nvCxnSpPr>
            <p:spPr>
              <a:xfrm>
                <a:off x="4297270" y="1313643"/>
                <a:ext cx="0" cy="1773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AA7699F-D551-448E-CBA7-2CACA79CC866}"/>
                  </a:ext>
                </a:extLst>
              </p:cNvPr>
              <p:cNvCxnSpPr>
                <a:cxnSpLocks/>
              </p:cNvCxnSpPr>
              <p:nvPr/>
            </p:nvCxnSpPr>
            <p:spPr>
              <a:xfrm flipH="1">
                <a:off x="3791210" y="1313643"/>
                <a:ext cx="5224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0A86A48-374A-0B51-3237-46923E75361F}"/>
                  </a:ext>
                </a:extLst>
              </p:cNvPr>
              <p:cNvSpPr txBox="1"/>
              <p:nvPr/>
            </p:nvSpPr>
            <p:spPr>
              <a:xfrm>
                <a:off x="1665125" y="2357758"/>
                <a:ext cx="1107996"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低い精度</a:t>
                </a:r>
              </a:p>
            </p:txBody>
          </p:sp>
          <p:sp>
            <p:nvSpPr>
              <p:cNvPr id="17" name="テキスト ボックス 16">
                <a:extLst>
                  <a:ext uri="{FF2B5EF4-FFF2-40B4-BE49-F238E27FC236}">
                    <a16:creationId xmlns:a16="http://schemas.microsoft.com/office/drawing/2014/main" id="{A16D8311-92CB-7451-B24C-A6B4FC9C479A}"/>
                  </a:ext>
                </a:extLst>
              </p:cNvPr>
              <p:cNvSpPr txBox="1"/>
              <p:nvPr/>
            </p:nvSpPr>
            <p:spPr>
              <a:xfrm>
                <a:off x="1671537" y="3650075"/>
                <a:ext cx="1095172"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高</a:t>
                </a:r>
                <a:r>
                  <a:rPr kumimoji="1" lang="ja-JP" altLang="en-US" dirty="0">
                    <a:latin typeface="ＭＳ Ｐゴシック" panose="020B0600070205080204" pitchFamily="50" charset="-128"/>
                    <a:ea typeface="ＭＳ Ｐゴシック" panose="020B0600070205080204" pitchFamily="50" charset="-128"/>
                  </a:rPr>
                  <a:t>い精度</a:t>
                </a:r>
              </a:p>
            </p:txBody>
          </p:sp>
          <p:sp>
            <p:nvSpPr>
              <p:cNvPr id="18" name="テキスト ボックス 17">
                <a:extLst>
                  <a:ext uri="{FF2B5EF4-FFF2-40B4-BE49-F238E27FC236}">
                    <a16:creationId xmlns:a16="http://schemas.microsoft.com/office/drawing/2014/main" id="{3656F076-F17C-0446-5D2B-6091C229FB7C}"/>
                  </a:ext>
                </a:extLst>
              </p:cNvPr>
              <p:cNvSpPr txBox="1"/>
              <p:nvPr/>
            </p:nvSpPr>
            <p:spPr>
              <a:xfrm>
                <a:off x="3163144" y="3642561"/>
                <a:ext cx="1107996"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感覚</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19" name="テキスト ボックス 18">
                <a:extLst>
                  <a:ext uri="{FF2B5EF4-FFF2-40B4-BE49-F238E27FC236}">
                    <a16:creationId xmlns:a16="http://schemas.microsoft.com/office/drawing/2014/main" id="{798EABB6-ECCF-C5E9-FE30-E2BC88D93472}"/>
                  </a:ext>
                </a:extLst>
              </p:cNvPr>
              <p:cNvSpPr txBox="1"/>
              <p:nvPr/>
            </p:nvSpPr>
            <p:spPr>
              <a:xfrm>
                <a:off x="4312301" y="1449515"/>
                <a:ext cx="461665" cy="1477328"/>
              </a:xfrm>
              <a:prstGeom prst="rect">
                <a:avLst/>
              </a:prstGeom>
              <a:noFill/>
            </p:spPr>
            <p:txBody>
              <a:bodyPr vert="eaVert" wrap="none" rtlCol="0">
                <a:spAutoFit/>
              </a:bodyPr>
              <a:lstStyle/>
              <a:p>
                <a:r>
                  <a:rPr lang="ja-JP" altLang="en-US" dirty="0">
                    <a:solidFill>
                      <a:srgbClr val="7030A0"/>
                    </a:solidFill>
                    <a:latin typeface="ＭＳ Ｐゴシック" panose="020B0600070205080204" pitchFamily="50" charset="-128"/>
                    <a:ea typeface="ＭＳ Ｐゴシック" panose="020B0600070205080204" pitchFamily="50" charset="-128"/>
                  </a:rPr>
                  <a:t>予測誤差</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20" name="テキスト ボックス 19">
                <a:extLst>
                  <a:ext uri="{FF2B5EF4-FFF2-40B4-BE49-F238E27FC236}">
                    <a16:creationId xmlns:a16="http://schemas.microsoft.com/office/drawing/2014/main" id="{ED57AC8D-CF9A-2FA7-7312-762914A3940F}"/>
                  </a:ext>
                </a:extLst>
              </p:cNvPr>
              <p:cNvSpPr txBox="1"/>
              <p:nvPr/>
            </p:nvSpPr>
            <p:spPr>
              <a:xfrm>
                <a:off x="3163144" y="2376217"/>
                <a:ext cx="1107996" cy="369332"/>
              </a:xfrm>
              <a:prstGeom prst="rect">
                <a:avLst/>
              </a:prstGeom>
              <a:noFill/>
            </p:spPr>
            <p:txBody>
              <a:bodyPr wrap="none" rtlCol="0">
                <a:spAutoFit/>
              </a:bodyPr>
              <a:lstStyle/>
              <a:p>
                <a:r>
                  <a:rPr lang="ja-JP" altLang="en-US" dirty="0">
                    <a:solidFill>
                      <a:srgbClr val="0000CC"/>
                    </a:solidFill>
                    <a:latin typeface="ＭＳ Ｐゴシック" panose="020B0600070205080204" pitchFamily="50" charset="-128"/>
                    <a:ea typeface="ＭＳ Ｐゴシック" panose="020B0600070205080204" pitchFamily="50" charset="-128"/>
                  </a:rPr>
                  <a:t>予測</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21" name="テキスト ボックス 20">
                <a:extLst>
                  <a:ext uri="{FF2B5EF4-FFF2-40B4-BE49-F238E27FC236}">
                    <a16:creationId xmlns:a16="http://schemas.microsoft.com/office/drawing/2014/main" id="{BB8C5B44-4D9D-276E-5E05-5903770DA2B4}"/>
                  </a:ext>
                </a:extLst>
              </p:cNvPr>
              <p:cNvSpPr txBox="1"/>
              <p:nvPr/>
            </p:nvSpPr>
            <p:spPr>
              <a:xfrm>
                <a:off x="1611314" y="208024"/>
                <a:ext cx="3005628" cy="461665"/>
              </a:xfrm>
              <a:prstGeom prst="rect">
                <a:avLst/>
              </a:prstGeom>
              <a:noFill/>
            </p:spPr>
            <p:txBody>
              <a:bodyPr wrap="square" rtlCol="0">
                <a:spAutoFit/>
              </a:bodyPr>
              <a:lstStyle/>
              <a:p>
                <a:r>
                  <a:rPr kumimoji="1" lang="ja-JP" altLang="en-US" sz="2400" dirty="0">
                    <a:highlight>
                      <a:srgbClr val="00FF00"/>
                    </a:highlight>
                    <a:latin typeface="ＭＳ Ｐゴシック" panose="020B0600070205080204" pitchFamily="50" charset="-128"/>
                    <a:ea typeface="ＭＳ Ｐゴシック" panose="020B0600070205080204" pitchFamily="50" charset="-128"/>
                  </a:rPr>
                  <a:t>信念が強く更新される</a:t>
                </a:r>
              </a:p>
            </p:txBody>
          </p:sp>
          <p:sp>
            <p:nvSpPr>
              <p:cNvPr id="38" name="テキスト ボックス 37">
                <a:extLst>
                  <a:ext uri="{FF2B5EF4-FFF2-40B4-BE49-F238E27FC236}">
                    <a16:creationId xmlns:a16="http://schemas.microsoft.com/office/drawing/2014/main" id="{3E1AB149-E1BF-C5F8-65F3-92F1DEBA4045}"/>
                  </a:ext>
                </a:extLst>
              </p:cNvPr>
              <p:cNvSpPr txBox="1"/>
              <p:nvPr/>
            </p:nvSpPr>
            <p:spPr>
              <a:xfrm>
                <a:off x="1225705" y="5089567"/>
                <a:ext cx="3776847" cy="830997"/>
              </a:xfrm>
              <a:prstGeom prst="rect">
                <a:avLst/>
              </a:prstGeom>
              <a:noFill/>
            </p:spPr>
            <p:txBody>
              <a:bodyPr wrap="square" rtlCol="0">
                <a:spAutoFit/>
              </a:bodyPr>
              <a:lstStyle/>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信念の更新が頻繁に起こり</a:t>
                </a:r>
                <a:r>
                  <a:rPr lang="ja-JP" altLang="en-US" sz="2400" dirty="0">
                    <a:highlight>
                      <a:srgbClr val="00FF00"/>
                    </a:highlight>
                    <a:latin typeface="ＭＳ Ｐゴシック" panose="020B0600070205080204" pitchFamily="50" charset="-128"/>
                    <a:ea typeface="ＭＳ Ｐゴシック" panose="020B0600070205080204" pitchFamily="50" charset="-128"/>
                  </a:rPr>
                  <a:t>感覚信号の精度が高くなる</a:t>
                </a:r>
                <a:endParaRPr kumimoji="1" lang="ja-JP" altLang="en-US" sz="2400" dirty="0">
                  <a:highlight>
                    <a:srgbClr val="00FF00"/>
                  </a:highlight>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095D6FA5-1DC0-F8E5-82B0-2A38833962D0}"/>
                  </a:ext>
                </a:extLst>
              </p:cNvPr>
              <p:cNvSpPr txBox="1"/>
              <p:nvPr/>
            </p:nvSpPr>
            <p:spPr>
              <a:xfrm>
                <a:off x="2752477" y="2661186"/>
                <a:ext cx="415498" cy="369332"/>
              </a:xfrm>
              <a:prstGeom prst="rect">
                <a:avLst/>
              </a:prstGeom>
              <a:noFill/>
            </p:spPr>
            <p:txBody>
              <a:bodyPr wrap="none" rtlCol="0">
                <a:spAutoFit/>
              </a:bodyPr>
              <a:lstStyle/>
              <a:p>
                <a:r>
                  <a:rPr kumimoji="1" lang="ja-JP" altLang="en-US" b="1" dirty="0">
                    <a:solidFill>
                      <a:srgbClr val="0000CC"/>
                    </a:solidFill>
                  </a:rPr>
                  <a:t>ー</a:t>
                </a:r>
              </a:p>
            </p:txBody>
          </p:sp>
          <p:sp>
            <p:nvSpPr>
              <p:cNvPr id="40" name="テキスト ボックス 39">
                <a:extLst>
                  <a:ext uri="{FF2B5EF4-FFF2-40B4-BE49-F238E27FC236}">
                    <a16:creationId xmlns:a16="http://schemas.microsoft.com/office/drawing/2014/main" id="{D883A59D-E464-5D72-108C-EDE2C1511941}"/>
                  </a:ext>
                </a:extLst>
              </p:cNvPr>
              <p:cNvSpPr txBox="1"/>
              <p:nvPr/>
            </p:nvSpPr>
            <p:spPr>
              <a:xfrm>
                <a:off x="2749061" y="3170320"/>
                <a:ext cx="415498" cy="369332"/>
              </a:xfrm>
              <a:prstGeom prst="rect">
                <a:avLst/>
              </a:prstGeom>
              <a:noFill/>
            </p:spPr>
            <p:txBody>
              <a:bodyPr wrap="none" rtlCol="0">
                <a:spAutoFit/>
              </a:bodyPr>
              <a:lstStyle/>
              <a:p>
                <a:r>
                  <a:rPr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grpSp>
        <p:sp>
          <p:nvSpPr>
            <p:cNvPr id="47" name="テキスト ボックス 46">
              <a:extLst>
                <a:ext uri="{FF2B5EF4-FFF2-40B4-BE49-F238E27FC236}">
                  <a16:creationId xmlns:a16="http://schemas.microsoft.com/office/drawing/2014/main" id="{4672E813-420E-8301-AF28-42CFBF3CBF82}"/>
                </a:ext>
              </a:extLst>
            </p:cNvPr>
            <p:cNvSpPr txBox="1"/>
            <p:nvPr/>
          </p:nvSpPr>
          <p:spPr>
            <a:xfrm>
              <a:off x="2244444" y="6013821"/>
              <a:ext cx="2589170" cy="584775"/>
            </a:xfrm>
            <a:prstGeom prst="rect">
              <a:avLst/>
            </a:prstGeom>
            <a:noFill/>
          </p:spPr>
          <p:txBody>
            <a:bodyPr wrap="none" rtlCol="0">
              <a:spAutoFit/>
            </a:bodyPr>
            <a:lstStyle/>
            <a:p>
              <a:r>
                <a:rPr lang="ja-JP" altLang="en-US" sz="3200" dirty="0">
                  <a:latin typeface="ＭＳ Ｐゴシック" panose="020B0600070205080204" pitchFamily="50" charset="-128"/>
                  <a:ea typeface="ＭＳ Ｐゴシック" panose="020B0600070205080204" pitchFamily="50" charset="-128"/>
                </a:rPr>
                <a:t>自閉</a:t>
              </a:r>
              <a:r>
                <a:rPr kumimoji="1" lang="ja-JP" altLang="en-US" sz="3200" dirty="0">
                  <a:latin typeface="ＭＳ Ｐゴシック" panose="020B0600070205080204" pitchFamily="50" charset="-128"/>
                  <a:ea typeface="ＭＳ Ｐゴシック" panose="020B0600070205080204" pitchFamily="50" charset="-128"/>
                </a:rPr>
                <a:t>症モデル</a:t>
              </a:r>
            </a:p>
          </p:txBody>
        </p:sp>
        <p:sp>
          <p:nvSpPr>
            <p:cNvPr id="52" name="矢印: 下 51">
              <a:extLst>
                <a:ext uri="{FF2B5EF4-FFF2-40B4-BE49-F238E27FC236}">
                  <a16:creationId xmlns:a16="http://schemas.microsoft.com/office/drawing/2014/main" id="{9993EB5C-255D-8E69-13D6-B331DA8F48A4}"/>
                </a:ext>
              </a:extLst>
            </p:cNvPr>
            <p:cNvSpPr/>
            <p:nvPr/>
          </p:nvSpPr>
          <p:spPr>
            <a:xfrm flipV="1">
              <a:off x="5028352" y="2936462"/>
              <a:ext cx="155817" cy="239479"/>
            </a:xfrm>
            <a:prstGeom prst="downArrow">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467C473A-4E12-DC5D-BAD3-AD3427D0A6AE}"/>
                </a:ext>
              </a:extLst>
            </p:cNvPr>
            <p:cNvSpPr txBox="1"/>
            <p:nvPr/>
          </p:nvSpPr>
          <p:spPr>
            <a:xfrm>
              <a:off x="1479776" y="1435157"/>
              <a:ext cx="615553" cy="1528624"/>
            </a:xfrm>
            <a:prstGeom prst="rect">
              <a:avLst/>
            </a:prstGeom>
            <a:noFill/>
          </p:spPr>
          <p:txBody>
            <a:bodyPr vert="eaVert" wrap="none" rtlCol="0">
              <a:spAutoFit/>
            </a:bodyPr>
            <a:lstStyle/>
            <a:p>
              <a:r>
                <a:rPr kumimoji="1" lang="ja-JP" altLang="en-US" sz="2800" dirty="0">
                  <a:highlight>
                    <a:srgbClr val="00FF00"/>
                  </a:highlight>
                  <a:latin typeface="ＭＳ Ｐゴシック" panose="020B0600070205080204" pitchFamily="50" charset="-128"/>
                  <a:ea typeface="ＭＳ Ｐゴシック" panose="020B0600070205080204" pitchFamily="50" charset="-128"/>
                </a:rPr>
                <a:t>感覚増強</a:t>
              </a:r>
            </a:p>
          </p:txBody>
        </p:sp>
      </p:grpSp>
      <p:sp>
        <p:nvSpPr>
          <p:cNvPr id="56" name="テキスト ボックス 55">
            <a:extLst>
              <a:ext uri="{FF2B5EF4-FFF2-40B4-BE49-F238E27FC236}">
                <a16:creationId xmlns:a16="http://schemas.microsoft.com/office/drawing/2014/main" id="{F3A1D4DD-E414-FB01-9EFB-9DA80E95674B}"/>
              </a:ext>
            </a:extLst>
          </p:cNvPr>
          <p:cNvSpPr txBox="1"/>
          <p:nvPr/>
        </p:nvSpPr>
        <p:spPr>
          <a:xfrm>
            <a:off x="10587452" y="1448146"/>
            <a:ext cx="615553" cy="1528624"/>
          </a:xfrm>
          <a:prstGeom prst="rect">
            <a:avLst/>
          </a:prstGeom>
          <a:noFill/>
        </p:spPr>
        <p:txBody>
          <a:bodyPr vert="eaVert" wrap="none" rtlCol="0">
            <a:spAutoFit/>
          </a:bodyPr>
          <a:lstStyle/>
          <a:p>
            <a:r>
              <a:rPr kumimoji="1" lang="ja-JP" altLang="en-US" sz="2800" dirty="0">
                <a:highlight>
                  <a:srgbClr val="00FFFF"/>
                </a:highlight>
                <a:latin typeface="ＭＳ Ｐゴシック" panose="020B0600070205080204" pitchFamily="50" charset="-128"/>
                <a:ea typeface="ＭＳ Ｐゴシック" panose="020B0600070205080204" pitchFamily="50" charset="-128"/>
              </a:rPr>
              <a:t>感覚減衰</a:t>
            </a:r>
          </a:p>
        </p:txBody>
      </p:sp>
      <p:sp>
        <p:nvSpPr>
          <p:cNvPr id="58" name="テキスト ボックス 57">
            <a:extLst>
              <a:ext uri="{FF2B5EF4-FFF2-40B4-BE49-F238E27FC236}">
                <a16:creationId xmlns:a16="http://schemas.microsoft.com/office/drawing/2014/main" id="{205390A0-7B38-9212-8DF0-7AF3B43945AB}"/>
              </a:ext>
            </a:extLst>
          </p:cNvPr>
          <p:cNvSpPr txBox="1"/>
          <p:nvPr/>
        </p:nvSpPr>
        <p:spPr>
          <a:xfrm>
            <a:off x="5145552" y="2599630"/>
            <a:ext cx="738664" cy="4119076"/>
          </a:xfrm>
          <a:prstGeom prst="rect">
            <a:avLst/>
          </a:prstGeom>
          <a:noFill/>
        </p:spPr>
        <p:txBody>
          <a:bodyPr vert="eaVert" wrap="none" rtlCol="0">
            <a:spAutoFit/>
          </a:bodyPr>
          <a:lstStyle/>
          <a:p>
            <a:pPr algn="ctr"/>
            <a:r>
              <a:rPr lang="ja-JP" altLang="ja-JP" sz="1800" dirty="0"/>
              <a:t>脳の大統一理論</a:t>
            </a:r>
            <a:r>
              <a:rPr lang="ja-JP" altLang="en-US" dirty="0"/>
              <a:t>・自由エネルギー原理</a:t>
            </a:r>
            <a:endParaRPr lang="en-US" altLang="ja-JP" sz="1800" dirty="0"/>
          </a:p>
          <a:p>
            <a:pPr algn="ctr"/>
            <a:r>
              <a:rPr lang="ja-JP" altLang="en-US" dirty="0"/>
              <a:t>（</a:t>
            </a:r>
            <a:r>
              <a:rPr lang="ja-JP" altLang="ja-JP" sz="1800" dirty="0"/>
              <a:t>乾敏郎・阪口豊</a:t>
            </a:r>
            <a:r>
              <a:rPr lang="ja-JP" altLang="en-US" dirty="0"/>
              <a:t>）</a:t>
            </a:r>
            <a:r>
              <a:rPr lang="ja-JP" altLang="en-US" sz="1800" dirty="0"/>
              <a:t>岩波科学</a:t>
            </a:r>
            <a:r>
              <a:rPr lang="en-US" altLang="ja-JP" sz="1800" dirty="0"/>
              <a:t>Lib</a:t>
            </a:r>
            <a:r>
              <a:rPr lang="ja-JP" altLang="en-US" sz="1800" dirty="0"/>
              <a:t>２９９</a:t>
            </a:r>
            <a:endParaRPr lang="ja-JP" altLang="ja-JP" sz="1800" dirty="0"/>
          </a:p>
        </p:txBody>
      </p:sp>
      <p:sp>
        <p:nvSpPr>
          <p:cNvPr id="49" name="テキスト ボックス 48">
            <a:extLst>
              <a:ext uri="{FF2B5EF4-FFF2-40B4-BE49-F238E27FC236}">
                <a16:creationId xmlns:a16="http://schemas.microsoft.com/office/drawing/2014/main" id="{755014E7-B084-A5CB-C2DC-F9D598366ADD}"/>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１６</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54285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a:extLst>
              <a:ext uri="{FF2B5EF4-FFF2-40B4-BE49-F238E27FC236}">
                <a16:creationId xmlns:a16="http://schemas.microsoft.com/office/drawing/2014/main" id="{0A0ABDD5-FEAE-98A7-65A3-461BA455DE55}"/>
              </a:ext>
            </a:extLst>
          </p:cNvPr>
          <p:cNvGrpSpPr/>
          <p:nvPr/>
        </p:nvGrpSpPr>
        <p:grpSpPr>
          <a:xfrm>
            <a:off x="805189" y="713478"/>
            <a:ext cx="3877985" cy="5885118"/>
            <a:chOff x="805189" y="713478"/>
            <a:chExt cx="3877985" cy="5885118"/>
          </a:xfrm>
        </p:grpSpPr>
        <p:sp>
          <p:nvSpPr>
            <p:cNvPr id="2" name="テキスト ボックス 1">
              <a:extLst>
                <a:ext uri="{FF2B5EF4-FFF2-40B4-BE49-F238E27FC236}">
                  <a16:creationId xmlns:a16="http://schemas.microsoft.com/office/drawing/2014/main" id="{04A63A48-D3E6-D4B4-2876-E35B347D4E3B}"/>
                </a:ext>
              </a:extLst>
            </p:cNvPr>
            <p:cNvSpPr txBox="1"/>
            <p:nvPr/>
          </p:nvSpPr>
          <p:spPr>
            <a:xfrm>
              <a:off x="1786093" y="713478"/>
              <a:ext cx="1652481" cy="1200329"/>
            </a:xfrm>
            <a:prstGeom prst="rect">
              <a:avLst/>
            </a:prstGeom>
            <a:noFill/>
            <a:ln w="19050">
              <a:solidFill>
                <a:schemeClr val="tx1"/>
              </a:solidFill>
            </a:ln>
          </p:spPr>
          <p:txBody>
            <a:bodyPr wrap="square" rtlCol="0">
              <a:spAutoFit/>
            </a:bodyPr>
            <a:lstStyle/>
            <a:p>
              <a:pPr algn="ct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中枢（信念）</a:t>
              </a:r>
            </a:p>
          </p:txBody>
        </p:sp>
        <p:sp>
          <p:nvSpPr>
            <p:cNvPr id="3" name="テキスト ボックス 2">
              <a:extLst>
                <a:ext uri="{FF2B5EF4-FFF2-40B4-BE49-F238E27FC236}">
                  <a16:creationId xmlns:a16="http://schemas.microsoft.com/office/drawing/2014/main" id="{6FE4ED59-92FA-5D05-AD3C-2FD934639714}"/>
                </a:ext>
              </a:extLst>
            </p:cNvPr>
            <p:cNvSpPr txBox="1"/>
            <p:nvPr/>
          </p:nvSpPr>
          <p:spPr>
            <a:xfrm>
              <a:off x="1786093" y="4338922"/>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感覚器</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5" name="直線矢印コネクタ 4">
              <a:extLst>
                <a:ext uri="{FF2B5EF4-FFF2-40B4-BE49-F238E27FC236}">
                  <a16:creationId xmlns:a16="http://schemas.microsoft.com/office/drawing/2014/main" id="{BAB2AD6B-8694-F647-5C44-27FE2127A9F8}"/>
                </a:ext>
              </a:extLst>
            </p:cNvPr>
            <p:cNvCxnSpPr>
              <a:cxnSpLocks/>
            </p:cNvCxnSpPr>
            <p:nvPr/>
          </p:nvCxnSpPr>
          <p:spPr>
            <a:xfrm flipH="1">
              <a:off x="2594224" y="1913807"/>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5123209D-91A3-F02C-2D81-2A7BD6E8EA60}"/>
                </a:ext>
              </a:extLst>
            </p:cNvPr>
            <p:cNvCxnSpPr>
              <a:cxnSpLocks/>
            </p:cNvCxnSpPr>
            <p:nvPr/>
          </p:nvCxnSpPr>
          <p:spPr>
            <a:xfrm flipH="1" flipV="1">
              <a:off x="2594224" y="3423441"/>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楕円 6">
              <a:extLst>
                <a:ext uri="{FF2B5EF4-FFF2-40B4-BE49-F238E27FC236}">
                  <a16:creationId xmlns:a16="http://schemas.microsoft.com/office/drawing/2014/main" id="{3E60C0C4-806D-5F23-9A06-BE1D5DDB70C2}"/>
                </a:ext>
              </a:extLst>
            </p:cNvPr>
            <p:cNvSpPr/>
            <p:nvPr/>
          </p:nvSpPr>
          <p:spPr>
            <a:xfrm>
              <a:off x="2382365" y="2878515"/>
              <a:ext cx="410043" cy="3854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950611B6-3EE4-7C77-C981-D8EC1CD61D7A}"/>
                </a:ext>
              </a:extLst>
            </p:cNvPr>
            <p:cNvCxnSpPr/>
            <p:nvPr/>
          </p:nvCxnSpPr>
          <p:spPr>
            <a:xfrm>
              <a:off x="2989231" y="3087638"/>
              <a:ext cx="93490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EAE25E9F-2B42-F982-149D-932FBBA3C915}"/>
                </a:ext>
              </a:extLst>
            </p:cNvPr>
            <p:cNvCxnSpPr>
              <a:cxnSpLocks/>
            </p:cNvCxnSpPr>
            <p:nvPr/>
          </p:nvCxnSpPr>
          <p:spPr>
            <a:xfrm>
              <a:off x="3928234" y="1313643"/>
              <a:ext cx="0" cy="1773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AA7699F-D551-448E-CBA7-2CACA79CC866}"/>
                </a:ext>
              </a:extLst>
            </p:cNvPr>
            <p:cNvCxnSpPr>
              <a:cxnSpLocks/>
            </p:cNvCxnSpPr>
            <p:nvPr/>
          </p:nvCxnSpPr>
          <p:spPr>
            <a:xfrm flipH="1">
              <a:off x="3422174" y="1313643"/>
              <a:ext cx="5224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656F076-F17C-0446-5D2B-6091C229FB7C}"/>
                </a:ext>
              </a:extLst>
            </p:cNvPr>
            <p:cNvSpPr txBox="1"/>
            <p:nvPr/>
          </p:nvSpPr>
          <p:spPr>
            <a:xfrm>
              <a:off x="2794108" y="3642561"/>
              <a:ext cx="1107996"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感覚</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19" name="テキスト ボックス 18">
              <a:extLst>
                <a:ext uri="{FF2B5EF4-FFF2-40B4-BE49-F238E27FC236}">
                  <a16:creationId xmlns:a16="http://schemas.microsoft.com/office/drawing/2014/main" id="{798EABB6-ECCF-C5E9-FE30-E2BC88D93472}"/>
                </a:ext>
              </a:extLst>
            </p:cNvPr>
            <p:cNvSpPr txBox="1"/>
            <p:nvPr/>
          </p:nvSpPr>
          <p:spPr>
            <a:xfrm>
              <a:off x="3943265" y="1449515"/>
              <a:ext cx="461665" cy="1477328"/>
            </a:xfrm>
            <a:prstGeom prst="rect">
              <a:avLst/>
            </a:prstGeom>
            <a:noFill/>
          </p:spPr>
          <p:txBody>
            <a:bodyPr vert="eaVert" wrap="none" rtlCol="0">
              <a:spAutoFit/>
            </a:bodyPr>
            <a:lstStyle/>
            <a:p>
              <a:r>
                <a:rPr lang="ja-JP" altLang="en-US" dirty="0">
                  <a:solidFill>
                    <a:srgbClr val="7030A0"/>
                  </a:solidFill>
                  <a:highlight>
                    <a:srgbClr val="FFFF00"/>
                  </a:highlight>
                  <a:latin typeface="ＭＳ Ｐゴシック" panose="020B0600070205080204" pitchFamily="50" charset="-128"/>
                  <a:ea typeface="ＭＳ Ｐゴシック" panose="020B0600070205080204" pitchFamily="50" charset="-128"/>
                </a:rPr>
                <a:t>予測誤差</a:t>
              </a:r>
              <a:r>
                <a:rPr kumimoji="1" lang="ja-JP" altLang="en-US" dirty="0">
                  <a:highlight>
                    <a:srgbClr val="FFFF00"/>
                  </a:highlight>
                  <a:latin typeface="ＭＳ Ｐゴシック" panose="020B0600070205080204" pitchFamily="50" charset="-128"/>
                  <a:ea typeface="ＭＳ Ｐゴシック" panose="020B0600070205080204" pitchFamily="50" charset="-128"/>
                </a:rPr>
                <a:t>信号</a:t>
              </a:r>
            </a:p>
          </p:txBody>
        </p:sp>
        <p:sp>
          <p:nvSpPr>
            <p:cNvPr id="20" name="テキスト ボックス 19">
              <a:extLst>
                <a:ext uri="{FF2B5EF4-FFF2-40B4-BE49-F238E27FC236}">
                  <a16:creationId xmlns:a16="http://schemas.microsoft.com/office/drawing/2014/main" id="{ED57AC8D-CF9A-2FA7-7312-762914A3940F}"/>
                </a:ext>
              </a:extLst>
            </p:cNvPr>
            <p:cNvSpPr txBox="1"/>
            <p:nvPr/>
          </p:nvSpPr>
          <p:spPr>
            <a:xfrm>
              <a:off x="2794108" y="2376217"/>
              <a:ext cx="1107996" cy="369332"/>
            </a:xfrm>
            <a:prstGeom prst="rect">
              <a:avLst/>
            </a:prstGeom>
            <a:noFill/>
          </p:spPr>
          <p:txBody>
            <a:bodyPr wrap="none" rtlCol="0">
              <a:spAutoFit/>
            </a:bodyPr>
            <a:lstStyle/>
            <a:p>
              <a:r>
                <a:rPr lang="ja-JP" altLang="en-US" dirty="0">
                  <a:solidFill>
                    <a:srgbClr val="0000CC"/>
                  </a:solidFill>
                  <a:latin typeface="ＭＳ Ｐゴシック" panose="020B0600070205080204" pitchFamily="50" charset="-128"/>
                  <a:ea typeface="ＭＳ Ｐゴシック" panose="020B0600070205080204" pitchFamily="50" charset="-128"/>
                </a:rPr>
                <a:t>予測</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8" name="テキスト ボックス 37">
              <a:extLst>
                <a:ext uri="{FF2B5EF4-FFF2-40B4-BE49-F238E27FC236}">
                  <a16:creationId xmlns:a16="http://schemas.microsoft.com/office/drawing/2014/main" id="{3E1AB149-E1BF-C5F8-65F3-92F1DEBA4045}"/>
                </a:ext>
              </a:extLst>
            </p:cNvPr>
            <p:cNvSpPr txBox="1"/>
            <p:nvPr/>
          </p:nvSpPr>
          <p:spPr>
            <a:xfrm>
              <a:off x="856669" y="5089567"/>
              <a:ext cx="3776847" cy="830997"/>
            </a:xfrm>
            <a:prstGeom prst="rect">
              <a:avLst/>
            </a:prstGeom>
            <a:noFill/>
          </p:spPr>
          <p:txBody>
            <a:bodyPr wrap="square" rtlCol="0">
              <a:spAutoFit/>
            </a:bodyPr>
            <a:lstStyle/>
            <a:p>
              <a:r>
                <a:rPr lang="ja-JP" altLang="en-US" sz="2400" dirty="0">
                  <a:highlight>
                    <a:srgbClr val="FFFF00"/>
                  </a:highlight>
                  <a:latin typeface="ＭＳ Ｐゴシック" panose="020B0600070205080204" pitchFamily="50" charset="-128"/>
                  <a:ea typeface="ＭＳ Ｐゴシック" panose="020B0600070205080204" pitchFamily="50" charset="-128"/>
                </a:rPr>
                <a:t>予測誤差が小さくなるように</a:t>
              </a:r>
              <a:endParaRPr lang="en-US" altLang="ja-JP" sz="2400" dirty="0">
                <a:highlight>
                  <a:srgbClr val="FFFF00"/>
                </a:highlight>
                <a:latin typeface="ＭＳ Ｐゴシック" panose="020B0600070205080204" pitchFamily="50" charset="-128"/>
                <a:ea typeface="ＭＳ Ｐゴシック" panose="020B0600070205080204" pitchFamily="50" charset="-128"/>
              </a:endParaRPr>
            </a:p>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信念を書き換える</a:t>
              </a:r>
              <a:endParaRPr kumimoji="1" lang="ja-JP" altLang="en-US" sz="2400" dirty="0">
                <a:highlight>
                  <a:srgbClr val="00FF00"/>
                </a:highlight>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095D6FA5-1DC0-F8E5-82B0-2A38833962D0}"/>
                </a:ext>
              </a:extLst>
            </p:cNvPr>
            <p:cNvSpPr txBox="1"/>
            <p:nvPr/>
          </p:nvSpPr>
          <p:spPr>
            <a:xfrm>
              <a:off x="2383441" y="2661186"/>
              <a:ext cx="415498" cy="369332"/>
            </a:xfrm>
            <a:prstGeom prst="rect">
              <a:avLst/>
            </a:prstGeom>
            <a:noFill/>
          </p:spPr>
          <p:txBody>
            <a:bodyPr wrap="none" rtlCol="0">
              <a:spAutoFit/>
            </a:bodyPr>
            <a:lstStyle/>
            <a:p>
              <a:r>
                <a:rPr kumimoji="1" lang="ja-JP" altLang="en-US" b="1" dirty="0">
                  <a:solidFill>
                    <a:srgbClr val="0000CC"/>
                  </a:solidFill>
                </a:rPr>
                <a:t>ー</a:t>
              </a:r>
            </a:p>
          </p:txBody>
        </p:sp>
        <p:sp>
          <p:nvSpPr>
            <p:cNvPr id="40" name="テキスト ボックス 39">
              <a:extLst>
                <a:ext uri="{FF2B5EF4-FFF2-40B4-BE49-F238E27FC236}">
                  <a16:creationId xmlns:a16="http://schemas.microsoft.com/office/drawing/2014/main" id="{D883A59D-E464-5D72-108C-EDE2C1511941}"/>
                </a:ext>
              </a:extLst>
            </p:cNvPr>
            <p:cNvSpPr txBox="1"/>
            <p:nvPr/>
          </p:nvSpPr>
          <p:spPr>
            <a:xfrm>
              <a:off x="2380025" y="3170320"/>
              <a:ext cx="415498" cy="369332"/>
            </a:xfrm>
            <a:prstGeom prst="rect">
              <a:avLst/>
            </a:prstGeom>
            <a:noFill/>
          </p:spPr>
          <p:txBody>
            <a:bodyPr wrap="none" rtlCol="0">
              <a:spAutoFit/>
            </a:bodyPr>
            <a:lstStyle/>
            <a:p>
              <a:r>
                <a:rPr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4672E813-420E-8301-AF28-42CFBF3CBF82}"/>
                </a:ext>
              </a:extLst>
            </p:cNvPr>
            <p:cNvSpPr txBox="1"/>
            <p:nvPr/>
          </p:nvSpPr>
          <p:spPr>
            <a:xfrm>
              <a:off x="805189" y="6013821"/>
              <a:ext cx="3877985" cy="584775"/>
            </a:xfrm>
            <a:prstGeom prst="rect">
              <a:avLst/>
            </a:prstGeom>
            <a:noFill/>
          </p:spPr>
          <p:txBody>
            <a:bodyPr wrap="none" rtlCol="0">
              <a:spAutoFit/>
            </a:bodyPr>
            <a:lstStyle/>
            <a:p>
              <a:r>
                <a:rPr lang="ja-JP" altLang="en-US" sz="3200" dirty="0">
                  <a:latin typeface="ＭＳ Ｐゴシック" panose="020B0600070205080204" pitchFamily="50" charset="-128"/>
                  <a:ea typeface="ＭＳ Ｐゴシック" panose="020B0600070205080204" pitchFamily="50" charset="-128"/>
                </a:rPr>
                <a:t>感覚（無意識的推論）</a:t>
              </a:r>
              <a:endParaRPr kumimoji="1" lang="ja-JP" altLang="en-US" sz="3200" dirty="0">
                <a:latin typeface="ＭＳ Ｐゴシック" panose="020B0600070205080204" pitchFamily="50" charset="-128"/>
                <a:ea typeface="ＭＳ Ｐゴシック" panose="020B0600070205080204" pitchFamily="50" charset="-128"/>
              </a:endParaRPr>
            </a:p>
          </p:txBody>
        </p:sp>
      </p:grpSp>
      <p:grpSp>
        <p:nvGrpSpPr>
          <p:cNvPr id="66" name="グループ化 65">
            <a:extLst>
              <a:ext uri="{FF2B5EF4-FFF2-40B4-BE49-F238E27FC236}">
                <a16:creationId xmlns:a16="http://schemas.microsoft.com/office/drawing/2014/main" id="{79A59E37-69C4-3698-FC23-D3E9532EF9D1}"/>
              </a:ext>
            </a:extLst>
          </p:cNvPr>
          <p:cNvGrpSpPr/>
          <p:nvPr/>
        </p:nvGrpSpPr>
        <p:grpSpPr>
          <a:xfrm>
            <a:off x="7055795" y="697758"/>
            <a:ext cx="4646474" cy="5923519"/>
            <a:chOff x="7055795" y="697758"/>
            <a:chExt cx="4646474" cy="5923519"/>
          </a:xfrm>
        </p:grpSpPr>
        <p:sp>
          <p:nvSpPr>
            <p:cNvPr id="22" name="テキスト ボックス 21">
              <a:extLst>
                <a:ext uri="{FF2B5EF4-FFF2-40B4-BE49-F238E27FC236}">
                  <a16:creationId xmlns:a16="http://schemas.microsoft.com/office/drawing/2014/main" id="{671742AF-B730-95AD-89C0-4E10AA938B2E}"/>
                </a:ext>
              </a:extLst>
            </p:cNvPr>
            <p:cNvSpPr txBox="1"/>
            <p:nvPr/>
          </p:nvSpPr>
          <p:spPr>
            <a:xfrm>
              <a:off x="7597053" y="697758"/>
              <a:ext cx="1652481" cy="1200329"/>
            </a:xfrm>
            <a:prstGeom prst="rect">
              <a:avLst/>
            </a:prstGeom>
            <a:noFill/>
            <a:ln w="19050">
              <a:solidFill>
                <a:schemeClr val="tx1"/>
              </a:solidFill>
            </a:ln>
          </p:spPr>
          <p:txBody>
            <a:bodyPr wrap="square" rtlCol="0">
              <a:spAutoFit/>
            </a:bodyPr>
            <a:lstStyle/>
            <a:p>
              <a:pPr algn="ct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中枢（信念）</a:t>
              </a:r>
            </a:p>
          </p:txBody>
        </p:sp>
        <p:sp>
          <p:nvSpPr>
            <p:cNvPr id="23" name="テキスト ボックス 22">
              <a:extLst>
                <a:ext uri="{FF2B5EF4-FFF2-40B4-BE49-F238E27FC236}">
                  <a16:creationId xmlns:a16="http://schemas.microsoft.com/office/drawing/2014/main" id="{ECF9581A-351E-DF7B-AAAA-DB1D38E08392}"/>
                </a:ext>
              </a:extLst>
            </p:cNvPr>
            <p:cNvSpPr txBox="1"/>
            <p:nvPr/>
          </p:nvSpPr>
          <p:spPr>
            <a:xfrm>
              <a:off x="7597053" y="4323202"/>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感覚器</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24" name="直線矢印コネクタ 23">
              <a:extLst>
                <a:ext uri="{FF2B5EF4-FFF2-40B4-BE49-F238E27FC236}">
                  <a16:creationId xmlns:a16="http://schemas.microsoft.com/office/drawing/2014/main" id="{FD02575E-7D1C-FF42-CF31-5C0F3917A88B}"/>
                </a:ext>
              </a:extLst>
            </p:cNvPr>
            <p:cNvCxnSpPr>
              <a:cxnSpLocks/>
            </p:cNvCxnSpPr>
            <p:nvPr/>
          </p:nvCxnSpPr>
          <p:spPr>
            <a:xfrm flipH="1">
              <a:off x="8405184" y="1898087"/>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EF0090F7-0282-7028-5AB2-D9CD50B6DF80}"/>
                </a:ext>
              </a:extLst>
            </p:cNvPr>
            <p:cNvCxnSpPr>
              <a:cxnSpLocks/>
            </p:cNvCxnSpPr>
            <p:nvPr/>
          </p:nvCxnSpPr>
          <p:spPr>
            <a:xfrm flipH="1" flipV="1">
              <a:off x="8405184" y="3407721"/>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楕円 25">
              <a:extLst>
                <a:ext uri="{FF2B5EF4-FFF2-40B4-BE49-F238E27FC236}">
                  <a16:creationId xmlns:a16="http://schemas.microsoft.com/office/drawing/2014/main" id="{92E542DE-58E6-DEB9-FA84-59BB11B86803}"/>
                </a:ext>
              </a:extLst>
            </p:cNvPr>
            <p:cNvSpPr/>
            <p:nvPr/>
          </p:nvSpPr>
          <p:spPr>
            <a:xfrm>
              <a:off x="8193325" y="2862795"/>
              <a:ext cx="410043" cy="3854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E256F332-C351-96EA-9010-F1C8D75A59EC}"/>
                </a:ext>
              </a:extLst>
            </p:cNvPr>
            <p:cNvCxnSpPr>
              <a:cxnSpLocks/>
            </p:cNvCxnSpPr>
            <p:nvPr/>
          </p:nvCxnSpPr>
          <p:spPr>
            <a:xfrm>
              <a:off x="8800191" y="3071918"/>
              <a:ext cx="201261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D5139A33-EFC5-BF71-E63C-7E57DED9EEA4}"/>
                </a:ext>
              </a:extLst>
            </p:cNvPr>
            <p:cNvSpPr txBox="1"/>
            <p:nvPr/>
          </p:nvSpPr>
          <p:spPr>
            <a:xfrm>
              <a:off x="8605068" y="3626841"/>
              <a:ext cx="1107996"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感覚</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3" name="テキスト ボックス 32">
              <a:extLst>
                <a:ext uri="{FF2B5EF4-FFF2-40B4-BE49-F238E27FC236}">
                  <a16:creationId xmlns:a16="http://schemas.microsoft.com/office/drawing/2014/main" id="{5B1E3127-2C05-A2A4-7273-6FCCFF4F6788}"/>
                </a:ext>
              </a:extLst>
            </p:cNvPr>
            <p:cNvSpPr txBox="1"/>
            <p:nvPr/>
          </p:nvSpPr>
          <p:spPr>
            <a:xfrm>
              <a:off x="10910552" y="2858299"/>
              <a:ext cx="461665" cy="1477328"/>
            </a:xfrm>
            <a:prstGeom prst="rect">
              <a:avLst/>
            </a:prstGeom>
            <a:noFill/>
          </p:spPr>
          <p:txBody>
            <a:bodyPr vert="eaVert" wrap="none" rtlCol="0">
              <a:spAutoFit/>
            </a:bodyPr>
            <a:lstStyle/>
            <a:p>
              <a:r>
                <a:rPr lang="ja-JP" altLang="en-US" dirty="0">
                  <a:solidFill>
                    <a:srgbClr val="7030A0"/>
                  </a:solidFill>
                  <a:highlight>
                    <a:srgbClr val="00FF00"/>
                  </a:highlight>
                  <a:latin typeface="ＭＳ Ｐゴシック" panose="020B0600070205080204" pitchFamily="50" charset="-128"/>
                  <a:ea typeface="ＭＳ Ｐゴシック" panose="020B0600070205080204" pitchFamily="50" charset="-128"/>
                </a:rPr>
                <a:t>予測誤差</a:t>
              </a:r>
              <a:r>
                <a:rPr kumimoji="1" lang="ja-JP" altLang="en-US" dirty="0">
                  <a:highlight>
                    <a:srgbClr val="00FF00"/>
                  </a:highlight>
                  <a:latin typeface="ＭＳ Ｐゴシック" panose="020B0600070205080204" pitchFamily="50" charset="-128"/>
                  <a:ea typeface="ＭＳ Ｐゴシック" panose="020B0600070205080204" pitchFamily="50" charset="-128"/>
                </a:rPr>
                <a:t>信号</a:t>
              </a:r>
            </a:p>
          </p:txBody>
        </p:sp>
        <p:sp>
          <p:nvSpPr>
            <p:cNvPr id="34" name="テキスト ボックス 33">
              <a:extLst>
                <a:ext uri="{FF2B5EF4-FFF2-40B4-BE49-F238E27FC236}">
                  <a16:creationId xmlns:a16="http://schemas.microsoft.com/office/drawing/2014/main" id="{0386B244-B539-F82D-F628-A981BE92FFB2}"/>
                </a:ext>
              </a:extLst>
            </p:cNvPr>
            <p:cNvSpPr txBox="1"/>
            <p:nvPr/>
          </p:nvSpPr>
          <p:spPr>
            <a:xfrm>
              <a:off x="8605068" y="2360497"/>
              <a:ext cx="1107996" cy="369332"/>
            </a:xfrm>
            <a:prstGeom prst="rect">
              <a:avLst/>
            </a:prstGeom>
            <a:noFill/>
          </p:spPr>
          <p:txBody>
            <a:bodyPr wrap="none" rtlCol="0">
              <a:spAutoFit/>
            </a:bodyPr>
            <a:lstStyle/>
            <a:p>
              <a:r>
                <a:rPr lang="ja-JP" altLang="en-US" dirty="0">
                  <a:solidFill>
                    <a:srgbClr val="0000CC"/>
                  </a:solidFill>
                  <a:latin typeface="ＭＳ Ｐゴシック" panose="020B0600070205080204" pitchFamily="50" charset="-128"/>
                  <a:ea typeface="ＭＳ Ｐゴシック" panose="020B0600070205080204" pitchFamily="50" charset="-128"/>
                </a:rPr>
                <a:t>予測</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7" name="テキスト ボックス 36">
              <a:extLst>
                <a:ext uri="{FF2B5EF4-FFF2-40B4-BE49-F238E27FC236}">
                  <a16:creationId xmlns:a16="http://schemas.microsoft.com/office/drawing/2014/main" id="{DF3B60F9-57BF-1DBE-ECF9-C620E06AF964}"/>
                </a:ext>
              </a:extLst>
            </p:cNvPr>
            <p:cNvSpPr txBox="1"/>
            <p:nvPr/>
          </p:nvSpPr>
          <p:spPr>
            <a:xfrm>
              <a:off x="7055795" y="5084772"/>
              <a:ext cx="4249143" cy="830997"/>
            </a:xfrm>
            <a:prstGeom prst="rect">
              <a:avLst/>
            </a:prstGeom>
            <a:noFill/>
          </p:spPr>
          <p:txBody>
            <a:bodyPr wrap="square" rtlCol="0">
              <a:spAutoFit/>
            </a:bodyPr>
            <a:lstStyle/>
            <a:p>
              <a:r>
                <a:rPr lang="ja-JP" altLang="en-US" sz="2400" dirty="0">
                  <a:highlight>
                    <a:srgbClr val="00FF00"/>
                  </a:highlight>
                  <a:latin typeface="ＭＳ Ｐゴシック" panose="020B0600070205080204" pitchFamily="50" charset="-128"/>
                  <a:ea typeface="ＭＳ Ｐゴシック" panose="020B0600070205080204" pitchFamily="50" charset="-128"/>
                </a:rPr>
                <a:t>予測信号に合致する感覚信号を観測しようとする</a:t>
              </a:r>
              <a:endParaRPr kumimoji="1" lang="en-US" altLang="ja-JP" sz="2400" dirty="0">
                <a:highlight>
                  <a:srgbClr val="00FF00"/>
                </a:highlight>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9E016CD4-3886-E0AC-49AE-ECB9CFFCA982}"/>
                </a:ext>
              </a:extLst>
            </p:cNvPr>
            <p:cNvSpPr txBox="1"/>
            <p:nvPr/>
          </p:nvSpPr>
          <p:spPr>
            <a:xfrm>
              <a:off x="8186891" y="3134104"/>
              <a:ext cx="415498" cy="369332"/>
            </a:xfrm>
            <a:prstGeom prst="rect">
              <a:avLst/>
            </a:prstGeom>
            <a:noFill/>
          </p:spPr>
          <p:txBody>
            <a:bodyPr wrap="square" rtlCol="0">
              <a:spAutoFit/>
            </a:bodyPr>
            <a:lstStyle/>
            <a:p>
              <a:r>
                <a:rPr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8038CE4A-A04A-A964-F905-5E840539946D}"/>
                </a:ext>
              </a:extLst>
            </p:cNvPr>
            <p:cNvSpPr txBox="1"/>
            <p:nvPr/>
          </p:nvSpPr>
          <p:spPr>
            <a:xfrm>
              <a:off x="8182103" y="2629065"/>
              <a:ext cx="415498" cy="369332"/>
            </a:xfrm>
            <a:prstGeom prst="rect">
              <a:avLst/>
            </a:prstGeom>
            <a:noFill/>
          </p:spPr>
          <p:txBody>
            <a:bodyPr wrap="none" rtlCol="0">
              <a:spAutoFit/>
            </a:bodyPr>
            <a:lstStyle/>
            <a:p>
              <a:r>
                <a:rPr kumimoji="1" lang="ja-JP" altLang="en-US" b="1" dirty="0">
                  <a:solidFill>
                    <a:srgbClr val="0000CC"/>
                  </a:solidFill>
                </a:rPr>
                <a:t>ー</a:t>
              </a:r>
            </a:p>
          </p:txBody>
        </p:sp>
        <p:sp>
          <p:nvSpPr>
            <p:cNvPr id="46" name="テキスト ボックス 45">
              <a:extLst>
                <a:ext uri="{FF2B5EF4-FFF2-40B4-BE49-F238E27FC236}">
                  <a16:creationId xmlns:a16="http://schemas.microsoft.com/office/drawing/2014/main" id="{87C51887-9D0D-5F3C-4DCB-C08B155394DF}"/>
                </a:ext>
              </a:extLst>
            </p:cNvPr>
            <p:cNvSpPr txBox="1"/>
            <p:nvPr/>
          </p:nvSpPr>
          <p:spPr>
            <a:xfrm>
              <a:off x="7523978" y="6036502"/>
              <a:ext cx="3467616" cy="584775"/>
            </a:xfrm>
            <a:prstGeom prst="rect">
              <a:avLst/>
            </a:prstGeom>
            <a:noFill/>
          </p:spPr>
          <p:txBody>
            <a:bodyPr wrap="none" rtlCol="0">
              <a:spAutoFit/>
            </a:bodyPr>
            <a:lstStyle/>
            <a:p>
              <a:r>
                <a:rPr lang="ja-JP" altLang="en-US" sz="3200" dirty="0">
                  <a:latin typeface="ＭＳ Ｐゴシック" panose="020B0600070205080204" pitchFamily="50" charset="-128"/>
                  <a:ea typeface="ＭＳ Ｐゴシック" panose="020B0600070205080204" pitchFamily="50" charset="-128"/>
                </a:rPr>
                <a:t>運動（能動的推論）</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51" name="矢印: 下 50">
              <a:extLst>
                <a:ext uri="{FF2B5EF4-FFF2-40B4-BE49-F238E27FC236}">
                  <a16:creationId xmlns:a16="http://schemas.microsoft.com/office/drawing/2014/main" id="{62215956-82F9-2DAD-D0E6-CD57F4A2F4AB}"/>
                </a:ext>
              </a:extLst>
            </p:cNvPr>
            <p:cNvSpPr/>
            <p:nvPr/>
          </p:nvSpPr>
          <p:spPr>
            <a:xfrm>
              <a:off x="9907148" y="2935776"/>
              <a:ext cx="155817" cy="239479"/>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BED58C6B-D3B3-808B-2788-6E89AEB51AA7}"/>
                </a:ext>
              </a:extLst>
            </p:cNvPr>
            <p:cNvSpPr txBox="1"/>
            <p:nvPr/>
          </p:nvSpPr>
          <p:spPr>
            <a:xfrm>
              <a:off x="10049788" y="4340294"/>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00B050"/>
                  </a:solidFill>
                  <a:latin typeface="ＭＳ Ｐゴシック" panose="020B0600070205080204" pitchFamily="50" charset="-128"/>
                  <a:ea typeface="ＭＳ Ｐゴシック" panose="020B0600070205080204" pitchFamily="50" charset="-128"/>
                </a:rPr>
                <a:t>運動系</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cxnSp>
          <p:nvCxnSpPr>
            <p:cNvPr id="50" name="直線矢印コネクタ 49">
              <a:extLst>
                <a:ext uri="{FF2B5EF4-FFF2-40B4-BE49-F238E27FC236}">
                  <a16:creationId xmlns:a16="http://schemas.microsoft.com/office/drawing/2014/main" id="{0DB2573D-B79E-041F-5EF0-F92EDEE051D2}"/>
                </a:ext>
              </a:extLst>
            </p:cNvPr>
            <p:cNvCxnSpPr>
              <a:cxnSpLocks/>
            </p:cNvCxnSpPr>
            <p:nvPr/>
          </p:nvCxnSpPr>
          <p:spPr>
            <a:xfrm flipH="1">
              <a:off x="9372548" y="4660261"/>
              <a:ext cx="5224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267C943C-1842-77BC-2F2B-26E4B7071B3C}"/>
                </a:ext>
              </a:extLst>
            </p:cNvPr>
            <p:cNvCxnSpPr>
              <a:cxnSpLocks/>
            </p:cNvCxnSpPr>
            <p:nvPr/>
          </p:nvCxnSpPr>
          <p:spPr>
            <a:xfrm>
              <a:off x="10812810" y="3055515"/>
              <a:ext cx="0" cy="1227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64" name="グループ化 63">
            <a:extLst>
              <a:ext uri="{FF2B5EF4-FFF2-40B4-BE49-F238E27FC236}">
                <a16:creationId xmlns:a16="http://schemas.microsoft.com/office/drawing/2014/main" id="{BB4F2728-DBFC-6D2B-8BB0-D40BA5CA1AC5}"/>
              </a:ext>
            </a:extLst>
          </p:cNvPr>
          <p:cNvGrpSpPr/>
          <p:nvPr/>
        </p:nvGrpSpPr>
        <p:grpSpPr>
          <a:xfrm>
            <a:off x="4661164" y="1582958"/>
            <a:ext cx="2339102" cy="2487108"/>
            <a:chOff x="5145016" y="1582958"/>
            <a:chExt cx="2339102" cy="2487108"/>
          </a:xfrm>
        </p:grpSpPr>
        <p:sp>
          <p:nvSpPr>
            <p:cNvPr id="57" name="矢印: 左カーブ 56">
              <a:extLst>
                <a:ext uri="{FF2B5EF4-FFF2-40B4-BE49-F238E27FC236}">
                  <a16:creationId xmlns:a16="http://schemas.microsoft.com/office/drawing/2014/main" id="{777CF6A4-FA29-AFA8-05AD-E389ADF293DD}"/>
                </a:ext>
              </a:extLst>
            </p:cNvPr>
            <p:cNvSpPr/>
            <p:nvPr/>
          </p:nvSpPr>
          <p:spPr>
            <a:xfrm>
              <a:off x="6659125" y="2799499"/>
              <a:ext cx="731520" cy="1216152"/>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矢印: 左カーブ 57">
              <a:extLst>
                <a:ext uri="{FF2B5EF4-FFF2-40B4-BE49-F238E27FC236}">
                  <a16:creationId xmlns:a16="http://schemas.microsoft.com/office/drawing/2014/main" id="{E809D5CC-04EF-4BBF-5DFD-C211B60E6349}"/>
                </a:ext>
              </a:extLst>
            </p:cNvPr>
            <p:cNvSpPr/>
            <p:nvPr/>
          </p:nvSpPr>
          <p:spPr>
            <a:xfrm flipH="1" flipV="1">
              <a:off x="5261570" y="2722276"/>
              <a:ext cx="731520" cy="1216152"/>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テキスト ボックス 58">
              <a:extLst>
                <a:ext uri="{FF2B5EF4-FFF2-40B4-BE49-F238E27FC236}">
                  <a16:creationId xmlns:a16="http://schemas.microsoft.com/office/drawing/2014/main" id="{CDDA8175-2127-5A96-0A20-3241EAC7EB86}"/>
                </a:ext>
              </a:extLst>
            </p:cNvPr>
            <p:cNvSpPr txBox="1"/>
            <p:nvPr/>
          </p:nvSpPr>
          <p:spPr>
            <a:xfrm>
              <a:off x="5952827" y="3608401"/>
              <a:ext cx="800219" cy="461665"/>
            </a:xfrm>
            <a:prstGeom prst="rect">
              <a:avLst/>
            </a:prstGeom>
            <a:noFill/>
          </p:spPr>
          <p:txBody>
            <a:bodyPr wrap="none" rtlCol="0">
              <a:spAutoFit/>
            </a:bodyPr>
            <a:lstStyle/>
            <a:p>
              <a:r>
                <a:rPr kumimoji="1" lang="ja-JP" altLang="en-US" sz="2400" dirty="0">
                  <a:solidFill>
                    <a:srgbClr val="00B050"/>
                  </a:solidFill>
                  <a:latin typeface="ＭＳ Ｐゴシック" panose="020B0600070205080204" pitchFamily="50" charset="-128"/>
                  <a:ea typeface="ＭＳ Ｐゴシック" panose="020B0600070205080204" pitchFamily="50" charset="-128"/>
                </a:rPr>
                <a:t>運動</a:t>
              </a:r>
            </a:p>
          </p:txBody>
        </p:sp>
        <p:sp>
          <p:nvSpPr>
            <p:cNvPr id="60" name="テキスト ボックス 59">
              <a:extLst>
                <a:ext uri="{FF2B5EF4-FFF2-40B4-BE49-F238E27FC236}">
                  <a16:creationId xmlns:a16="http://schemas.microsoft.com/office/drawing/2014/main" id="{E5479587-6386-EAD4-FDF9-AA78C99318F0}"/>
                </a:ext>
              </a:extLst>
            </p:cNvPr>
            <p:cNvSpPr txBox="1"/>
            <p:nvPr/>
          </p:nvSpPr>
          <p:spPr>
            <a:xfrm>
              <a:off x="5945313" y="2657798"/>
              <a:ext cx="800219" cy="461665"/>
            </a:xfrm>
            <a:prstGeom prst="rect">
              <a:avLst/>
            </a:prstGeom>
            <a:noFill/>
          </p:spPr>
          <p:txBody>
            <a:bodyPr wrap="non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知覚</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51B66B24-6E71-FE9E-8F2E-79926FE65AF7}"/>
                </a:ext>
              </a:extLst>
            </p:cNvPr>
            <p:cNvSpPr txBox="1"/>
            <p:nvPr/>
          </p:nvSpPr>
          <p:spPr>
            <a:xfrm>
              <a:off x="5145016" y="1582958"/>
              <a:ext cx="2339102" cy="954107"/>
            </a:xfrm>
            <a:prstGeom prst="rect">
              <a:avLst/>
            </a:prstGeom>
            <a:noFill/>
          </p:spPr>
          <p:txBody>
            <a:bodyPr wrap="none" rtlCol="0">
              <a:spAutoFit/>
            </a:bodyPr>
            <a:lstStyle/>
            <a:p>
              <a:r>
                <a:rPr kumimoji="1"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運動と知覚の</a:t>
              </a:r>
              <a:endParaRPr kumimoji="1" lang="en-US" altLang="ja-JP"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kumimoji="1"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循環的因果性</a:t>
              </a:r>
            </a:p>
          </p:txBody>
        </p:sp>
      </p:grpSp>
      <p:sp>
        <p:nvSpPr>
          <p:cNvPr id="67" name="テキスト ボックス 66">
            <a:extLst>
              <a:ext uri="{FF2B5EF4-FFF2-40B4-BE49-F238E27FC236}">
                <a16:creationId xmlns:a16="http://schemas.microsoft.com/office/drawing/2014/main" id="{33FAD200-20A5-3BA0-AFF7-419661ED63CB}"/>
              </a:ext>
            </a:extLst>
          </p:cNvPr>
          <p:cNvSpPr txBox="1"/>
          <p:nvPr/>
        </p:nvSpPr>
        <p:spPr>
          <a:xfrm>
            <a:off x="4643901" y="4252167"/>
            <a:ext cx="2340705" cy="1477328"/>
          </a:xfrm>
          <a:prstGeom prst="rect">
            <a:avLst/>
          </a:prstGeom>
          <a:noFill/>
        </p:spPr>
        <p:txBody>
          <a:bodyPr wrap="none" rtlCol="0">
            <a:spAutoFit/>
          </a:bodyPr>
          <a:lstStyle/>
          <a:p>
            <a:pPr algn="ctr"/>
            <a:r>
              <a:rPr lang="ja-JP" altLang="ja-JP" sz="1800" dirty="0"/>
              <a:t>脳の大統一理論</a:t>
            </a:r>
            <a:endParaRPr lang="en-US" altLang="ja-JP" sz="1800" dirty="0"/>
          </a:p>
          <a:p>
            <a:pPr algn="ctr"/>
            <a:r>
              <a:rPr lang="ja-JP" altLang="en-US" dirty="0"/>
              <a:t>自由エネルギー原理</a:t>
            </a:r>
            <a:endParaRPr lang="en-US" altLang="ja-JP" sz="1800" dirty="0"/>
          </a:p>
          <a:p>
            <a:pPr algn="ctr"/>
            <a:r>
              <a:rPr lang="ja-JP" altLang="en-US" dirty="0"/>
              <a:t>（</a:t>
            </a:r>
            <a:r>
              <a:rPr lang="ja-JP" altLang="ja-JP" sz="1800" dirty="0"/>
              <a:t>乾敏郎・阪口豊</a:t>
            </a:r>
            <a:r>
              <a:rPr lang="ja-JP" altLang="en-US" dirty="0"/>
              <a:t>）</a:t>
            </a:r>
            <a:endParaRPr lang="en-US" altLang="ja-JP" dirty="0"/>
          </a:p>
          <a:p>
            <a:pPr algn="ctr"/>
            <a:r>
              <a:rPr lang="ja-JP" altLang="en-US" sz="1800" dirty="0"/>
              <a:t>岩波科学</a:t>
            </a:r>
            <a:r>
              <a:rPr lang="en-US" altLang="ja-JP" sz="1800" dirty="0"/>
              <a:t>Lib</a:t>
            </a:r>
            <a:r>
              <a:rPr lang="ja-JP" altLang="en-US" sz="1800" dirty="0"/>
              <a:t>２９９</a:t>
            </a:r>
            <a:endParaRPr lang="ja-JP" altLang="ja-JP" sz="1800" dirty="0"/>
          </a:p>
          <a:p>
            <a:endParaRPr kumimoji="1" lang="ja-JP" altLang="en-US" dirty="0"/>
          </a:p>
        </p:txBody>
      </p:sp>
      <p:sp>
        <p:nvSpPr>
          <p:cNvPr id="44" name="テキスト ボックス 43">
            <a:extLst>
              <a:ext uri="{FF2B5EF4-FFF2-40B4-BE49-F238E27FC236}">
                <a16:creationId xmlns:a16="http://schemas.microsoft.com/office/drawing/2014/main" id="{72F0136C-4A14-F659-7309-66820DAE1A42}"/>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１７</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4855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19C0F04-B88C-E684-7C9D-C91D741EC277}"/>
              </a:ext>
            </a:extLst>
          </p:cNvPr>
          <p:cNvPicPr>
            <a:picLocks noChangeAspect="1"/>
          </p:cNvPicPr>
          <p:nvPr/>
        </p:nvPicPr>
        <p:blipFill>
          <a:blip r:embed="rId2"/>
          <a:stretch>
            <a:fillRect/>
          </a:stretch>
        </p:blipFill>
        <p:spPr>
          <a:xfrm>
            <a:off x="1059051" y="0"/>
            <a:ext cx="10073898" cy="6858000"/>
          </a:xfrm>
          <a:prstGeom prst="rect">
            <a:avLst/>
          </a:prstGeom>
        </p:spPr>
      </p:pic>
      <p:sp>
        <p:nvSpPr>
          <p:cNvPr id="6" name="テキスト ボックス 5">
            <a:extLst>
              <a:ext uri="{FF2B5EF4-FFF2-40B4-BE49-F238E27FC236}">
                <a16:creationId xmlns:a16="http://schemas.microsoft.com/office/drawing/2014/main" id="{80DDB006-0F59-70DA-8487-1C2C38D07B95}"/>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１８</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906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279646"/>
            <a:ext cx="11725375" cy="6480699"/>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・障害の子どもを授かったことを契機に研究の道を諦めて、療育センターにて</a:t>
            </a:r>
            <a:r>
              <a:rPr lang="ja-JP" altLang="en-US" sz="3600" dirty="0">
                <a:solidFill>
                  <a:srgbClr val="00B050"/>
                </a:solidFill>
                <a:latin typeface="ＭＳ Ｐゴシック" panose="020B0600070205080204" pitchFamily="50" charset="-128"/>
                <a:ea typeface="ＭＳ Ｐゴシック" panose="020B0600070205080204" pitchFamily="50" charset="-128"/>
              </a:rPr>
              <a:t>児童精神科</a:t>
            </a:r>
            <a:r>
              <a:rPr lang="ja-JP" altLang="en-US" sz="3600" dirty="0">
                <a:latin typeface="ＭＳ Ｐゴシック" panose="020B0600070205080204" pitchFamily="50" charset="-128"/>
                <a:ea typeface="ＭＳ Ｐゴシック" panose="020B0600070205080204" pitchFamily="50" charset="-128"/>
              </a:rPr>
              <a:t>を専門にしたが、途中から大人の発達障害も並行して診ることになり、各種の心理検査も自ら行い</a:t>
            </a:r>
            <a:r>
              <a:rPr lang="ja-JP" altLang="en-US" sz="3600" dirty="0">
                <a:solidFill>
                  <a:srgbClr val="00B050"/>
                </a:solidFill>
                <a:latin typeface="ＭＳ Ｐゴシック" panose="020B0600070205080204" pitchFamily="50" charset="-128"/>
                <a:ea typeface="ＭＳ Ｐゴシック" panose="020B0600070205080204" pitchFamily="50" charset="-128"/>
              </a:rPr>
              <a:t>感覚統合療法</a:t>
            </a:r>
            <a:r>
              <a:rPr lang="ja-JP" altLang="en-US" sz="3600" dirty="0">
                <a:latin typeface="ＭＳ Ｐゴシック" panose="020B0600070205080204" pitchFamily="50" charset="-128"/>
                <a:ea typeface="ＭＳ Ｐゴシック" panose="020B0600070205080204" pitchFamily="50" charset="-128"/>
              </a:rPr>
              <a:t>や</a:t>
            </a:r>
            <a:r>
              <a:rPr lang="ja-JP" altLang="en-US" sz="3600" dirty="0">
                <a:solidFill>
                  <a:srgbClr val="00B050"/>
                </a:solidFill>
                <a:latin typeface="ＭＳ Ｐゴシック" panose="020B0600070205080204" pitchFamily="50" charset="-128"/>
                <a:ea typeface="ＭＳ Ｐゴシック" panose="020B0600070205080204" pitchFamily="50" charset="-128"/>
              </a:rPr>
              <a:t>身体心理療法</a:t>
            </a:r>
            <a:r>
              <a:rPr lang="ja-JP" altLang="en-US" sz="3600" dirty="0">
                <a:latin typeface="ＭＳ Ｐゴシック" panose="020B0600070205080204" pitchFamily="50" charset="-128"/>
                <a:ea typeface="ＭＳ Ｐゴシック" panose="020B0600070205080204" pitchFamily="50" charset="-128"/>
              </a:rPr>
              <a:t>を学んだ。</a:t>
            </a:r>
          </a:p>
          <a:p>
            <a:pPr algn="l"/>
            <a:r>
              <a:rPr lang="ja-JP" altLang="en-US" sz="3600" dirty="0">
                <a:latin typeface="ＭＳ Ｐゴシック" panose="020B0600070205080204" pitchFamily="50" charset="-128"/>
                <a:ea typeface="ＭＳ Ｐゴシック" panose="020B0600070205080204" pitchFamily="50" charset="-128"/>
              </a:rPr>
              <a:t>・療育センターで１４年が過ぎたころ</a:t>
            </a:r>
            <a:r>
              <a:rPr lang="ja-JP" altLang="en-US" sz="3600" dirty="0">
                <a:solidFill>
                  <a:srgbClr val="0070C0"/>
                </a:solidFill>
                <a:latin typeface="ＭＳ Ｐゴシック" panose="020B0600070205080204" pitchFamily="50" charset="-128"/>
                <a:ea typeface="ＭＳ Ｐゴシック" panose="020B0600070205080204" pitchFamily="50" charset="-128"/>
              </a:rPr>
              <a:t>「専門医の資格がない」</a:t>
            </a:r>
            <a:r>
              <a:rPr lang="ja-JP" altLang="en-US" sz="3600" dirty="0">
                <a:latin typeface="ＭＳ Ｐゴシック" panose="020B0600070205080204" pitchFamily="50" charset="-128"/>
                <a:ea typeface="ＭＳ Ｐゴシック" panose="020B0600070205080204" pitchFamily="50" charset="-128"/>
              </a:rPr>
              <a:t>との指摘からそこを追い出され、同じ道立の緑ヶ丘病院に移って、精神科診療に専念し、並行して</a:t>
            </a:r>
            <a:r>
              <a:rPr lang="ja-JP" altLang="en-US" sz="3600" dirty="0">
                <a:solidFill>
                  <a:srgbClr val="00B050"/>
                </a:solidFill>
                <a:latin typeface="ＭＳ Ｐゴシック" panose="020B0600070205080204" pitchFamily="50" charset="-128"/>
                <a:ea typeface="ＭＳ Ｐゴシック" panose="020B0600070205080204" pitchFamily="50" charset="-128"/>
              </a:rPr>
              <a:t>各種の心理治療</a:t>
            </a:r>
            <a:r>
              <a:rPr lang="ja-JP" altLang="en-US" sz="3600" dirty="0">
                <a:latin typeface="ＭＳ Ｐゴシック" panose="020B0600070205080204" pitchFamily="50" charset="-128"/>
                <a:ea typeface="ＭＳ Ｐゴシック" panose="020B0600070205080204" pitchFamily="50" charset="-128"/>
              </a:rPr>
              <a:t>を学んだ。</a:t>
            </a:r>
          </a:p>
          <a:p>
            <a:pPr algn="l"/>
            <a:r>
              <a:rPr lang="ja-JP" altLang="en-US" sz="3600" dirty="0">
                <a:latin typeface="ＭＳ Ｐゴシック" panose="020B0600070205080204" pitchFamily="50" charset="-128"/>
                <a:ea typeface="ＭＳ Ｐゴシック" panose="020B0600070205080204" pitchFamily="50" charset="-128"/>
              </a:rPr>
              <a:t>・そこで９年が過ぎたころに</a:t>
            </a:r>
            <a:r>
              <a:rPr lang="ja-JP" altLang="en-US" sz="3600" dirty="0">
                <a:solidFill>
                  <a:srgbClr val="0070C0"/>
                </a:solidFill>
                <a:latin typeface="ＭＳ Ｐゴシック" panose="020B0600070205080204" pitchFamily="50" charset="-128"/>
                <a:ea typeface="ＭＳ Ｐゴシック" panose="020B0600070205080204" pitchFamily="50" charset="-128"/>
              </a:rPr>
              <a:t>「精神科医療に限界を感じて」</a:t>
            </a:r>
            <a:r>
              <a:rPr lang="ja-JP" altLang="en-US" sz="3600" dirty="0">
                <a:latin typeface="ＭＳ Ｐゴシック" panose="020B0600070205080204" pitchFamily="50" charset="-128"/>
                <a:ea typeface="ＭＳ Ｐゴシック" panose="020B0600070205080204" pitchFamily="50" charset="-128"/>
              </a:rPr>
              <a:t>クリニックを開業し、</a:t>
            </a:r>
            <a:r>
              <a:rPr lang="en-US" altLang="ja-JP" sz="3600" dirty="0">
                <a:latin typeface="ＭＳ Ｐゴシック" panose="020B0600070205080204" pitchFamily="50" charset="-128"/>
                <a:ea typeface="ＭＳ Ｐゴシック" panose="020B0600070205080204" pitchFamily="50" charset="-128"/>
              </a:rPr>
              <a:t>HSP/HSC</a:t>
            </a:r>
            <a:r>
              <a:rPr lang="ja-JP" altLang="en-US" sz="3600" dirty="0">
                <a:latin typeface="ＭＳ Ｐゴシック" panose="020B0600070205080204" pitchFamily="50" charset="-128"/>
                <a:ea typeface="ＭＳ Ｐゴシック" panose="020B0600070205080204" pitchFamily="50" charset="-128"/>
              </a:rPr>
              <a:t>の診療で</a:t>
            </a:r>
            <a:r>
              <a:rPr lang="ja-JP" altLang="en-US" sz="3600" dirty="0">
                <a:solidFill>
                  <a:srgbClr val="FF0000"/>
                </a:solidFill>
                <a:latin typeface="ＭＳ Ｐゴシック" panose="020B0600070205080204" pitchFamily="50" charset="-128"/>
                <a:ea typeface="ＭＳ Ｐゴシック" panose="020B0600070205080204" pitchFamily="50" charset="-128"/>
              </a:rPr>
              <a:t>不思議な子どもや大人たち</a:t>
            </a:r>
            <a:r>
              <a:rPr lang="ja-JP" altLang="en-US" sz="3600" dirty="0">
                <a:latin typeface="ＭＳ Ｐゴシック" panose="020B0600070205080204" pitchFamily="50" charset="-128"/>
                <a:ea typeface="ＭＳ Ｐゴシック" panose="020B0600070205080204" pitchFamily="50" charset="-128"/>
              </a:rPr>
              <a:t>に出会うようになり、</a:t>
            </a:r>
            <a:r>
              <a:rPr lang="ja-JP" altLang="en-US" sz="3600" dirty="0">
                <a:solidFill>
                  <a:srgbClr val="FF0000"/>
                </a:solidFill>
                <a:latin typeface="ＭＳ Ｐゴシック" panose="020B0600070205080204" pitchFamily="50" charset="-128"/>
                <a:ea typeface="ＭＳ Ｐゴシック" panose="020B0600070205080204" pitchFamily="50" charset="-128"/>
              </a:rPr>
              <a:t>各種の過敏性</a:t>
            </a:r>
            <a:r>
              <a:rPr lang="ja-JP" altLang="en-US" sz="3600" dirty="0">
                <a:latin typeface="ＭＳ Ｐゴシック" panose="020B0600070205080204" pitchFamily="50" charset="-128"/>
                <a:ea typeface="ＭＳ Ｐゴシック" panose="020B0600070205080204" pitchFamily="50" charset="-128"/>
              </a:rPr>
              <a:t>についてや</a:t>
            </a:r>
            <a:r>
              <a:rPr lang="ja-JP" altLang="en-US" sz="3600" dirty="0">
                <a:solidFill>
                  <a:srgbClr val="FF0000"/>
                </a:solidFill>
                <a:latin typeface="ＭＳ Ｐゴシック" panose="020B0600070205080204" pitchFamily="50" charset="-128"/>
                <a:ea typeface="ＭＳ Ｐゴシック" panose="020B0600070205080204" pitchFamily="50" charset="-128"/>
              </a:rPr>
              <a:t>食事・栄養の大切さ</a:t>
            </a:r>
            <a:r>
              <a:rPr lang="ja-JP" altLang="en-US" sz="3600" dirty="0">
                <a:latin typeface="ＭＳ Ｐゴシック" panose="020B0600070205080204" pitchFamily="50" charset="-128"/>
                <a:ea typeface="ＭＳ Ｐゴシック" panose="020B0600070205080204" pitchFamily="50" charset="-128"/>
              </a:rPr>
              <a:t>を学んだ。</a:t>
            </a:r>
          </a:p>
          <a:p>
            <a:br>
              <a:rPr lang="ja-JP" altLang="en-US" sz="2800" dirty="0"/>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3</a:t>
            </a:fld>
            <a:endParaRPr kumimoji="1" lang="ja-JP" altLang="en-US"/>
          </a:p>
        </p:txBody>
      </p:sp>
    </p:spTree>
    <p:extLst>
      <p:ext uri="{BB962C8B-B14F-4D97-AF65-F5344CB8AC3E}">
        <p14:creationId xmlns:p14="http://schemas.microsoft.com/office/powerpoint/2010/main" val="660707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逆境的小児期体験</a:t>
            </a:r>
            <a:r>
              <a:rPr lang="ja-JP" altLang="en-US"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en-US"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ACE)</a:t>
            </a:r>
            <a:r>
              <a:rPr lang="ja-JP" altLang="en-US"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がもたらすもの</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1028700" lvl="1" indent="-571500" algn="l">
              <a:buClr>
                <a:srgbClr val="000000"/>
              </a:buClr>
              <a:buFont typeface="Arial" panose="020B0604020202020204" pitchFamily="34" charset="0"/>
              <a:buChar char="•"/>
            </a:pPr>
            <a:endParaRPr lang="en-US"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さまざまな子ども時代の逆境と、成人後の身体疾患および精神障害の発症には、明らかに科学的な因果関係がある</a:t>
            </a:r>
            <a:endParaRPr lang="en-US"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ネガティブな経験が長く続くと、子どもの脳の構造が</a:t>
            </a:r>
            <a:r>
              <a:rPr lang="ja-JP" altLang="en-US"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変化する</a:t>
            </a:r>
            <a:endParaRPr lang="en-US"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ストレスホルモンの分泌をコントロールする</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遺伝子発現が変化し</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炎症性ストレスの過剰反応を引き起こして</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、成人後に病気にかかりやすくなる</a:t>
            </a:r>
            <a:endParaRPr lang="en-US" altLang="ja-JP" sz="36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7EA1D901-06C9-91F5-7BB2-7BC46CA3A81C}"/>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１９</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9488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子どものころに慢性的なストレスを受けると</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l">
              <a:buFont typeface="Arial" panose="020B0604020202020204" pitchFamily="34" charset="0"/>
              <a:buChar char="•"/>
            </a:pPr>
            <a:r>
              <a:rPr lang="ja-JP" altLang="en-US" sz="3600" dirty="0">
                <a:solidFill>
                  <a:srgbClr val="00B050"/>
                </a:solidFill>
                <a:latin typeface="ＭＳ Ｐゴシック" panose="020B0600070205080204" pitchFamily="50" charset="-128"/>
                <a:ea typeface="ＭＳ Ｐゴシック" panose="020B0600070205080204" pitchFamily="50" charset="-128"/>
              </a:rPr>
              <a:t>小児期や思春期に「視床下部ｰ脳下垂体ｰ副腎軸」に　　負荷がかかりすぎると</a:t>
            </a:r>
            <a:r>
              <a:rPr lang="ja-JP" altLang="en-US" sz="3600" dirty="0">
                <a:latin typeface="ＭＳ Ｐゴシック" panose="020B0600070205080204" pitchFamily="50" charset="-128"/>
                <a:ea typeface="ＭＳ Ｐゴシック" panose="020B0600070205080204" pitchFamily="50" charset="-128"/>
              </a:rPr>
              <a:t>、長期にわたる副作用が表れる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latin typeface="ＭＳ Ｐゴシック" panose="020B0600070205080204" pitchFamily="50" charset="-128"/>
                <a:ea typeface="ＭＳ Ｐゴシック" panose="020B0600070205080204" pitchFamily="50" charset="-128"/>
              </a:rPr>
              <a:t>ストレけた時点での影響だけでなく、</a:t>
            </a:r>
            <a:r>
              <a:rPr lang="ja-JP" altLang="en-US" sz="3600" u="sng" dirty="0">
                <a:highlight>
                  <a:srgbClr val="FFFF00"/>
                </a:highlight>
                <a:latin typeface="ＭＳ Ｐゴシック" panose="020B0600070205080204" pitchFamily="50" charset="-128"/>
                <a:ea typeface="ＭＳ Ｐゴシック" panose="020B0600070205080204" pitchFamily="50" charset="-128"/>
              </a:rPr>
              <a:t>子どものころに慢性的なストレスを受けると、</a:t>
            </a:r>
            <a:r>
              <a:rPr lang="ja-JP" altLang="en-US" sz="3600" u="sng" dirty="0">
                <a:latin typeface="ＭＳ Ｐゴシック" panose="020B0600070205080204" pitchFamily="50" charset="-128"/>
                <a:ea typeface="ＭＳ Ｐゴシック" panose="020B0600070205080204" pitchFamily="50" charset="-128"/>
              </a:rPr>
              <a:t>その後の人生におけるストレス反応が生物学的に再プログラミングされてしまう</a:t>
            </a:r>
            <a:endParaRPr lang="en-US" altLang="ja-JP" sz="3600" u="sng"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その結果、</a:t>
            </a:r>
            <a:r>
              <a:rPr lang="en-US" altLang="ja-JP" sz="3600" dirty="0">
                <a:latin typeface="ＭＳ Ｐゴシック" panose="020B0600070205080204" pitchFamily="50" charset="-128"/>
                <a:ea typeface="ＭＳ Ｐゴシック" panose="020B0600070205080204" pitchFamily="50" charset="-128"/>
              </a:rPr>
              <a:t>30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40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50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となるにつれ、</a:t>
            </a:r>
            <a:r>
              <a:rPr lang="ja-JP" altLang="en-US" sz="3600" dirty="0">
                <a:solidFill>
                  <a:srgbClr val="0000CC"/>
                </a:solidFill>
                <a:latin typeface="ＭＳ Ｐゴシック" panose="020B0600070205080204" pitchFamily="50" charset="-128"/>
                <a:ea typeface="ＭＳ Ｐゴシック" panose="020B0600070205080204" pitchFamily="50" charset="-128"/>
              </a:rPr>
              <a:t>内分泌腺や免疫の機能から「体や細胞を攻撃するストレスホルモン」がいつ量産されてもおかしくない状態となる</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highlight>
                  <a:srgbClr val="FFFF00"/>
                </a:highlight>
                <a:latin typeface="ＭＳ Ｐゴシック" panose="020B0600070205080204" pitchFamily="50" charset="-128"/>
                <a:ea typeface="ＭＳ Ｐゴシック" panose="020B0600070205080204" pitchFamily="50" charset="-128"/>
              </a:rPr>
              <a:t>ストレスの制御システムが損傷を受けると</a:t>
            </a:r>
            <a:r>
              <a:rPr lang="ja-JP" altLang="en-US" sz="3600" u="sng" dirty="0">
                <a:latin typeface="ＭＳ Ｐゴシック" panose="020B0600070205080204" pitchFamily="50" charset="-128"/>
                <a:ea typeface="ＭＳ Ｐゴシック" panose="020B0600070205080204" pitchFamily="50" charset="-128"/>
              </a:rPr>
              <a:t>、</a:t>
            </a:r>
            <a:r>
              <a:rPr lang="ja-JP" altLang="en-US" sz="3600" u="sng" dirty="0">
                <a:solidFill>
                  <a:srgbClr val="FF0000"/>
                </a:solidFill>
                <a:latin typeface="ＭＳ Ｐゴシック" panose="020B0600070205080204" pitchFamily="50" charset="-128"/>
                <a:ea typeface="ＭＳ Ｐゴシック" panose="020B0600070205080204" pitchFamily="50" charset="-128"/>
              </a:rPr>
              <a:t>私たちはストレスに過剰に反応し、過敏な状態から自然に元に戻る力が低下し、</a:t>
            </a:r>
            <a:r>
              <a:rPr lang="ja-JP" altLang="en-US" sz="3600" u="sng" dirty="0">
                <a:latin typeface="ＭＳ Ｐゴシック" panose="020B0600070205080204" pitchFamily="50" charset="-128"/>
                <a:ea typeface="ＭＳ Ｐゴシック" panose="020B0600070205080204" pitchFamily="50" charset="-128"/>
              </a:rPr>
              <a:t>つねに反応していることになる</a:t>
            </a:r>
          </a:p>
          <a:p>
            <a:pPr algn="l"/>
            <a:endParaRPr lang="en-US" altLang="ja-JP" sz="36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FCF5866A-D9F7-4C81-EE1B-8A1BF8D79205}"/>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２０</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2167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1C936EC-03E7-CC60-F89E-023EDF3AF239}"/>
              </a:ext>
            </a:extLst>
          </p:cNvPr>
          <p:cNvPicPr>
            <a:picLocks noChangeAspect="1"/>
          </p:cNvPicPr>
          <p:nvPr/>
        </p:nvPicPr>
        <p:blipFill rotWithShape="1">
          <a:blip r:embed="rId2"/>
          <a:srcRect r="54355"/>
          <a:stretch/>
        </p:blipFill>
        <p:spPr>
          <a:xfrm>
            <a:off x="647138" y="0"/>
            <a:ext cx="4710695" cy="6858000"/>
          </a:xfrm>
          <a:prstGeom prst="rect">
            <a:avLst/>
          </a:prstGeom>
        </p:spPr>
      </p:pic>
      <p:sp>
        <p:nvSpPr>
          <p:cNvPr id="6" name="タイトル 1">
            <a:extLst>
              <a:ext uri="{FF2B5EF4-FFF2-40B4-BE49-F238E27FC236}">
                <a16:creationId xmlns:a16="http://schemas.microsoft.com/office/drawing/2014/main" id="{7BFCD218-1D3A-3AEB-9104-49FF42984883}"/>
              </a:ext>
            </a:extLst>
          </p:cNvPr>
          <p:cNvSpPr txBox="1">
            <a:spLocks/>
          </p:cNvSpPr>
          <p:nvPr/>
        </p:nvSpPr>
        <p:spPr>
          <a:xfrm>
            <a:off x="5548989" y="136524"/>
            <a:ext cx="6524195" cy="18885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ja-JP" kern="100" dirty="0">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脳のなかの天使と刺客」　</a:t>
            </a:r>
            <a:endParaRPr lang="en-US" altLang="ja-JP"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endParaRPr>
          </a:p>
          <a:p>
            <a:pPr algn="ctr"/>
            <a:r>
              <a:rPr lang="ja-JP" altLang="ja-JP" sz="2800" kern="100" dirty="0">
                <a:solidFill>
                  <a:srgbClr val="000000"/>
                </a:solidFill>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心の健康を支配する免疫細胞</a:t>
            </a:r>
            <a:br>
              <a:rPr lang="ja-JP" altLang="ja-JP" sz="2800" kern="100" dirty="0">
                <a:latin typeface="游明朝" panose="02020400000000000000" pitchFamily="18" charset="-128"/>
                <a:ea typeface="游明朝" panose="02020400000000000000" pitchFamily="18" charset="-128"/>
                <a:cs typeface="Times New Roman" panose="02020603050405020304" pitchFamily="18" charset="0"/>
              </a:rPr>
            </a:br>
            <a:r>
              <a:rPr lang="en-US" altLang="ja-JP" sz="2800" kern="100" dirty="0">
                <a:solidFill>
                  <a:srgbClr val="0202BE"/>
                </a:solidFill>
                <a:latin typeface="ＭＳ Ｐゴシック" panose="020B0600070205080204" pitchFamily="50" charset="-128"/>
                <a:ea typeface="游明朝" panose="02020400000000000000" pitchFamily="18" charset="-128"/>
                <a:cs typeface="Times New Roman" panose="02020603050405020304" pitchFamily="18" charset="0"/>
              </a:rPr>
              <a:t> </a:t>
            </a:r>
            <a:r>
              <a:rPr lang="ja-JP" altLang="ja-JP" sz="2800" kern="100" dirty="0">
                <a:solidFill>
                  <a:srgbClr val="0202BE"/>
                </a:solidFill>
                <a:latin typeface="游明朝" panose="02020400000000000000" pitchFamily="18" charset="-128"/>
                <a:ea typeface="ＭＳ Ｐゴシック" panose="020B0600070205080204" pitchFamily="50" charset="-128"/>
                <a:cs typeface="Times New Roman" panose="02020603050405020304" pitchFamily="18" charset="0"/>
              </a:rPr>
              <a:t>ドナ・ジャクソソ・ナカザワ著　</a:t>
            </a:r>
            <a:endParaRPr lang="en-US" altLang="ja-JP" sz="2800" kern="100" dirty="0">
              <a:solidFill>
                <a:srgbClr val="0202BE"/>
              </a:solidFill>
              <a:latin typeface="游明朝" panose="02020400000000000000" pitchFamily="18" charset="-128"/>
              <a:ea typeface="ＭＳ Ｐゴシック" panose="020B0600070205080204" pitchFamily="50" charset="-128"/>
              <a:cs typeface="Times New Roman" panose="02020603050405020304" pitchFamily="18" charset="0"/>
            </a:endParaRPr>
          </a:p>
          <a:p>
            <a:pPr algn="ctr"/>
            <a:r>
              <a:rPr lang="ja-JP" altLang="ja-JP" sz="2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白揚社</a:t>
            </a:r>
            <a:r>
              <a:rPr lang="ja-JP" altLang="en-US" sz="2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２０２２年</a:t>
            </a:r>
            <a:r>
              <a:rPr lang="ja-JP" altLang="en-US" sz="2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endParaRPr lang="ja-JP" altLang="en-US" sz="2800" dirty="0">
              <a:latin typeface="ＭＳ Ｐゴシック" panose="020B0600070205080204" pitchFamily="50" charset="-128"/>
              <a:ea typeface="ＭＳ Ｐゴシック" panose="020B0600070205080204" pitchFamily="50" charset="-128"/>
            </a:endParaRPr>
          </a:p>
        </p:txBody>
      </p:sp>
      <p:sp>
        <p:nvSpPr>
          <p:cNvPr id="7" name="サブタイトル 2">
            <a:extLst>
              <a:ext uri="{FF2B5EF4-FFF2-40B4-BE49-F238E27FC236}">
                <a16:creationId xmlns:a16="http://schemas.microsoft.com/office/drawing/2014/main" id="{7BBA50E5-0FC3-FEB9-402D-2A07FE0B5E07}"/>
              </a:ext>
            </a:extLst>
          </p:cNvPr>
          <p:cNvSpPr txBox="1">
            <a:spLocks/>
          </p:cNvSpPr>
          <p:nvPr/>
        </p:nvSpPr>
        <p:spPr>
          <a:xfrm>
            <a:off x="5554147" y="2293748"/>
            <a:ext cx="6369216" cy="4350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発達障害・うつ病・不安障害・認知症などは、</a:t>
            </a:r>
            <a:r>
              <a:rPr lang="ja-JP" altLang="en-US"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「ミクログリアの過活動」が原因だった</a:t>
            </a:r>
            <a:endParaRPr lang="en-US"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脳を守り、破壊もするミクログリア細胞の働きを制御すれば、 精神疾患の予防が可能になる</a:t>
            </a:r>
            <a:endParaRPr lang="en-US" altLang="ja-JP" sz="3600" dirty="0">
              <a:latin typeface="ＭＳ Ｐゴシック" panose="020B0600070205080204" pitchFamily="50" charset="-128"/>
              <a:ea typeface="ＭＳ Ｐゴシック" panose="020B0600070205080204" pitchFamily="50" charset="-128"/>
            </a:endParaRPr>
          </a:p>
          <a:p>
            <a:r>
              <a:rPr lang="ja-JP" altLang="en-US" sz="3600" dirty="0">
                <a:highlight>
                  <a:srgbClr val="00FF00"/>
                </a:highlight>
                <a:latin typeface="ＭＳ Ｐゴシック" panose="020B0600070205080204" pitchFamily="50" charset="-128"/>
                <a:ea typeface="ＭＳ Ｐゴシック" panose="020B0600070205080204" pitchFamily="50" charset="-128"/>
              </a:rPr>
              <a:t>「脳の免疫」</a:t>
            </a:r>
            <a:r>
              <a:rPr lang="ja-JP" altLang="en-US" sz="3600" dirty="0">
                <a:latin typeface="ＭＳ Ｐゴシック" panose="020B0600070205080204" pitchFamily="50" charset="-128"/>
                <a:ea typeface="ＭＳ Ｐゴシック" panose="020B0600070205080204" pitchFamily="50" charset="-128"/>
              </a:rPr>
              <a:t>の発見がもたらす医療革命</a:t>
            </a:r>
          </a:p>
        </p:txBody>
      </p:sp>
      <p:sp>
        <p:nvSpPr>
          <p:cNvPr id="9" name="テキスト ボックス 8">
            <a:extLst>
              <a:ext uri="{FF2B5EF4-FFF2-40B4-BE49-F238E27FC236}">
                <a16:creationId xmlns:a16="http://schemas.microsoft.com/office/drawing/2014/main" id="{D7747EB6-A145-BC32-60D3-241FBA30811F}"/>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２１</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0854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1" y="241602"/>
            <a:ext cx="6975565" cy="6091993"/>
          </a:xfrm>
          <a:prstGeom prst="rect">
            <a:avLst/>
          </a:prstGeom>
        </p:spPr>
      </p:pic>
      <p:sp>
        <p:nvSpPr>
          <p:cNvPr id="3" name="テキスト ボックス 2"/>
          <p:cNvSpPr txBox="1"/>
          <p:nvPr/>
        </p:nvSpPr>
        <p:spPr>
          <a:xfrm>
            <a:off x="2632955" y="6235051"/>
            <a:ext cx="7144905" cy="461665"/>
          </a:xfrm>
          <a:prstGeom prst="rect">
            <a:avLst/>
          </a:prstGeom>
          <a:noFill/>
        </p:spPr>
        <p:txBody>
          <a:bodyPr wrap="none" rtlCol="0">
            <a:spAutoFit/>
          </a:bodyPr>
          <a:lstStyle/>
          <a:p>
            <a:r>
              <a:rPr lang="pl-PL" altLang="ja-JP" sz="2400" b="1" dirty="0">
                <a:latin typeface="ＭＳ Ｐゴシック" panose="020B0600070205080204" pitchFamily="50" charset="-128"/>
                <a:ea typeface="ＭＳ Ｐゴシック" panose="020B0600070205080204" pitchFamily="50" charset="-128"/>
              </a:rPr>
              <a:t>Suzuki</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K. </a:t>
            </a:r>
            <a:r>
              <a:rPr lang="pl-PL" altLang="ja-JP" sz="2400" b="1" i="1" dirty="0">
                <a:latin typeface="ＭＳ Ｐゴシック" panose="020B0600070205080204" pitchFamily="50" charset="-128"/>
                <a:ea typeface="ＭＳ Ｐゴシック" panose="020B0600070205080204" pitchFamily="50" charset="-128"/>
              </a:rPr>
              <a:t>et al</a:t>
            </a:r>
            <a:r>
              <a:rPr lang="pl-PL" altLang="ja-JP" sz="2400" b="1" dirty="0">
                <a:latin typeface="ＭＳ Ｐゴシック" panose="020B0600070205080204" pitchFamily="50" charset="-128"/>
                <a:ea typeface="ＭＳ Ｐゴシック" panose="020B0600070205080204" pitchFamily="50" charset="-128"/>
              </a:rPr>
              <a:t>. : </a:t>
            </a:r>
            <a:r>
              <a:rPr lang="pl-PL" altLang="ja-JP" sz="2400" b="1" i="1" dirty="0">
                <a:latin typeface="ＭＳ Ｐゴシック" panose="020B0600070205080204" pitchFamily="50" charset="-128"/>
                <a:ea typeface="ＭＳ Ｐゴシック" panose="020B0600070205080204" pitchFamily="50" charset="-128"/>
              </a:rPr>
              <a:t>JAMA Psychiatry</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70</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49 </a:t>
            </a:r>
            <a:r>
              <a:rPr lang="ja-JP" altLang="pl-PL" sz="2400" b="1" dirty="0">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2013</a:t>
            </a:r>
            <a:r>
              <a:rPr lang="ja-JP" altLang="pl-PL" dirty="0"/>
              <a:t>）</a:t>
            </a:r>
            <a:endParaRPr kumimoji="1" lang="ja-JP" altLang="en-US" dirty="0"/>
          </a:p>
        </p:txBody>
      </p:sp>
      <p:sp>
        <p:nvSpPr>
          <p:cNvPr id="6" name="正方形/長方形 5"/>
          <p:cNvSpPr/>
          <p:nvPr/>
        </p:nvSpPr>
        <p:spPr>
          <a:xfrm>
            <a:off x="2258008" y="5542384"/>
            <a:ext cx="7361853" cy="791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78498" y="5505060"/>
            <a:ext cx="11264622" cy="830997"/>
          </a:xfrm>
          <a:prstGeom prst="rect">
            <a:avLst/>
          </a:prstGeom>
          <a:noFill/>
        </p:spPr>
        <p:txBody>
          <a:bodyPr wrap="none" rtlCol="0">
            <a:spAutoFit/>
          </a:bodyPr>
          <a:lstStyle/>
          <a:p>
            <a:pPr lvl="0"/>
            <a:r>
              <a:rPr lang="ja-JP" altLang="ja-JP" sz="2400" b="1" dirty="0"/>
              <a:t>活性化ミクログリアに特異的に結合するトレーサーを用いた</a:t>
            </a:r>
            <a:r>
              <a:rPr lang="pl-PL" altLang="ja-JP" sz="2400" b="1" dirty="0"/>
              <a:t>PET</a:t>
            </a:r>
            <a:r>
              <a:rPr lang="ja-JP" altLang="ja-JP" sz="2400" b="1" dirty="0"/>
              <a:t>検査にて</a:t>
            </a:r>
          </a:p>
          <a:p>
            <a:pPr lvl="0"/>
            <a:r>
              <a:rPr lang="ja-JP" altLang="ja-JP" sz="2400" b="1" dirty="0">
                <a:solidFill>
                  <a:srgbClr val="FF0000"/>
                </a:solidFill>
              </a:rPr>
              <a:t>自閉症スペクトラム障害患者脳</a:t>
            </a:r>
            <a:r>
              <a:rPr lang="ja-JP" altLang="ja-JP" sz="2400" b="1" dirty="0"/>
              <a:t>における</a:t>
            </a:r>
            <a:r>
              <a:rPr lang="ja-JP" altLang="ja-JP" sz="2400" b="1" dirty="0">
                <a:solidFill>
                  <a:srgbClr val="0E24F0"/>
                </a:solidFill>
                <a:highlight>
                  <a:srgbClr val="FFFF00"/>
                </a:highlight>
              </a:rPr>
              <a:t>活性化ミクログリアの増加</a:t>
            </a:r>
            <a:r>
              <a:rPr lang="ja-JP" altLang="ja-JP" sz="2400" b="1" dirty="0"/>
              <a:t>が証明された</a:t>
            </a:r>
          </a:p>
        </p:txBody>
      </p:sp>
      <p:sp>
        <p:nvSpPr>
          <p:cNvPr id="9" name="テキスト ボックス 8">
            <a:extLst>
              <a:ext uri="{FF2B5EF4-FFF2-40B4-BE49-F238E27FC236}">
                <a16:creationId xmlns:a16="http://schemas.microsoft.com/office/drawing/2014/main" id="{33045AD1-182C-47C1-5C72-C9CF3A527405}"/>
              </a:ext>
            </a:extLst>
          </p:cNvPr>
          <p:cNvSpPr txBox="1"/>
          <p:nvPr/>
        </p:nvSpPr>
        <p:spPr>
          <a:xfrm>
            <a:off x="5086034" y="563755"/>
            <a:ext cx="1346844" cy="369332"/>
          </a:xfrm>
          <a:prstGeom prst="rect">
            <a:avLst/>
          </a:prstGeom>
          <a:noFill/>
        </p:spPr>
        <p:txBody>
          <a:bodyPr wrap="none" rtlCol="0">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rPr>
              <a:t>定型</a:t>
            </a:r>
            <a:r>
              <a:rPr kumimoji="1" lang="ja-JP" altLang="en-US" b="1" dirty="0">
                <a:solidFill>
                  <a:schemeClr val="bg1"/>
                </a:solidFill>
                <a:latin typeface="ＭＳ Ｐゴシック" panose="020B0600070205080204" pitchFamily="50" charset="-128"/>
                <a:ea typeface="ＭＳ Ｐゴシック" panose="020B0600070205080204" pitchFamily="50" charset="-128"/>
              </a:rPr>
              <a:t>発達者</a:t>
            </a:r>
          </a:p>
        </p:txBody>
      </p:sp>
      <p:sp>
        <p:nvSpPr>
          <p:cNvPr id="10" name="テキスト ボックス 9">
            <a:extLst>
              <a:ext uri="{FF2B5EF4-FFF2-40B4-BE49-F238E27FC236}">
                <a16:creationId xmlns:a16="http://schemas.microsoft.com/office/drawing/2014/main" id="{C09DE4B8-5398-80F5-7F4C-4C79390EAFA4}"/>
              </a:ext>
            </a:extLst>
          </p:cNvPr>
          <p:cNvSpPr txBox="1"/>
          <p:nvPr/>
        </p:nvSpPr>
        <p:spPr>
          <a:xfrm>
            <a:off x="5135728" y="3117551"/>
            <a:ext cx="1087157" cy="369332"/>
          </a:xfrm>
          <a:prstGeom prst="rect">
            <a:avLst/>
          </a:prstGeom>
          <a:noFill/>
        </p:spPr>
        <p:txBody>
          <a:bodyPr wrap="none" rtlCol="0">
            <a:spAutoFit/>
          </a:bodyPr>
          <a:lstStyle/>
          <a:p>
            <a:r>
              <a:rPr kumimoji="1" lang="en-US" altLang="ja-JP" b="1" dirty="0">
                <a:solidFill>
                  <a:schemeClr val="bg1"/>
                </a:solidFill>
                <a:latin typeface="ＭＳ Ｐゴシック" panose="020B0600070205080204" pitchFamily="50" charset="-128"/>
                <a:ea typeface="ＭＳ Ｐゴシック" panose="020B0600070205080204" pitchFamily="50" charset="-128"/>
              </a:rPr>
              <a:t>ASD</a:t>
            </a:r>
            <a:r>
              <a:rPr kumimoji="1" lang="ja-JP" altLang="en-US" b="1" dirty="0">
                <a:solidFill>
                  <a:schemeClr val="bg1"/>
                </a:solidFill>
                <a:latin typeface="ＭＳ Ｐゴシック" panose="020B0600070205080204" pitchFamily="50" charset="-128"/>
                <a:ea typeface="ＭＳ Ｐゴシック" panose="020B0600070205080204" pitchFamily="50" charset="-128"/>
              </a:rPr>
              <a:t>患者</a:t>
            </a:r>
          </a:p>
        </p:txBody>
      </p:sp>
      <p:sp>
        <p:nvSpPr>
          <p:cNvPr id="11" name="テキスト ボックス 10">
            <a:extLst>
              <a:ext uri="{FF2B5EF4-FFF2-40B4-BE49-F238E27FC236}">
                <a16:creationId xmlns:a16="http://schemas.microsoft.com/office/drawing/2014/main" id="{FEDE5A46-AAFC-879E-A3DE-B031D3F53DFB}"/>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２２</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533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15888" y="868680"/>
            <a:ext cx="8194764" cy="6146074"/>
          </a:xfrm>
          <a:prstGeom prst="rect">
            <a:avLst/>
          </a:prstGeom>
        </p:spPr>
      </p:pic>
      <p:sp>
        <p:nvSpPr>
          <p:cNvPr id="5" name="テキスト ボックス 4"/>
          <p:cNvSpPr txBox="1"/>
          <p:nvPr/>
        </p:nvSpPr>
        <p:spPr>
          <a:xfrm>
            <a:off x="692328" y="156754"/>
            <a:ext cx="10663646" cy="646331"/>
          </a:xfrm>
          <a:prstGeom prst="rect">
            <a:avLst/>
          </a:prstGeom>
          <a:noFill/>
        </p:spPr>
        <p:txBody>
          <a:bodyPr wrap="square" rtlCol="0">
            <a:spAutoFit/>
          </a:bodyPr>
          <a:lstStyle/>
          <a:p>
            <a:r>
              <a:rPr lang="en-US" altLang="ja-JP" sz="3600" b="1" dirty="0"/>
              <a:t>ADHD</a:t>
            </a:r>
            <a:r>
              <a:rPr lang="ja-JP" altLang="en-US" sz="3600" b="1" dirty="0"/>
              <a:t>のドパミン</a:t>
            </a:r>
            <a:r>
              <a:rPr lang="en-US" altLang="ja-JP" sz="3600" b="1" dirty="0"/>
              <a:t>D1</a:t>
            </a:r>
            <a:r>
              <a:rPr lang="ja-JP" altLang="en-US" sz="3600" b="1" dirty="0"/>
              <a:t>受容体と</a:t>
            </a:r>
            <a:r>
              <a:rPr lang="ja-JP" altLang="en-US" sz="3600" b="1" dirty="0">
                <a:highlight>
                  <a:srgbClr val="FFFF00"/>
                </a:highlight>
              </a:rPr>
              <a:t>活性化ミクログリア</a:t>
            </a:r>
            <a:endParaRPr kumimoji="1" lang="ja-JP" altLang="en-US" sz="3600" dirty="0">
              <a:highlight>
                <a:srgbClr val="FFFF00"/>
              </a:highlight>
            </a:endParaRPr>
          </a:p>
        </p:txBody>
      </p:sp>
      <p:sp>
        <p:nvSpPr>
          <p:cNvPr id="6" name="テキスト ボックス 5"/>
          <p:cNvSpPr txBox="1"/>
          <p:nvPr/>
        </p:nvSpPr>
        <p:spPr>
          <a:xfrm>
            <a:off x="2308849" y="803085"/>
            <a:ext cx="6417141" cy="369332"/>
          </a:xfrm>
          <a:prstGeom prst="rect">
            <a:avLst/>
          </a:prstGeom>
          <a:noFill/>
        </p:spPr>
        <p:txBody>
          <a:bodyPr wrap="none" rtlCol="0">
            <a:spAutoFit/>
          </a:bodyPr>
          <a:lstStyle/>
          <a:p>
            <a:r>
              <a:rPr lang="ja-JP" altLang="en-US" b="1" dirty="0"/>
              <a:t>国立精神・神経医療研究センター　神経研究所　佐栁　友規</a:t>
            </a:r>
            <a:endParaRPr kumimoji="1" lang="ja-JP" altLang="en-US" dirty="0"/>
          </a:p>
        </p:txBody>
      </p:sp>
      <p:sp>
        <p:nvSpPr>
          <p:cNvPr id="8" name="テキスト ボックス 7">
            <a:extLst>
              <a:ext uri="{FF2B5EF4-FFF2-40B4-BE49-F238E27FC236}">
                <a16:creationId xmlns:a16="http://schemas.microsoft.com/office/drawing/2014/main" id="{B80ABDD3-79CA-1DB7-30F1-50DFB5E7627E}"/>
              </a:ext>
            </a:extLst>
          </p:cNvPr>
          <p:cNvSpPr txBox="1"/>
          <p:nvPr/>
        </p:nvSpPr>
        <p:spPr>
          <a:xfrm>
            <a:off x="5699464" y="4234648"/>
            <a:ext cx="1346844" cy="369332"/>
          </a:xfrm>
          <a:prstGeom prst="rect">
            <a:avLst/>
          </a:prstGeom>
          <a:noFill/>
        </p:spPr>
        <p:txBody>
          <a:bodyPr wrap="none" rtlCol="0">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rPr>
              <a:t>定型</a:t>
            </a:r>
            <a:r>
              <a:rPr kumimoji="1" lang="ja-JP" altLang="en-US" b="1" dirty="0">
                <a:solidFill>
                  <a:schemeClr val="bg1"/>
                </a:solidFill>
                <a:latin typeface="ＭＳ Ｐゴシック" panose="020B0600070205080204" pitchFamily="50" charset="-128"/>
                <a:ea typeface="ＭＳ Ｐゴシック" panose="020B0600070205080204" pitchFamily="50" charset="-128"/>
              </a:rPr>
              <a:t>発達者</a:t>
            </a:r>
          </a:p>
        </p:txBody>
      </p:sp>
      <p:sp>
        <p:nvSpPr>
          <p:cNvPr id="9" name="テキスト ボックス 8">
            <a:extLst>
              <a:ext uri="{FF2B5EF4-FFF2-40B4-BE49-F238E27FC236}">
                <a16:creationId xmlns:a16="http://schemas.microsoft.com/office/drawing/2014/main" id="{63429824-8D83-1E8D-9CC0-98752E20994A}"/>
              </a:ext>
            </a:extLst>
          </p:cNvPr>
          <p:cNvSpPr txBox="1"/>
          <p:nvPr/>
        </p:nvSpPr>
        <p:spPr>
          <a:xfrm>
            <a:off x="5699464" y="1492941"/>
            <a:ext cx="1247457" cy="369332"/>
          </a:xfrm>
          <a:prstGeom prst="rect">
            <a:avLst/>
          </a:prstGeom>
          <a:noFill/>
        </p:spPr>
        <p:txBody>
          <a:bodyPr wrap="none" rtlCol="0">
            <a:spAutoFit/>
          </a:bodyPr>
          <a:lstStyle/>
          <a:p>
            <a:r>
              <a:rPr kumimoji="1" lang="en-US" altLang="ja-JP" b="1" dirty="0">
                <a:solidFill>
                  <a:schemeClr val="bg1"/>
                </a:solidFill>
                <a:latin typeface="ＭＳ Ｐゴシック" panose="020B0600070205080204" pitchFamily="50" charset="-128"/>
                <a:ea typeface="ＭＳ Ｐゴシック" panose="020B0600070205080204" pitchFamily="50" charset="-128"/>
              </a:rPr>
              <a:t>ADHD</a:t>
            </a:r>
            <a:r>
              <a:rPr kumimoji="1" lang="ja-JP" altLang="en-US" b="1" dirty="0">
                <a:solidFill>
                  <a:schemeClr val="bg1"/>
                </a:solidFill>
                <a:latin typeface="ＭＳ Ｐゴシック" panose="020B0600070205080204" pitchFamily="50" charset="-128"/>
                <a:ea typeface="ＭＳ Ｐゴシック" panose="020B0600070205080204" pitchFamily="50" charset="-128"/>
              </a:rPr>
              <a:t>患者</a:t>
            </a:r>
          </a:p>
        </p:txBody>
      </p:sp>
      <p:sp>
        <p:nvSpPr>
          <p:cNvPr id="10" name="テキスト ボックス 9">
            <a:extLst>
              <a:ext uri="{FF2B5EF4-FFF2-40B4-BE49-F238E27FC236}">
                <a16:creationId xmlns:a16="http://schemas.microsoft.com/office/drawing/2014/main" id="{B83E1B29-1B9A-A6AF-4F54-4EC913940C9D}"/>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２３</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0944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DB8279C-3E27-C6A3-8227-38690049ED08}"/>
              </a:ext>
            </a:extLst>
          </p:cNvPr>
          <p:cNvSpPr/>
          <p:nvPr/>
        </p:nvSpPr>
        <p:spPr>
          <a:xfrm>
            <a:off x="5092505" y="6246055"/>
            <a:ext cx="900332" cy="611945"/>
          </a:xfrm>
          <a:prstGeom prst="rect">
            <a:avLst/>
          </a:prstGeom>
          <a:solidFill>
            <a:srgbClr val="DA0B09"/>
          </a:solidFill>
          <a:ln>
            <a:solidFill>
              <a:srgbClr val="DA0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1D67F130-D499-513C-5D10-C03CC4BF8317}"/>
              </a:ext>
            </a:extLst>
          </p:cNvPr>
          <p:cNvGrpSpPr/>
          <p:nvPr/>
        </p:nvGrpSpPr>
        <p:grpSpPr>
          <a:xfrm>
            <a:off x="1236968" y="139298"/>
            <a:ext cx="9718063" cy="6718702"/>
            <a:chOff x="1236968" y="139298"/>
            <a:chExt cx="9718063" cy="6718702"/>
          </a:xfrm>
        </p:grpSpPr>
        <p:grpSp>
          <p:nvGrpSpPr>
            <p:cNvPr id="8" name="グループ化 7">
              <a:extLst>
                <a:ext uri="{FF2B5EF4-FFF2-40B4-BE49-F238E27FC236}">
                  <a16:creationId xmlns:a16="http://schemas.microsoft.com/office/drawing/2014/main" id="{389A9B26-6EB8-9A75-0C36-97A936B23C73}"/>
                </a:ext>
              </a:extLst>
            </p:cNvPr>
            <p:cNvGrpSpPr/>
            <p:nvPr/>
          </p:nvGrpSpPr>
          <p:grpSpPr>
            <a:xfrm>
              <a:off x="1236968" y="139298"/>
              <a:ext cx="9718063" cy="6718702"/>
              <a:chOff x="1236968" y="139298"/>
              <a:chExt cx="9718063" cy="6718702"/>
            </a:xfrm>
          </p:grpSpPr>
          <p:pic>
            <p:nvPicPr>
              <p:cNvPr id="3" name="図 2">
                <a:extLst>
                  <a:ext uri="{FF2B5EF4-FFF2-40B4-BE49-F238E27FC236}">
                    <a16:creationId xmlns:a16="http://schemas.microsoft.com/office/drawing/2014/main" id="{5009DFE0-B6FF-D988-5826-24C0114FC82D}"/>
                  </a:ext>
                </a:extLst>
              </p:cNvPr>
              <p:cNvPicPr>
                <a:picLocks noChangeAspect="1"/>
              </p:cNvPicPr>
              <p:nvPr/>
            </p:nvPicPr>
            <p:blipFill>
              <a:blip r:embed="rId2"/>
              <a:stretch>
                <a:fillRect/>
              </a:stretch>
            </p:blipFill>
            <p:spPr>
              <a:xfrm>
                <a:off x="1236968" y="139298"/>
                <a:ext cx="9718063" cy="6718702"/>
              </a:xfrm>
              <a:prstGeom prst="rect">
                <a:avLst/>
              </a:prstGeom>
            </p:spPr>
          </p:pic>
          <p:sp>
            <p:nvSpPr>
              <p:cNvPr id="6" name="正方形/長方形 5">
                <a:extLst>
                  <a:ext uri="{FF2B5EF4-FFF2-40B4-BE49-F238E27FC236}">
                    <a16:creationId xmlns:a16="http://schemas.microsoft.com/office/drawing/2014/main" id="{5FE220DB-6211-6551-19D1-5F2FCCC0079B}"/>
                  </a:ext>
                </a:extLst>
              </p:cNvPr>
              <p:cNvSpPr/>
              <p:nvPr/>
            </p:nvSpPr>
            <p:spPr>
              <a:xfrm>
                <a:off x="4698610" y="239151"/>
                <a:ext cx="6133513" cy="64823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サブタイトル 2">
              <a:extLst>
                <a:ext uri="{FF2B5EF4-FFF2-40B4-BE49-F238E27FC236}">
                  <a16:creationId xmlns:a16="http://schemas.microsoft.com/office/drawing/2014/main" id="{7BA079F9-0525-BC9A-262D-69B9E7989A39}"/>
                </a:ext>
              </a:extLst>
            </p:cNvPr>
            <p:cNvSpPr txBox="1">
              <a:spLocks/>
            </p:cNvSpPr>
            <p:nvPr/>
          </p:nvSpPr>
          <p:spPr>
            <a:xfrm>
              <a:off x="4680524" y="230997"/>
              <a:ext cx="6133513" cy="5597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ありふれていながら複雑で、原因もひとつではなく、特定しにくい多くの要因が関わっている</a:t>
              </a:r>
              <a:r>
                <a:rPr lang="ja-JP" altLang="en-US" sz="2400" kern="100" dirty="0">
                  <a:latin typeface="Century" panose="02040604050505020304" pitchFamily="18" charset="0"/>
                  <a:ea typeface="ＭＳ Ｐゴシック" panose="020B0600070205080204" pitchFamily="50" charset="-128"/>
                  <a:cs typeface="Times New Roman" panose="02020603050405020304" pitchFamily="18" charset="0"/>
                </a:rPr>
                <a:t>　</a:t>
              </a:r>
              <a:endParaRPr lang="en-US" altLang="ja-JP" sz="2400" kern="100" dirty="0">
                <a:latin typeface="Century" panose="02040604050505020304" pitchFamily="18" charset="0"/>
                <a:ea typeface="ＭＳ Ｐゴシック" panose="020B0600070205080204" pitchFamily="50"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２型糖尿病、痛風、高血圧、認知症のような心血管疾患</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関節炎のような</a:t>
              </a:r>
              <a:r>
                <a:rPr lang="ja-JP" altLang="ja-JP" sz="2400" kern="100" dirty="0">
                  <a:solidFill>
                    <a:srgbClr val="009900"/>
                  </a:solidFill>
                  <a:latin typeface="Century" panose="02040604050505020304" pitchFamily="18" charset="0"/>
                  <a:ea typeface="ＭＳ Ｐゴシック" panose="020B0600070205080204" pitchFamily="50" charset="-128"/>
                  <a:cs typeface="Times New Roman" panose="02020603050405020304" pitchFamily="18" charset="0"/>
                </a:rPr>
                <a:t>自己免疫性炎症性</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疾患</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solidFill>
                    <a:srgbClr val="0000CC"/>
                  </a:solidFill>
                  <a:latin typeface="Century" panose="02040604050505020304" pitchFamily="18" charset="0"/>
                  <a:ea typeface="ＭＳ Ｐゴシック" panose="020B0600070205080204" pitchFamily="50" charset="-128"/>
                  <a:cs typeface="Times New Roman" panose="02020603050405020304" pitchFamily="18" charset="0"/>
                </a:rPr>
                <a:t>うつ病、注意欠陥障害、自閉症</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のような神経障害</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solidFill>
                    <a:srgbClr val="7030A0"/>
                  </a:solidFill>
                  <a:latin typeface="Century" panose="02040604050505020304" pitchFamily="18" charset="0"/>
                  <a:ea typeface="ＭＳ Ｐゴシック" panose="020B0600070205080204" pitchFamily="50" charset="-128"/>
                  <a:cs typeface="Times New Roman" panose="02020603050405020304" pitchFamily="18" charset="0"/>
                </a:rPr>
                <a:t>逆流性食道炎、十二指腸潰瘍、炎症性腸疾患</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などの消化器疾患</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骨粗鬆症のような骨量の減少</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閉塞性肺疾患や喘息</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solidFill>
                    <a:srgbClr val="FF0000"/>
                  </a:solidFill>
                  <a:latin typeface="Century" panose="02040604050505020304" pitchFamily="18" charset="0"/>
                  <a:ea typeface="ＭＳ Ｐゴシック" panose="020B0600070205080204" pitchFamily="50" charset="-128"/>
                  <a:cs typeface="Times New Roman" panose="02020603050405020304" pitchFamily="18" charset="0"/>
                </a:rPr>
                <a:t>慢性疲労症候群や線維筋痛症</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による筋肉痛や筋力低下</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腎臓や肝臓の病気</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黄斑変性や網膜症のような視覚障害</a:t>
              </a:r>
              <a:endParaRPr lang="en-US" altLang="ja-JP" sz="2400" kern="100" dirty="0">
                <a:latin typeface="Century" panose="02040604050505020304" pitchFamily="18" charset="0"/>
                <a:ea typeface="ＭＳ Ｐゴシック" panose="020B0600070205080204" pitchFamily="50" charset="-128"/>
                <a:cs typeface="Times New Roman" panose="02020603050405020304" pitchFamily="18" charset="0"/>
              </a:endParaRPr>
            </a:p>
            <a:p>
              <a:pPr marL="0" indent="0">
                <a:buNone/>
              </a:pPr>
              <a:r>
                <a:rPr lang="ja-JP" altLang="en-US" sz="2400" kern="100" dirty="0">
                  <a:latin typeface="Century" panose="02040604050505020304" pitchFamily="18" charset="0"/>
                  <a:ea typeface="ＭＳ Ｐゴシック" panose="020B0600070205080204" pitchFamily="50" charset="-128"/>
                  <a:cs typeface="Times New Roman" panose="02020603050405020304" pitchFamily="18" charset="0"/>
                </a:rPr>
                <a:t>がんなどの悪性腫瘍</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3200" kern="10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grpSp>
      <p:sp>
        <p:nvSpPr>
          <p:cNvPr id="11" name="テキスト ボックス 10">
            <a:extLst>
              <a:ext uri="{FF2B5EF4-FFF2-40B4-BE49-F238E27FC236}">
                <a16:creationId xmlns:a16="http://schemas.microsoft.com/office/drawing/2014/main" id="{A20A2709-FD0E-D307-67B1-3BE492568EB8}"/>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２４</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29555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66A7E-F127-BF4E-A19A-8D7EFE620E3D}"/>
              </a:ext>
            </a:extLst>
          </p:cNvPr>
          <p:cNvSpPr>
            <a:spLocks noGrp="1"/>
          </p:cNvSpPr>
          <p:nvPr>
            <p:ph type="ctrTitle"/>
          </p:nvPr>
        </p:nvSpPr>
        <p:spPr>
          <a:xfrm>
            <a:off x="182880" y="106680"/>
            <a:ext cx="11856720" cy="838199"/>
          </a:xfrm>
        </p:spPr>
        <p:txBody>
          <a:bodyPr>
            <a:normAutofit/>
          </a:bodyPr>
          <a:lstStyle/>
          <a:p>
            <a:r>
              <a:rPr kumimoji="1" lang="en-US" altLang="ja-JP" sz="4800" dirty="0">
                <a:latin typeface="ＭＳ Ｐゴシック" panose="020B0600070205080204" pitchFamily="50" charset="-128"/>
                <a:ea typeface="ＭＳ Ｐゴシック" panose="020B0600070205080204" pitchFamily="50" charset="-128"/>
              </a:rPr>
              <a:t>｢</a:t>
            </a:r>
            <a:r>
              <a:rPr kumimoji="1" lang="ja-JP" altLang="en-US" sz="4800" dirty="0">
                <a:latin typeface="ＭＳ Ｐゴシック" panose="020B0600070205080204" pitchFamily="50" charset="-128"/>
                <a:ea typeface="ＭＳ Ｐゴシック" panose="020B0600070205080204" pitchFamily="50" charset="-128"/>
              </a:rPr>
              <a:t>機能性医学」とは（日本機能性医学研究所）</a:t>
            </a:r>
          </a:p>
        </p:txBody>
      </p:sp>
      <p:sp>
        <p:nvSpPr>
          <p:cNvPr id="3" name="字幕 2">
            <a:extLst>
              <a:ext uri="{FF2B5EF4-FFF2-40B4-BE49-F238E27FC236}">
                <a16:creationId xmlns:a16="http://schemas.microsoft.com/office/drawing/2014/main" id="{119F7B49-E9BB-443E-E4A3-4DAC67E865FE}"/>
              </a:ext>
            </a:extLst>
          </p:cNvPr>
          <p:cNvSpPr>
            <a:spLocks noGrp="1"/>
          </p:cNvSpPr>
          <p:nvPr>
            <p:ph type="subTitle" idx="1"/>
          </p:nvPr>
        </p:nvSpPr>
        <p:spPr>
          <a:xfrm>
            <a:off x="182880" y="944880"/>
            <a:ext cx="11856720" cy="5669280"/>
          </a:xfrm>
        </p:spPr>
        <p:txBody>
          <a:bodyPr>
            <a:noAutofit/>
          </a:bodyPr>
          <a:lstStyle/>
          <a:p>
            <a:pPr marL="571500" indent="-571500" algn="l">
              <a:buFont typeface="Arial" panose="020B0604020202020204" pitchFamily="34" charset="0"/>
              <a:buChar char="•"/>
            </a:pPr>
            <a:r>
              <a:rPr kumimoji="1" lang="ja-JP" altLang="en-US" sz="3600" dirty="0">
                <a:latin typeface="ＭＳ Ｐゴシック" panose="020B0600070205080204" pitchFamily="50" charset="-128"/>
                <a:ea typeface="ＭＳ Ｐゴシック" panose="020B0600070205080204" pitchFamily="50" charset="-128"/>
              </a:rPr>
              <a:t>機能性医学</a:t>
            </a:r>
            <a:r>
              <a:rPr kumimoji="1" lang="en-US" altLang="ja-JP" sz="3600" dirty="0">
                <a:latin typeface="ＭＳ Ｐゴシック" panose="020B0600070205080204" pitchFamily="50" charset="-128"/>
                <a:ea typeface="ＭＳ Ｐゴシック" panose="020B0600070205080204" pitchFamily="50" charset="-128"/>
              </a:rPr>
              <a:t>(Functional Medicine)</a:t>
            </a:r>
            <a:r>
              <a:rPr kumimoji="1" lang="ja-JP" altLang="en-US" sz="3600" dirty="0">
                <a:latin typeface="ＭＳ Ｐゴシック" panose="020B0600070205080204" pitchFamily="50" charset="-128"/>
                <a:ea typeface="ＭＳ Ｐゴシック" panose="020B0600070205080204" pitchFamily="50" charset="-128"/>
              </a:rPr>
              <a:t>は、</a:t>
            </a:r>
            <a:r>
              <a:rPr kumimoji="1" lang="en-US" altLang="ja-JP" sz="3600" dirty="0">
                <a:latin typeface="ＭＳ Ｐゴシック" panose="020B0600070205080204" pitchFamily="50" charset="-128"/>
                <a:ea typeface="ＭＳ Ｐゴシック" panose="020B0600070205080204" pitchFamily="50" charset="-128"/>
              </a:rPr>
              <a:t>1990</a:t>
            </a:r>
            <a:r>
              <a:rPr kumimoji="1" lang="ja-JP" altLang="en-US" sz="3600" dirty="0">
                <a:latin typeface="ＭＳ Ｐゴシック" panose="020B0600070205080204" pitchFamily="50" charset="-128"/>
                <a:ea typeface="ＭＳ Ｐゴシック" panose="020B0600070205080204" pitchFamily="50" charset="-128"/>
              </a:rPr>
              <a:t>年にアメリカのジェフリー・ブランド</a:t>
            </a:r>
            <a:r>
              <a:rPr kumimoji="1" lang="en-US" altLang="ja-JP" sz="3600" dirty="0">
                <a:latin typeface="ＭＳ Ｐゴシック" panose="020B0600070205080204" pitchFamily="50" charset="-128"/>
                <a:ea typeface="ＭＳ Ｐゴシック" panose="020B0600070205080204" pitchFamily="50" charset="-128"/>
              </a:rPr>
              <a:t>(Jeffrey Bland)</a:t>
            </a:r>
            <a:r>
              <a:rPr kumimoji="1" lang="ja-JP" altLang="en-US" sz="3600" dirty="0">
                <a:latin typeface="ＭＳ Ｐゴシック" panose="020B0600070205080204" pitchFamily="50" charset="-128"/>
                <a:ea typeface="ＭＳ Ｐゴシック" panose="020B0600070205080204" pitchFamily="50" charset="-128"/>
              </a:rPr>
              <a:t>博士によって提唱された</a:t>
            </a:r>
            <a:r>
              <a:rPr kumimoji="1" lang="ja-JP" altLang="en-US" sz="3600" dirty="0">
                <a:solidFill>
                  <a:srgbClr val="00B050"/>
                </a:solidFill>
                <a:latin typeface="ＭＳ Ｐゴシック" panose="020B0600070205080204" pitchFamily="50" charset="-128"/>
                <a:ea typeface="ＭＳ Ｐゴシック" panose="020B0600070205080204" pitchFamily="50" charset="-128"/>
              </a:rPr>
              <a:t>「最先端科学と医学を融合した、生活習慣病や慢性病の治療法」</a:t>
            </a:r>
            <a:r>
              <a:rPr kumimoji="1" lang="ja-JP" altLang="en-US" sz="3600" dirty="0">
                <a:latin typeface="ＭＳ Ｐゴシック" panose="020B0600070205080204" pitchFamily="50" charset="-128"/>
                <a:ea typeface="ＭＳ Ｐゴシック" panose="020B0600070205080204" pitchFamily="50" charset="-128"/>
              </a:rPr>
              <a:t> 翌年には</a:t>
            </a:r>
            <a:r>
              <a:rPr kumimoji="1" lang="ja-JP" altLang="en-US" sz="3600" dirty="0">
                <a:highlight>
                  <a:srgbClr val="FFFF00"/>
                </a:highlight>
                <a:latin typeface="ＭＳ Ｐゴシック" panose="020B0600070205080204" pitchFamily="50" charset="-128"/>
                <a:ea typeface="ＭＳ Ｐゴシック" panose="020B0600070205080204" pitchFamily="50" charset="-128"/>
              </a:rPr>
              <a:t>機能性医学会</a:t>
            </a:r>
            <a:r>
              <a:rPr kumimoji="1" lang="ja-JP" altLang="en-US" sz="3600" dirty="0">
                <a:latin typeface="ＭＳ Ｐゴシック" panose="020B0600070205080204" pitchFamily="50" charset="-128"/>
                <a:ea typeface="ＭＳ Ｐゴシック" panose="020B0600070205080204" pitchFamily="50" charset="-128"/>
              </a:rPr>
              <a:t>が設立され、その後、多くの学者に支持、研究されてきた</a:t>
            </a:r>
            <a:endParaRPr kumimoji="1"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a:t>
            </a:r>
            <a:r>
              <a:rPr kumimoji="1" lang="ja-JP" altLang="en-US" sz="3600" dirty="0">
                <a:latin typeface="ＭＳ Ｐゴシック" panose="020B0600070205080204" pitchFamily="50" charset="-128"/>
                <a:ea typeface="ＭＳ Ｐゴシック" panose="020B0600070205080204" pitchFamily="50" charset="-128"/>
              </a:rPr>
              <a:t>機能性医学の定義」（機能性医学の教科書より）</a:t>
            </a:r>
          </a:p>
          <a:p>
            <a:pPr marL="571500" indent="-571500" algn="l">
              <a:buFont typeface="Arial" panose="020B0604020202020204" pitchFamily="34" charset="0"/>
              <a:buChar char="•"/>
            </a:pPr>
            <a:r>
              <a:rPr kumimoji="1" lang="ja-JP" altLang="en-US" sz="3600" u="sng" dirty="0">
                <a:solidFill>
                  <a:srgbClr val="FF0000"/>
                </a:solidFill>
                <a:latin typeface="ＭＳ Ｐゴシック" panose="020B0600070205080204" pitchFamily="50" charset="-128"/>
                <a:ea typeface="ＭＳ Ｐゴシック" panose="020B0600070205080204" pitchFamily="50" charset="-128"/>
              </a:rPr>
              <a:t>機能性医学とは、発症メカニズムが複雑である慢性疾患に対して、</a:t>
            </a:r>
            <a:r>
              <a:rPr kumimoji="1" lang="ja-JP" altLang="en-US" sz="3600" u="sng" dirty="0">
                <a:solidFill>
                  <a:srgbClr val="FF0000"/>
                </a:solidFill>
                <a:highlight>
                  <a:srgbClr val="FFFF00"/>
                </a:highlight>
                <a:latin typeface="ＭＳ Ｐゴシック" panose="020B0600070205080204" pitchFamily="50" charset="-128"/>
                <a:ea typeface="ＭＳ Ｐゴシック" panose="020B0600070205080204" pitchFamily="50" charset="-128"/>
              </a:rPr>
              <a:t>対症療法</a:t>
            </a:r>
            <a:r>
              <a:rPr kumimoji="1" lang="ja-JP" altLang="en-US" sz="3600" u="sng" dirty="0">
                <a:solidFill>
                  <a:srgbClr val="FF0000"/>
                </a:solidFill>
                <a:latin typeface="ＭＳ Ｐゴシック" panose="020B0600070205080204" pitchFamily="50" charset="-128"/>
                <a:ea typeface="ＭＳ Ｐゴシック" panose="020B0600070205080204" pitchFamily="50" charset="-128"/>
              </a:rPr>
              <a:t>に終始するのではなく、発症原因に着目しながら、その予防と</a:t>
            </a:r>
            <a:r>
              <a:rPr kumimoji="1" lang="ja-JP" altLang="en-US" sz="3600" u="sng" dirty="0">
                <a:solidFill>
                  <a:srgbClr val="FF0000"/>
                </a:solidFill>
                <a:highlight>
                  <a:srgbClr val="FFFF00"/>
                </a:highlight>
                <a:latin typeface="ＭＳ Ｐゴシック" panose="020B0600070205080204" pitchFamily="50" charset="-128"/>
                <a:ea typeface="ＭＳ Ｐゴシック" panose="020B0600070205080204" pitchFamily="50" charset="-128"/>
              </a:rPr>
              <a:t>根本治療</a:t>
            </a:r>
            <a:r>
              <a:rPr kumimoji="1" lang="ja-JP" altLang="en-US" sz="3600" u="sng" dirty="0">
                <a:solidFill>
                  <a:srgbClr val="FF0000"/>
                </a:solidFill>
                <a:latin typeface="ＭＳ Ｐゴシック" panose="020B0600070205080204" pitchFamily="50" charset="-128"/>
                <a:ea typeface="ＭＳ Ｐゴシック" panose="020B0600070205080204" pitchFamily="50" charset="-128"/>
              </a:rPr>
              <a:t>を目指す、個体差を考慮した医学である</a:t>
            </a:r>
            <a:endParaRPr kumimoji="1" lang="en-US" altLang="ja-JP" sz="3600" u="sng" dirty="0">
              <a:solidFill>
                <a:srgbClr val="FF0000"/>
              </a:solidFill>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108BE0FB-EE52-CF45-C332-04B08A905CEB}"/>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２５</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32658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136525"/>
            <a:ext cx="11599818" cy="724866"/>
          </a:xfrm>
        </p:spPr>
        <p:txBody>
          <a:bodyPr>
            <a:normAutofit/>
          </a:bodyPr>
          <a:lstStyle/>
          <a:p>
            <a:r>
              <a:rPr lang="ja-JP" altLang="en-US"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慢性</a:t>
            </a:r>
            <a:r>
              <a:rPr lang="ja-JP" altLang="en-US"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機能性</a:t>
            </a:r>
            <a:r>
              <a:rPr lang="ja-JP" altLang="ja-JP"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疾患</a:t>
            </a:r>
            <a:r>
              <a:rPr lang="ja-JP" altLang="en-US"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en-US"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４つの特徴（</a:t>
            </a:r>
            <a:r>
              <a:rPr lang="en-US" altLang="ja-JP" sz="4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J</a:t>
            </a:r>
            <a:r>
              <a:rPr lang="ja-JP" altLang="ja-JP" sz="44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・Ｓ・ブランド</a:t>
            </a:r>
            <a:r>
              <a:rPr lang="ja-JP" altLang="en-US"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44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861391"/>
            <a:ext cx="11599818" cy="5783249"/>
          </a:xfrm>
        </p:spPr>
        <p:txBody>
          <a:bodyPr>
            <a:noAutofit/>
          </a:bodyPr>
          <a:lstStyle/>
          <a:p>
            <a:pPr lvl="0" algn="l"/>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①　</a:t>
            </a:r>
            <a:r>
              <a:rPr lang="ja-JP"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不調がひとりでに治ることはない</a:t>
            </a:r>
            <a:endParaRPr lang="en-US" altLang="ja-JP" sz="3200" u="sng"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慢性の不調は、風邪のように</a:t>
            </a: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自己限定性で、一定の経過をたどって消えていく</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わけではない</a:t>
            </a:r>
            <a:endPar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②　</a:t>
            </a:r>
            <a:r>
              <a:rPr lang="ja-JP"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不調が時とともに悪化する</a:t>
            </a:r>
            <a:endParaRPr lang="en-US" altLang="ja-JP" sz="3200" u="sng"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不調を和らげることはできても消し去ることはできな</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二度と健康を取り戻せず、ぶり返す症状への対処が永遠に続く</a:t>
            </a:r>
          </a:p>
          <a:p>
            <a:pPr lvl="0" algn="l"/>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③　</a:t>
            </a:r>
            <a:r>
              <a:rPr lang="ja-JP"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これと指摘できるような単一の原因がない</a:t>
            </a:r>
            <a:endParaRPr lang="en-US"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いくつかの要因または原因物質が関わっている</a:t>
            </a:r>
          </a:p>
          <a:p>
            <a:pPr lvl="0" algn="l"/>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④　</a:t>
            </a:r>
            <a:r>
              <a:rPr lang="ja-JP"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症状が複雑なパターンを示す傾向がある</a:t>
            </a:r>
            <a:endParaRPr lang="en-US" altLang="ja-JP" sz="3200" u="sng"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患者の訴える症状は千差万別で、病気の徴候もさまざま</a:t>
            </a:r>
            <a:endPar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F3942C7A-0E1B-6200-1CE5-9ADD0316E36F}"/>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２６</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04945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F1C8ED-11F5-107D-468D-BF0BE59835E8}"/>
              </a:ext>
            </a:extLst>
          </p:cNvPr>
          <p:cNvSpPr txBox="1"/>
          <p:nvPr/>
        </p:nvSpPr>
        <p:spPr>
          <a:xfrm>
            <a:off x="1126749" y="1503776"/>
            <a:ext cx="184731" cy="369332"/>
          </a:xfrm>
          <a:prstGeom prst="rect">
            <a:avLst/>
          </a:prstGeom>
          <a:noFill/>
        </p:spPr>
        <p:txBody>
          <a:bodyPr wrap="none" rtlCol="0">
            <a:spAutoFit/>
          </a:bodyPr>
          <a:lstStyle/>
          <a:p>
            <a:endParaRPr kumimoji="1" lang="ja-JP" altLang="en-US" dirty="0"/>
          </a:p>
        </p:txBody>
      </p:sp>
      <p:pic>
        <p:nvPicPr>
          <p:cNvPr id="5" name="図 4">
            <a:extLst>
              <a:ext uri="{FF2B5EF4-FFF2-40B4-BE49-F238E27FC236}">
                <a16:creationId xmlns:a16="http://schemas.microsoft.com/office/drawing/2014/main" id="{372B17D9-5FD7-924B-9CA5-FA3F387FC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050" y="72716"/>
            <a:ext cx="8788672" cy="6687630"/>
          </a:xfrm>
          <a:prstGeom prst="rect">
            <a:avLst/>
          </a:prstGeom>
        </p:spPr>
      </p:pic>
      <p:sp>
        <p:nvSpPr>
          <p:cNvPr id="6" name="テキスト ボックス 5">
            <a:extLst>
              <a:ext uri="{FF2B5EF4-FFF2-40B4-BE49-F238E27FC236}">
                <a16:creationId xmlns:a16="http://schemas.microsoft.com/office/drawing/2014/main" id="{5DC65742-8B0B-00A0-CBE5-8A25CBA41E51}"/>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２７</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30152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434364"/>
            <a:ext cx="11834191" cy="702365"/>
          </a:xfrm>
        </p:spPr>
        <p:txBody>
          <a:bodyPr>
            <a:noAutofit/>
          </a:bodyPr>
          <a:lstStyle/>
          <a:p>
            <a:r>
              <a:rPr kumimoji="1" lang="ja-JP" altLang="en-US" sz="4800" dirty="0">
                <a:latin typeface="ＭＳ Ｐゴシック" panose="020B0600070205080204" pitchFamily="50" charset="-128"/>
                <a:ea typeface="ＭＳ Ｐゴシック" panose="020B0600070205080204" pitchFamily="50" charset="-128"/>
              </a:rPr>
              <a:t>第</a:t>
            </a:r>
            <a:r>
              <a:rPr kumimoji="1" lang="en-US" altLang="ja-JP" sz="4800" dirty="0">
                <a:latin typeface="ＭＳ Ｐゴシック" panose="020B0600070205080204" pitchFamily="50" charset="-128"/>
                <a:ea typeface="ＭＳ Ｐゴシック" panose="020B0600070205080204" pitchFamily="50" charset="-128"/>
              </a:rPr>
              <a:t>73</a:t>
            </a:r>
            <a:r>
              <a:rPr kumimoji="1" lang="ja-JP" altLang="en-US" sz="4800" dirty="0">
                <a:latin typeface="ＭＳ Ｐゴシック" panose="020B0600070205080204" pitchFamily="50" charset="-128"/>
                <a:ea typeface="ＭＳ Ｐゴシック" panose="020B0600070205080204" pitchFamily="50" charset="-128"/>
              </a:rPr>
              <a:t>回（</a:t>
            </a:r>
            <a:r>
              <a:rPr kumimoji="1" lang="en-US" altLang="ja-JP" sz="4800" dirty="0">
                <a:latin typeface="ＭＳ Ｐゴシック" panose="020B0600070205080204" pitchFamily="50" charset="-128"/>
                <a:ea typeface="ＭＳ Ｐゴシック" panose="020B0600070205080204" pitchFamily="50" charset="-128"/>
              </a:rPr>
              <a:t>R</a:t>
            </a:r>
            <a:r>
              <a:rPr kumimoji="1" lang="ja-JP" altLang="en-US" sz="4800" dirty="0">
                <a:latin typeface="ＭＳ Ｐゴシック" panose="020B0600070205080204" pitchFamily="50" charset="-128"/>
                <a:ea typeface="ＭＳ Ｐゴシック" panose="020B0600070205080204" pitchFamily="50" charset="-128"/>
              </a:rPr>
              <a:t>３）日本自律神経学会シンポジウム</a:t>
            </a: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1391478"/>
            <a:ext cx="11834191" cy="5334000"/>
          </a:xfrm>
        </p:spPr>
        <p:txBody>
          <a:bodyPr>
            <a:noAutofit/>
          </a:bodyPr>
          <a:lstStyle/>
          <a:p>
            <a:pPr algn="l"/>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日常生活の中の環境過敏症：疫学、症候、病態</a:t>
            </a:r>
            <a:endParaRPr lang="en-US"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ja-JP" altLang="en-US" sz="9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44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視床下部性ストレス不耐・疲労症候群としての</a:t>
            </a:r>
            <a:endParaRPr lang="en-US" altLang="ja-JP"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44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4400" kern="100" dirty="0">
                <a:solidFill>
                  <a:srgbClr val="FF0000"/>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環境ストレス過敏症　</a:t>
            </a:r>
            <a:r>
              <a:rPr lang="en-US" altLang="ja-JP"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環境ストレス不耐症</a:t>
            </a:r>
            <a:r>
              <a:rPr lang="en-US" altLang="ja-JP"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黒岩義之、平井利明、水越厚史</a:t>
            </a:r>
            <a:r>
              <a:rPr lang="ja-JP" altLang="en-US"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中里直美</a:t>
            </a:r>
            <a:r>
              <a:rPr lang="ja-JP" altLang="en-US"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鈴木高弘、横田俊平</a:t>
            </a:r>
            <a:r>
              <a:rPr lang="ja-JP" altLang="en-US"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北條祥子</a:t>
            </a:r>
            <a:endPar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「環境ストレス過敏症」「環境ストレス不耐症」「視床下部性ストレス不耐・疲労症候群」「脳脊髄液漏出症」「筋痛性脳脊髄炎／慢性疲労症候群」　　</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自律神経　</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巻１号　</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571500" indent="-571500" algn="l">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6B4D178-1F90-5067-B0CA-7C51C30F0D82}"/>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２８</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4631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136525"/>
            <a:ext cx="11725375" cy="6654891"/>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・母親の影響で小さい頃から</a:t>
            </a:r>
            <a:r>
              <a:rPr lang="ja-JP" altLang="en-US" sz="3600" dirty="0">
                <a:solidFill>
                  <a:srgbClr val="00B050"/>
                </a:solidFill>
                <a:latin typeface="ＭＳ Ｐゴシック" panose="020B0600070205080204" pitchFamily="50" charset="-128"/>
                <a:ea typeface="ＭＳ Ｐゴシック" panose="020B0600070205080204" pitchFamily="50" charset="-128"/>
              </a:rPr>
              <a:t>信仰の世界</a:t>
            </a:r>
            <a:r>
              <a:rPr lang="ja-JP" altLang="en-US" sz="3600" dirty="0">
                <a:latin typeface="ＭＳ Ｐゴシック" panose="020B0600070205080204" pitchFamily="50" charset="-128"/>
                <a:ea typeface="ＭＳ Ｐゴシック" panose="020B0600070205080204" pitchFamily="50" charset="-128"/>
              </a:rPr>
              <a:t>には慣れていたものの、科学的な世界に進んだために縁がなかったが、障害の子を授かったことが契機になり、不思議な縁で母親と同じ</a:t>
            </a:r>
            <a:r>
              <a:rPr lang="ja-JP" altLang="en-US" sz="3600" dirty="0">
                <a:solidFill>
                  <a:srgbClr val="00B050"/>
                </a:solidFill>
                <a:latin typeface="ＭＳ Ｐゴシック" panose="020B0600070205080204" pitchFamily="50" charset="-128"/>
                <a:ea typeface="ＭＳ Ｐゴシック" panose="020B0600070205080204" pitchFamily="50" charset="-128"/>
              </a:rPr>
              <a:t>「真言密教の世界」</a:t>
            </a:r>
            <a:r>
              <a:rPr lang="ja-JP" altLang="en-US" sz="3600" dirty="0">
                <a:latin typeface="ＭＳ Ｐゴシック" panose="020B0600070205080204" pitchFamily="50" charset="-128"/>
                <a:ea typeface="ＭＳ Ｐゴシック" panose="020B0600070205080204" pitchFamily="50" charset="-128"/>
              </a:rPr>
              <a:t>を学んだ。</a:t>
            </a:r>
          </a:p>
          <a:p>
            <a:pPr algn="l"/>
            <a:r>
              <a:rPr lang="ja-JP" altLang="en-US" sz="3600" dirty="0">
                <a:latin typeface="ＭＳ Ｐゴシック" panose="020B0600070205080204" pitchFamily="50" charset="-128"/>
                <a:ea typeface="ＭＳ Ｐゴシック" panose="020B0600070205080204" pitchFamily="50" charset="-128"/>
              </a:rPr>
              <a:t>・こうして</a:t>
            </a:r>
            <a:r>
              <a:rPr lang="ja-JP" altLang="en-US" sz="3600" dirty="0">
                <a:solidFill>
                  <a:srgbClr val="FF0000"/>
                </a:solidFill>
                <a:latin typeface="ＭＳ Ｐゴシック" panose="020B0600070205080204" pitchFamily="50" charset="-128"/>
                <a:ea typeface="ＭＳ Ｐゴシック" panose="020B0600070205080204" pitchFamily="50" charset="-128"/>
              </a:rPr>
              <a:t>「脳と心と体と食と魂の領域」</a:t>
            </a:r>
            <a:r>
              <a:rPr lang="ja-JP" altLang="en-US" sz="3600" dirty="0">
                <a:latin typeface="ＭＳ Ｐゴシック" panose="020B0600070205080204" pitchFamily="50" charset="-128"/>
                <a:ea typeface="ＭＳ Ｐゴシック" panose="020B0600070205080204" pitchFamily="50" charset="-128"/>
              </a:rPr>
              <a:t>を、意図せず次々と学んでいるうちに、</a:t>
            </a:r>
            <a:r>
              <a:rPr lang="ja-JP" altLang="en-US" sz="3600" dirty="0">
                <a:solidFill>
                  <a:srgbClr val="00B050"/>
                </a:solidFill>
                <a:latin typeface="ＭＳ Ｐゴシック" panose="020B0600070205080204" pitchFamily="50" charset="-128"/>
                <a:ea typeface="ＭＳ Ｐゴシック" panose="020B0600070205080204" pitchFamily="50" charset="-128"/>
              </a:rPr>
              <a:t>「量子物理学の理論」</a:t>
            </a:r>
            <a:r>
              <a:rPr lang="ja-JP" altLang="en-US" sz="3600" dirty="0">
                <a:latin typeface="ＭＳ Ｐゴシック" panose="020B0600070205080204" pitchFamily="50" charset="-128"/>
                <a:ea typeface="ＭＳ Ｐゴシック" panose="020B0600070205080204" pitchFamily="50" charset="-128"/>
              </a:rPr>
              <a:t>で</a:t>
            </a:r>
            <a:r>
              <a:rPr lang="ja-JP" altLang="en-US" sz="3600" dirty="0">
                <a:solidFill>
                  <a:srgbClr val="00B050"/>
                </a:solidFill>
                <a:latin typeface="ＭＳ Ｐゴシック" panose="020B0600070205080204" pitchFamily="50" charset="-128"/>
                <a:ea typeface="ＭＳ Ｐゴシック" panose="020B0600070205080204" pitchFamily="50" charset="-128"/>
              </a:rPr>
              <a:t>「スピリチュアルな世界」</a:t>
            </a:r>
            <a:r>
              <a:rPr lang="ja-JP" altLang="en-US" sz="3600" dirty="0">
                <a:latin typeface="ＭＳ Ｐゴシック" panose="020B0600070205080204" pitchFamily="50" charset="-128"/>
                <a:ea typeface="ＭＳ Ｐゴシック" panose="020B0600070205080204" pitchFamily="50" charset="-128"/>
              </a:rPr>
              <a:t>を説明できる時代が到来し、</a:t>
            </a:r>
            <a:r>
              <a:rPr lang="ja-JP" altLang="en-US" sz="3600" dirty="0">
                <a:highlight>
                  <a:srgbClr val="FFFF00"/>
                </a:highlight>
                <a:latin typeface="ＭＳ Ｐゴシック" panose="020B0600070205080204" pitchFamily="50" charset="-128"/>
                <a:ea typeface="ＭＳ Ｐゴシック" panose="020B0600070205080204" pitchFamily="50" charset="-128"/>
              </a:rPr>
              <a:t>「見える世界と見えない世界の関係」</a:t>
            </a:r>
            <a:r>
              <a:rPr lang="ja-JP" altLang="en-US" sz="3600" dirty="0">
                <a:latin typeface="ＭＳ Ｐゴシック" panose="020B0600070205080204" pitchFamily="50" charset="-128"/>
                <a:ea typeface="ＭＳ Ｐゴシック" panose="020B0600070205080204" pitchFamily="50" charset="-128"/>
              </a:rPr>
              <a:t>が明確になった。</a:t>
            </a:r>
          </a:p>
          <a:p>
            <a:pPr algn="l"/>
            <a:r>
              <a:rPr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子宮頸癌ワクチン</a:t>
            </a:r>
            <a:r>
              <a:rPr lang="ja-JP" altLang="en-US" sz="3600" dirty="0">
                <a:latin typeface="ＭＳ Ｐゴシック" panose="020B0600070205080204" pitchFamily="50" charset="-128"/>
                <a:ea typeface="ＭＳ Ｐゴシック" panose="020B0600070205080204" pitchFamily="50" charset="-128"/>
              </a:rPr>
              <a:t>の副作用で起きる不思議な諸症状を当初は精神症状だと思いこんでいたが、それらが</a:t>
            </a:r>
            <a:r>
              <a:rPr lang="ja-JP" altLang="en-US" sz="3600" dirty="0">
                <a:solidFill>
                  <a:srgbClr val="FF0000"/>
                </a:solidFill>
                <a:latin typeface="ＭＳ Ｐゴシック" panose="020B0600070205080204" pitchFamily="50" charset="-128"/>
                <a:ea typeface="ＭＳ Ｐゴシック" panose="020B0600070205080204" pitchFamily="50" charset="-128"/>
              </a:rPr>
              <a:t>脳の炎症による機能障害</a:t>
            </a:r>
            <a:r>
              <a:rPr lang="ja-JP" altLang="en-US" sz="3600" dirty="0">
                <a:latin typeface="ＭＳ Ｐゴシック" panose="020B0600070205080204" pitchFamily="50" charset="-128"/>
                <a:ea typeface="ＭＳ Ｐゴシック" panose="020B0600070205080204" pitchFamily="50" charset="-128"/>
              </a:rPr>
              <a:t>で説明できることがわかり、多くの精神疾患や神経疾患が</a:t>
            </a:r>
            <a:r>
              <a:rPr lang="ja-JP" altLang="en-US" sz="3600" dirty="0">
                <a:solidFill>
                  <a:srgbClr val="0000CC"/>
                </a:solidFill>
                <a:latin typeface="ＭＳ Ｐゴシック" panose="020B0600070205080204" pitchFamily="50" charset="-128"/>
                <a:ea typeface="ＭＳ Ｐゴシック" panose="020B0600070205080204" pitchFamily="50" charset="-128"/>
              </a:rPr>
              <a:t>「脳の慢性炎症によるエネルギー不足」</a:t>
            </a:r>
            <a:r>
              <a:rPr lang="ja-JP" altLang="en-US" sz="3600" dirty="0">
                <a:latin typeface="ＭＳ Ｐゴシック" panose="020B0600070205080204" pitchFamily="50" charset="-128"/>
                <a:ea typeface="ＭＳ Ｐゴシック" panose="020B0600070205080204" pitchFamily="50" charset="-128"/>
              </a:rPr>
              <a:t>が原因であることが明確になった。</a:t>
            </a:r>
          </a:p>
          <a:p>
            <a:pPr algn="l"/>
            <a:endParaRPr lang="ja-JP" altLang="en-US" sz="3600" dirty="0">
              <a:latin typeface="ＭＳ Ｐゴシック" panose="020B0600070205080204" pitchFamily="50" charset="-128"/>
              <a:ea typeface="ＭＳ Ｐゴシック" panose="020B0600070205080204" pitchFamily="50" charset="-128"/>
            </a:endParaRPr>
          </a:p>
          <a:p>
            <a:pPr algn="l"/>
            <a:br>
              <a:rPr lang="ja-JP" altLang="en-US" sz="3600" dirty="0">
                <a:latin typeface="ＭＳ Ｐゴシック" panose="020B0600070205080204" pitchFamily="50" charset="-128"/>
                <a:ea typeface="ＭＳ Ｐゴシック" panose="020B0600070205080204" pitchFamily="50" charset="-128"/>
              </a:rPr>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4</a:t>
            </a:fld>
            <a:endParaRPr kumimoji="1" lang="ja-JP" altLang="en-US"/>
          </a:p>
        </p:txBody>
      </p:sp>
    </p:spTree>
    <p:extLst>
      <p:ext uri="{BB962C8B-B14F-4D97-AF65-F5344CB8AC3E}">
        <p14:creationId xmlns:p14="http://schemas.microsoft.com/office/powerpoint/2010/main" val="3975491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67EE50D9-D294-523A-494F-F6F519243255}"/>
              </a:ext>
            </a:extLst>
          </p:cNvPr>
          <p:cNvGrpSpPr/>
          <p:nvPr/>
        </p:nvGrpSpPr>
        <p:grpSpPr>
          <a:xfrm>
            <a:off x="210584" y="633122"/>
            <a:ext cx="11826351" cy="5400011"/>
            <a:chOff x="210584" y="1281196"/>
            <a:chExt cx="11826351" cy="5400011"/>
          </a:xfrm>
        </p:grpSpPr>
        <p:sp>
          <p:nvSpPr>
            <p:cNvPr id="3" name="楕円 2">
              <a:extLst>
                <a:ext uri="{FF2B5EF4-FFF2-40B4-BE49-F238E27FC236}">
                  <a16:creationId xmlns:a16="http://schemas.microsoft.com/office/drawing/2014/main" id="{2345F152-49C4-D0ED-8470-D342E7887BD1}"/>
                </a:ext>
              </a:extLst>
            </p:cNvPr>
            <p:cNvSpPr/>
            <p:nvPr/>
          </p:nvSpPr>
          <p:spPr>
            <a:xfrm>
              <a:off x="4871637" y="2360911"/>
              <a:ext cx="2614047" cy="2417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Ｐゴシック" panose="020B0600070205080204" pitchFamily="50" charset="-128"/>
                  <a:ea typeface="ＭＳ Ｐゴシック" panose="020B0600070205080204" pitchFamily="50" charset="-128"/>
                </a:rPr>
                <a:t>脳室周囲器官</a:t>
              </a:r>
            </a:p>
          </p:txBody>
        </p:sp>
        <p:sp>
          <p:nvSpPr>
            <p:cNvPr id="4" name="矢印: 右 3">
              <a:extLst>
                <a:ext uri="{FF2B5EF4-FFF2-40B4-BE49-F238E27FC236}">
                  <a16:creationId xmlns:a16="http://schemas.microsoft.com/office/drawing/2014/main" id="{BEE9A7BF-092E-3437-3998-7B97B67CBCD2}"/>
                </a:ext>
              </a:extLst>
            </p:cNvPr>
            <p:cNvSpPr/>
            <p:nvPr/>
          </p:nvSpPr>
          <p:spPr>
            <a:xfrm flipH="1">
              <a:off x="7573508" y="2960179"/>
              <a:ext cx="749084" cy="282844"/>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solidFill>
                  <a:schemeClr val="tx1"/>
                </a:solidFill>
              </a:endParaRPr>
            </a:p>
          </p:txBody>
        </p:sp>
        <p:sp>
          <p:nvSpPr>
            <p:cNvPr id="5" name="矢印: 右 4">
              <a:extLst>
                <a:ext uri="{FF2B5EF4-FFF2-40B4-BE49-F238E27FC236}">
                  <a16:creationId xmlns:a16="http://schemas.microsoft.com/office/drawing/2014/main" id="{6735A248-C185-E96F-A167-29C348468F60}"/>
                </a:ext>
              </a:extLst>
            </p:cNvPr>
            <p:cNvSpPr/>
            <p:nvPr/>
          </p:nvSpPr>
          <p:spPr>
            <a:xfrm flipH="1">
              <a:off x="7570928" y="3918492"/>
              <a:ext cx="749084" cy="282844"/>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solidFill>
                  <a:schemeClr val="tx1"/>
                </a:solidFill>
              </a:endParaRPr>
            </a:p>
          </p:txBody>
        </p:sp>
        <p:sp>
          <p:nvSpPr>
            <p:cNvPr id="6" name="テキスト ボックス 5">
              <a:extLst>
                <a:ext uri="{FF2B5EF4-FFF2-40B4-BE49-F238E27FC236}">
                  <a16:creationId xmlns:a16="http://schemas.microsoft.com/office/drawing/2014/main" id="{570B5B22-42C1-D7EB-3494-58CA5CBC661E}"/>
                </a:ext>
              </a:extLst>
            </p:cNvPr>
            <p:cNvSpPr txBox="1"/>
            <p:nvPr/>
          </p:nvSpPr>
          <p:spPr>
            <a:xfrm>
              <a:off x="8053956" y="2696706"/>
              <a:ext cx="3698448" cy="954107"/>
            </a:xfrm>
            <a:prstGeom prst="rect">
              <a:avLst/>
            </a:prstGeom>
            <a:noFill/>
          </p:spPr>
          <p:txBody>
            <a:bodyPr wrap="none" rtlCol="0">
              <a:spAutoFit/>
            </a:bodyPr>
            <a:lstStyle/>
            <a:p>
              <a:pPr algn="ctr"/>
              <a:r>
                <a:rPr kumimoji="1" lang="ja-JP" altLang="en-US" sz="2800" dirty="0">
                  <a:highlight>
                    <a:srgbClr val="00FF00"/>
                  </a:highlight>
                  <a:latin typeface="ＭＳ Ｐゴシック" panose="020B0600070205080204" pitchFamily="50" charset="-128"/>
                  <a:ea typeface="ＭＳ Ｐゴシック" panose="020B0600070205080204" pitchFamily="50" charset="-128"/>
                </a:rPr>
                <a:t>内部環境ストレス</a:t>
              </a:r>
              <a:endParaRPr kumimoji="1" lang="en-US" altLang="ja-JP" sz="2800" dirty="0">
                <a:highlight>
                  <a:srgbClr val="00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00FF00"/>
                  </a:highlight>
                  <a:latin typeface="ＭＳ Ｐゴシック" panose="020B0600070205080204" pitchFamily="50" charset="-128"/>
                  <a:ea typeface="ＭＳ Ｐゴシック" panose="020B0600070205080204" pitchFamily="50" charset="-128"/>
                </a:rPr>
                <a:t>（身体・内臓・血液など）</a:t>
              </a:r>
              <a:endParaRPr kumimoji="1" lang="ja-JP" altLang="en-US" sz="2800" dirty="0">
                <a:highlight>
                  <a:srgbClr val="00FF00"/>
                </a:highlight>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DCD9B297-9B8A-0170-C7CC-EDB7DBC1720B}"/>
                </a:ext>
              </a:extLst>
            </p:cNvPr>
            <p:cNvSpPr txBox="1"/>
            <p:nvPr/>
          </p:nvSpPr>
          <p:spPr>
            <a:xfrm>
              <a:off x="7722934" y="3799672"/>
              <a:ext cx="4314001" cy="1815882"/>
            </a:xfrm>
            <a:prstGeom prst="rect">
              <a:avLst/>
            </a:prstGeom>
            <a:noFill/>
          </p:spPr>
          <p:txBody>
            <a:bodyPr wrap="none" rtlCol="0">
              <a:spAutoFit/>
            </a:bodyPr>
            <a:lstStyle/>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外</a:t>
              </a:r>
              <a:r>
                <a:rPr kumimoji="1" lang="ja-JP" altLang="en-US" sz="2800" dirty="0">
                  <a:highlight>
                    <a:srgbClr val="FFFF00"/>
                  </a:highlight>
                  <a:latin typeface="ＭＳ Ｐゴシック" panose="020B0600070205080204" pitchFamily="50" charset="-128"/>
                  <a:ea typeface="ＭＳ Ｐゴシック" panose="020B0600070205080204" pitchFamily="50" charset="-128"/>
                </a:rPr>
                <a:t>部環境ストレス</a:t>
              </a:r>
              <a:endParaRPr kumimoji="1" lang="en-US" altLang="ja-JP" sz="2800" dirty="0">
                <a:highlight>
                  <a:srgbClr val="FF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（物理化学的・心理社会的）</a:t>
              </a:r>
              <a:endParaRPr lang="en-US" altLang="ja-JP" sz="2800" dirty="0">
                <a:highlight>
                  <a:srgbClr val="FF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（感染・炎症・免疫・凝固系）</a:t>
              </a:r>
              <a:endParaRPr kumimoji="1" lang="ja-JP" altLang="en-US" sz="2800" dirty="0">
                <a:highlight>
                  <a:srgbClr val="FFFF00"/>
                </a:highlight>
                <a:latin typeface="ＭＳ Ｐゴシック" panose="020B0600070205080204" pitchFamily="50" charset="-128"/>
                <a:ea typeface="ＭＳ Ｐゴシック" panose="020B0600070205080204" pitchFamily="50" charset="-128"/>
              </a:endParaRPr>
            </a:p>
            <a:p>
              <a:pPr algn="ctr"/>
              <a:endParaRPr kumimoji="1" lang="ja-JP" altLang="en-US" sz="2800" dirty="0">
                <a:latin typeface="ＭＳ Ｐゴシック" panose="020B0600070205080204" pitchFamily="50" charset="-128"/>
                <a:ea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648C5457-1E71-9067-15BE-46C4A666D50B}"/>
                </a:ext>
              </a:extLst>
            </p:cNvPr>
            <p:cNvGrpSpPr/>
            <p:nvPr/>
          </p:nvGrpSpPr>
          <p:grpSpPr>
            <a:xfrm rot="20184064">
              <a:off x="4423481" y="4205936"/>
              <a:ext cx="555352" cy="457198"/>
              <a:chOff x="4187129" y="3311472"/>
              <a:chExt cx="555352" cy="457198"/>
            </a:xfrm>
          </p:grpSpPr>
          <p:sp>
            <p:nvSpPr>
              <p:cNvPr id="8" name="矢印: 右 7">
                <a:extLst>
                  <a:ext uri="{FF2B5EF4-FFF2-40B4-BE49-F238E27FC236}">
                    <a16:creationId xmlns:a16="http://schemas.microsoft.com/office/drawing/2014/main" id="{CA99E6E9-9330-C36C-7EAB-8B465A5EEB1D}"/>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052E1D4-F8C4-219C-4AC5-4CD10D8D0676}"/>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1897C701-F9F1-AECA-438F-1CBC030042ED}"/>
                </a:ext>
              </a:extLst>
            </p:cNvPr>
            <p:cNvGrpSpPr/>
            <p:nvPr/>
          </p:nvGrpSpPr>
          <p:grpSpPr>
            <a:xfrm>
              <a:off x="4153552" y="3277895"/>
              <a:ext cx="555352" cy="457198"/>
              <a:chOff x="4187129" y="3311472"/>
              <a:chExt cx="555352" cy="457198"/>
            </a:xfrm>
          </p:grpSpPr>
          <p:sp>
            <p:nvSpPr>
              <p:cNvPr id="12" name="矢印: 右 11">
                <a:extLst>
                  <a:ext uri="{FF2B5EF4-FFF2-40B4-BE49-F238E27FC236}">
                    <a16:creationId xmlns:a16="http://schemas.microsoft.com/office/drawing/2014/main" id="{BD3527F5-79CB-D4D6-3805-7A96B6CA432A}"/>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A3B14A90-0D80-92C1-D9D5-9B9911B9CA8B}"/>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C972E6FB-2668-F261-2AF1-F6BFB1B2BBFE}"/>
                </a:ext>
              </a:extLst>
            </p:cNvPr>
            <p:cNvGrpSpPr/>
            <p:nvPr/>
          </p:nvGrpSpPr>
          <p:grpSpPr>
            <a:xfrm rot="1526737">
              <a:off x="4305952" y="2262755"/>
              <a:ext cx="555352" cy="457198"/>
              <a:chOff x="4187129" y="3311472"/>
              <a:chExt cx="555352" cy="457198"/>
            </a:xfrm>
          </p:grpSpPr>
          <p:sp>
            <p:nvSpPr>
              <p:cNvPr id="15" name="矢印: 右 14">
                <a:extLst>
                  <a:ext uri="{FF2B5EF4-FFF2-40B4-BE49-F238E27FC236}">
                    <a16:creationId xmlns:a16="http://schemas.microsoft.com/office/drawing/2014/main" id="{AB611055-E06D-E1C1-6A97-459EA03D03AF}"/>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850CDD2-7276-7CC1-3ADC-0B2C9A96F083}"/>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楕円 16">
              <a:extLst>
                <a:ext uri="{FF2B5EF4-FFF2-40B4-BE49-F238E27FC236}">
                  <a16:creationId xmlns:a16="http://schemas.microsoft.com/office/drawing/2014/main" id="{4D440F88-BF91-22E8-1B7E-9616FE33F3B4}"/>
                </a:ext>
              </a:extLst>
            </p:cNvPr>
            <p:cNvSpPr/>
            <p:nvPr/>
          </p:nvSpPr>
          <p:spPr>
            <a:xfrm>
              <a:off x="2639881" y="1281196"/>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内臓器官</a:t>
              </a:r>
            </a:p>
          </p:txBody>
        </p:sp>
        <p:sp>
          <p:nvSpPr>
            <p:cNvPr id="18" name="楕円 17">
              <a:extLst>
                <a:ext uri="{FF2B5EF4-FFF2-40B4-BE49-F238E27FC236}">
                  <a16:creationId xmlns:a16="http://schemas.microsoft.com/office/drawing/2014/main" id="{9BEDCC05-2290-AC64-F068-B40931CCA725}"/>
                </a:ext>
              </a:extLst>
            </p:cNvPr>
            <p:cNvSpPr/>
            <p:nvPr/>
          </p:nvSpPr>
          <p:spPr>
            <a:xfrm>
              <a:off x="2001864" y="2859441"/>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内分泌器官</a:t>
              </a:r>
            </a:p>
          </p:txBody>
        </p:sp>
        <p:sp>
          <p:nvSpPr>
            <p:cNvPr id="19" name="楕円 18">
              <a:extLst>
                <a:ext uri="{FF2B5EF4-FFF2-40B4-BE49-F238E27FC236}">
                  <a16:creationId xmlns:a16="http://schemas.microsoft.com/office/drawing/2014/main" id="{54602726-631C-DD85-4D5A-81283A4731FD}"/>
                </a:ext>
              </a:extLst>
            </p:cNvPr>
            <p:cNvSpPr/>
            <p:nvPr/>
          </p:nvSpPr>
          <p:spPr>
            <a:xfrm>
              <a:off x="2670878" y="4355026"/>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内免疫官</a:t>
              </a:r>
            </a:p>
          </p:txBody>
        </p:sp>
        <p:sp>
          <p:nvSpPr>
            <p:cNvPr id="20" name="テキスト ボックス 19">
              <a:extLst>
                <a:ext uri="{FF2B5EF4-FFF2-40B4-BE49-F238E27FC236}">
                  <a16:creationId xmlns:a16="http://schemas.microsoft.com/office/drawing/2014/main" id="{4083552A-1B40-C683-47F2-777C215A873A}"/>
                </a:ext>
              </a:extLst>
            </p:cNvPr>
            <p:cNvSpPr txBox="1"/>
            <p:nvPr/>
          </p:nvSpPr>
          <p:spPr>
            <a:xfrm>
              <a:off x="661265" y="1616995"/>
              <a:ext cx="1620957" cy="523220"/>
            </a:xfrm>
            <a:prstGeom prst="rect">
              <a:avLst/>
            </a:prstGeom>
            <a:noFill/>
          </p:spPr>
          <p:txBody>
            <a:bodyPr wrap="none" rtlCol="0">
              <a:spAutoFit/>
            </a:bodyPr>
            <a:lstStyle/>
            <a:p>
              <a:r>
                <a:rPr kumimoji="1" lang="ja-JP" altLang="en-US" sz="2800" dirty="0">
                  <a:solidFill>
                    <a:srgbClr val="7030A0"/>
                  </a:solidFill>
                  <a:latin typeface="ＭＳ Ｐゴシック" panose="020B0600070205080204" pitchFamily="50" charset="-128"/>
                  <a:ea typeface="ＭＳ Ｐゴシック" panose="020B0600070205080204" pitchFamily="50" charset="-128"/>
                </a:rPr>
                <a:t>自律神経</a:t>
              </a:r>
            </a:p>
          </p:txBody>
        </p:sp>
        <p:sp>
          <p:nvSpPr>
            <p:cNvPr id="21" name="テキスト ボックス 20">
              <a:extLst>
                <a:ext uri="{FF2B5EF4-FFF2-40B4-BE49-F238E27FC236}">
                  <a16:creationId xmlns:a16="http://schemas.microsoft.com/office/drawing/2014/main" id="{B40CFDE6-77D8-39B0-E5E2-5911991E3DB5}"/>
                </a:ext>
              </a:extLst>
            </p:cNvPr>
            <p:cNvSpPr txBox="1"/>
            <p:nvPr/>
          </p:nvSpPr>
          <p:spPr>
            <a:xfrm>
              <a:off x="210584" y="3202988"/>
              <a:ext cx="1507144" cy="523220"/>
            </a:xfrm>
            <a:prstGeom prst="rect">
              <a:avLst/>
            </a:prstGeom>
            <a:noFill/>
          </p:spPr>
          <p:txBody>
            <a:bodyPr wrap="none" rtlCol="0">
              <a:spAutoFit/>
            </a:bodyPr>
            <a:lstStyle/>
            <a:p>
              <a:r>
                <a:rPr kumimoji="1" lang="ja-JP" altLang="en-US" sz="2800" dirty="0">
                  <a:solidFill>
                    <a:srgbClr val="0070C0"/>
                  </a:solidFill>
                  <a:latin typeface="ＭＳ Ｐゴシック" panose="020B0600070205080204" pitchFamily="50" charset="-128"/>
                  <a:ea typeface="ＭＳ Ｐゴシック" panose="020B0600070205080204" pitchFamily="50" charset="-128"/>
                </a:rPr>
                <a:t>ホルモン</a:t>
              </a:r>
              <a:endParaRPr kumimoji="1" lang="en-US" altLang="ja-JP" sz="2800" dirty="0">
                <a:solidFill>
                  <a:srgbClr val="0070C0"/>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6BAE25A1-1A28-0DC4-12E1-BDAFCC7A1A0F}"/>
                </a:ext>
              </a:extLst>
            </p:cNvPr>
            <p:cNvSpPr txBox="1"/>
            <p:nvPr/>
          </p:nvSpPr>
          <p:spPr>
            <a:xfrm>
              <a:off x="661265" y="4788981"/>
              <a:ext cx="1620957"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免疫細胞</a:t>
              </a:r>
              <a:endParaRPr kumimoji="1" lang="ja-JP" altLang="en-US"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6716C53A-4EDA-CFD0-C5F7-CE9208DF7985}"/>
                </a:ext>
              </a:extLst>
            </p:cNvPr>
            <p:cNvSpPr txBox="1"/>
            <p:nvPr/>
          </p:nvSpPr>
          <p:spPr>
            <a:xfrm>
              <a:off x="5238430" y="1286803"/>
              <a:ext cx="5865708" cy="646331"/>
            </a:xfrm>
            <a:prstGeom prst="rect">
              <a:avLst/>
            </a:prstGeom>
            <a:noFill/>
          </p:spPr>
          <p:txBody>
            <a:bodyPr wrap="none" rtlCol="0">
              <a:spAutoFit/>
            </a:bodyPr>
            <a:lstStyle/>
            <a:p>
              <a:r>
                <a:rPr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ストレス中枢（脳室周囲器官）</a:t>
              </a:r>
              <a:endParaRPr kumimoji="1"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grpSp>
          <p:nvGrpSpPr>
            <p:cNvPr id="27" name="グループ化 26">
              <a:extLst>
                <a:ext uri="{FF2B5EF4-FFF2-40B4-BE49-F238E27FC236}">
                  <a16:creationId xmlns:a16="http://schemas.microsoft.com/office/drawing/2014/main" id="{FF8024F1-D254-1D0B-C538-07DF2BA400C6}"/>
                </a:ext>
              </a:extLst>
            </p:cNvPr>
            <p:cNvGrpSpPr/>
            <p:nvPr/>
          </p:nvGrpSpPr>
          <p:grpSpPr>
            <a:xfrm rot="18318444">
              <a:off x="5158648" y="4856826"/>
              <a:ext cx="555352" cy="457198"/>
              <a:chOff x="4187129" y="3311472"/>
              <a:chExt cx="555352" cy="457198"/>
            </a:xfrm>
          </p:grpSpPr>
          <p:sp>
            <p:nvSpPr>
              <p:cNvPr id="28" name="矢印: 右 27">
                <a:extLst>
                  <a:ext uri="{FF2B5EF4-FFF2-40B4-BE49-F238E27FC236}">
                    <a16:creationId xmlns:a16="http://schemas.microsoft.com/office/drawing/2014/main" id="{9C498B92-C8FE-F632-9A83-615EAFF37C8B}"/>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E3F4A691-739C-97DC-7A58-BE5EC7F05F7A}"/>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楕円 29">
              <a:extLst>
                <a:ext uri="{FF2B5EF4-FFF2-40B4-BE49-F238E27FC236}">
                  <a16:creationId xmlns:a16="http://schemas.microsoft.com/office/drawing/2014/main" id="{2BFAF7C0-5FC8-0F78-BA97-1182CA58D5F4}"/>
                </a:ext>
              </a:extLst>
            </p:cNvPr>
            <p:cNvSpPr/>
            <p:nvPr/>
          </p:nvSpPr>
          <p:spPr>
            <a:xfrm>
              <a:off x="4223676" y="5362239"/>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運動器官</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2F834EE6-364E-8122-D4A0-7F54515762EE}"/>
                </a:ext>
              </a:extLst>
            </p:cNvPr>
            <p:cNvSpPr txBox="1"/>
            <p:nvPr/>
          </p:nvSpPr>
          <p:spPr>
            <a:xfrm>
              <a:off x="2081957" y="5980719"/>
              <a:ext cx="1980029" cy="523220"/>
            </a:xfrm>
            <a:prstGeom prst="rect">
              <a:avLst/>
            </a:prstGeom>
            <a:noFill/>
          </p:spPr>
          <p:txBody>
            <a:bodyPr wrap="none" rtlCol="0">
              <a:spAutoFit/>
            </a:bodyPr>
            <a:lstStyle/>
            <a:p>
              <a:r>
                <a:rPr kumimoji="1" lang="ja-JP" altLang="en-US" sz="2800" dirty="0">
                  <a:solidFill>
                    <a:srgbClr val="C00000"/>
                  </a:solidFill>
                  <a:latin typeface="ＭＳ Ｐゴシック" panose="020B0600070205080204" pitchFamily="50" charset="-128"/>
                  <a:ea typeface="ＭＳ Ｐゴシック" panose="020B0600070205080204" pitchFamily="50" charset="-128"/>
                </a:rPr>
                <a:t>体性神経系</a:t>
              </a:r>
            </a:p>
          </p:txBody>
        </p:sp>
        <p:sp>
          <p:nvSpPr>
            <p:cNvPr id="32" name="テキスト ボックス 31">
              <a:extLst>
                <a:ext uri="{FF2B5EF4-FFF2-40B4-BE49-F238E27FC236}">
                  <a16:creationId xmlns:a16="http://schemas.microsoft.com/office/drawing/2014/main" id="{54049F92-9E6F-A1C9-C10A-CC8A44AA7F10}"/>
                </a:ext>
              </a:extLst>
            </p:cNvPr>
            <p:cNvSpPr txBox="1"/>
            <p:nvPr/>
          </p:nvSpPr>
          <p:spPr>
            <a:xfrm>
              <a:off x="6752204" y="5796053"/>
              <a:ext cx="5057795" cy="369332"/>
            </a:xfrm>
            <a:prstGeom prst="rect">
              <a:avLst/>
            </a:prstGeom>
            <a:noFill/>
          </p:spPr>
          <p:txBody>
            <a:bodyPr wrap="none" rtlCol="0">
              <a:spAutoFit/>
            </a:bodyPr>
            <a:lstStyle/>
            <a:p>
              <a:r>
                <a:rPr kumimoji="1" lang="ja-JP" altLang="en-US" b="1" dirty="0"/>
                <a:t>自律神経の科学（</a:t>
              </a:r>
              <a:r>
                <a:rPr kumimoji="1" lang="en-US" altLang="ja-JP" b="1" dirty="0"/>
                <a:t>BLUE BACKS</a:t>
              </a:r>
              <a:r>
                <a:rPr kumimoji="1" lang="ja-JP" altLang="en-US" b="1" dirty="0"/>
                <a:t>）講談社 </a:t>
              </a:r>
              <a:r>
                <a:rPr kumimoji="1" lang="en-US" altLang="ja-JP" b="1" dirty="0"/>
                <a:t>2023</a:t>
              </a:r>
              <a:endParaRPr kumimoji="1" lang="ja-JP" altLang="en-US" b="1" dirty="0"/>
            </a:p>
          </p:txBody>
        </p:sp>
      </p:grpSp>
      <p:sp>
        <p:nvSpPr>
          <p:cNvPr id="35" name="テキスト ボックス 34">
            <a:extLst>
              <a:ext uri="{FF2B5EF4-FFF2-40B4-BE49-F238E27FC236}">
                <a16:creationId xmlns:a16="http://schemas.microsoft.com/office/drawing/2014/main" id="{3EFE20E7-E179-861B-3D38-4CADDD9A17B3}"/>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２９</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61014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4604" y="256892"/>
            <a:ext cx="11700588" cy="769441"/>
          </a:xfrm>
          <a:prstGeom prst="rect">
            <a:avLst/>
          </a:prstGeom>
          <a:noFill/>
        </p:spPr>
        <p:txBody>
          <a:bodyPr wrap="square" rtlCol="0">
            <a:spAutoFit/>
          </a:bodyPr>
          <a:lstStyle/>
          <a:p>
            <a:r>
              <a:rPr lang="ja-JP" altLang="ja-JP" sz="4400" dirty="0">
                <a:latin typeface="ＭＳ Ｐゴシック" panose="020B0600070205080204" pitchFamily="50" charset="-128"/>
                <a:ea typeface="ＭＳ Ｐゴシック" panose="020B0600070205080204" pitchFamily="50" charset="-128"/>
              </a:rPr>
              <a:t>ストレスが</a:t>
            </a:r>
            <a:r>
              <a:rPr lang="ja-JP" altLang="en-US" sz="4400" dirty="0">
                <a:latin typeface="ＭＳ Ｐゴシック" panose="020B0600070205080204" pitchFamily="50" charset="-128"/>
                <a:ea typeface="ＭＳ Ｐゴシック" panose="020B0600070205080204" pitchFamily="50" charset="-128"/>
              </a:rPr>
              <a:t>筋痛性脳脊髄炎</a:t>
            </a:r>
            <a:r>
              <a:rPr lang="ja-JP" altLang="ja-JP" sz="4400" dirty="0">
                <a:latin typeface="ＭＳ Ｐゴシック" panose="020B0600070205080204" pitchFamily="50" charset="-128"/>
                <a:ea typeface="ＭＳ Ｐゴシック" panose="020B0600070205080204" pitchFamily="50" charset="-128"/>
              </a:rPr>
              <a:t>を</a:t>
            </a:r>
            <a:r>
              <a:rPr lang="ja-JP" altLang="en-US" sz="4400" dirty="0">
                <a:latin typeface="ＭＳ Ｐゴシック" panose="020B0600070205080204" pitchFamily="50" charset="-128"/>
                <a:ea typeface="ＭＳ Ｐゴシック" panose="020B0600070205080204" pitchFamily="50" charset="-128"/>
              </a:rPr>
              <a:t>起こす</a:t>
            </a:r>
            <a:r>
              <a:rPr lang="ja-JP" altLang="ja-JP" sz="4400" dirty="0">
                <a:latin typeface="ＭＳ Ｐゴシック" panose="020B0600070205080204" pitchFamily="50" charset="-128"/>
                <a:ea typeface="ＭＳ Ｐゴシック" panose="020B0600070205080204" pitchFamily="50" charset="-128"/>
              </a:rPr>
              <a:t>しくみ</a:t>
            </a:r>
            <a:r>
              <a:rPr lang="ja-JP" altLang="en-US" sz="4400" dirty="0">
                <a:latin typeface="ＭＳ Ｐゴシック" panose="020B0600070205080204" pitchFamily="50" charset="-128"/>
                <a:ea typeface="ＭＳ Ｐゴシック" panose="020B0600070205080204" pitchFamily="50" charset="-128"/>
              </a:rPr>
              <a:t>（仮説）</a:t>
            </a:r>
            <a:endParaRPr lang="ja-JP" altLang="ja-JP" sz="44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1892248" y="2491675"/>
            <a:ext cx="8394754" cy="830997"/>
          </a:xfrm>
          <a:prstGeom prst="rect">
            <a:avLst/>
          </a:prstGeom>
          <a:noFill/>
        </p:spPr>
        <p:txBody>
          <a:bodyPr wrap="square" rtlCol="0">
            <a:spAutoFit/>
          </a:bodyPr>
          <a:lstStyle/>
          <a:p>
            <a:r>
              <a:rPr lang="ja-JP" altLang="en-US" sz="2400" b="1" dirty="0">
                <a:solidFill>
                  <a:srgbClr val="0E24F0"/>
                </a:solidFill>
                <a:latin typeface="ＭＳ Ｐゴシック" panose="020B0600070205080204" pitchFamily="50" charset="-128"/>
                <a:ea typeface="ＭＳ Ｐゴシック" panose="020B0600070205080204" pitchFamily="50" charset="-128"/>
              </a:rPr>
              <a:t>アドレナリン・ノルアドレナリン・コルチゾル・</a:t>
            </a:r>
            <a:r>
              <a:rPr kumimoji="1" lang="ja-JP" altLang="en-US" sz="2400" b="1" dirty="0">
                <a:solidFill>
                  <a:srgbClr val="0E24F0"/>
                </a:solidFill>
                <a:latin typeface="ＭＳ Ｐゴシック" panose="020B0600070205080204" pitchFamily="50" charset="-128"/>
                <a:ea typeface="ＭＳ Ｐゴシック" panose="020B0600070205080204" pitchFamily="50" charset="-128"/>
              </a:rPr>
              <a:t>炎症性サイトカイン</a:t>
            </a:r>
            <a:endParaRPr kumimoji="1" lang="en-US" altLang="ja-JP" sz="2400" b="1" dirty="0">
              <a:solidFill>
                <a:srgbClr val="0E24F0"/>
              </a:solidFill>
              <a:latin typeface="ＭＳ Ｐゴシック" panose="020B0600070205080204" pitchFamily="50" charset="-128"/>
              <a:ea typeface="ＭＳ Ｐゴシック" panose="020B0600070205080204" pitchFamily="50" charset="-128"/>
            </a:endParaRPr>
          </a:p>
          <a:p>
            <a:r>
              <a:rPr lang="ja-JP" altLang="en-US" sz="2400" b="1" dirty="0">
                <a:solidFill>
                  <a:srgbClr val="0E24F0"/>
                </a:solidFill>
                <a:latin typeface="ＭＳ Ｐゴシック" panose="020B0600070205080204" pitchFamily="50" charset="-128"/>
                <a:ea typeface="ＭＳ Ｐゴシック" panose="020B0600070205080204" pitchFamily="50" charset="-128"/>
              </a:rPr>
              <a:t>など</a:t>
            </a:r>
            <a:r>
              <a:rPr kumimoji="1" lang="ja-JP" altLang="en-US" sz="2400" b="1" dirty="0">
                <a:latin typeface="ＭＳ Ｐゴシック" panose="020B0600070205080204" pitchFamily="50" charset="-128"/>
                <a:ea typeface="ＭＳ Ｐゴシック" panose="020B0600070205080204" pitchFamily="50" charset="-128"/>
              </a:rPr>
              <a:t>が血液脳関門を破って血液から脳内に入る</a:t>
            </a:r>
          </a:p>
        </p:txBody>
      </p:sp>
      <p:sp>
        <p:nvSpPr>
          <p:cNvPr id="6" name="楕円 5"/>
          <p:cNvSpPr/>
          <p:nvPr/>
        </p:nvSpPr>
        <p:spPr>
          <a:xfrm>
            <a:off x="634071" y="1557103"/>
            <a:ext cx="1940768" cy="10730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15" name="テキスト ボックス 14"/>
          <p:cNvSpPr txBox="1"/>
          <p:nvPr/>
        </p:nvSpPr>
        <p:spPr>
          <a:xfrm>
            <a:off x="762822" y="1625985"/>
            <a:ext cx="1701107"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00B050"/>
                </a:solidFill>
                <a:latin typeface="ＭＳ Ｐゴシック" panose="020B0600070205080204" pitchFamily="50" charset="-128"/>
                <a:ea typeface="ＭＳ Ｐゴシック" panose="020B0600070205080204" pitchFamily="50" charset="-128"/>
              </a:rPr>
              <a:t>脳内</a:t>
            </a:r>
            <a:endParaRPr kumimoji="1" lang="en-US" altLang="ja-JP" sz="2400" dirty="0">
              <a:solidFill>
                <a:srgbClr val="00B050"/>
              </a:solidFill>
              <a:latin typeface="ＭＳ Ｐゴシック" panose="020B0600070205080204" pitchFamily="50" charset="-128"/>
              <a:ea typeface="ＭＳ Ｐゴシック" panose="020B0600070205080204" pitchFamily="50" charset="-128"/>
            </a:endParaRPr>
          </a:p>
          <a:p>
            <a:r>
              <a:rPr kumimoji="1" lang="ja-JP" altLang="en-US" sz="2400" dirty="0">
                <a:solidFill>
                  <a:srgbClr val="00B050"/>
                </a:solidFill>
                <a:latin typeface="ＭＳ Ｐゴシック" panose="020B0600070205080204" pitchFamily="50" charset="-128"/>
                <a:ea typeface="ＭＳ Ｐゴシック" panose="020B0600070205080204" pitchFamily="50" charset="-128"/>
              </a:rPr>
              <a:t>ミクログリア</a:t>
            </a:r>
          </a:p>
        </p:txBody>
      </p:sp>
      <p:sp>
        <p:nvSpPr>
          <p:cNvPr id="7" name="星 7 6"/>
          <p:cNvSpPr/>
          <p:nvPr/>
        </p:nvSpPr>
        <p:spPr>
          <a:xfrm>
            <a:off x="9200308" y="1061356"/>
            <a:ext cx="2593586" cy="1831134"/>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644580" y="1358455"/>
            <a:ext cx="1861608" cy="1363212"/>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脳内</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　活性化</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ミクログリア</a:t>
            </a:r>
          </a:p>
        </p:txBody>
      </p:sp>
      <p:grpSp>
        <p:nvGrpSpPr>
          <p:cNvPr id="29" name="グループ化 28"/>
          <p:cNvGrpSpPr/>
          <p:nvPr/>
        </p:nvGrpSpPr>
        <p:grpSpPr>
          <a:xfrm>
            <a:off x="9754262" y="3456315"/>
            <a:ext cx="1940768" cy="1073020"/>
            <a:chOff x="9299505" y="3617169"/>
            <a:chExt cx="1940768" cy="1073020"/>
          </a:xfrm>
        </p:grpSpPr>
        <p:sp>
          <p:nvSpPr>
            <p:cNvPr id="9" name="楕円 8"/>
            <p:cNvSpPr/>
            <p:nvPr/>
          </p:nvSpPr>
          <p:spPr>
            <a:xfrm>
              <a:off x="9299505" y="3617169"/>
              <a:ext cx="1940768" cy="10730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562003" y="3706825"/>
              <a:ext cx="1415772" cy="830997"/>
            </a:xfrm>
            <a:prstGeom prst="rect">
              <a:avLst/>
            </a:prstGeom>
            <a:noFill/>
          </p:spPr>
          <p:txBody>
            <a:bodyPr wrap="none" rtlCol="0">
              <a:spAutoFit/>
            </a:bodyPr>
            <a:lstStyle/>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00B050"/>
                  </a:solidFill>
                  <a:latin typeface="ＭＳ Ｐゴシック" panose="020B0600070205080204" pitchFamily="50" charset="-128"/>
                  <a:ea typeface="ＭＳ Ｐゴシック" panose="020B0600070205080204" pitchFamily="50" charset="-128"/>
                </a:rPr>
                <a:t>安定性</a:t>
              </a:r>
              <a:endParaRPr kumimoji="1" lang="en-US" altLang="ja-JP" sz="2400" dirty="0">
                <a:solidFill>
                  <a:srgbClr val="00B050"/>
                </a:solidFill>
                <a:latin typeface="ＭＳ Ｐゴシック" panose="020B0600070205080204" pitchFamily="50" charset="-128"/>
                <a:ea typeface="ＭＳ Ｐゴシック" panose="020B0600070205080204" pitchFamily="50" charset="-128"/>
              </a:endParaRPr>
            </a:p>
            <a:p>
              <a:r>
                <a:rPr lang="ja-JP" altLang="en-US" sz="2400" dirty="0">
                  <a:solidFill>
                    <a:srgbClr val="00B050"/>
                  </a:solidFill>
                  <a:latin typeface="ＭＳ Ｐゴシック" panose="020B0600070205080204" pitchFamily="50" charset="-128"/>
                  <a:ea typeface="ＭＳ Ｐゴシック" panose="020B0600070205080204" pitchFamily="50" charset="-128"/>
                </a:rPr>
                <a:t>神経細胞</a:t>
              </a:r>
              <a:endParaRPr kumimoji="1" lang="ja-JP" altLang="en-US" sz="2400" dirty="0">
                <a:solidFill>
                  <a:srgbClr val="00B050"/>
                </a:solidFill>
                <a:latin typeface="ＭＳ Ｐゴシック" panose="020B0600070205080204" pitchFamily="50" charset="-128"/>
                <a:ea typeface="ＭＳ Ｐゴシック" panose="020B0600070205080204" pitchFamily="50" charset="-128"/>
              </a:endParaRPr>
            </a:p>
          </p:txBody>
        </p:sp>
      </p:grpSp>
      <p:sp>
        <p:nvSpPr>
          <p:cNvPr id="13" name="星 7 12"/>
          <p:cNvSpPr/>
          <p:nvPr/>
        </p:nvSpPr>
        <p:spPr>
          <a:xfrm>
            <a:off x="4715060" y="3402425"/>
            <a:ext cx="2295331" cy="1250650"/>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217040" y="3563966"/>
            <a:ext cx="1415772" cy="830997"/>
          </a:xfrm>
          <a:prstGeom prst="rect">
            <a:avLst/>
          </a:prstGeom>
          <a:noFill/>
        </p:spPr>
        <p:txBody>
          <a:bodyPr wrap="non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　興奮</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性</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神経細胞</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9820459" y="5523758"/>
            <a:ext cx="1415772" cy="830997"/>
          </a:xfrm>
          <a:prstGeom prst="rect">
            <a:avLst/>
          </a:prstGeom>
          <a:noFill/>
        </p:spPr>
        <p:txBody>
          <a:bodyPr wrap="none" rtlCol="0">
            <a:spAutoFit/>
          </a:bodyPr>
          <a:lstStyle/>
          <a:p>
            <a:r>
              <a:rPr kumimoji="1" lang="ja-JP" altLang="en-US" sz="2400" dirty="0">
                <a:solidFill>
                  <a:srgbClr val="7030A0"/>
                </a:solidFill>
                <a:latin typeface="ＭＳ Ｐゴシック" panose="020B0600070205080204" pitchFamily="50" charset="-128"/>
                <a:ea typeface="ＭＳ Ｐゴシック" panose="020B0600070205080204" pitchFamily="50" charset="-128"/>
              </a:rPr>
              <a:t>慢性疲労</a:t>
            </a:r>
            <a:endParaRPr kumimoji="1" lang="en-US" altLang="ja-JP" sz="2400" dirty="0">
              <a:solidFill>
                <a:srgbClr val="7030A0"/>
              </a:solidFill>
              <a:latin typeface="ＭＳ Ｐゴシック" panose="020B0600070205080204" pitchFamily="50" charset="-128"/>
              <a:ea typeface="ＭＳ Ｐゴシック" panose="020B0600070205080204" pitchFamily="50" charset="-128"/>
            </a:endParaRPr>
          </a:p>
          <a:p>
            <a:r>
              <a:rPr lang="ja-JP" altLang="en-US" sz="2400" dirty="0">
                <a:solidFill>
                  <a:srgbClr val="7030A0"/>
                </a:solidFill>
                <a:latin typeface="ＭＳ Ｐゴシック" panose="020B0600070205080204" pitchFamily="50" charset="-128"/>
                <a:ea typeface="ＭＳ Ｐゴシック" panose="020B0600070205080204" pitchFamily="50" charset="-128"/>
              </a:rPr>
              <a:t>慢性</a:t>
            </a:r>
            <a:r>
              <a:rPr kumimoji="1" lang="ja-JP" altLang="en-US" sz="2400" dirty="0">
                <a:solidFill>
                  <a:srgbClr val="7030A0"/>
                </a:solidFill>
                <a:latin typeface="ＭＳ Ｐゴシック" panose="020B0600070205080204" pitchFamily="50" charset="-128"/>
                <a:ea typeface="ＭＳ Ｐゴシック" panose="020B0600070205080204" pitchFamily="50" charset="-128"/>
              </a:rPr>
              <a:t>疼痛</a:t>
            </a:r>
          </a:p>
        </p:txBody>
      </p:sp>
      <p:sp>
        <p:nvSpPr>
          <p:cNvPr id="22" name="テキスト ボックス 21"/>
          <p:cNvSpPr txBox="1"/>
          <p:nvPr/>
        </p:nvSpPr>
        <p:spPr>
          <a:xfrm>
            <a:off x="5225158" y="5590770"/>
            <a:ext cx="1481382" cy="830997"/>
          </a:xfrm>
          <a:prstGeom prst="rect">
            <a:avLst/>
          </a:prstGeom>
          <a:noFill/>
          <a:ln>
            <a:noFill/>
          </a:ln>
        </p:spPr>
        <p:txBody>
          <a:bodyPr wrap="square" rtlCol="0">
            <a:spAutoFit/>
          </a:bodyPr>
          <a:lstStyle/>
          <a:p>
            <a:r>
              <a:rPr kumimoji="1" lang="ja-JP" altLang="en-US" sz="2400" dirty="0">
                <a:solidFill>
                  <a:srgbClr val="FFC000"/>
                </a:solidFill>
                <a:latin typeface="ＭＳ Ｐゴシック" panose="020B0600070205080204" pitchFamily="50" charset="-128"/>
                <a:ea typeface="ＭＳ Ｐゴシック" panose="020B0600070205080204" pitchFamily="50" charset="-128"/>
              </a:rPr>
              <a:t>過剰反応</a:t>
            </a:r>
            <a:endParaRPr kumimoji="1" lang="en-US" altLang="ja-JP" sz="2400" dirty="0">
              <a:solidFill>
                <a:srgbClr val="FFC000"/>
              </a:solidFill>
              <a:latin typeface="ＭＳ Ｐゴシック" panose="020B0600070205080204" pitchFamily="50" charset="-128"/>
              <a:ea typeface="ＭＳ Ｐゴシック" panose="020B0600070205080204" pitchFamily="50" charset="-128"/>
            </a:endParaRPr>
          </a:p>
          <a:p>
            <a:r>
              <a:rPr lang="ja-JP" altLang="en-US" sz="2400" dirty="0">
                <a:solidFill>
                  <a:srgbClr val="FFC000"/>
                </a:solidFill>
                <a:latin typeface="ＭＳ Ｐゴシック" panose="020B0600070205080204" pitchFamily="50" charset="-128"/>
                <a:ea typeface="ＭＳ Ｐゴシック" panose="020B0600070205080204" pitchFamily="50" charset="-128"/>
              </a:rPr>
              <a:t>過敏症状</a:t>
            </a:r>
            <a:endParaRPr kumimoji="1" lang="ja-JP" altLang="en-US" sz="2400" dirty="0">
              <a:solidFill>
                <a:srgbClr val="FFC000"/>
              </a:solidFill>
              <a:latin typeface="ＭＳ Ｐゴシック" panose="020B0600070205080204" pitchFamily="50" charset="-128"/>
              <a:ea typeface="ＭＳ Ｐゴシック" panose="020B0600070205080204" pitchFamily="50" charset="-128"/>
            </a:endParaRPr>
          </a:p>
        </p:txBody>
      </p:sp>
      <p:sp>
        <p:nvSpPr>
          <p:cNvPr id="8" name="楕円 7"/>
          <p:cNvSpPr/>
          <p:nvPr/>
        </p:nvSpPr>
        <p:spPr>
          <a:xfrm>
            <a:off x="4789228" y="5416456"/>
            <a:ext cx="2251787" cy="12788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14963" y="5560488"/>
            <a:ext cx="1877437"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感覚情報</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誤認・誤作動</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30" name="グループ化 29"/>
          <p:cNvGrpSpPr/>
          <p:nvPr/>
        </p:nvGrpSpPr>
        <p:grpSpPr>
          <a:xfrm>
            <a:off x="618319" y="3563966"/>
            <a:ext cx="1940768" cy="1073020"/>
            <a:chOff x="1101011" y="3769569"/>
            <a:chExt cx="1940768" cy="1073020"/>
          </a:xfrm>
        </p:grpSpPr>
        <p:sp>
          <p:nvSpPr>
            <p:cNvPr id="10" name="楕円 9"/>
            <p:cNvSpPr/>
            <p:nvPr/>
          </p:nvSpPr>
          <p:spPr>
            <a:xfrm>
              <a:off x="1101011" y="3769569"/>
              <a:ext cx="1940768" cy="10730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360801" y="3890580"/>
              <a:ext cx="1569660"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神経細胞</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過敏・鈍磨</a:t>
              </a:r>
              <a:endParaRPr kumimoji="1" lang="ja-JP" altLang="en-US" sz="2400" dirty="0">
                <a:latin typeface="ＭＳ Ｐゴシック" panose="020B0600070205080204" pitchFamily="50" charset="-128"/>
                <a:ea typeface="ＭＳ Ｐゴシック" panose="020B0600070205080204" pitchFamily="50" charset="-128"/>
              </a:endParaRPr>
            </a:p>
          </p:txBody>
        </p:sp>
      </p:grpSp>
      <p:sp>
        <p:nvSpPr>
          <p:cNvPr id="25" name="テキスト ボックス 24"/>
          <p:cNvSpPr txBox="1"/>
          <p:nvPr/>
        </p:nvSpPr>
        <p:spPr>
          <a:xfrm>
            <a:off x="7367207" y="3938059"/>
            <a:ext cx="2028119" cy="646331"/>
          </a:xfrm>
          <a:prstGeom prst="rect">
            <a:avLst/>
          </a:prstGeom>
          <a:noFill/>
        </p:spPr>
        <p:txBody>
          <a:bodyPr wrap="none" rtlCol="0">
            <a:spAutoFit/>
          </a:bodyPr>
          <a:lstStyle/>
          <a:p>
            <a:r>
              <a:rPr kumimoji="1" lang="ja-JP" altLang="en-US" dirty="0">
                <a:solidFill>
                  <a:srgbClr val="0E24F0"/>
                </a:solidFill>
                <a:latin typeface="ＭＳ Ｐゴシック" panose="020B0600070205080204" pitchFamily="50" charset="-128"/>
                <a:ea typeface="ＭＳ Ｐゴシック" panose="020B0600070205080204" pitchFamily="50" charset="-128"/>
              </a:rPr>
              <a:t>炎症性サイトカイン</a:t>
            </a:r>
            <a:endParaRPr kumimoji="1" lang="en-US" altLang="ja-JP" dirty="0">
              <a:solidFill>
                <a:srgbClr val="0E24F0"/>
              </a:solidFill>
              <a:latin typeface="ＭＳ Ｐゴシック" panose="020B0600070205080204" pitchFamily="50" charset="-128"/>
              <a:ea typeface="ＭＳ Ｐゴシック" panose="020B0600070205080204" pitchFamily="50" charset="-128"/>
            </a:endParaRPr>
          </a:p>
          <a:p>
            <a:r>
              <a:rPr lang="ja-JP" altLang="en-US" dirty="0">
                <a:solidFill>
                  <a:srgbClr val="0E24F0"/>
                </a:solidFill>
                <a:latin typeface="ＭＳ Ｐゴシック" panose="020B0600070205080204" pitchFamily="50" charset="-128"/>
                <a:ea typeface="ＭＳ Ｐゴシック" panose="020B0600070205080204" pitchFamily="50" charset="-128"/>
              </a:rPr>
              <a:t>　活性酸素</a:t>
            </a:r>
            <a:r>
              <a:rPr lang="ja-JP" altLang="en-US" dirty="0">
                <a:latin typeface="ＭＳ Ｐゴシック" panose="020B0600070205080204" pitchFamily="50" charset="-128"/>
                <a:ea typeface="ＭＳ Ｐゴシック" panose="020B0600070205080204" pitchFamily="50" charset="-128"/>
              </a:rPr>
              <a:t>の放出</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3938161" y="1433588"/>
            <a:ext cx="3849131" cy="523220"/>
          </a:xfrm>
          <a:prstGeom prst="rect">
            <a:avLst/>
          </a:prstGeom>
          <a:noFill/>
        </p:spPr>
        <p:txBody>
          <a:bodyPr wrap="none" rtlCol="0">
            <a:spAutoFit/>
          </a:bodyPr>
          <a:lstStyle/>
          <a:p>
            <a:r>
              <a:rPr kumimoji="1" lang="ja-JP" altLang="en-US" sz="2800" dirty="0">
                <a:solidFill>
                  <a:srgbClr val="FF0000"/>
                </a:solidFill>
                <a:highlight>
                  <a:srgbClr val="FFFF00"/>
                </a:highlight>
                <a:latin typeface="ＭＳ Ｐゴシック" panose="020B0600070205080204" pitchFamily="50" charset="-128"/>
                <a:ea typeface="ＭＳ Ｐゴシック" panose="020B0600070205080204" pitchFamily="50" charset="-128"/>
              </a:rPr>
              <a:t>慢性過剰なストレス状態</a:t>
            </a:r>
          </a:p>
        </p:txBody>
      </p:sp>
      <p:cxnSp>
        <p:nvCxnSpPr>
          <p:cNvPr id="37" name="直線矢印コネクタ 36"/>
          <p:cNvCxnSpPr/>
          <p:nvPr/>
        </p:nvCxnSpPr>
        <p:spPr>
          <a:xfrm>
            <a:off x="2780522" y="2093613"/>
            <a:ext cx="63354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7175241" y="3960487"/>
            <a:ext cx="21975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2690336" y="3963596"/>
            <a:ext cx="21975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星 7 40"/>
          <p:cNvSpPr/>
          <p:nvPr/>
        </p:nvSpPr>
        <p:spPr>
          <a:xfrm>
            <a:off x="489207" y="5213063"/>
            <a:ext cx="2528947" cy="1586413"/>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3013788" y="6023815"/>
            <a:ext cx="16235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7492482" y="6023815"/>
            <a:ext cx="16235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楕円 44"/>
          <p:cNvSpPr/>
          <p:nvPr/>
        </p:nvSpPr>
        <p:spPr>
          <a:xfrm>
            <a:off x="9410987" y="5354246"/>
            <a:ext cx="2251787" cy="12788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a:off x="10315154" y="2837425"/>
            <a:ext cx="363894" cy="555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1388876" y="4711216"/>
            <a:ext cx="363894" cy="555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044648" y="4611670"/>
            <a:ext cx="8394754" cy="830997"/>
          </a:xfrm>
          <a:prstGeom prst="rect">
            <a:avLst/>
          </a:prstGeom>
          <a:noFill/>
        </p:spPr>
        <p:txBody>
          <a:bodyPr wrap="square" rtlCol="0">
            <a:spAutoFit/>
          </a:bodyPr>
          <a:lstStyle/>
          <a:p>
            <a:r>
              <a:rPr lang="ja-JP" altLang="en-US" sz="2400" b="1" dirty="0">
                <a:solidFill>
                  <a:srgbClr val="0E24F0"/>
                </a:solidFill>
                <a:latin typeface="ＭＳ Ｐゴシック" panose="020B0600070205080204" pitchFamily="50" charset="-128"/>
                <a:ea typeface="ＭＳ Ｐゴシック" panose="020B0600070205080204" pitchFamily="50" charset="-128"/>
              </a:rPr>
              <a:t>視床下部・松果体・脈絡叢（第３・４脳室）・終後野</a:t>
            </a:r>
            <a:r>
              <a:rPr lang="ja-JP" altLang="en-US" sz="2400" b="1" dirty="0">
                <a:latin typeface="ＭＳ Ｐゴシック" panose="020B0600070205080204" pitchFamily="50" charset="-128"/>
                <a:ea typeface="ＭＳ Ｐゴシック" panose="020B0600070205080204" pitchFamily="50" charset="-128"/>
              </a:rPr>
              <a:t>は</a:t>
            </a:r>
            <a:r>
              <a:rPr kumimoji="1" lang="ja-JP" altLang="en-US" sz="2400" b="1" dirty="0">
                <a:latin typeface="ＭＳ Ｐゴシック" panose="020B0600070205080204" pitchFamily="50" charset="-128"/>
                <a:ea typeface="ＭＳ Ｐゴシック" panose="020B0600070205080204" pitchFamily="50" charset="-128"/>
              </a:rPr>
              <a:t>血液脳関門</a:t>
            </a:r>
            <a:r>
              <a:rPr lang="ja-JP" altLang="en-US" sz="2400" b="1" dirty="0">
                <a:latin typeface="ＭＳ Ｐゴシック" panose="020B0600070205080204" pitchFamily="50" charset="-128"/>
                <a:ea typeface="ＭＳ Ｐゴシック" panose="020B0600070205080204" pitchFamily="50" charset="-128"/>
              </a:rPr>
              <a:t>がない場所であり、</a:t>
            </a:r>
            <a:r>
              <a:rPr kumimoji="1" lang="ja-JP" altLang="en-US" sz="2400" b="1" dirty="0">
                <a:latin typeface="ＭＳ Ｐゴシック" panose="020B0600070205080204" pitchFamily="50" charset="-128"/>
                <a:ea typeface="ＭＳ Ｐゴシック" panose="020B0600070205080204" pitchFamily="50" charset="-128"/>
              </a:rPr>
              <a:t>炎症性物質が血液から脳内に入りやすい</a:t>
            </a:r>
          </a:p>
        </p:txBody>
      </p:sp>
      <p:sp>
        <p:nvSpPr>
          <p:cNvPr id="34" name="テキスト ボックス 33">
            <a:extLst>
              <a:ext uri="{FF2B5EF4-FFF2-40B4-BE49-F238E27FC236}">
                <a16:creationId xmlns:a16="http://schemas.microsoft.com/office/drawing/2014/main" id="{0D9CE3EE-560D-ABBD-4C46-80CCB7C8EFB7}"/>
              </a:ext>
            </a:extLst>
          </p:cNvPr>
          <p:cNvSpPr txBox="1"/>
          <p:nvPr/>
        </p:nvSpPr>
        <p:spPr>
          <a:xfrm>
            <a:off x="11394492" y="6258760"/>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３０</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66851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ロゴ 神経化学 Bulletin of the Japanese Society for Neurochemistry Japanese  English ISSN: 0037-3796 日本神経化学会 The Japanese Society for Neurochemistry  160-0016 東京都新宿区信濃町35番地 国際医学情報センター内 c/o International Medic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43" y="548640"/>
            <a:ext cx="11000663" cy="5221017"/>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FDD1BD6D-3256-48F0-D042-6A755511C786}"/>
              </a:ext>
            </a:extLst>
          </p:cNvPr>
          <p:cNvSpPr/>
          <p:nvPr/>
        </p:nvSpPr>
        <p:spPr>
          <a:xfrm>
            <a:off x="1961322" y="2610678"/>
            <a:ext cx="569843" cy="1007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7845432-E793-ECA6-89D5-75296308D9B7}"/>
              </a:ext>
            </a:extLst>
          </p:cNvPr>
          <p:cNvSpPr/>
          <p:nvPr/>
        </p:nvSpPr>
        <p:spPr>
          <a:xfrm>
            <a:off x="2955235" y="3182339"/>
            <a:ext cx="417443" cy="4439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D9528001-33FA-FA5C-72F3-350AF811F27E}"/>
              </a:ext>
            </a:extLst>
          </p:cNvPr>
          <p:cNvSpPr/>
          <p:nvPr/>
        </p:nvSpPr>
        <p:spPr>
          <a:xfrm>
            <a:off x="3163957" y="4210878"/>
            <a:ext cx="417443" cy="4936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2696122-BE3D-EA54-4AF9-93CCB3AA6A14}"/>
              </a:ext>
            </a:extLst>
          </p:cNvPr>
          <p:cNvSpPr txBox="1"/>
          <p:nvPr/>
        </p:nvSpPr>
        <p:spPr>
          <a:xfrm>
            <a:off x="257506" y="46054"/>
            <a:ext cx="4705134" cy="1200329"/>
          </a:xfrm>
          <a:prstGeom prst="rect">
            <a:avLst/>
          </a:prstGeom>
          <a:noFill/>
        </p:spPr>
        <p:txBody>
          <a:bodyPr wrap="none" rtlCol="0">
            <a:spAutoFit/>
          </a:bodyPr>
          <a:lstStyle/>
          <a:p>
            <a:r>
              <a:rPr kumimoji="1" lang="ja-JP" altLang="en-US" sz="3600" dirty="0">
                <a:effectLst>
                  <a:outerShdw blurRad="38100" dist="38100" dir="2700000" algn="tl">
                    <a:srgbClr val="000000">
                      <a:alpha val="43137"/>
                    </a:srgbClr>
                  </a:outerShdw>
                </a:effectLst>
                <a:highlight>
                  <a:srgbClr val="FFFF00"/>
                </a:highlight>
                <a:latin typeface="ＭＳ Ｐゴシック" panose="020B0600070205080204" pitchFamily="50" charset="-128"/>
                <a:ea typeface="ＭＳ Ｐゴシック" panose="020B0600070205080204" pitchFamily="50" charset="-128"/>
              </a:rPr>
              <a:t>脳血液関門がない部位</a:t>
            </a:r>
            <a:endParaRPr kumimoji="1" lang="en-US" altLang="ja-JP" sz="3600" dirty="0">
              <a:effectLst>
                <a:outerShdw blurRad="38100" dist="38100" dir="2700000" algn="tl">
                  <a:srgbClr val="000000">
                    <a:alpha val="43137"/>
                  </a:srgbClr>
                </a:outerShdw>
              </a:effectLst>
              <a:highlight>
                <a:srgbClr val="FFFF00"/>
              </a:highlight>
              <a:latin typeface="ＭＳ Ｐゴシック" panose="020B0600070205080204" pitchFamily="50" charset="-128"/>
              <a:ea typeface="ＭＳ Ｐゴシック" panose="020B0600070205080204" pitchFamily="50" charset="-128"/>
            </a:endParaRPr>
          </a:p>
          <a:p>
            <a:r>
              <a:rPr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（脳の窓）</a:t>
            </a:r>
            <a:endParaRPr kumimoji="1"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7653E6B4-AE97-FE86-6480-7C7BD9C3BB99}"/>
              </a:ext>
            </a:extLst>
          </p:cNvPr>
          <p:cNvSpPr txBox="1"/>
          <p:nvPr/>
        </p:nvSpPr>
        <p:spPr>
          <a:xfrm>
            <a:off x="230456" y="4045683"/>
            <a:ext cx="2091058" cy="523220"/>
          </a:xfrm>
          <a:prstGeom prst="rect">
            <a:avLst/>
          </a:prstGeom>
          <a:noFill/>
        </p:spPr>
        <p:txBody>
          <a:bodyPr wrap="square" rtlCol="0">
            <a:spAutoFit/>
          </a:bodyPr>
          <a:lstStyle/>
          <a:p>
            <a:r>
              <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ストレス中枢</a:t>
            </a:r>
          </a:p>
        </p:txBody>
      </p:sp>
      <p:sp>
        <p:nvSpPr>
          <p:cNvPr id="12" name="テキスト ボックス 11">
            <a:extLst>
              <a:ext uri="{FF2B5EF4-FFF2-40B4-BE49-F238E27FC236}">
                <a16:creationId xmlns:a16="http://schemas.microsoft.com/office/drawing/2014/main" id="{F4D6C856-A9E5-905F-FD74-DA6820D48F1E}"/>
              </a:ext>
            </a:extLst>
          </p:cNvPr>
          <p:cNvSpPr txBox="1"/>
          <p:nvPr/>
        </p:nvSpPr>
        <p:spPr>
          <a:xfrm>
            <a:off x="500654" y="4562755"/>
            <a:ext cx="1620957" cy="523220"/>
          </a:xfrm>
          <a:prstGeom prst="rect">
            <a:avLst/>
          </a:prstGeom>
          <a:noFill/>
        </p:spPr>
        <p:txBody>
          <a:bodyPr wrap="none" rtlCol="0">
            <a:spAutoFit/>
          </a:bodyPr>
          <a:lstStyle/>
          <a:p>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睡眠</a:t>
            </a:r>
            <a:r>
              <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中枢</a:t>
            </a:r>
          </a:p>
        </p:txBody>
      </p:sp>
      <p:sp>
        <p:nvSpPr>
          <p:cNvPr id="13" name="テキスト ボックス 12">
            <a:extLst>
              <a:ext uri="{FF2B5EF4-FFF2-40B4-BE49-F238E27FC236}">
                <a16:creationId xmlns:a16="http://schemas.microsoft.com/office/drawing/2014/main" id="{AEA0A4AB-A09F-5AF3-11AE-15D6CFE01B5B}"/>
              </a:ext>
            </a:extLst>
          </p:cNvPr>
          <p:cNvSpPr txBox="1"/>
          <p:nvPr/>
        </p:nvSpPr>
        <p:spPr>
          <a:xfrm>
            <a:off x="500655" y="5180237"/>
            <a:ext cx="1620957" cy="523220"/>
          </a:xfrm>
          <a:prstGeom prst="rect">
            <a:avLst/>
          </a:prstGeom>
          <a:noFill/>
        </p:spPr>
        <p:txBody>
          <a:bodyPr wrap="none" rtlCol="0">
            <a:spAutoFit/>
          </a:bodyPr>
          <a:lstStyle/>
          <a:p>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内臓中枢</a:t>
            </a:r>
            <a:endPar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5" name="楕円 14">
            <a:extLst>
              <a:ext uri="{FF2B5EF4-FFF2-40B4-BE49-F238E27FC236}">
                <a16:creationId xmlns:a16="http://schemas.microsoft.com/office/drawing/2014/main" id="{C6C0EEE6-3577-0799-F95F-9D2333194701}"/>
              </a:ext>
            </a:extLst>
          </p:cNvPr>
          <p:cNvSpPr/>
          <p:nvPr/>
        </p:nvSpPr>
        <p:spPr>
          <a:xfrm>
            <a:off x="1493303" y="2311519"/>
            <a:ext cx="1116770" cy="8177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491D3E8-9CFE-BF96-E1FD-97C7C784B8A5}"/>
              </a:ext>
            </a:extLst>
          </p:cNvPr>
          <p:cNvSpPr txBox="1"/>
          <p:nvPr/>
        </p:nvSpPr>
        <p:spPr>
          <a:xfrm>
            <a:off x="758535" y="6202499"/>
            <a:ext cx="10795752" cy="369332"/>
          </a:xfrm>
          <a:prstGeom prst="rect">
            <a:avLst/>
          </a:prstGeom>
          <a:noFill/>
        </p:spPr>
        <p:txBody>
          <a:bodyPr wrap="square" rtlCol="0">
            <a:spAutoFit/>
          </a:bodyPr>
          <a:lstStyle/>
          <a:p>
            <a:r>
              <a:rPr kumimoji="1" lang="ja-JP" altLang="en-US" b="1" dirty="0"/>
              <a:t>神経化学　</a:t>
            </a:r>
            <a:r>
              <a:rPr lang="en-US" altLang="ja-JP" b="1" u="sng" dirty="0">
                <a:hlinkClick r:id="rId3"/>
              </a:rPr>
              <a:t>Vol. 59 - No. 2</a:t>
            </a:r>
            <a:r>
              <a:rPr lang="ja-JP" altLang="en-US" b="1" dirty="0"/>
              <a:t>　</a:t>
            </a:r>
            <a:r>
              <a:rPr lang="en-US" altLang="ja-JP" b="1" dirty="0"/>
              <a:t>Bulletin of Japanese Society for Neurochemistry 59(2): 52-58 (2020)</a:t>
            </a:r>
          </a:p>
        </p:txBody>
      </p:sp>
      <p:sp>
        <p:nvSpPr>
          <p:cNvPr id="2" name="正方形/長方形 1">
            <a:extLst>
              <a:ext uri="{FF2B5EF4-FFF2-40B4-BE49-F238E27FC236}">
                <a16:creationId xmlns:a16="http://schemas.microsoft.com/office/drawing/2014/main" id="{BD77514C-64BE-4F3E-3566-57393E65A4EA}"/>
              </a:ext>
            </a:extLst>
          </p:cNvPr>
          <p:cNvSpPr/>
          <p:nvPr/>
        </p:nvSpPr>
        <p:spPr>
          <a:xfrm>
            <a:off x="9827582" y="5331042"/>
            <a:ext cx="1398232" cy="34497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9" name="テキスト ボックス 18">
            <a:extLst>
              <a:ext uri="{FF2B5EF4-FFF2-40B4-BE49-F238E27FC236}">
                <a16:creationId xmlns:a16="http://schemas.microsoft.com/office/drawing/2014/main" id="{7FCA570A-2E4A-8F4B-3596-F7DA0514F1A5}"/>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３１</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22775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33450" y="1169579"/>
            <a:ext cx="9905210" cy="5688421"/>
          </a:xfrm>
          <a:prstGeom prst="rect">
            <a:avLst/>
          </a:prstGeom>
        </p:spPr>
      </p:pic>
      <p:pic>
        <p:nvPicPr>
          <p:cNvPr id="6" name="図 5"/>
          <p:cNvPicPr>
            <a:picLocks noChangeAspect="1"/>
          </p:cNvPicPr>
          <p:nvPr/>
        </p:nvPicPr>
        <p:blipFill>
          <a:blip r:embed="rId3"/>
          <a:stretch>
            <a:fillRect/>
          </a:stretch>
        </p:blipFill>
        <p:spPr>
          <a:xfrm>
            <a:off x="9507908" y="246249"/>
            <a:ext cx="2415160" cy="2022697"/>
          </a:xfrm>
          <a:prstGeom prst="rect">
            <a:avLst/>
          </a:prstGeom>
        </p:spPr>
      </p:pic>
      <p:sp>
        <p:nvSpPr>
          <p:cNvPr id="2" name="テキスト ボックス 1"/>
          <p:cNvSpPr txBox="1"/>
          <p:nvPr/>
        </p:nvSpPr>
        <p:spPr>
          <a:xfrm>
            <a:off x="338842" y="246249"/>
            <a:ext cx="9100568" cy="923330"/>
          </a:xfrm>
          <a:prstGeom prst="rect">
            <a:avLst/>
          </a:prstGeom>
          <a:noFill/>
        </p:spPr>
        <p:txBody>
          <a:bodyPr wrap="none" rtlCol="0">
            <a:spAutoFit/>
          </a:bodyPr>
          <a:lstStyle/>
          <a:p>
            <a:r>
              <a:rPr kumimoji="1" lang="ja-JP" altLang="en-US" sz="5400" dirty="0">
                <a:highlight>
                  <a:srgbClr val="FFFF00"/>
                </a:highlight>
                <a:latin typeface="ＭＳ Ｐゴシック" panose="020B0600070205080204" pitchFamily="50" charset="-128"/>
                <a:ea typeface="ＭＳ Ｐゴシック" panose="020B0600070205080204" pitchFamily="50" charset="-128"/>
              </a:rPr>
              <a:t>慢性上咽頭炎</a:t>
            </a:r>
            <a:r>
              <a:rPr kumimoji="1" lang="ja-JP" altLang="en-US" sz="5400" dirty="0">
                <a:latin typeface="ＭＳ Ｐゴシック" panose="020B0600070205080204" pitchFamily="50" charset="-128"/>
                <a:ea typeface="ＭＳ Ｐゴシック" panose="020B0600070205080204" pitchFamily="50" charset="-128"/>
              </a:rPr>
              <a:t>の</a:t>
            </a:r>
            <a:r>
              <a:rPr kumimoji="1" lang="en-US" altLang="ja-JP" sz="5400" dirty="0">
                <a:latin typeface="ＭＳ Ｐゴシック" panose="020B0600070205080204" pitchFamily="50" charset="-128"/>
                <a:ea typeface="ＭＳ Ｐゴシック" panose="020B0600070205080204" pitchFamily="50" charset="-128"/>
              </a:rPr>
              <a:t>B</a:t>
            </a:r>
            <a:r>
              <a:rPr kumimoji="1" lang="ja-JP" altLang="en-US" sz="5400" dirty="0">
                <a:latin typeface="ＭＳ Ｐゴシック" panose="020B0600070205080204" pitchFamily="50" charset="-128"/>
                <a:ea typeface="ＭＳ Ｐゴシック" panose="020B0600070205080204" pitchFamily="50" charset="-128"/>
              </a:rPr>
              <a:t>スポット療法</a:t>
            </a:r>
          </a:p>
        </p:txBody>
      </p:sp>
      <p:sp>
        <p:nvSpPr>
          <p:cNvPr id="5" name="テキスト ボックス 4">
            <a:extLst>
              <a:ext uri="{FF2B5EF4-FFF2-40B4-BE49-F238E27FC236}">
                <a16:creationId xmlns:a16="http://schemas.microsoft.com/office/drawing/2014/main" id="{F144F9C4-21D5-1E42-0950-A6E487167596}"/>
              </a:ext>
            </a:extLst>
          </p:cNvPr>
          <p:cNvSpPr txBox="1"/>
          <p:nvPr/>
        </p:nvSpPr>
        <p:spPr>
          <a:xfrm>
            <a:off x="6345890" y="1054509"/>
            <a:ext cx="2646878" cy="830997"/>
          </a:xfrm>
          <a:prstGeom prst="rect">
            <a:avLst/>
          </a:prstGeom>
          <a:noFill/>
        </p:spPr>
        <p:txBody>
          <a:bodyPr wrap="none" rtlCol="0">
            <a:spAutoFit/>
          </a:bodyPr>
          <a:lstStyle/>
          <a:p>
            <a:r>
              <a:rPr lang="ja-JP" altLang="en-US" sz="4800" dirty="0">
                <a:highlight>
                  <a:srgbClr val="00FF00"/>
                </a:highlight>
                <a:latin typeface="ＭＳ Ｐゴシック" panose="020B0600070205080204" pitchFamily="50" charset="-128"/>
                <a:ea typeface="ＭＳ Ｐゴシック" panose="020B0600070205080204" pitchFamily="50" charset="-128"/>
              </a:rPr>
              <a:t>病巣疾患</a:t>
            </a:r>
            <a:endParaRPr kumimoji="1" lang="ja-JP" altLang="en-US" sz="4800" dirty="0">
              <a:highlight>
                <a:srgbClr val="00FF00"/>
              </a:highlight>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00675A15-2DC0-CE22-B4BC-18A4629968A2}"/>
              </a:ext>
            </a:extLst>
          </p:cNvPr>
          <p:cNvSpPr txBox="1"/>
          <p:nvPr/>
        </p:nvSpPr>
        <p:spPr>
          <a:xfrm>
            <a:off x="6431163" y="2808836"/>
            <a:ext cx="5514651" cy="954107"/>
          </a:xfrm>
          <a:prstGeom prst="rect">
            <a:avLst/>
          </a:prstGeom>
          <a:noFill/>
        </p:spPr>
        <p:txBody>
          <a:bodyPr wrap="none" rtlCol="0">
            <a:spAutoFit/>
          </a:bodyPr>
          <a:lstStyle/>
          <a:p>
            <a:r>
              <a:rPr lang="ja-JP" altLang="en-US" sz="2800" b="1" dirty="0">
                <a:highlight>
                  <a:srgbClr val="00FF00"/>
                </a:highlight>
                <a:latin typeface="ＭＳ Ｐゴシック" panose="020B0600070205080204" pitchFamily="50" charset="-128"/>
                <a:ea typeface="ＭＳ Ｐゴシック" panose="020B0600070205080204" pitchFamily="50" charset="-128"/>
              </a:rPr>
              <a:t>「病巣炎症」によって引き起こされた</a:t>
            </a:r>
            <a:endParaRPr lang="en-US" altLang="ja-JP" sz="2800" b="1" dirty="0">
              <a:highlight>
                <a:srgbClr val="00FF00"/>
              </a:highlight>
              <a:latin typeface="ＭＳ Ｐゴシック" panose="020B0600070205080204" pitchFamily="50" charset="-128"/>
              <a:ea typeface="ＭＳ Ｐゴシック" panose="020B0600070205080204" pitchFamily="50" charset="-128"/>
            </a:endParaRPr>
          </a:p>
          <a:p>
            <a:r>
              <a:rPr lang="ja-JP" altLang="en-US" sz="2800" b="1" dirty="0">
                <a:highlight>
                  <a:srgbClr val="00FF00"/>
                </a:highlight>
                <a:latin typeface="ＭＳ Ｐゴシック" panose="020B0600070205080204" pitchFamily="50" charset="-128"/>
                <a:ea typeface="ＭＳ Ｐゴシック" panose="020B0600070205080204" pitchFamily="50" charset="-128"/>
              </a:rPr>
              <a:t>　二次的な自己免疫性炎症性疾患</a:t>
            </a:r>
            <a:endParaRPr kumimoji="1" lang="ja-JP" altLang="en-US" sz="2800" b="1" dirty="0">
              <a:highlight>
                <a:srgbClr val="00FF00"/>
              </a:highlight>
            </a:endParaRPr>
          </a:p>
        </p:txBody>
      </p:sp>
      <p:sp>
        <p:nvSpPr>
          <p:cNvPr id="8" name="テキスト ボックス 7">
            <a:extLst>
              <a:ext uri="{FF2B5EF4-FFF2-40B4-BE49-F238E27FC236}">
                <a16:creationId xmlns:a16="http://schemas.microsoft.com/office/drawing/2014/main" id="{1E4E7385-0965-90EC-CB17-C398204F9AAE}"/>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３２</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77722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46655" y="400555"/>
            <a:ext cx="11319124" cy="769441"/>
          </a:xfrm>
          <a:prstGeom prst="rect">
            <a:avLst/>
          </a:prstGeom>
          <a:noFill/>
        </p:spPr>
        <p:txBody>
          <a:bodyPr wrap="none" rtlCol="0">
            <a:spAutoFit/>
          </a:bodyPr>
          <a:lstStyle/>
          <a:p>
            <a:r>
              <a:rPr kumimoji="1" lang="ja-JP" altLang="en-US" sz="4400" dirty="0">
                <a:solidFill>
                  <a:srgbClr val="0000CC"/>
                </a:solidFill>
                <a:latin typeface="ＭＳ Ｐゴシック" panose="020B0600070205080204" pitchFamily="50" charset="-128"/>
                <a:ea typeface="ＭＳ Ｐゴシック" panose="020B0600070205080204" pitchFamily="50" charset="-128"/>
              </a:rPr>
              <a:t>筋痛性脳脊髄炎（</a:t>
            </a:r>
            <a:r>
              <a:rPr kumimoji="1" lang="en-US" altLang="ja-JP" sz="4400" dirty="0">
                <a:solidFill>
                  <a:srgbClr val="0000CC"/>
                </a:solidFill>
                <a:latin typeface="ＭＳ Ｐゴシック" panose="020B0600070205080204" pitchFamily="50" charset="-128"/>
                <a:ea typeface="ＭＳ Ｐゴシック" panose="020B0600070205080204" pitchFamily="50" charset="-128"/>
              </a:rPr>
              <a:t>ME)</a:t>
            </a:r>
            <a:r>
              <a:rPr kumimoji="1" lang="ja-JP" altLang="en-US" sz="4400" dirty="0">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慢性疲労症候群（</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CFS)</a:t>
            </a: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522511" y="1722664"/>
            <a:ext cx="4816928" cy="4721677"/>
            <a:chOff x="3306536" y="1387929"/>
            <a:chExt cx="4816928" cy="4721677"/>
          </a:xfrm>
        </p:grpSpPr>
        <p:grpSp>
          <p:nvGrpSpPr>
            <p:cNvPr id="5" name="グループ化 4"/>
            <p:cNvGrpSpPr/>
            <p:nvPr/>
          </p:nvGrpSpPr>
          <p:grpSpPr>
            <a:xfrm>
              <a:off x="3306536" y="1387929"/>
              <a:ext cx="4816928" cy="4721677"/>
              <a:chOff x="3477986" y="1491342"/>
              <a:chExt cx="3973291" cy="3989614"/>
            </a:xfrm>
          </p:grpSpPr>
          <p:sp>
            <p:nvSpPr>
              <p:cNvPr id="2" name="楕円 1"/>
              <p:cNvSpPr/>
              <p:nvPr/>
            </p:nvSpPr>
            <p:spPr>
              <a:xfrm>
                <a:off x="3477986" y="1494064"/>
                <a:ext cx="2645228" cy="2661557"/>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4806049" y="1491342"/>
                <a:ext cx="2645228" cy="26615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66505" y="2819399"/>
                <a:ext cx="2645228" cy="2661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673929" y="2367642"/>
              <a:ext cx="1107996" cy="646331"/>
            </a:xfrm>
            <a:prstGeom prst="rect">
              <a:avLst/>
            </a:prstGeom>
            <a:noFill/>
          </p:spPr>
          <p:txBody>
            <a:bodyPr wrap="none" rtlCol="0">
              <a:spAutoFit/>
            </a:bodyPr>
            <a:lstStyle/>
            <a:p>
              <a:r>
                <a:rPr kumimoji="1" lang="ja-JP" altLang="en-US" sz="3600" dirty="0">
                  <a:solidFill>
                    <a:srgbClr val="0000CC"/>
                  </a:solidFill>
                  <a:latin typeface="ＭＳ Ｐゴシック" panose="020B0600070205080204" pitchFamily="50" charset="-128"/>
                  <a:ea typeface="ＭＳ Ｐゴシック" panose="020B0600070205080204" pitchFamily="50" charset="-128"/>
                </a:rPr>
                <a:t>疼痛</a:t>
              </a:r>
            </a:p>
          </p:txBody>
        </p:sp>
        <p:sp>
          <p:nvSpPr>
            <p:cNvPr id="9" name="テキスト ボックス 8"/>
            <p:cNvSpPr txBox="1"/>
            <p:nvPr/>
          </p:nvSpPr>
          <p:spPr>
            <a:xfrm>
              <a:off x="6659338" y="2381250"/>
              <a:ext cx="1107996" cy="646331"/>
            </a:xfrm>
            <a:prstGeom prst="rect">
              <a:avLst/>
            </a:prstGeom>
            <a:noFill/>
          </p:spPr>
          <p:txBody>
            <a:bodyPr wrap="none" rtlCol="0">
              <a:spAutoFit/>
            </a:bodyPr>
            <a:lstStyle/>
            <a:p>
              <a:r>
                <a:rPr lang="ja-JP" altLang="en-US" sz="3600" dirty="0">
                  <a:solidFill>
                    <a:srgbClr val="00B050"/>
                  </a:solidFill>
                  <a:latin typeface="ＭＳ Ｐゴシック" panose="020B0600070205080204" pitchFamily="50" charset="-128"/>
                  <a:ea typeface="ＭＳ Ｐゴシック" panose="020B0600070205080204" pitchFamily="50" charset="-128"/>
                </a:rPr>
                <a:t>疲労</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190688" y="4793119"/>
              <a:ext cx="1107996" cy="646331"/>
            </a:xfrm>
            <a:prstGeom prst="rect">
              <a:avLst/>
            </a:prstGeom>
            <a:noFill/>
          </p:spPr>
          <p:txBody>
            <a:bodyPr wrap="non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過敏</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5230690" y="3183928"/>
              <a:ext cx="998724" cy="584775"/>
            </a:xfrm>
            <a:prstGeom prst="rect">
              <a:avLst/>
            </a:prstGeom>
            <a:noFill/>
          </p:spPr>
          <p:txBody>
            <a:bodyPr wrap="square" rtlCol="0">
              <a:spAutoFit/>
            </a:bodyPr>
            <a:lstStyle/>
            <a:p>
              <a:r>
                <a:rPr lang="ja-JP" altLang="en-US" sz="3200" dirty="0">
                  <a:solidFill>
                    <a:srgbClr val="33CCCC"/>
                  </a:solidFill>
                  <a:highlight>
                    <a:srgbClr val="FFFF00"/>
                  </a:highlight>
                  <a:latin typeface="ＭＳ Ｐゴシック" panose="020B0600070205080204" pitchFamily="50" charset="-128"/>
                  <a:ea typeface="ＭＳ Ｐゴシック" panose="020B0600070205080204" pitchFamily="50" charset="-128"/>
                </a:rPr>
                <a:t>脳霧</a:t>
              </a:r>
              <a:endParaRPr kumimoji="1" lang="ja-JP" altLang="en-US" sz="3200" dirty="0">
                <a:solidFill>
                  <a:srgbClr val="33CCCC"/>
                </a:solidFill>
                <a:highlight>
                  <a:srgbClr val="FFFF00"/>
                </a:highlight>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4285690" y="3778140"/>
              <a:ext cx="987214" cy="523220"/>
            </a:xfrm>
            <a:prstGeom prst="rect">
              <a:avLst/>
            </a:prstGeom>
            <a:noFill/>
          </p:spPr>
          <p:txBody>
            <a:bodyPr wrap="squar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頭痛</a:t>
              </a:r>
              <a:endParaRPr kumimoji="1" lang="ja-JP" altLang="en-US" sz="2800" dirty="0">
                <a:solidFill>
                  <a:srgbClr val="7030A0"/>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6217904" y="3767254"/>
              <a:ext cx="987214" cy="523220"/>
            </a:xfrm>
            <a:prstGeom prst="rect">
              <a:avLst/>
            </a:prstGeom>
            <a:noFill/>
          </p:spPr>
          <p:txBody>
            <a:bodyPr wrap="square" rtlCol="0">
              <a:spAutoFit/>
            </a:bodyPr>
            <a:lstStyle/>
            <a:p>
              <a:r>
                <a:rPr lang="ja-JP" altLang="en-US" sz="2800" dirty="0">
                  <a:solidFill>
                    <a:srgbClr val="FF3300"/>
                  </a:solidFill>
                  <a:latin typeface="ＭＳ Ｐゴシック" panose="020B0600070205080204" pitchFamily="50" charset="-128"/>
                  <a:ea typeface="ＭＳ Ｐゴシック" panose="020B0600070205080204" pitchFamily="50" charset="-128"/>
                </a:rPr>
                <a:t>眩暈</a:t>
              </a:r>
              <a:endParaRPr kumimoji="1" lang="ja-JP" altLang="en-US" sz="2800" dirty="0">
                <a:solidFill>
                  <a:srgbClr val="FF3300"/>
                </a:solidFill>
                <a:latin typeface="ＭＳ Ｐゴシック" panose="020B0600070205080204" pitchFamily="50" charset="-128"/>
                <a:ea typeface="ＭＳ Ｐゴシック" panose="020B0600070205080204" pitchFamily="50" charset="-128"/>
              </a:endParaRPr>
            </a:p>
          </p:txBody>
        </p:sp>
      </p:grpSp>
      <p:grpSp>
        <p:nvGrpSpPr>
          <p:cNvPr id="29" name="グループ化 28"/>
          <p:cNvGrpSpPr/>
          <p:nvPr/>
        </p:nvGrpSpPr>
        <p:grpSpPr>
          <a:xfrm>
            <a:off x="5659948" y="1121502"/>
            <a:ext cx="6009914" cy="5516519"/>
            <a:chOff x="3022881" y="1121502"/>
            <a:chExt cx="6009914" cy="5516519"/>
          </a:xfrm>
        </p:grpSpPr>
        <p:sp>
          <p:nvSpPr>
            <p:cNvPr id="30" name="楕円 29"/>
            <p:cNvSpPr/>
            <p:nvPr/>
          </p:nvSpPr>
          <p:spPr>
            <a:xfrm>
              <a:off x="4742876" y="1121502"/>
              <a:ext cx="2668962" cy="2649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5745166" y="3982136"/>
              <a:ext cx="2668962" cy="264974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3649965" y="3988277"/>
              <a:ext cx="2668962" cy="2649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3022881" y="2097620"/>
              <a:ext cx="2668962" cy="26497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340548" y="2097620"/>
              <a:ext cx="2668962" cy="264974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113034" y="2669818"/>
              <a:ext cx="1620957" cy="1384995"/>
            </a:xfrm>
            <a:prstGeom prst="rect">
              <a:avLst/>
            </a:prstGeom>
            <a:noFill/>
          </p:spPr>
          <p:txBody>
            <a:bodyPr wrap="none" rtlCol="0">
              <a:spAutoFit/>
            </a:bodyPr>
            <a:lstStyle/>
            <a:p>
              <a:r>
                <a:rPr lang="ja-JP" altLang="en-US" sz="2800" dirty="0">
                  <a:solidFill>
                    <a:srgbClr val="FFC000"/>
                  </a:solidFill>
                  <a:latin typeface="ＭＳ Ｐゴシック" panose="020B0600070205080204" pitchFamily="50" charset="-128"/>
                  <a:ea typeface="ＭＳ Ｐゴシック" panose="020B0600070205080204" pitchFamily="50" charset="-128"/>
                </a:rPr>
                <a:t>化学物質</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電磁波</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過敏症</a:t>
              </a:r>
            </a:p>
          </p:txBody>
        </p:sp>
        <p:sp>
          <p:nvSpPr>
            <p:cNvPr id="36" name="テキスト ボックス 35"/>
            <p:cNvSpPr txBox="1"/>
            <p:nvPr/>
          </p:nvSpPr>
          <p:spPr>
            <a:xfrm>
              <a:off x="7411838" y="2921889"/>
              <a:ext cx="1620957" cy="954107"/>
            </a:xfrm>
            <a:prstGeom prst="rect">
              <a:avLst/>
            </a:prstGeom>
            <a:no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過敏性</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a:p>
              <a:r>
                <a:rPr lang="ja-JP" altLang="en-US" sz="2800" dirty="0">
                  <a:solidFill>
                    <a:srgbClr val="0000CC"/>
                  </a:solidFill>
                  <a:latin typeface="ＭＳ Ｐゴシック" panose="020B0600070205080204" pitchFamily="50" charset="-128"/>
                  <a:ea typeface="ＭＳ Ｐゴシック" panose="020B0600070205080204" pitchFamily="50" charset="-128"/>
                </a:rPr>
                <a:t>腸症候群</a:t>
              </a:r>
            </a:p>
          </p:txBody>
        </p:sp>
        <p:sp>
          <p:nvSpPr>
            <p:cNvPr id="37" name="テキスト ボックス 36"/>
            <p:cNvSpPr txBox="1"/>
            <p:nvPr/>
          </p:nvSpPr>
          <p:spPr>
            <a:xfrm>
              <a:off x="5103040" y="1642305"/>
              <a:ext cx="1980029"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線維筋痛症</a:t>
              </a:r>
            </a:p>
          </p:txBody>
        </p:sp>
        <p:sp>
          <p:nvSpPr>
            <p:cNvPr id="38" name="テキスト ボックス 37"/>
            <p:cNvSpPr txBox="1"/>
            <p:nvPr/>
          </p:nvSpPr>
          <p:spPr>
            <a:xfrm>
              <a:off x="3965794" y="5116830"/>
              <a:ext cx="1726049" cy="954107"/>
            </a:xfrm>
            <a:prstGeom prst="rect">
              <a:avLst/>
            </a:prstGeom>
            <a:noFill/>
          </p:spPr>
          <p:txBody>
            <a:bodyPr wrap="squar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不安障害気分障害</a:t>
              </a:r>
            </a:p>
          </p:txBody>
        </p:sp>
        <p:sp>
          <p:nvSpPr>
            <p:cNvPr id="39" name="テキスト ボックス 38"/>
            <p:cNvSpPr txBox="1"/>
            <p:nvPr/>
          </p:nvSpPr>
          <p:spPr>
            <a:xfrm>
              <a:off x="6528555" y="5105484"/>
              <a:ext cx="1620957" cy="954107"/>
            </a:xfrm>
            <a:prstGeom prst="rect">
              <a:avLst/>
            </a:prstGeom>
            <a:noFill/>
          </p:spPr>
          <p:txBody>
            <a:bodyPr wrap="non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起立性</a:t>
              </a:r>
              <a:endParaRPr lang="en-US" altLang="ja-JP" sz="2800" dirty="0">
                <a:solidFill>
                  <a:srgbClr val="7030A0"/>
                </a:solidFill>
                <a:latin typeface="ＭＳ Ｐゴシック" panose="020B0600070205080204" pitchFamily="50" charset="-128"/>
                <a:ea typeface="ＭＳ Ｐゴシック" panose="020B0600070205080204" pitchFamily="50" charset="-128"/>
              </a:endParaRPr>
            </a:p>
            <a:p>
              <a:r>
                <a:rPr lang="ja-JP" altLang="en-US" sz="2800" dirty="0">
                  <a:solidFill>
                    <a:srgbClr val="7030A0"/>
                  </a:solidFill>
                  <a:latin typeface="ＭＳ Ｐゴシック" panose="020B0600070205080204" pitchFamily="50" charset="-128"/>
                  <a:ea typeface="ＭＳ Ｐゴシック" panose="020B0600070205080204" pitchFamily="50" charset="-128"/>
                </a:rPr>
                <a:t>調節障害</a:t>
              </a:r>
            </a:p>
          </p:txBody>
        </p:sp>
        <p:sp>
          <p:nvSpPr>
            <p:cNvPr id="40" name="楕円 39"/>
            <p:cNvSpPr/>
            <p:nvPr/>
          </p:nvSpPr>
          <p:spPr>
            <a:xfrm>
              <a:off x="4620553" y="2467087"/>
              <a:ext cx="2668962" cy="2649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945349" y="3471675"/>
              <a:ext cx="2031325"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慢性炎症</a:t>
              </a:r>
              <a:endParaRPr lang="en-US" altLang="ja-JP" sz="3600" dirty="0">
                <a:latin typeface="ＭＳ Ｐゴシック" panose="020B0600070205080204" pitchFamily="50" charset="-128"/>
                <a:ea typeface="ＭＳ Ｐゴシック" panose="020B0600070205080204" pitchFamily="50" charset="-128"/>
              </a:endParaRPr>
            </a:p>
          </p:txBody>
        </p:sp>
      </p:grpSp>
      <p:sp>
        <p:nvSpPr>
          <p:cNvPr id="28" name="テキスト ボックス 27">
            <a:extLst>
              <a:ext uri="{FF2B5EF4-FFF2-40B4-BE49-F238E27FC236}">
                <a16:creationId xmlns:a16="http://schemas.microsoft.com/office/drawing/2014/main" id="{73170F5C-BD71-CCFD-E3F9-722F5E774EFA}"/>
              </a:ext>
            </a:extLst>
          </p:cNvPr>
          <p:cNvSpPr txBox="1"/>
          <p:nvPr/>
        </p:nvSpPr>
        <p:spPr>
          <a:xfrm>
            <a:off x="2427582" y="2623566"/>
            <a:ext cx="1209265" cy="523220"/>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不眠</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114756D3-3FEA-6BA2-A6EB-2D840B903B6E}"/>
              </a:ext>
            </a:extLst>
          </p:cNvPr>
          <p:cNvSpPr txBox="1"/>
          <p:nvPr/>
        </p:nvSpPr>
        <p:spPr>
          <a:xfrm>
            <a:off x="3957708" y="6070620"/>
            <a:ext cx="4658648" cy="646331"/>
          </a:xfrm>
          <a:prstGeom prst="rect">
            <a:avLst/>
          </a:prstGeom>
          <a:noFill/>
        </p:spPr>
        <p:txBody>
          <a:bodyPr wrap="none" rtlCol="0">
            <a:spAutoFit/>
          </a:bodyPr>
          <a:lstStyle/>
          <a:p>
            <a:r>
              <a:rPr kumimoji="1" lang="ja-JP" altLang="en-US" sz="3600" dirty="0">
                <a:highlight>
                  <a:srgbClr val="00FFFF"/>
                </a:highlight>
                <a:latin typeface="ＭＳ Ｐゴシック" panose="020B0600070205080204" pitchFamily="50" charset="-128"/>
                <a:ea typeface="ＭＳ Ｐゴシック" panose="020B0600070205080204" pitchFamily="50" charset="-128"/>
              </a:rPr>
              <a:t>検査にて異常が出ない</a:t>
            </a:r>
          </a:p>
        </p:txBody>
      </p:sp>
      <p:sp>
        <p:nvSpPr>
          <p:cNvPr id="43" name="テキスト ボックス 42">
            <a:extLst>
              <a:ext uri="{FF2B5EF4-FFF2-40B4-BE49-F238E27FC236}">
                <a16:creationId xmlns:a16="http://schemas.microsoft.com/office/drawing/2014/main" id="{2B889021-7553-BA54-C64D-95ED97DFDE09}"/>
              </a:ext>
            </a:extLst>
          </p:cNvPr>
          <p:cNvSpPr txBox="1"/>
          <p:nvPr/>
        </p:nvSpPr>
        <p:spPr>
          <a:xfrm>
            <a:off x="4257467" y="1154860"/>
            <a:ext cx="3324949" cy="646331"/>
          </a:xfrm>
          <a:prstGeom prst="rect">
            <a:avLst/>
          </a:prstGeom>
          <a:noFill/>
        </p:spPr>
        <p:txBody>
          <a:bodyPr wrap="none" rtlCol="0">
            <a:spAutoFit/>
          </a:bodyPr>
          <a:lstStyle/>
          <a:p>
            <a:r>
              <a:rPr lang="ja-JP" altLang="en-US" sz="3600" dirty="0">
                <a:highlight>
                  <a:srgbClr val="00FFFF"/>
                </a:highlight>
                <a:latin typeface="ＭＳ Ｐゴシック" panose="020B0600070205080204" pitchFamily="50" charset="-128"/>
                <a:ea typeface="ＭＳ Ｐゴシック" panose="020B0600070205080204" pitchFamily="50" charset="-128"/>
              </a:rPr>
              <a:t>診断がつかない</a:t>
            </a:r>
            <a:endParaRPr kumimoji="1" lang="ja-JP" altLang="en-US" sz="3600" dirty="0">
              <a:highlight>
                <a:srgbClr val="00FFFF"/>
              </a:highlight>
              <a:latin typeface="ＭＳ Ｐゴシック" panose="020B0600070205080204" pitchFamily="50" charset="-128"/>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DB802362-64E2-D610-9551-7611EEA5E304}"/>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３３</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8067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46655" y="400555"/>
            <a:ext cx="11319124" cy="769441"/>
          </a:xfrm>
          <a:prstGeom prst="rect">
            <a:avLst/>
          </a:prstGeom>
          <a:noFill/>
        </p:spPr>
        <p:txBody>
          <a:bodyPr wrap="none" rtlCol="0">
            <a:spAutoFit/>
          </a:bodyPr>
          <a:lstStyle/>
          <a:p>
            <a:r>
              <a:rPr kumimoji="1" lang="ja-JP" altLang="en-US" sz="4400" dirty="0">
                <a:solidFill>
                  <a:srgbClr val="0000CC"/>
                </a:solidFill>
                <a:latin typeface="ＭＳ Ｐゴシック" panose="020B0600070205080204" pitchFamily="50" charset="-128"/>
                <a:ea typeface="ＭＳ Ｐゴシック" panose="020B0600070205080204" pitchFamily="50" charset="-128"/>
              </a:rPr>
              <a:t>筋痛性脳脊髄炎（</a:t>
            </a:r>
            <a:r>
              <a:rPr kumimoji="1" lang="en-US" altLang="ja-JP" sz="4400" dirty="0">
                <a:solidFill>
                  <a:srgbClr val="0000CC"/>
                </a:solidFill>
                <a:latin typeface="ＭＳ Ｐゴシック" panose="020B0600070205080204" pitchFamily="50" charset="-128"/>
                <a:ea typeface="ＭＳ Ｐゴシック" panose="020B0600070205080204" pitchFamily="50" charset="-128"/>
              </a:rPr>
              <a:t>ME)</a:t>
            </a:r>
            <a:r>
              <a:rPr kumimoji="1" lang="ja-JP" altLang="en-US" sz="4400" dirty="0">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慢性疲労症候群（</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CFS)</a:t>
            </a: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522511" y="1722664"/>
            <a:ext cx="4816928" cy="4721677"/>
            <a:chOff x="3306536" y="1387929"/>
            <a:chExt cx="4816928" cy="4721677"/>
          </a:xfrm>
        </p:grpSpPr>
        <p:grpSp>
          <p:nvGrpSpPr>
            <p:cNvPr id="5" name="グループ化 4"/>
            <p:cNvGrpSpPr/>
            <p:nvPr/>
          </p:nvGrpSpPr>
          <p:grpSpPr>
            <a:xfrm>
              <a:off x="3306536" y="1387929"/>
              <a:ext cx="4816928" cy="4721677"/>
              <a:chOff x="3477986" y="1491342"/>
              <a:chExt cx="3973291" cy="3989614"/>
            </a:xfrm>
          </p:grpSpPr>
          <p:sp>
            <p:nvSpPr>
              <p:cNvPr id="2" name="楕円 1"/>
              <p:cNvSpPr/>
              <p:nvPr/>
            </p:nvSpPr>
            <p:spPr>
              <a:xfrm>
                <a:off x="3477986" y="1494064"/>
                <a:ext cx="2645228" cy="2661557"/>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4806049" y="1491342"/>
                <a:ext cx="2645228" cy="26615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66505" y="2819399"/>
                <a:ext cx="2645228" cy="2661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687675" y="2141948"/>
              <a:ext cx="1005403" cy="1077218"/>
            </a:xfrm>
            <a:prstGeom prst="rect">
              <a:avLst/>
            </a:prstGeom>
            <a:noFill/>
          </p:spPr>
          <p:txBody>
            <a:bodyPr wrap="none" rtlCol="0">
              <a:spAutoFit/>
            </a:bodyPr>
            <a:lstStyle/>
            <a:p>
              <a:r>
                <a:rPr lang="ja-JP" altLang="en-US" sz="3200" dirty="0">
                  <a:solidFill>
                    <a:srgbClr val="0000CC"/>
                  </a:solidFill>
                  <a:latin typeface="ＭＳ Ｐゴシック" panose="020B0600070205080204" pitchFamily="50" charset="-128"/>
                  <a:ea typeface="ＭＳ Ｐゴシック" panose="020B0600070205080204" pitchFamily="50" charset="-128"/>
                </a:rPr>
                <a:t>自己</a:t>
              </a:r>
              <a:endParaRPr lang="en-US" altLang="ja-JP" sz="3200" dirty="0">
                <a:solidFill>
                  <a:srgbClr val="0000CC"/>
                </a:solidFill>
                <a:latin typeface="ＭＳ Ｐゴシック" panose="020B0600070205080204" pitchFamily="50" charset="-128"/>
                <a:ea typeface="ＭＳ Ｐゴシック" panose="020B0600070205080204" pitchFamily="50" charset="-128"/>
              </a:endParaRPr>
            </a:p>
            <a:p>
              <a:r>
                <a:rPr lang="ja-JP" altLang="en-US" sz="3200" dirty="0">
                  <a:solidFill>
                    <a:srgbClr val="0000CC"/>
                  </a:solidFill>
                  <a:latin typeface="ＭＳ Ｐゴシック" panose="020B0600070205080204" pitchFamily="50" charset="-128"/>
                  <a:ea typeface="ＭＳ Ｐゴシック" panose="020B0600070205080204" pitchFamily="50" charset="-128"/>
                </a:rPr>
                <a:t>抗体</a:t>
              </a:r>
              <a:endParaRPr kumimoji="1" lang="ja-JP" altLang="en-US" sz="3200" dirty="0">
                <a:solidFill>
                  <a:srgbClr val="0000CC"/>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6777212" y="2141948"/>
              <a:ext cx="1267569" cy="1077218"/>
            </a:xfrm>
            <a:prstGeom prst="rect">
              <a:avLst/>
            </a:prstGeom>
            <a:noFill/>
          </p:spPr>
          <p:txBody>
            <a:bodyPr wrap="square" rtlCol="0">
              <a:spAutoFit/>
            </a:bodyPr>
            <a:lstStyle/>
            <a:p>
              <a:r>
                <a:rPr lang="ja-JP" altLang="en-US" sz="3200" dirty="0">
                  <a:solidFill>
                    <a:srgbClr val="00B050"/>
                  </a:solidFill>
                  <a:latin typeface="ＭＳ Ｐゴシック" panose="020B0600070205080204" pitchFamily="50" charset="-128"/>
                  <a:ea typeface="ＭＳ Ｐゴシック" panose="020B0600070205080204" pitchFamily="50" charset="-128"/>
                </a:rPr>
                <a:t>持続</a:t>
              </a:r>
              <a:endParaRPr lang="en-US" altLang="ja-JP" sz="3200" dirty="0">
                <a:solidFill>
                  <a:srgbClr val="00B050"/>
                </a:solidFill>
                <a:latin typeface="ＭＳ Ｐゴシック" panose="020B0600070205080204" pitchFamily="50" charset="-128"/>
                <a:ea typeface="ＭＳ Ｐゴシック" panose="020B0600070205080204" pitchFamily="50" charset="-128"/>
              </a:endParaRPr>
            </a:p>
            <a:p>
              <a:r>
                <a:rPr lang="ja-JP" altLang="en-US" sz="3200" dirty="0">
                  <a:solidFill>
                    <a:srgbClr val="00B050"/>
                  </a:solidFill>
                  <a:latin typeface="ＭＳ Ｐゴシック" panose="020B0600070205080204" pitchFamily="50" charset="-128"/>
                  <a:ea typeface="ＭＳ Ｐゴシック" panose="020B0600070205080204" pitchFamily="50" charset="-128"/>
                </a:rPr>
                <a:t>感染</a:t>
              </a:r>
              <a:endParaRPr kumimoji="1" lang="ja-JP" altLang="en-US" sz="3200" dirty="0">
                <a:solidFill>
                  <a:srgbClr val="00B050"/>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4933587" y="4762115"/>
              <a:ext cx="1975221" cy="954107"/>
            </a:xfrm>
            <a:prstGeom prst="rect">
              <a:avLst/>
            </a:prstGeom>
            <a:noFill/>
          </p:spPr>
          <p:txBody>
            <a:bodyPr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サイトカイン</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  ストーム</a:t>
              </a:r>
            </a:p>
          </p:txBody>
        </p:sp>
        <p:sp>
          <p:nvSpPr>
            <p:cNvPr id="12" name="テキスト ボックス 11"/>
            <p:cNvSpPr txBox="1"/>
            <p:nvPr/>
          </p:nvSpPr>
          <p:spPr>
            <a:xfrm>
              <a:off x="5255051" y="2999809"/>
              <a:ext cx="998724" cy="1077218"/>
            </a:xfrm>
            <a:prstGeom prst="rect">
              <a:avLst/>
            </a:prstGeom>
            <a:noFill/>
          </p:spPr>
          <p:txBody>
            <a:bodyPr wrap="square" rtlCol="0">
              <a:spAutoFit/>
            </a:bodyPr>
            <a:lstStyle/>
            <a:p>
              <a:r>
                <a:rPr kumimoji="1" lang="ja-JP" altLang="en-US" sz="3200" dirty="0">
                  <a:latin typeface="ＭＳ Ｐゴシック" panose="020B0600070205080204" pitchFamily="50" charset="-128"/>
                  <a:ea typeface="ＭＳ Ｐゴシック" panose="020B0600070205080204" pitchFamily="50" charset="-128"/>
                </a:rPr>
                <a:t>遺伝素因</a:t>
              </a:r>
            </a:p>
          </p:txBody>
        </p:sp>
      </p:grpSp>
      <p:grpSp>
        <p:nvGrpSpPr>
          <p:cNvPr id="29" name="グループ化 28"/>
          <p:cNvGrpSpPr/>
          <p:nvPr/>
        </p:nvGrpSpPr>
        <p:grpSpPr>
          <a:xfrm>
            <a:off x="5659948" y="1121502"/>
            <a:ext cx="6009914" cy="5516519"/>
            <a:chOff x="3022881" y="1121502"/>
            <a:chExt cx="6009914" cy="5516519"/>
          </a:xfrm>
        </p:grpSpPr>
        <p:sp>
          <p:nvSpPr>
            <p:cNvPr id="30" name="楕円 29"/>
            <p:cNvSpPr/>
            <p:nvPr/>
          </p:nvSpPr>
          <p:spPr>
            <a:xfrm>
              <a:off x="4742876" y="1121502"/>
              <a:ext cx="2668962" cy="2649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5745166" y="3982136"/>
              <a:ext cx="2668962" cy="264974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3649965" y="3988277"/>
              <a:ext cx="2668962" cy="2649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3022881" y="2097620"/>
              <a:ext cx="2668962" cy="26497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340548" y="2097620"/>
              <a:ext cx="2668962" cy="264974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114518" y="2925410"/>
              <a:ext cx="1620957" cy="523220"/>
            </a:xfrm>
            <a:prstGeom prst="rect">
              <a:avLst/>
            </a:prstGeom>
            <a:noFill/>
          </p:spPr>
          <p:txBody>
            <a:bodyPr wrap="none" rtlCol="0">
              <a:spAutoFit/>
            </a:bodyPr>
            <a:lstStyle/>
            <a:p>
              <a:r>
                <a:rPr lang="ja-JP" altLang="en-US" sz="2800" dirty="0">
                  <a:solidFill>
                    <a:srgbClr val="FFC000"/>
                  </a:solidFill>
                  <a:latin typeface="ＭＳ Ｐゴシック" panose="020B0600070205080204" pitchFamily="50" charset="-128"/>
                  <a:ea typeface="ＭＳ Ｐゴシック" panose="020B0600070205080204" pitchFamily="50" charset="-128"/>
                </a:rPr>
                <a:t>神経障害</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7411838" y="2921889"/>
              <a:ext cx="1620957" cy="523220"/>
            </a:xfrm>
            <a:prstGeom prst="rect">
              <a:avLst/>
            </a:prstGeom>
            <a:no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代謝障害</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5099618" y="1722664"/>
              <a:ext cx="1980029"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内分泌障害</a:t>
              </a:r>
            </a:p>
          </p:txBody>
        </p:sp>
        <p:sp>
          <p:nvSpPr>
            <p:cNvPr id="38" name="テキスト ボックス 37"/>
            <p:cNvSpPr txBox="1"/>
            <p:nvPr/>
          </p:nvSpPr>
          <p:spPr>
            <a:xfrm>
              <a:off x="3965794" y="5116830"/>
              <a:ext cx="1726049" cy="523220"/>
            </a:xfrm>
            <a:prstGeom prst="rect">
              <a:avLst/>
            </a:prstGeom>
            <a:noFill/>
          </p:spPr>
          <p:txBody>
            <a:bodyPr wrap="squar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循環障害</a:t>
              </a:r>
            </a:p>
          </p:txBody>
        </p:sp>
        <p:sp>
          <p:nvSpPr>
            <p:cNvPr id="39" name="テキスト ボックス 38"/>
            <p:cNvSpPr txBox="1"/>
            <p:nvPr/>
          </p:nvSpPr>
          <p:spPr>
            <a:xfrm>
              <a:off x="6540198" y="5118321"/>
              <a:ext cx="1620957" cy="523220"/>
            </a:xfrm>
            <a:prstGeom prst="rect">
              <a:avLst/>
            </a:prstGeom>
            <a:noFill/>
          </p:spPr>
          <p:txBody>
            <a:bodyPr wrap="non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細胞障害</a:t>
              </a:r>
            </a:p>
          </p:txBody>
        </p:sp>
        <p:sp>
          <p:nvSpPr>
            <p:cNvPr id="40" name="楕円 39"/>
            <p:cNvSpPr/>
            <p:nvPr/>
          </p:nvSpPr>
          <p:spPr>
            <a:xfrm>
              <a:off x="4620553" y="2467087"/>
              <a:ext cx="2668962" cy="2649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945349" y="3471675"/>
              <a:ext cx="2031325"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慢性炎症</a:t>
              </a:r>
              <a:endParaRPr lang="en-US" altLang="ja-JP" sz="3600" dirty="0">
                <a:latin typeface="ＭＳ Ｐゴシック" panose="020B0600070205080204" pitchFamily="50" charset="-128"/>
                <a:ea typeface="ＭＳ Ｐゴシック" panose="020B0600070205080204" pitchFamily="50" charset="-128"/>
              </a:endParaRPr>
            </a:p>
          </p:txBody>
        </p:sp>
      </p:grpSp>
      <p:sp>
        <p:nvSpPr>
          <p:cNvPr id="13" name="テキスト ボックス 12">
            <a:extLst>
              <a:ext uri="{FF2B5EF4-FFF2-40B4-BE49-F238E27FC236}">
                <a16:creationId xmlns:a16="http://schemas.microsoft.com/office/drawing/2014/main" id="{96015A27-B6BF-F832-6360-A09CDFEFA4C6}"/>
              </a:ext>
            </a:extLst>
          </p:cNvPr>
          <p:cNvSpPr txBox="1"/>
          <p:nvPr/>
        </p:nvSpPr>
        <p:spPr>
          <a:xfrm>
            <a:off x="4129734" y="5880488"/>
            <a:ext cx="4225837" cy="646331"/>
          </a:xfrm>
          <a:prstGeom prst="rect">
            <a:avLst/>
          </a:prstGeom>
          <a:noFill/>
        </p:spPr>
        <p:txBody>
          <a:bodyPr wrap="none" rtlCol="0">
            <a:spAutoFit/>
          </a:bodyPr>
          <a:lstStyle/>
          <a:p>
            <a:r>
              <a:rPr kumimoji="1" lang="ja-JP" altLang="en-US" sz="3600" dirty="0">
                <a:highlight>
                  <a:srgbClr val="00FFFF"/>
                </a:highlight>
                <a:latin typeface="ＭＳ Ｐゴシック" panose="020B0600070205080204" pitchFamily="50" charset="-128"/>
                <a:ea typeface="ＭＳ Ｐゴシック" panose="020B0600070205080204" pitchFamily="50" charset="-128"/>
              </a:rPr>
              <a:t>エネルギー産生不足</a:t>
            </a:r>
          </a:p>
        </p:txBody>
      </p:sp>
      <p:sp>
        <p:nvSpPr>
          <p:cNvPr id="28" name="テキスト ボックス 27">
            <a:extLst>
              <a:ext uri="{FF2B5EF4-FFF2-40B4-BE49-F238E27FC236}">
                <a16:creationId xmlns:a16="http://schemas.microsoft.com/office/drawing/2014/main" id="{075154E7-1D23-4E41-021E-79D9EA9C2FA7}"/>
              </a:ext>
            </a:extLst>
          </p:cNvPr>
          <p:cNvSpPr txBox="1"/>
          <p:nvPr/>
        </p:nvSpPr>
        <p:spPr>
          <a:xfrm>
            <a:off x="3880539" y="1145896"/>
            <a:ext cx="4493538" cy="646331"/>
          </a:xfrm>
          <a:prstGeom prst="rect">
            <a:avLst/>
          </a:prstGeom>
          <a:noFill/>
        </p:spPr>
        <p:txBody>
          <a:bodyPr wrap="none" rtlCol="0">
            <a:spAutoFit/>
          </a:bodyPr>
          <a:lstStyle/>
          <a:p>
            <a:r>
              <a:rPr kumimoji="1" lang="ja-JP" altLang="en-US" sz="3600" dirty="0">
                <a:highlight>
                  <a:srgbClr val="00FFFF"/>
                </a:highlight>
                <a:latin typeface="ＭＳ Ｐゴシック" panose="020B0600070205080204" pitchFamily="50" charset="-128"/>
                <a:ea typeface="ＭＳ Ｐゴシック" panose="020B0600070205080204" pitchFamily="50" charset="-128"/>
              </a:rPr>
              <a:t>ミトコンドリア機能障害</a:t>
            </a:r>
          </a:p>
        </p:txBody>
      </p:sp>
      <p:sp>
        <p:nvSpPr>
          <p:cNvPr id="42" name="テキスト ボックス 41">
            <a:extLst>
              <a:ext uri="{FF2B5EF4-FFF2-40B4-BE49-F238E27FC236}">
                <a16:creationId xmlns:a16="http://schemas.microsoft.com/office/drawing/2014/main" id="{1794FB73-2F22-852C-A551-D0393FFBE75C}"/>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３４</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48729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Oval 3"/>
          <p:cNvSpPr>
            <a:spLocks noChangeArrowheads="1"/>
          </p:cNvSpPr>
          <p:nvPr/>
        </p:nvSpPr>
        <p:spPr bwMode="auto">
          <a:xfrm>
            <a:off x="2779486" y="737770"/>
            <a:ext cx="6310944" cy="54742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4" name="グループ化 3"/>
          <p:cNvGrpSpPr/>
          <p:nvPr/>
        </p:nvGrpSpPr>
        <p:grpSpPr>
          <a:xfrm>
            <a:off x="1797096" y="3313619"/>
            <a:ext cx="2901177" cy="2420337"/>
            <a:chOff x="2424114" y="3789364"/>
            <a:chExt cx="2879725" cy="2519362"/>
          </a:xfrm>
        </p:grpSpPr>
        <p:sp>
          <p:nvSpPr>
            <p:cNvPr id="28677"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28682" name="Group 11"/>
            <p:cNvGrpSpPr>
              <a:grpSpLocks/>
            </p:cNvGrpSpPr>
            <p:nvPr/>
          </p:nvGrpSpPr>
          <p:grpSpPr bwMode="auto">
            <a:xfrm>
              <a:off x="2711450" y="3933826"/>
              <a:ext cx="2305050" cy="1871663"/>
              <a:chOff x="2018" y="981"/>
              <a:chExt cx="1452" cy="1179"/>
            </a:xfrm>
          </p:grpSpPr>
          <p:sp>
            <p:nvSpPr>
              <p:cNvPr id="28692"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93"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自閉症</a:t>
                </a:r>
                <a:endParaRPr lang="en-US" altLang="ja-JP" sz="1800" b="1" dirty="0"/>
              </a:p>
            </p:txBody>
          </p:sp>
          <p:sp>
            <p:nvSpPr>
              <p:cNvPr id="28694"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多動症</a:t>
                </a:r>
              </a:p>
            </p:txBody>
          </p:sp>
          <p:sp>
            <p:nvSpPr>
              <p:cNvPr id="28695"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学習症</a:t>
                </a:r>
              </a:p>
            </p:txBody>
          </p:sp>
        </p:grpSp>
      </p:grpSp>
      <p:grpSp>
        <p:nvGrpSpPr>
          <p:cNvPr id="3" name="グループ化 2"/>
          <p:cNvGrpSpPr/>
          <p:nvPr/>
        </p:nvGrpSpPr>
        <p:grpSpPr>
          <a:xfrm>
            <a:off x="7104747" y="3376126"/>
            <a:ext cx="2901177" cy="2351708"/>
            <a:chOff x="9194806" y="3789364"/>
            <a:chExt cx="2879725" cy="2447925"/>
          </a:xfrm>
        </p:grpSpPr>
        <p:sp>
          <p:nvSpPr>
            <p:cNvPr id="28678" name="Oval 6"/>
            <p:cNvSpPr>
              <a:spLocks noChangeArrowheads="1"/>
            </p:cNvSpPr>
            <p:nvPr/>
          </p:nvSpPr>
          <p:spPr bwMode="auto">
            <a:xfrm>
              <a:off x="9194806" y="3789364"/>
              <a:ext cx="2879725" cy="2447925"/>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28683" name="Group 16"/>
            <p:cNvGrpSpPr>
              <a:grpSpLocks/>
            </p:cNvGrpSpPr>
            <p:nvPr/>
          </p:nvGrpSpPr>
          <p:grpSpPr bwMode="auto">
            <a:xfrm>
              <a:off x="9553579" y="3932237"/>
              <a:ext cx="2305050" cy="1871663"/>
              <a:chOff x="2154" y="1117"/>
              <a:chExt cx="1452" cy="1179"/>
            </a:xfrm>
          </p:grpSpPr>
          <p:sp>
            <p:nvSpPr>
              <p:cNvPr id="28688" name="Oval 17"/>
              <p:cNvSpPr>
                <a:spLocks noChangeArrowheads="1"/>
              </p:cNvSpPr>
              <p:nvPr/>
            </p:nvSpPr>
            <p:spPr bwMode="auto">
              <a:xfrm>
                <a:off x="2290" y="1298"/>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9" name="Oval 18"/>
              <p:cNvSpPr>
                <a:spLocks noChangeArrowheads="1"/>
              </p:cNvSpPr>
              <p:nvPr/>
            </p:nvSpPr>
            <p:spPr bwMode="auto">
              <a:xfrm>
                <a:off x="2154"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意識変動</a:t>
                </a:r>
              </a:p>
            </p:txBody>
          </p:sp>
          <p:sp>
            <p:nvSpPr>
              <p:cNvPr id="28690" name="Oval 19"/>
              <p:cNvSpPr>
                <a:spLocks noChangeArrowheads="1"/>
              </p:cNvSpPr>
              <p:nvPr/>
            </p:nvSpPr>
            <p:spPr bwMode="auto">
              <a:xfrm>
                <a:off x="2517" y="1117"/>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気分変動</a:t>
                </a:r>
              </a:p>
            </p:txBody>
          </p:sp>
          <p:sp>
            <p:nvSpPr>
              <p:cNvPr id="28691" name="Oval 20"/>
              <p:cNvSpPr>
                <a:spLocks noChangeArrowheads="1"/>
              </p:cNvSpPr>
              <p:nvPr/>
            </p:nvSpPr>
            <p:spPr bwMode="auto">
              <a:xfrm>
                <a:off x="2926"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対人変動</a:t>
                </a:r>
              </a:p>
            </p:txBody>
          </p:sp>
        </p:grpSp>
      </p:grpSp>
      <p:sp>
        <p:nvSpPr>
          <p:cNvPr id="28684" name="Rectangle 21"/>
          <p:cNvSpPr>
            <a:spLocks noChangeArrowheads="1"/>
          </p:cNvSpPr>
          <p:nvPr/>
        </p:nvSpPr>
        <p:spPr bwMode="auto">
          <a:xfrm>
            <a:off x="2347467" y="4201783"/>
            <a:ext cx="1812036"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神経発達症</a:t>
            </a:r>
          </a:p>
        </p:txBody>
      </p:sp>
      <p:grpSp>
        <p:nvGrpSpPr>
          <p:cNvPr id="6" name="グループ化 5"/>
          <p:cNvGrpSpPr/>
          <p:nvPr/>
        </p:nvGrpSpPr>
        <p:grpSpPr>
          <a:xfrm>
            <a:off x="4471075" y="2244100"/>
            <a:ext cx="2901177" cy="2420337"/>
            <a:chOff x="9173705" y="948194"/>
            <a:chExt cx="2879724" cy="2519364"/>
          </a:xfrm>
        </p:grpSpPr>
        <p:sp>
          <p:nvSpPr>
            <p:cNvPr id="28676" name="Oval 4"/>
            <p:cNvSpPr>
              <a:spLocks noChangeArrowheads="1"/>
            </p:cNvSpPr>
            <p:nvPr/>
          </p:nvSpPr>
          <p:spPr bwMode="auto">
            <a:xfrm>
              <a:off x="9173705" y="948194"/>
              <a:ext cx="2879724" cy="2519364"/>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9" name="Oval 7"/>
            <p:cNvSpPr>
              <a:spLocks noChangeArrowheads="1"/>
            </p:cNvSpPr>
            <p:nvPr/>
          </p:nvSpPr>
          <p:spPr bwMode="auto">
            <a:xfrm>
              <a:off x="9666976" y="1449162"/>
              <a:ext cx="1800224" cy="1439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0" name="Oval 8"/>
            <p:cNvSpPr>
              <a:spLocks noChangeArrowheads="1"/>
            </p:cNvSpPr>
            <p:nvPr/>
          </p:nvSpPr>
          <p:spPr bwMode="auto">
            <a:xfrm>
              <a:off x="9451074" y="2096863"/>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身体感覚</a:t>
              </a:r>
              <a:endParaRPr lang="en-US" altLang="ja-JP" sz="1800" b="1" dirty="0"/>
            </a:p>
          </p:txBody>
        </p:sp>
        <p:sp>
          <p:nvSpPr>
            <p:cNvPr id="28681" name="Oval 9"/>
            <p:cNvSpPr>
              <a:spLocks noChangeArrowheads="1"/>
            </p:cNvSpPr>
            <p:nvPr/>
          </p:nvSpPr>
          <p:spPr bwMode="auto">
            <a:xfrm>
              <a:off x="10027337" y="1161824"/>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通常感覚</a:t>
              </a:r>
              <a:endParaRPr lang="en-US" altLang="ja-JP" sz="1800" b="1" dirty="0"/>
            </a:p>
          </p:txBody>
        </p:sp>
        <p:sp>
          <p:nvSpPr>
            <p:cNvPr id="28687" name="Oval 8"/>
            <p:cNvSpPr>
              <a:spLocks noChangeArrowheads="1"/>
            </p:cNvSpPr>
            <p:nvPr/>
          </p:nvSpPr>
          <p:spPr bwMode="auto">
            <a:xfrm>
              <a:off x="10676628" y="2096861"/>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超感覚</a:t>
              </a:r>
              <a:endParaRPr lang="en-US" altLang="ja-JP" sz="1800" b="1" dirty="0"/>
            </a:p>
          </p:txBody>
        </p:sp>
      </p:grpSp>
      <p:grpSp>
        <p:nvGrpSpPr>
          <p:cNvPr id="28" name="グループ化 27"/>
          <p:cNvGrpSpPr/>
          <p:nvPr/>
        </p:nvGrpSpPr>
        <p:grpSpPr>
          <a:xfrm>
            <a:off x="4437975" y="82738"/>
            <a:ext cx="2901177" cy="2420337"/>
            <a:chOff x="2424114" y="3789364"/>
            <a:chExt cx="2879725" cy="2519362"/>
          </a:xfrm>
        </p:grpSpPr>
        <p:sp>
          <p:nvSpPr>
            <p:cNvPr id="29"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30" name="Group 11"/>
            <p:cNvGrpSpPr>
              <a:grpSpLocks/>
            </p:cNvGrpSpPr>
            <p:nvPr/>
          </p:nvGrpSpPr>
          <p:grpSpPr bwMode="auto">
            <a:xfrm>
              <a:off x="2711450" y="3933826"/>
              <a:ext cx="2305050" cy="1871663"/>
              <a:chOff x="2018" y="981"/>
              <a:chExt cx="1452" cy="1179"/>
            </a:xfrm>
          </p:grpSpPr>
          <p:sp>
            <p:nvSpPr>
              <p:cNvPr id="31"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疼痛</a:t>
                </a:r>
                <a:endParaRPr lang="en-US" altLang="ja-JP" sz="1800" b="1" dirty="0"/>
              </a:p>
            </p:txBody>
          </p:sp>
          <p:sp>
            <p:nvSpPr>
              <p:cNvPr id="33"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過敏</a:t>
                </a:r>
              </a:p>
            </p:txBody>
          </p:sp>
          <p:sp>
            <p:nvSpPr>
              <p:cNvPr id="34"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疲労</a:t>
                </a:r>
              </a:p>
            </p:txBody>
          </p:sp>
        </p:grpSp>
      </p:grpSp>
      <p:sp>
        <p:nvSpPr>
          <p:cNvPr id="37" name="Rectangle 23"/>
          <p:cNvSpPr>
            <a:spLocks noChangeArrowheads="1"/>
          </p:cNvSpPr>
          <p:nvPr/>
        </p:nvSpPr>
        <p:spPr bwMode="auto">
          <a:xfrm>
            <a:off x="4723489" y="3115027"/>
            <a:ext cx="2392590"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感覚過敏症</a:t>
            </a:r>
          </a:p>
        </p:txBody>
      </p:sp>
      <p:sp>
        <p:nvSpPr>
          <p:cNvPr id="28686" name="Rectangle 23"/>
          <p:cNvSpPr>
            <a:spLocks noChangeArrowheads="1"/>
          </p:cNvSpPr>
          <p:nvPr/>
        </p:nvSpPr>
        <p:spPr bwMode="auto">
          <a:xfrm>
            <a:off x="4532998" y="899874"/>
            <a:ext cx="2805446"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慢性疲労症候群</a:t>
            </a:r>
          </a:p>
        </p:txBody>
      </p:sp>
      <p:sp>
        <p:nvSpPr>
          <p:cNvPr id="28685" name="Rectangle 22"/>
          <p:cNvSpPr>
            <a:spLocks noChangeArrowheads="1"/>
          </p:cNvSpPr>
          <p:nvPr/>
        </p:nvSpPr>
        <p:spPr bwMode="auto">
          <a:xfrm>
            <a:off x="7216208" y="4229904"/>
            <a:ext cx="2809557"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発達性トラウマ症</a:t>
            </a:r>
          </a:p>
        </p:txBody>
      </p:sp>
      <p:grpSp>
        <p:nvGrpSpPr>
          <p:cNvPr id="35" name="グループ化 34"/>
          <p:cNvGrpSpPr/>
          <p:nvPr/>
        </p:nvGrpSpPr>
        <p:grpSpPr>
          <a:xfrm>
            <a:off x="4470631" y="4315100"/>
            <a:ext cx="2901177" cy="2420337"/>
            <a:chOff x="2424114" y="3789364"/>
            <a:chExt cx="2879725" cy="2519362"/>
          </a:xfrm>
        </p:grpSpPr>
        <p:sp>
          <p:nvSpPr>
            <p:cNvPr id="36"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38" name="Group 11"/>
            <p:cNvGrpSpPr>
              <a:grpSpLocks/>
            </p:cNvGrpSpPr>
            <p:nvPr/>
          </p:nvGrpSpPr>
          <p:grpSpPr bwMode="auto">
            <a:xfrm>
              <a:off x="2711450" y="3933826"/>
              <a:ext cx="2305050" cy="1871663"/>
              <a:chOff x="2018" y="981"/>
              <a:chExt cx="1452" cy="1179"/>
            </a:xfrm>
          </p:grpSpPr>
          <p:sp>
            <p:nvSpPr>
              <p:cNvPr id="39"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0"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41"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42"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grpSp>
        <p:nvGrpSpPr>
          <p:cNvPr id="51" name="グループ化 50"/>
          <p:cNvGrpSpPr/>
          <p:nvPr/>
        </p:nvGrpSpPr>
        <p:grpSpPr>
          <a:xfrm>
            <a:off x="7196413" y="966654"/>
            <a:ext cx="2901177" cy="2420337"/>
            <a:chOff x="2424114" y="3789364"/>
            <a:chExt cx="2879725" cy="2519362"/>
          </a:xfrm>
        </p:grpSpPr>
        <p:sp>
          <p:nvSpPr>
            <p:cNvPr id="52"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53" name="Group 11"/>
            <p:cNvGrpSpPr>
              <a:grpSpLocks/>
            </p:cNvGrpSpPr>
            <p:nvPr/>
          </p:nvGrpSpPr>
          <p:grpSpPr bwMode="auto">
            <a:xfrm>
              <a:off x="2711450" y="3933826"/>
              <a:ext cx="2305050" cy="1871663"/>
              <a:chOff x="2018" y="981"/>
              <a:chExt cx="1452" cy="1179"/>
            </a:xfrm>
          </p:grpSpPr>
          <p:sp>
            <p:nvSpPr>
              <p:cNvPr id="54"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5"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56"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57"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grpSp>
        <p:nvGrpSpPr>
          <p:cNvPr id="58" name="グループ化 57"/>
          <p:cNvGrpSpPr/>
          <p:nvPr/>
        </p:nvGrpSpPr>
        <p:grpSpPr>
          <a:xfrm>
            <a:off x="1666463" y="896983"/>
            <a:ext cx="2901177" cy="2420337"/>
            <a:chOff x="2424114" y="3789364"/>
            <a:chExt cx="2879725" cy="2519362"/>
          </a:xfrm>
        </p:grpSpPr>
        <p:sp>
          <p:nvSpPr>
            <p:cNvPr id="59"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60" name="Group 11"/>
            <p:cNvGrpSpPr>
              <a:grpSpLocks/>
            </p:cNvGrpSpPr>
            <p:nvPr/>
          </p:nvGrpSpPr>
          <p:grpSpPr bwMode="auto">
            <a:xfrm>
              <a:off x="2711450" y="3933826"/>
              <a:ext cx="2305050" cy="1871663"/>
              <a:chOff x="2018" y="981"/>
              <a:chExt cx="1452" cy="1179"/>
            </a:xfrm>
          </p:grpSpPr>
          <p:sp>
            <p:nvSpPr>
              <p:cNvPr id="61"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2"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63"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64"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sp>
        <p:nvSpPr>
          <p:cNvPr id="65" name="Rectangle 21"/>
          <p:cNvSpPr>
            <a:spLocks noChangeArrowheads="1"/>
          </p:cNvSpPr>
          <p:nvPr/>
        </p:nvSpPr>
        <p:spPr bwMode="auto">
          <a:xfrm>
            <a:off x="7537782" y="1856597"/>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脳脊髄液漏出症</a:t>
            </a:r>
          </a:p>
        </p:txBody>
      </p:sp>
      <p:sp>
        <p:nvSpPr>
          <p:cNvPr id="66" name="Rectangle 21"/>
          <p:cNvSpPr>
            <a:spLocks noChangeArrowheads="1"/>
          </p:cNvSpPr>
          <p:nvPr/>
        </p:nvSpPr>
        <p:spPr bwMode="auto">
          <a:xfrm>
            <a:off x="4803282" y="5207622"/>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線維筋痛症</a:t>
            </a:r>
          </a:p>
        </p:txBody>
      </p:sp>
      <p:sp>
        <p:nvSpPr>
          <p:cNvPr id="50" name="Rectangle 21"/>
          <p:cNvSpPr>
            <a:spLocks noChangeArrowheads="1"/>
          </p:cNvSpPr>
          <p:nvPr/>
        </p:nvSpPr>
        <p:spPr bwMode="auto">
          <a:xfrm>
            <a:off x="2121043" y="1728542"/>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化学物質過敏症</a:t>
            </a:r>
          </a:p>
        </p:txBody>
      </p:sp>
      <p:sp>
        <p:nvSpPr>
          <p:cNvPr id="5" name="テキスト ボックス 4"/>
          <p:cNvSpPr txBox="1"/>
          <p:nvPr/>
        </p:nvSpPr>
        <p:spPr>
          <a:xfrm>
            <a:off x="116896" y="75501"/>
            <a:ext cx="4629433" cy="646331"/>
          </a:xfrm>
          <a:prstGeom prst="rect">
            <a:avLst/>
          </a:prstGeom>
          <a:noFill/>
        </p:spPr>
        <p:txBody>
          <a:bodyPr wrap="square" rtlCol="0">
            <a:spAutoFit/>
          </a:bodyPr>
          <a:lstStyle/>
          <a:p>
            <a:r>
              <a:rPr lang="ja-JP" altLang="en-US" sz="3600" dirty="0">
                <a:solidFill>
                  <a:srgbClr val="0E24F0"/>
                </a:solidFill>
                <a:latin typeface="ＭＳ Ｐゴシック" panose="020B0600070205080204" pitchFamily="50" charset="-128"/>
                <a:ea typeface="ＭＳ Ｐゴシック" panose="020B0600070205080204" pitchFamily="50" charset="-128"/>
              </a:rPr>
              <a:t>　</a:t>
            </a:r>
            <a:r>
              <a:rPr kumimoji="1" lang="ja-JP" altLang="en-US" sz="3600" dirty="0">
                <a:highlight>
                  <a:srgbClr val="00FF00"/>
                </a:highlight>
                <a:latin typeface="ＭＳ Ｐゴシック" panose="020B0600070205080204" pitchFamily="50" charset="-128"/>
                <a:ea typeface="ＭＳ Ｐゴシック" panose="020B0600070205080204" pitchFamily="50" charset="-128"/>
              </a:rPr>
              <a:t>過敏症を呈する疾患</a:t>
            </a:r>
          </a:p>
        </p:txBody>
      </p:sp>
      <p:sp>
        <p:nvSpPr>
          <p:cNvPr id="68" name="テキスト ボックス 67"/>
          <p:cNvSpPr txBox="1"/>
          <p:nvPr/>
        </p:nvSpPr>
        <p:spPr>
          <a:xfrm>
            <a:off x="7020014" y="117972"/>
            <a:ext cx="5347303" cy="646331"/>
          </a:xfrm>
          <a:prstGeom prst="rect">
            <a:avLst/>
          </a:prstGeom>
          <a:noFill/>
        </p:spPr>
        <p:txBody>
          <a:bodyPr wrap="square" rtlCol="0">
            <a:spAutoFit/>
          </a:bodyPr>
          <a:lstStyle/>
          <a:p>
            <a:r>
              <a:rPr kumimoji="1" lang="ja-JP" altLang="en-US" sz="3600" u="sng" dirty="0">
                <a:highlight>
                  <a:srgbClr val="FFFF00"/>
                </a:highlight>
                <a:latin typeface="ＭＳ Ｐゴシック" panose="020B0600070205080204" pitchFamily="50" charset="-128"/>
                <a:ea typeface="ＭＳ Ｐゴシック" panose="020B0600070205080204" pitchFamily="50" charset="-128"/>
              </a:rPr>
              <a:t>脳と体の慢性炎症が原因</a:t>
            </a:r>
          </a:p>
        </p:txBody>
      </p:sp>
      <p:sp>
        <p:nvSpPr>
          <p:cNvPr id="67" name="Rectangle 21">
            <a:extLst>
              <a:ext uri="{FF2B5EF4-FFF2-40B4-BE49-F238E27FC236}">
                <a16:creationId xmlns:a16="http://schemas.microsoft.com/office/drawing/2014/main" id="{787EA900-D6B5-65D1-BC5B-6E3BDBFA3188}"/>
              </a:ext>
            </a:extLst>
          </p:cNvPr>
          <p:cNvSpPr>
            <a:spLocks noChangeArrowheads="1"/>
          </p:cNvSpPr>
          <p:nvPr/>
        </p:nvSpPr>
        <p:spPr bwMode="auto">
          <a:xfrm>
            <a:off x="2083972" y="2124409"/>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電磁波過敏症</a:t>
            </a:r>
          </a:p>
        </p:txBody>
      </p:sp>
      <p:sp>
        <p:nvSpPr>
          <p:cNvPr id="69" name="テキスト ボックス 68">
            <a:extLst>
              <a:ext uri="{FF2B5EF4-FFF2-40B4-BE49-F238E27FC236}">
                <a16:creationId xmlns:a16="http://schemas.microsoft.com/office/drawing/2014/main" id="{A19AE91A-CD98-3E0D-8681-917A8E16BC0D}"/>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３５</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07035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70825" y="2455056"/>
            <a:ext cx="6497633" cy="4188989"/>
          </a:xfrm>
          <a:prstGeom prst="rect">
            <a:avLst/>
          </a:prstGeom>
        </p:spPr>
      </p:pic>
      <p:sp>
        <p:nvSpPr>
          <p:cNvPr id="3" name="テキスト ボックス 2"/>
          <p:cNvSpPr txBox="1"/>
          <p:nvPr/>
        </p:nvSpPr>
        <p:spPr>
          <a:xfrm>
            <a:off x="1175616" y="2455055"/>
            <a:ext cx="615553" cy="3832139"/>
          </a:xfrm>
          <a:prstGeom prst="rect">
            <a:avLst/>
          </a:prstGeom>
          <a:noFill/>
        </p:spPr>
        <p:txBody>
          <a:bodyPr vert="eaVert"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シナプスでの感受性亢進</a:t>
            </a:r>
          </a:p>
        </p:txBody>
      </p:sp>
      <p:sp>
        <p:nvSpPr>
          <p:cNvPr id="5" name="楕円 4"/>
          <p:cNvSpPr/>
          <p:nvPr/>
        </p:nvSpPr>
        <p:spPr>
          <a:xfrm>
            <a:off x="3157283" y="2686050"/>
            <a:ext cx="1934935" cy="34208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1978622" y="4324264"/>
            <a:ext cx="1208315" cy="1959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21427942">
            <a:off x="6583468" y="5278748"/>
            <a:ext cx="640029" cy="289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895795">
            <a:off x="6623516" y="3725916"/>
            <a:ext cx="559929" cy="266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915616" y="4101731"/>
            <a:ext cx="1292662" cy="646331"/>
          </a:xfrm>
          <a:prstGeom prst="rect">
            <a:avLst/>
          </a:prstGeom>
          <a:noFill/>
        </p:spPr>
        <p:txBody>
          <a:bodyPr vert="horz" wrap="square" rtlCol="0">
            <a:spAutoFit/>
          </a:bodyPr>
          <a:lstStyle/>
          <a:p>
            <a:r>
              <a:rPr kumimoji="1" lang="ja-JP" altLang="en-US" sz="3600" dirty="0">
                <a:latin typeface="ＭＳ Ｐゴシック" panose="020B0600070205080204" pitchFamily="50" charset="-128"/>
                <a:ea typeface="ＭＳ Ｐゴシック" panose="020B0600070205080204" pitchFamily="50" charset="-128"/>
              </a:rPr>
              <a:t>停滞</a:t>
            </a:r>
          </a:p>
        </p:txBody>
      </p:sp>
      <p:sp>
        <p:nvSpPr>
          <p:cNvPr id="10" name="タイトル 1"/>
          <p:cNvSpPr>
            <a:spLocks noGrp="1"/>
          </p:cNvSpPr>
          <p:nvPr>
            <p:ph type="ctrTitle"/>
          </p:nvPr>
        </p:nvSpPr>
        <p:spPr>
          <a:xfrm>
            <a:off x="489857" y="204106"/>
            <a:ext cx="11397343" cy="742951"/>
          </a:xfrm>
        </p:spPr>
        <p:txBody>
          <a:bodyPr>
            <a:normAutofit/>
          </a:bodyPr>
          <a:lstStyle/>
          <a:p>
            <a:r>
              <a:rPr kumimoji="1" lang="en-US" altLang="ja-JP" sz="4400" dirty="0">
                <a:latin typeface="ＭＳ Ｐゴシック" panose="020B0600070205080204" pitchFamily="50" charset="-128"/>
                <a:ea typeface="ＭＳ Ｐゴシック" panose="020B0600070205080204" pitchFamily="50" charset="-128"/>
              </a:rPr>
              <a:t>Denervation </a:t>
            </a:r>
            <a:r>
              <a:rPr kumimoji="1" lang="en-US" altLang="ja-JP" sz="4400" dirty="0" err="1">
                <a:latin typeface="ＭＳ Ｐゴシック" panose="020B0600070205080204" pitchFamily="50" charset="-128"/>
                <a:ea typeface="ＭＳ Ｐゴシック" panose="020B0600070205080204" pitchFamily="50" charset="-128"/>
              </a:rPr>
              <a:t>Supersensitivity</a:t>
            </a:r>
            <a:r>
              <a:rPr kumimoji="1" lang="en-US" altLang="ja-JP" sz="4400" dirty="0">
                <a:latin typeface="ＭＳ Ｐゴシック" panose="020B0600070205080204" pitchFamily="50" charset="-128"/>
                <a:ea typeface="ＭＳ Ｐゴシック" panose="020B0600070205080204" pitchFamily="50" charset="-128"/>
              </a:rPr>
              <a:t> </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除神経性過敏）</a:t>
            </a:r>
          </a:p>
        </p:txBody>
      </p:sp>
      <p:sp>
        <p:nvSpPr>
          <p:cNvPr id="11" name="サブタイトル 2"/>
          <p:cNvSpPr txBox="1">
            <a:spLocks/>
          </p:cNvSpPr>
          <p:nvPr/>
        </p:nvSpPr>
        <p:spPr>
          <a:xfrm>
            <a:off x="931480" y="1024487"/>
            <a:ext cx="10597470" cy="1232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lvl="0" algn="l"/>
            <a:r>
              <a:rPr lang="ja-JP" altLang="ja-JP" sz="3200" dirty="0">
                <a:latin typeface="ＭＳ Ｐゴシック" panose="020B0600070205080204" pitchFamily="50" charset="-128"/>
                <a:ea typeface="ＭＳ Ｐゴシック" panose="020B0600070205080204" pitchFamily="50" charset="-128"/>
              </a:rPr>
              <a:t>神経のフィードバック回路の循環がどこかで停滞したために、それを補うようにして神経活動が過剰に起こ</a:t>
            </a:r>
            <a:r>
              <a:rPr lang="ja-JP" altLang="en-US" sz="32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　</a:t>
            </a:r>
          </a:p>
        </p:txBody>
      </p:sp>
      <p:sp>
        <p:nvSpPr>
          <p:cNvPr id="13" name="楕円 12">
            <a:extLst>
              <a:ext uri="{FF2B5EF4-FFF2-40B4-BE49-F238E27FC236}">
                <a16:creationId xmlns:a16="http://schemas.microsoft.com/office/drawing/2014/main" id="{72EBA831-ED0B-7A95-F77C-F2B4F5DD02DB}"/>
              </a:ext>
            </a:extLst>
          </p:cNvPr>
          <p:cNvSpPr/>
          <p:nvPr/>
        </p:nvSpPr>
        <p:spPr>
          <a:xfrm>
            <a:off x="3120490" y="2201249"/>
            <a:ext cx="6398516" cy="411318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BDABFB56-2073-C329-7DEB-DD30A15A0C02}"/>
              </a:ext>
            </a:extLst>
          </p:cNvPr>
          <p:cNvSpPr/>
          <p:nvPr/>
        </p:nvSpPr>
        <p:spPr>
          <a:xfrm rot="5400000">
            <a:off x="6243129" y="1810605"/>
            <a:ext cx="231951" cy="73885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72156BCD-E1F8-3A1A-5C05-4E328C51C656}"/>
              </a:ext>
            </a:extLst>
          </p:cNvPr>
          <p:cNvSpPr/>
          <p:nvPr/>
        </p:nvSpPr>
        <p:spPr>
          <a:xfrm rot="16200000">
            <a:off x="5980024" y="5945002"/>
            <a:ext cx="231951" cy="73885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EF25778-062D-9F8E-6C28-0ECA18011D68}"/>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３６</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43094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257FCBCC-BE0E-3788-F27A-F18B9D2A09FD}"/>
              </a:ext>
            </a:extLst>
          </p:cNvPr>
          <p:cNvGrpSpPr/>
          <p:nvPr/>
        </p:nvGrpSpPr>
        <p:grpSpPr>
          <a:xfrm>
            <a:off x="5320313" y="333992"/>
            <a:ext cx="6430482" cy="6231173"/>
            <a:chOff x="3709020" y="547440"/>
            <a:chExt cx="6430482" cy="6231173"/>
          </a:xfrm>
        </p:grpSpPr>
        <p:sp>
          <p:nvSpPr>
            <p:cNvPr id="2" name="楕円 1"/>
            <p:cNvSpPr/>
            <p:nvPr/>
          </p:nvSpPr>
          <p:spPr>
            <a:xfrm>
              <a:off x="3709020" y="1599361"/>
              <a:ext cx="3206881" cy="31499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5336003" y="547440"/>
              <a:ext cx="3206881" cy="314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5182623" y="2223860"/>
              <a:ext cx="3514371" cy="326430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315414" y="3382816"/>
              <a:ext cx="1415772" cy="830997"/>
            </a:xfrm>
            <a:prstGeom prst="rect">
              <a:avLst/>
            </a:prstGeom>
            <a:noFill/>
          </p:spPr>
          <p:txBody>
            <a:bodyPr wrap="none" rtlCol="0">
              <a:spAutoFit/>
            </a:bodyPr>
            <a:lstStyle/>
            <a:p>
              <a:r>
                <a:rPr kumimoji="1" lang="ja-JP" altLang="en-US" sz="4800" dirty="0">
                  <a:latin typeface="ＭＳ Ｐゴシック" panose="020B0600070205080204" pitchFamily="50" charset="-128"/>
                  <a:ea typeface="ＭＳ Ｐゴシック" panose="020B0600070205080204" pitchFamily="50" charset="-128"/>
                </a:rPr>
                <a:t>波動</a:t>
              </a:r>
            </a:p>
          </p:txBody>
        </p:sp>
        <p:sp>
          <p:nvSpPr>
            <p:cNvPr id="10" name="テキスト ボックス 9"/>
            <p:cNvSpPr txBox="1"/>
            <p:nvPr/>
          </p:nvSpPr>
          <p:spPr>
            <a:xfrm>
              <a:off x="4428893" y="2545208"/>
              <a:ext cx="646331" cy="646331"/>
            </a:xfrm>
            <a:prstGeom prst="rect">
              <a:avLst/>
            </a:prstGeom>
            <a:noFill/>
          </p:spPr>
          <p:txBody>
            <a:bodyPr wrap="none" rtlCol="0">
              <a:spAutoFit/>
            </a:bodyPr>
            <a:lstStyle/>
            <a:p>
              <a:r>
                <a:rPr lang="ja-JP" altLang="en-US" sz="3600" dirty="0">
                  <a:solidFill>
                    <a:srgbClr val="00B050"/>
                  </a:solidFill>
                  <a:latin typeface="ＭＳ Ｐゴシック" panose="020B0600070205080204" pitchFamily="50" charset="-128"/>
                  <a:ea typeface="ＭＳ Ｐゴシック" panose="020B0600070205080204" pitchFamily="50" charset="-128"/>
                </a:rPr>
                <a:t>心</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5279965" y="5277994"/>
              <a:ext cx="517672" cy="646331"/>
            </a:xfrm>
            <a:prstGeom prst="rect">
              <a:avLst/>
            </a:prstGeom>
            <a:noFill/>
            <a:ln>
              <a:solidFill>
                <a:schemeClr val="bg1"/>
              </a:solidFill>
            </a:ln>
          </p:spPr>
          <p:txBody>
            <a:bodyPr wrap="square" rtlCol="0">
              <a:spAutoFit/>
            </a:bodyPr>
            <a:lstStyle/>
            <a:p>
              <a:r>
                <a:rPr lang="ja-JP" altLang="en-US" sz="3600" dirty="0">
                  <a:solidFill>
                    <a:srgbClr val="0000CC"/>
                  </a:solidFill>
                  <a:latin typeface="ＭＳ Ｐゴシック" panose="020B0600070205080204" pitchFamily="50" charset="-128"/>
                  <a:ea typeface="ＭＳ Ｐゴシック" panose="020B0600070205080204" pitchFamily="50" charset="-128"/>
                </a:rPr>
                <a:t>体</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8078129" y="5256394"/>
              <a:ext cx="557314" cy="646331"/>
            </a:xfrm>
            <a:prstGeom prst="rect">
              <a:avLst/>
            </a:prstGeom>
            <a:noFill/>
          </p:spPr>
          <p:txBody>
            <a:bodyPr wrap="square" rtlCol="0">
              <a:spAutoFit/>
            </a:bodyPr>
            <a:lstStyle/>
            <a:p>
              <a:r>
                <a:rPr lang="ja-JP" altLang="en-US" sz="3600" dirty="0">
                  <a:solidFill>
                    <a:srgbClr val="FF00FF"/>
                  </a:solidFill>
                  <a:latin typeface="ＭＳ Ｐゴシック" panose="020B0600070205080204" pitchFamily="50" charset="-128"/>
                  <a:ea typeface="ＭＳ Ｐゴシック" panose="020B0600070205080204" pitchFamily="50" charset="-128"/>
                </a:rPr>
                <a:t>食</a:t>
              </a:r>
              <a:endParaRPr lang="en-US" altLang="ja-JP" sz="3600" dirty="0">
                <a:solidFill>
                  <a:srgbClr val="FF00FF"/>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6649956" y="909089"/>
              <a:ext cx="693314" cy="646331"/>
            </a:xfrm>
            <a:prstGeom prst="rect">
              <a:avLst/>
            </a:prstGeom>
            <a:noFill/>
          </p:spPr>
          <p:txBody>
            <a:bodyPr wrap="squar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脳</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C62062A2-D2D7-928C-B481-FA01BFD2A922}"/>
                </a:ext>
              </a:extLst>
            </p:cNvPr>
            <p:cNvSpPr txBox="1"/>
            <p:nvPr/>
          </p:nvSpPr>
          <p:spPr>
            <a:xfrm>
              <a:off x="9011454" y="2467690"/>
              <a:ext cx="557314" cy="646331"/>
            </a:xfrm>
            <a:prstGeom prst="rect">
              <a:avLst/>
            </a:prstGeom>
            <a:noFill/>
          </p:spPr>
          <p:txBody>
            <a:bodyPr wrap="square" rtlCol="0">
              <a:spAutoFit/>
            </a:bodyPr>
            <a:lstStyle/>
            <a:p>
              <a:r>
                <a:rPr lang="ja-JP" altLang="en-US" sz="3600" dirty="0">
                  <a:solidFill>
                    <a:srgbClr val="7030A0"/>
                  </a:solidFill>
                  <a:latin typeface="ＭＳ Ｐゴシック" panose="020B0600070205080204" pitchFamily="50" charset="-128"/>
                  <a:ea typeface="ＭＳ Ｐゴシック" panose="020B0600070205080204" pitchFamily="50" charset="-128"/>
                </a:rPr>
                <a:t>魂</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p:txBody>
        </p:sp>
        <p:sp>
          <p:nvSpPr>
            <p:cNvPr id="18" name="楕円 17">
              <a:extLst>
                <a:ext uri="{FF2B5EF4-FFF2-40B4-BE49-F238E27FC236}">
                  <a16:creationId xmlns:a16="http://schemas.microsoft.com/office/drawing/2014/main" id="{0B8E35D6-D970-82F3-D47A-8E840F88DD24}"/>
                </a:ext>
              </a:extLst>
            </p:cNvPr>
            <p:cNvSpPr/>
            <p:nvPr/>
          </p:nvSpPr>
          <p:spPr>
            <a:xfrm>
              <a:off x="6932621" y="1385786"/>
              <a:ext cx="3206881" cy="31499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A1B91D33-74EC-F868-4660-0186ABB74F2B}"/>
                </a:ext>
              </a:extLst>
            </p:cNvPr>
            <p:cNvSpPr/>
            <p:nvPr/>
          </p:nvSpPr>
          <p:spPr>
            <a:xfrm>
              <a:off x="4136389" y="3594388"/>
              <a:ext cx="3206881" cy="3149932"/>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10BD0449-4556-AEFD-5793-14333CF81A06}"/>
                </a:ext>
              </a:extLst>
            </p:cNvPr>
            <p:cNvSpPr/>
            <p:nvPr/>
          </p:nvSpPr>
          <p:spPr>
            <a:xfrm>
              <a:off x="6578875" y="3628681"/>
              <a:ext cx="3206881" cy="314993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780CBE3F-AF06-AE73-7C02-420647A9AA5F}"/>
              </a:ext>
            </a:extLst>
          </p:cNvPr>
          <p:cNvSpPr txBox="1"/>
          <p:nvPr/>
        </p:nvSpPr>
        <p:spPr>
          <a:xfrm>
            <a:off x="1053764" y="380508"/>
            <a:ext cx="4084773" cy="830997"/>
          </a:xfrm>
          <a:prstGeom prst="rect">
            <a:avLst/>
          </a:prstGeom>
          <a:noFill/>
        </p:spPr>
        <p:txBody>
          <a:bodyPr wrap="none" rtlCol="0">
            <a:spAutoFit/>
          </a:bodyPr>
          <a:lstStyle/>
          <a:p>
            <a:r>
              <a:rPr lang="ja-JP" altLang="en-US" sz="4800" dirty="0">
                <a:latin typeface="ＭＳ Ｐゴシック" panose="020B0600070205080204" pitchFamily="50" charset="-128"/>
                <a:ea typeface="ＭＳ Ｐゴシック" panose="020B0600070205080204" pitchFamily="50" charset="-128"/>
              </a:rPr>
              <a:t>カタカムナ</a:t>
            </a:r>
            <a:r>
              <a:rPr kumimoji="1" lang="ja-JP" altLang="en-US" sz="4800" dirty="0">
                <a:latin typeface="ＭＳ Ｐゴシック" panose="020B0600070205080204" pitchFamily="50" charset="-128"/>
                <a:ea typeface="ＭＳ Ｐゴシック" panose="020B0600070205080204" pitchFamily="50" charset="-128"/>
              </a:rPr>
              <a:t>医学</a:t>
            </a:r>
          </a:p>
        </p:txBody>
      </p:sp>
      <p:pic>
        <p:nvPicPr>
          <p:cNvPr id="7" name="図 6">
            <a:extLst>
              <a:ext uri="{FF2B5EF4-FFF2-40B4-BE49-F238E27FC236}">
                <a16:creationId xmlns:a16="http://schemas.microsoft.com/office/drawing/2014/main" id="{FD5B8EEF-6C44-1C81-AFC9-23B2684205E7}"/>
              </a:ext>
            </a:extLst>
          </p:cNvPr>
          <p:cNvPicPr>
            <a:picLocks noChangeAspect="1"/>
          </p:cNvPicPr>
          <p:nvPr/>
        </p:nvPicPr>
        <p:blipFill>
          <a:blip r:embed="rId2"/>
          <a:stretch>
            <a:fillRect/>
          </a:stretch>
        </p:blipFill>
        <p:spPr>
          <a:xfrm>
            <a:off x="44969" y="1650605"/>
            <a:ext cx="5225428" cy="4404575"/>
          </a:xfrm>
          <a:prstGeom prst="rect">
            <a:avLst/>
          </a:prstGeom>
        </p:spPr>
      </p:pic>
      <p:sp>
        <p:nvSpPr>
          <p:cNvPr id="21" name="テキスト ボックス 20">
            <a:extLst>
              <a:ext uri="{FF2B5EF4-FFF2-40B4-BE49-F238E27FC236}">
                <a16:creationId xmlns:a16="http://schemas.microsoft.com/office/drawing/2014/main" id="{C50A6A31-683D-992D-DAFC-ED139F38D6F9}"/>
              </a:ext>
            </a:extLst>
          </p:cNvPr>
          <p:cNvSpPr txBox="1"/>
          <p:nvPr/>
        </p:nvSpPr>
        <p:spPr>
          <a:xfrm>
            <a:off x="11292396" y="6156664"/>
            <a:ext cx="675185" cy="523220"/>
          </a:xfrm>
          <a:prstGeom prst="rect">
            <a:avLst/>
          </a:prstGeom>
          <a:noFill/>
        </p:spPr>
        <p:txBody>
          <a:bodyPr wrap="none" rtlCol="0">
            <a:spAutoFit/>
          </a:bodyPr>
          <a:lstStyle/>
          <a:p>
            <a:r>
              <a:rPr lang="ja-JP" altLang="en-US" sz="2800">
                <a:latin typeface="ＭＳ Ｐゴシック" panose="020B0600070205080204" pitchFamily="50" charset="-128"/>
                <a:ea typeface="ＭＳ Ｐゴシック" panose="020B0600070205080204" pitchFamily="50" charset="-128"/>
              </a:rPr>
              <a:t>３７</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8684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186430"/>
            <a:ext cx="11725375" cy="6640497"/>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0000CC"/>
                </a:solidFill>
                <a:latin typeface="ＭＳ Ｐゴシック" panose="020B0600070205080204" pitchFamily="50" charset="-128"/>
                <a:ea typeface="ＭＳ Ｐゴシック" panose="020B0600070205080204" pitchFamily="50" charset="-128"/>
              </a:rPr>
              <a:t>コロナワクチン後遺症</a:t>
            </a:r>
            <a:r>
              <a:rPr lang="ja-JP" altLang="en-US" sz="3600" dirty="0">
                <a:latin typeface="ＭＳ Ｐゴシック" panose="020B0600070205080204" pitchFamily="50" charset="-128"/>
                <a:ea typeface="ＭＳ Ｐゴシック" panose="020B0600070205080204" pitchFamily="50" charset="-128"/>
              </a:rPr>
              <a:t>でも似たような</a:t>
            </a:r>
            <a:r>
              <a:rPr lang="ja-JP" altLang="en-US" sz="3600" dirty="0">
                <a:solidFill>
                  <a:srgbClr val="0000CC"/>
                </a:solidFill>
                <a:latin typeface="ＭＳ Ｐゴシック" panose="020B0600070205080204" pitchFamily="50" charset="-128"/>
                <a:ea typeface="ＭＳ Ｐゴシック" panose="020B0600070205080204" pitchFamily="50" charset="-128"/>
              </a:rPr>
              <a:t>不思議な諸症状</a:t>
            </a:r>
            <a:r>
              <a:rPr lang="ja-JP" altLang="en-US" sz="3600" dirty="0">
                <a:latin typeface="ＭＳ Ｐゴシック" panose="020B0600070205080204" pitchFamily="50" charset="-128"/>
                <a:ea typeface="ＭＳ Ｐゴシック" panose="020B0600070205080204" pitchFamily="50" charset="-128"/>
              </a:rPr>
              <a:t>や</a:t>
            </a:r>
            <a:r>
              <a:rPr lang="ja-JP" altLang="en-US" sz="3600" dirty="0">
                <a:solidFill>
                  <a:srgbClr val="0000CC"/>
                </a:solidFill>
                <a:latin typeface="ＭＳ Ｐゴシック" panose="020B0600070205080204" pitchFamily="50" charset="-128"/>
                <a:ea typeface="ＭＳ Ｐゴシック" panose="020B0600070205080204" pitchFamily="50" charset="-128"/>
              </a:rPr>
              <a:t>各種過敏性</a:t>
            </a:r>
            <a:r>
              <a:rPr lang="ja-JP" altLang="en-US" sz="3600" dirty="0">
                <a:latin typeface="ＭＳ Ｐゴシック" panose="020B0600070205080204" pitchFamily="50" charset="-128"/>
                <a:ea typeface="ＭＳ Ｐゴシック" panose="020B0600070205080204" pitchFamily="50" charset="-128"/>
              </a:rPr>
              <a:t>や</a:t>
            </a:r>
            <a:r>
              <a:rPr lang="ja-JP" altLang="en-US" sz="3600" dirty="0">
                <a:solidFill>
                  <a:srgbClr val="0000CC"/>
                </a:solidFill>
                <a:latin typeface="ＭＳ Ｐゴシック" panose="020B0600070205080204" pitchFamily="50" charset="-128"/>
                <a:ea typeface="ＭＳ Ｐゴシック" panose="020B0600070205080204" pitchFamily="50" charset="-128"/>
              </a:rPr>
              <a:t>シェディング現象</a:t>
            </a:r>
            <a:r>
              <a:rPr lang="ja-JP" altLang="en-US" sz="3600" dirty="0">
                <a:latin typeface="ＭＳ Ｐゴシック" panose="020B0600070205080204" pitchFamily="50" charset="-128"/>
                <a:ea typeface="ＭＳ Ｐゴシック" panose="020B0600070205080204" pitchFamily="50" charset="-128"/>
              </a:rPr>
              <a:t>が出現するが、</a:t>
            </a:r>
            <a:r>
              <a:rPr lang="ja-JP" altLang="en-US" sz="3600" dirty="0">
                <a:solidFill>
                  <a:srgbClr val="0070C0"/>
                </a:solidFill>
                <a:latin typeface="ＭＳ Ｐゴシック" panose="020B0600070205080204" pitchFamily="50" charset="-128"/>
                <a:ea typeface="ＭＳ Ｐゴシック" panose="020B0600070205080204" pitchFamily="50" charset="-128"/>
              </a:rPr>
              <a:t>「これらを果たして物理学的な側面だけから説明できるだろうか」</a:t>
            </a:r>
            <a:r>
              <a:rPr lang="ja-JP" altLang="en-US" sz="3600" dirty="0">
                <a:latin typeface="ＭＳ Ｐゴシック" panose="020B0600070205080204" pitchFamily="50" charset="-128"/>
                <a:ea typeface="ＭＳ Ｐゴシック" panose="020B0600070205080204" pitchFamily="50" charset="-128"/>
              </a:rPr>
              <a:t>という疑問がわいた。</a:t>
            </a:r>
          </a:p>
          <a:p>
            <a:pPr algn="l"/>
            <a:r>
              <a:rPr lang="ja-JP" altLang="en-US" sz="3600" dirty="0">
                <a:latin typeface="ＭＳ Ｐゴシック" panose="020B0600070205080204" pitchFamily="50" charset="-128"/>
                <a:ea typeface="ＭＳ Ｐゴシック" panose="020B0600070205080204" pitchFamily="50" charset="-128"/>
              </a:rPr>
              <a:t>・クリニックを開業する前に、日本の古代文字で現わされる</a:t>
            </a:r>
            <a:r>
              <a:rPr lang="ja-JP" altLang="en-US" sz="3600" dirty="0">
                <a:solidFill>
                  <a:srgbClr val="00B050"/>
                </a:solidFill>
                <a:latin typeface="ＭＳ Ｐゴシック" panose="020B0600070205080204" pitchFamily="50" charset="-128"/>
                <a:ea typeface="ＭＳ Ｐゴシック" panose="020B0600070205080204" pitchFamily="50" charset="-128"/>
              </a:rPr>
              <a:t>「カタカムナの世界」</a:t>
            </a:r>
            <a:r>
              <a:rPr lang="ja-JP" altLang="en-US" sz="3600" dirty="0">
                <a:latin typeface="ＭＳ Ｐゴシック" panose="020B0600070205080204" pitchFamily="50" charset="-128"/>
                <a:ea typeface="ＭＳ Ｐゴシック" panose="020B0600070205080204" pitchFamily="50" charset="-128"/>
              </a:rPr>
              <a:t>を知り、言霊の力を試してはいたが、最近になって</a:t>
            </a:r>
            <a:r>
              <a:rPr lang="ja-JP" altLang="en-US" sz="3600" dirty="0">
                <a:solidFill>
                  <a:srgbClr val="FF0000"/>
                </a:solidFill>
                <a:latin typeface="ＭＳ Ｐゴシック" panose="020B0600070205080204" pitchFamily="50" charset="-128"/>
                <a:ea typeface="ＭＳ Ｐゴシック" panose="020B0600070205080204" pitchFamily="50" charset="-128"/>
              </a:rPr>
              <a:t>「高次元の力による遠隔治療」</a:t>
            </a:r>
            <a:r>
              <a:rPr lang="ja-JP" altLang="en-US" sz="3600" dirty="0">
                <a:latin typeface="ＭＳ Ｐゴシック" panose="020B0600070205080204" pitchFamily="50" charset="-128"/>
                <a:ea typeface="ＭＳ Ｐゴシック" panose="020B0600070205080204" pitchFamily="50" charset="-128"/>
              </a:rPr>
              <a:t>が自分でできるようになり、従来は対処が難しかった</a:t>
            </a:r>
            <a:r>
              <a:rPr lang="ja-JP" altLang="en-US" sz="3600" dirty="0">
                <a:solidFill>
                  <a:srgbClr val="FF0000"/>
                </a:solidFill>
                <a:latin typeface="ＭＳ Ｐゴシック" panose="020B0600070205080204" pitchFamily="50" charset="-128"/>
                <a:ea typeface="ＭＳ Ｐゴシック" panose="020B0600070205080204" pitchFamily="50" charset="-128"/>
              </a:rPr>
              <a:t>「家族も連れて来れないような引きこもりの患者」を遠隔治療で動かせる</a:t>
            </a:r>
            <a:r>
              <a:rPr lang="ja-JP" altLang="en-US" sz="3600" dirty="0">
                <a:latin typeface="ＭＳ Ｐゴシック" panose="020B0600070205080204" pitchFamily="50" charset="-128"/>
                <a:ea typeface="ＭＳ Ｐゴシック" panose="020B0600070205080204" pitchFamily="50" charset="-128"/>
              </a:rPr>
              <a:t>ようになった。</a:t>
            </a:r>
          </a:p>
          <a:p>
            <a:pPr algn="l"/>
            <a:r>
              <a:rPr lang="ja-JP" altLang="en-US" sz="3600" dirty="0">
                <a:latin typeface="ＭＳ Ｐゴシック" panose="020B0600070205080204" pitchFamily="50" charset="-128"/>
                <a:ea typeface="ＭＳ Ｐゴシック" panose="020B0600070205080204" pitchFamily="50" charset="-128"/>
              </a:rPr>
              <a:t>・</a:t>
            </a:r>
            <a:r>
              <a:rPr lang="ja-JP" altLang="en-US" sz="3600" dirty="0">
                <a:highlight>
                  <a:srgbClr val="FFFF00"/>
                </a:highlight>
                <a:latin typeface="ＭＳ Ｐゴシック" panose="020B0600070205080204" pitchFamily="50" charset="-128"/>
                <a:ea typeface="ＭＳ Ｐゴシック" panose="020B0600070205080204" pitchFamily="50" charset="-128"/>
              </a:rPr>
              <a:t>「見える世界」には「見えない世界」が作用している</a:t>
            </a:r>
            <a:r>
              <a:rPr lang="ja-JP" altLang="en-US" sz="3600" dirty="0">
                <a:latin typeface="ＭＳ Ｐゴシック" panose="020B0600070205080204" pitchFamily="50" charset="-128"/>
                <a:ea typeface="ＭＳ Ｐゴシック" panose="020B0600070205080204" pitchFamily="50" charset="-128"/>
              </a:rPr>
              <a:t>ことを理解はしていたが、私のような霊感のない頭でっかち人間であっても、</a:t>
            </a:r>
            <a:r>
              <a:rPr lang="ja-JP" altLang="en-US" sz="3600" dirty="0">
                <a:solidFill>
                  <a:srgbClr val="0070C0"/>
                </a:solidFill>
                <a:latin typeface="ＭＳ Ｐゴシック" panose="020B0600070205080204" pitchFamily="50" charset="-128"/>
                <a:ea typeface="ＭＳ Ｐゴシック" panose="020B0600070205080204" pitchFamily="50" charset="-128"/>
              </a:rPr>
              <a:t>「世界を感じる意識を変える」</a:t>
            </a:r>
            <a:r>
              <a:rPr lang="ja-JP" altLang="en-US" sz="3600" dirty="0">
                <a:latin typeface="ＭＳ Ｐゴシック" panose="020B0600070205080204" pitchFamily="50" charset="-128"/>
                <a:ea typeface="ＭＳ Ｐゴシック" panose="020B0600070205080204" pitchFamily="50" charset="-128"/>
              </a:rPr>
              <a:t>ことで</a:t>
            </a:r>
            <a:r>
              <a:rPr lang="ja-JP" altLang="en-US" sz="3600" dirty="0">
                <a:solidFill>
                  <a:srgbClr val="00B050"/>
                </a:solidFill>
                <a:latin typeface="ＭＳ Ｐゴシック" panose="020B0600070205080204" pitchFamily="50" charset="-128"/>
                <a:ea typeface="ＭＳ Ｐゴシック" panose="020B0600070205080204" pitchFamily="50" charset="-128"/>
              </a:rPr>
              <a:t>超高次元の力</a:t>
            </a:r>
            <a:r>
              <a:rPr lang="ja-JP" altLang="en-US" sz="3600" dirty="0">
                <a:latin typeface="ＭＳ Ｐゴシック" panose="020B0600070205080204" pitchFamily="50" charset="-128"/>
                <a:ea typeface="ＭＳ Ｐゴシック" panose="020B0600070205080204" pitchFamily="50" charset="-128"/>
              </a:rPr>
              <a:t>を使えることに気が付いた。</a:t>
            </a:r>
          </a:p>
          <a:p>
            <a:endParaRPr lang="ja-JP" altLang="en-US" sz="2800" dirty="0"/>
          </a:p>
          <a:p>
            <a:br>
              <a:rPr lang="ja-JP" altLang="en-US" sz="2800" dirty="0"/>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5</a:t>
            </a:fld>
            <a:endParaRPr kumimoji="1" lang="ja-JP" altLang="en-US"/>
          </a:p>
        </p:txBody>
      </p:sp>
    </p:spTree>
    <p:extLst>
      <p:ext uri="{BB962C8B-B14F-4D97-AF65-F5344CB8AC3E}">
        <p14:creationId xmlns:p14="http://schemas.microsoft.com/office/powerpoint/2010/main" val="320587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181992"/>
            <a:ext cx="11725375" cy="6462649"/>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a:t>
            </a:r>
            <a:r>
              <a:rPr lang="ja-JP" altLang="en-US" sz="3600" dirty="0">
                <a:solidFill>
                  <a:srgbClr val="FF0000"/>
                </a:solidFill>
                <a:latin typeface="ＭＳ Ｐゴシック" panose="020B0600070205080204" pitchFamily="50" charset="-128"/>
                <a:ea typeface="ＭＳ Ｐゴシック" panose="020B0600070205080204" pitchFamily="50" charset="-128"/>
              </a:rPr>
              <a:t>「脳と心と体と食と魂」</a:t>
            </a:r>
            <a:r>
              <a:rPr lang="ja-JP" altLang="en-US" sz="3600" dirty="0">
                <a:latin typeface="ＭＳ Ｐゴシック" panose="020B0600070205080204" pitchFamily="50" charset="-128"/>
                <a:ea typeface="ＭＳ Ｐゴシック" panose="020B0600070205080204" pitchFamily="50" charset="-128"/>
              </a:rPr>
              <a:t>という</a:t>
            </a:r>
            <a:r>
              <a:rPr lang="ja-JP" altLang="en-US" sz="3600" dirty="0">
                <a:solidFill>
                  <a:srgbClr val="00B050"/>
                </a:solidFill>
                <a:latin typeface="ＭＳ Ｐゴシック" panose="020B0600070205080204" pitchFamily="50" charset="-128"/>
                <a:ea typeface="ＭＳ Ｐゴシック" panose="020B0600070205080204" pitchFamily="50" charset="-128"/>
              </a:rPr>
              <a:t>「目に見える世界」</a:t>
            </a:r>
            <a:r>
              <a:rPr lang="ja-JP" altLang="en-US" sz="3600" dirty="0">
                <a:latin typeface="ＭＳ Ｐゴシック" panose="020B0600070205080204" pitchFamily="50" charset="-128"/>
                <a:ea typeface="ＭＳ Ｐゴシック" panose="020B0600070205080204" pitchFamily="50" charset="-128"/>
              </a:rPr>
              <a:t>は、</a:t>
            </a:r>
            <a:r>
              <a:rPr lang="ja-JP" altLang="en-US" sz="3600" dirty="0">
                <a:highlight>
                  <a:srgbClr val="FFFF00"/>
                </a:highlight>
                <a:latin typeface="ＭＳ Ｐゴシック" panose="020B0600070205080204" pitchFamily="50" charset="-128"/>
                <a:ea typeface="ＭＳ Ｐゴシック" panose="020B0600070205080204" pitchFamily="50" charset="-128"/>
              </a:rPr>
              <a:t>「波動」</a:t>
            </a:r>
            <a:r>
              <a:rPr lang="ja-JP" altLang="en-US" sz="3600" dirty="0">
                <a:latin typeface="ＭＳ Ｐゴシック" panose="020B0600070205080204" pitchFamily="50" charset="-128"/>
                <a:ea typeface="ＭＳ Ｐゴシック" panose="020B0600070205080204" pitchFamily="50" charset="-128"/>
              </a:rPr>
              <a:t>と呼ばれる目に見えない</a:t>
            </a:r>
            <a:r>
              <a:rPr lang="ja-JP" altLang="en-US" sz="3600" dirty="0">
                <a:highlight>
                  <a:srgbClr val="FFFF00"/>
                </a:highlight>
                <a:latin typeface="ＭＳ Ｐゴシック" panose="020B0600070205080204" pitchFamily="50" charset="-128"/>
                <a:ea typeface="ＭＳ Ｐゴシック" panose="020B0600070205080204" pitchFamily="50" charset="-128"/>
              </a:rPr>
              <a:t>「生命エネルギー」</a:t>
            </a:r>
            <a:r>
              <a:rPr lang="ja-JP" altLang="en-US" sz="3600" dirty="0">
                <a:latin typeface="ＭＳ Ｐゴシック" panose="020B0600070205080204" pitchFamily="50" charset="-128"/>
                <a:ea typeface="ＭＳ Ｐゴシック" panose="020B0600070205080204" pitchFamily="50" charset="-128"/>
              </a:rPr>
              <a:t>で結びついていることがようやく腑に落ち、病気や症状の裏側にある</a:t>
            </a:r>
            <a:r>
              <a:rPr lang="ja-JP" altLang="en-US" sz="3600" dirty="0">
                <a:solidFill>
                  <a:srgbClr val="0000CC"/>
                </a:solidFill>
                <a:latin typeface="ＭＳ Ｐゴシック" panose="020B0600070205080204" pitchFamily="50" charset="-128"/>
                <a:ea typeface="ＭＳ Ｐゴシック" panose="020B0600070205080204" pitchFamily="50" charset="-128"/>
              </a:rPr>
              <a:t>「因縁やカルマや憑依」</a:t>
            </a:r>
            <a:r>
              <a:rPr lang="ja-JP" altLang="en-US" sz="3600" dirty="0">
                <a:latin typeface="ＭＳ Ｐゴシック" panose="020B0600070205080204" pitchFamily="50" charset="-128"/>
                <a:ea typeface="ＭＳ Ｐゴシック" panose="020B0600070205080204" pitchFamily="50" charset="-128"/>
              </a:rPr>
              <a:t>が霊能者たちの協力も得て、診療のなかで観えるようになった。</a:t>
            </a:r>
          </a:p>
          <a:p>
            <a:pPr algn="l"/>
            <a:r>
              <a:rPr lang="ja-JP" altLang="en-US" sz="3600" dirty="0">
                <a:latin typeface="ＭＳ Ｐゴシック" panose="020B0600070205080204" pitchFamily="50" charset="-128"/>
                <a:ea typeface="ＭＳ Ｐゴシック" panose="020B0600070205080204" pitchFamily="50" charset="-128"/>
              </a:rPr>
              <a:t>・西洋の科学的医療は</a:t>
            </a:r>
            <a:r>
              <a:rPr lang="ja-JP" altLang="en-US" sz="3600" dirty="0">
                <a:solidFill>
                  <a:srgbClr val="FF0000"/>
                </a:solidFill>
                <a:latin typeface="ＭＳ Ｐゴシック" panose="020B0600070205080204" pitchFamily="50" charset="-128"/>
                <a:ea typeface="ＭＳ Ｐゴシック" panose="020B0600070205080204" pitchFamily="50" charset="-128"/>
              </a:rPr>
              <a:t>「急性期の器質的疾患」</a:t>
            </a:r>
            <a:r>
              <a:rPr lang="ja-JP" altLang="en-US" sz="3600" dirty="0">
                <a:latin typeface="ＭＳ Ｐゴシック" panose="020B0600070205080204" pitchFamily="50" charset="-128"/>
                <a:ea typeface="ＭＳ Ｐゴシック" panose="020B0600070205080204" pitchFamily="50" charset="-128"/>
              </a:rPr>
              <a:t>には有効であっても、はっきりした原因もわからず診断基準にも満たない</a:t>
            </a:r>
            <a:r>
              <a:rPr lang="ja-JP" altLang="en-US" sz="3600" dirty="0">
                <a:solidFill>
                  <a:srgbClr val="FF0000"/>
                </a:solidFill>
                <a:latin typeface="ＭＳ Ｐゴシック" panose="020B0600070205080204" pitchFamily="50" charset="-128"/>
                <a:ea typeface="ＭＳ Ｐゴシック" panose="020B0600070205080204" pitchFamily="50" charset="-128"/>
              </a:rPr>
              <a:t>「慢性機能性疾患」</a:t>
            </a:r>
            <a:r>
              <a:rPr lang="ja-JP" altLang="en-US" sz="3600" dirty="0">
                <a:latin typeface="ＭＳ Ｐゴシック" panose="020B0600070205080204" pitchFamily="50" charset="-128"/>
                <a:ea typeface="ＭＳ Ｐゴシック" panose="020B0600070205080204" pitchFamily="50" charset="-128"/>
              </a:rPr>
              <a:t>には無力である。</a:t>
            </a:r>
          </a:p>
          <a:p>
            <a:pPr algn="l"/>
            <a:r>
              <a:rPr lang="ja-JP" altLang="en-US" sz="3600" dirty="0">
                <a:latin typeface="ＭＳ Ｐゴシック" panose="020B0600070205080204" pitchFamily="50" charset="-128"/>
                <a:ea typeface="ＭＳ Ｐゴシック" panose="020B0600070205080204" pitchFamily="50" charset="-128"/>
              </a:rPr>
              <a:t>・世界には、日本人にはあまり知られていない</a:t>
            </a:r>
            <a:r>
              <a:rPr lang="ja-JP" altLang="en-US" sz="3600" dirty="0">
                <a:solidFill>
                  <a:srgbClr val="00B050"/>
                </a:solidFill>
                <a:latin typeface="ＭＳ Ｐゴシック" panose="020B0600070205080204" pitchFamily="50" charset="-128"/>
                <a:ea typeface="ＭＳ Ｐゴシック" panose="020B0600070205080204" pitchFamily="50" charset="-128"/>
              </a:rPr>
              <a:t>「古代医学、インド医学、中国医学、ロシア医学」</a:t>
            </a:r>
            <a:r>
              <a:rPr lang="ja-JP" altLang="en-US" sz="3600" dirty="0">
                <a:latin typeface="ＭＳ Ｐゴシック" panose="020B0600070205080204" pitchFamily="50" charset="-128"/>
                <a:ea typeface="ＭＳ Ｐゴシック" panose="020B0600070205080204" pitchFamily="50" charset="-128"/>
              </a:rPr>
              <a:t>など非科学的と思われている医学が数多く存在しているが、それらと現代の科学が結びついた</a:t>
            </a:r>
            <a:r>
              <a:rPr lang="ja-JP" altLang="en-US" sz="3600" dirty="0">
                <a:highlight>
                  <a:srgbClr val="FFFF00"/>
                </a:highlight>
                <a:latin typeface="ＭＳ Ｐゴシック" panose="020B0600070205080204" pitchFamily="50" charset="-128"/>
                <a:ea typeface="ＭＳ Ｐゴシック" panose="020B0600070205080204" pitchFamily="50" charset="-128"/>
              </a:rPr>
              <a:t>「新たな医学」</a:t>
            </a:r>
            <a:r>
              <a:rPr lang="ja-JP" altLang="en-US" sz="3600" dirty="0">
                <a:latin typeface="ＭＳ Ｐゴシック" panose="020B0600070205080204" pitchFamily="50" charset="-128"/>
                <a:ea typeface="ＭＳ Ｐゴシック" panose="020B0600070205080204" pitchFamily="50" charset="-128"/>
              </a:rPr>
              <a:t>が登場してきている。</a:t>
            </a:r>
          </a:p>
          <a:p>
            <a:pPr algn="l"/>
            <a:br>
              <a:rPr lang="ja-JP" altLang="en-US" sz="3600" dirty="0">
                <a:latin typeface="ＭＳ Ｐゴシック" panose="020B0600070205080204" pitchFamily="50" charset="-128"/>
                <a:ea typeface="ＭＳ Ｐゴシック" panose="020B0600070205080204" pitchFamily="50" charset="-128"/>
              </a:rPr>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6</a:t>
            </a:fld>
            <a:endParaRPr kumimoji="1" lang="ja-JP" altLang="en-US"/>
          </a:p>
        </p:txBody>
      </p:sp>
    </p:spTree>
    <p:extLst>
      <p:ext uri="{BB962C8B-B14F-4D97-AF65-F5344CB8AC3E}">
        <p14:creationId xmlns:p14="http://schemas.microsoft.com/office/powerpoint/2010/main" val="419393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221942"/>
            <a:ext cx="11725375" cy="6422699"/>
          </a:xfrm>
        </p:spPr>
        <p:txBody>
          <a:bodyPr>
            <a:noAutofit/>
          </a:bodyPr>
          <a:lstStyle/>
          <a:p>
            <a:pPr algn="l"/>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・これまで</a:t>
            </a:r>
            <a:r>
              <a:rPr lang="ja-JP" altLang="ja-JP"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「スピリチュアル」</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は、</a:t>
            </a:r>
            <a:r>
              <a:rPr lang="ja-JP" altLang="ja-JP" sz="3600" kern="100" dirty="0">
                <a:solidFill>
                  <a:srgbClr val="0070C0"/>
                </a:solidFill>
                <a:effectLst/>
                <a:latin typeface="游明朝" panose="02020400000000000000" pitchFamily="18" charset="-128"/>
                <a:ea typeface="ＭＳ Ｐゴシック" panose="020B0600070205080204" pitchFamily="50" charset="-128"/>
                <a:cs typeface="Times New Roman" panose="02020603050405020304" pitchFamily="18" charset="0"/>
              </a:rPr>
              <a:t>「感覚的な世界」「目には見えない世界」、「論理的に証明することができない世界」</a:t>
            </a:r>
            <a:r>
              <a:rPr lang="ja-JP" altLang="en-US" sz="3600" kern="100" dirty="0">
                <a:solidFill>
                  <a:srgbClr val="0070C0"/>
                </a:solidFill>
                <a:effectLst/>
                <a:latin typeface="游明朝" panose="02020400000000000000" pitchFamily="18" charset="-128"/>
                <a:ea typeface="ＭＳ Ｐゴシック" panose="020B0600070205080204" pitchFamily="50" charset="-128"/>
                <a:cs typeface="Times New Roman" panose="02020603050405020304" pitchFamily="18" charset="0"/>
              </a:rPr>
              <a:t>「非科学的な世界」</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と思われてきた。</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・科学技術の基になっている原理は、すべてにおいて</a:t>
            </a:r>
            <a:r>
              <a:rPr lang="ja-JP" altLang="en-US"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スピリチュアルな科学</a:t>
            </a:r>
            <a:r>
              <a:rPr lang="ja-JP" altLang="en-US" sz="3600" kern="100" dirty="0">
                <a:solidFill>
                  <a:srgbClr val="00B05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であり、美しい規則性や法則があ</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る。</a:t>
            </a:r>
            <a:endParaRPr lang="en-US" altLang="ja-JP" sz="3600" kern="100" dirty="0">
              <a:latin typeface="游明朝" panose="02020400000000000000" pitchFamily="18" charset="-128"/>
              <a:ea typeface="ＭＳ Ｐゴシック" panose="020B0600070205080204" pitchFamily="50" charset="-128"/>
              <a:cs typeface="Times New Roman" panose="02020603050405020304" pitchFamily="18" charset="0"/>
            </a:endParaRPr>
          </a:p>
          <a:p>
            <a:pPr algn="l"/>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それらは特定の</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何かや</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誰か当てはまるのではなく、いつも</a:t>
            </a: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何にでも誰にでも</a:t>
            </a:r>
            <a:r>
              <a:rPr lang="ja-JP" altLang="ja-JP"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働いている。</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・これからの医学に求められるのは、</a:t>
            </a:r>
            <a:r>
              <a:rPr lang="ja-JP" altLang="en-US" sz="3600" kern="100" dirty="0">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「見える科学」と「見えない科学」を結び付け</a:t>
            </a: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て、両者を</a:t>
            </a:r>
            <a:r>
              <a:rPr lang="ja-JP" altLang="en-US" sz="3600" kern="100" dirty="0">
                <a:solidFill>
                  <a:srgbClr val="0000CC"/>
                </a:solidFill>
                <a:latin typeface="游明朝" panose="02020400000000000000" pitchFamily="18" charset="-128"/>
                <a:ea typeface="ＭＳ Ｐゴシック" panose="020B0600070205080204" pitchFamily="50" charset="-128"/>
                <a:cs typeface="Times New Roman" panose="02020603050405020304" pitchFamily="18" charset="0"/>
              </a:rPr>
              <a:t>分離・排除し合うのではなく</a:t>
            </a: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en-US" sz="3600" kern="100" dirty="0">
                <a:solidFill>
                  <a:srgbClr val="FF0000"/>
                </a:solidFill>
                <a:latin typeface="游明朝" panose="02020400000000000000" pitchFamily="18" charset="-128"/>
                <a:ea typeface="ＭＳ Ｐゴシック" panose="020B0600070205080204" pitchFamily="50" charset="-128"/>
                <a:cs typeface="Times New Roman" panose="02020603050405020304" pitchFamily="18" charset="0"/>
              </a:rPr>
              <a:t>統合・調和させて</a:t>
            </a: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en-US" sz="3600" kern="100" dirty="0">
                <a:solidFill>
                  <a:srgbClr val="00B050"/>
                </a:solidFill>
                <a:latin typeface="游明朝" panose="02020400000000000000" pitchFamily="18" charset="-128"/>
                <a:ea typeface="ＭＳ Ｐゴシック" panose="020B0600070205080204" pitchFamily="50" charset="-128"/>
                <a:cs typeface="Times New Roman" panose="02020603050405020304" pitchFamily="18" charset="0"/>
              </a:rPr>
              <a:t>「対症療法」</a:t>
            </a: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と</a:t>
            </a:r>
            <a:r>
              <a:rPr lang="ja-JP" altLang="en-US" sz="3600" kern="100" dirty="0">
                <a:solidFill>
                  <a:srgbClr val="00B050"/>
                </a:solidFill>
                <a:latin typeface="游明朝" panose="02020400000000000000" pitchFamily="18" charset="-128"/>
                <a:ea typeface="ＭＳ Ｐゴシック" panose="020B0600070205080204" pitchFamily="50" charset="-128"/>
                <a:cs typeface="Times New Roman" panose="02020603050405020304" pitchFamily="18" charset="0"/>
              </a:rPr>
              <a:t>「根本療法」</a:t>
            </a: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を合わせて行う</a:t>
            </a:r>
            <a:r>
              <a:rPr lang="ja-JP" altLang="en-US" sz="3600" kern="100" dirty="0">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「新たな医療」</a:t>
            </a: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である。</a:t>
            </a:r>
          </a:p>
          <a:p>
            <a:pPr algn="l"/>
            <a:br>
              <a:rPr lang="ja-JP" altLang="en-US" sz="2800" dirty="0"/>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7</a:t>
            </a:fld>
            <a:endParaRPr kumimoji="1" lang="ja-JP" altLang="en-US"/>
          </a:p>
        </p:txBody>
      </p:sp>
    </p:spTree>
    <p:extLst>
      <p:ext uri="{BB962C8B-B14F-4D97-AF65-F5344CB8AC3E}">
        <p14:creationId xmlns:p14="http://schemas.microsoft.com/office/powerpoint/2010/main" val="54631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1354667"/>
            <a:ext cx="11725375" cy="5289974"/>
          </a:xfrm>
        </p:spPr>
        <p:txBody>
          <a:bodyPr>
            <a:noAutofit/>
          </a:bodyPr>
          <a:lstStyle/>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・これまでスピリチュアルなことは、</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「霊的な世界」「目には見えない世界」「感覚的な世界」「論理的に証明することができない世界」</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と思われてきた。</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・科学技術の基になっている基本原理は、すべてにおいて</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スピリチュアルな科学</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であり、美しい規則性や法則があり、誰にもどんな時にも働いている。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・スピリチュアルな世界では、</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「起きることはすべて完璧で、自分にとっての必然」「すべてに意味があり、苦しみや悲しみに大きな意味がある」</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と理解する</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この世に対する信頼</a:t>
            </a:r>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が前提となる。</a:t>
            </a:r>
          </a:p>
          <a:p>
            <a:pPr algn="l"/>
            <a:br>
              <a:rPr lang="ja-JP" altLang="en-US" sz="2800" dirty="0"/>
            </a:b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8</a:t>
            </a:fld>
            <a:endParaRPr kumimoji="1" lang="ja-JP" altLang="en-US"/>
          </a:p>
        </p:txBody>
      </p:sp>
      <p:sp>
        <p:nvSpPr>
          <p:cNvPr id="5" name="タイトル 1">
            <a:extLst>
              <a:ext uri="{FF2B5EF4-FFF2-40B4-BE49-F238E27FC236}">
                <a16:creationId xmlns:a16="http://schemas.microsoft.com/office/drawing/2014/main" id="{6473B131-E4DC-F6FB-E10A-C93E062A5F0C}"/>
              </a:ext>
            </a:extLst>
          </p:cNvPr>
          <p:cNvSpPr>
            <a:spLocks noGrp="1"/>
          </p:cNvSpPr>
          <p:nvPr>
            <p:ph type="ctrTitle"/>
          </p:nvPr>
        </p:nvSpPr>
        <p:spPr>
          <a:xfrm>
            <a:off x="357051" y="365761"/>
            <a:ext cx="11599818" cy="766354"/>
          </a:xfrm>
        </p:spPr>
        <p:txBody>
          <a:bodyPr>
            <a:noAutofit/>
          </a:bodyPr>
          <a:lstStyle/>
          <a:p>
            <a:r>
              <a:rPr lang="ja-JP" altLang="en-US" sz="4400" dirty="0">
                <a:highlight>
                  <a:srgbClr val="FFFF00"/>
                </a:highlight>
                <a:latin typeface="ＭＳ Ｐゴシック" panose="020B0600070205080204" pitchFamily="50" charset="-128"/>
                <a:ea typeface="ＭＳ Ｐゴシック" panose="020B0600070205080204" pitchFamily="50" charset="-128"/>
              </a:rPr>
              <a:t>「本来の日本人に立ち返り、世界平和を目指す」</a:t>
            </a:r>
            <a:endParaRPr kumimoji="1" lang="ja-JP" altLang="en-US" sz="4400" dirty="0">
              <a:highlight>
                <a:srgbClr val="FFFF00"/>
              </a:highligh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7705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31494" y="618067"/>
            <a:ext cx="11725375" cy="6026574"/>
          </a:xfrm>
        </p:spPr>
        <p:txBody>
          <a:bodyPr>
            <a:noAutofit/>
          </a:bodyPr>
          <a:lstStyle/>
          <a:p>
            <a:pPr algn="l"/>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西洋占星術では、西暦</a:t>
            </a:r>
            <a:r>
              <a:rPr lang="en-US"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0</a:t>
            </a:r>
            <a:r>
              <a:rPr lang="ja-JP"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en-US"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2000</a:t>
            </a:r>
            <a:r>
              <a:rPr lang="ja-JP"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年までを魚座の時代と言い、それからは</a:t>
            </a:r>
            <a:r>
              <a:rPr lang="ja-JP" altLang="en-US" sz="3600" kern="100" spc="-30" dirty="0">
                <a:solidFill>
                  <a:srgbClr val="00B050"/>
                </a:solidFill>
                <a:effectLst/>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ja-JP" sz="3600" kern="100" spc="-30" dirty="0">
                <a:solidFill>
                  <a:srgbClr val="00B050"/>
                </a:solidFill>
                <a:effectLst/>
                <a:latin typeface="ＭＳ Ｐゴシック" panose="020B0600070205080204" pitchFamily="50" charset="-128"/>
                <a:ea typeface="ＭＳ Ｐゴシック" panose="020B0600070205080204" pitchFamily="50" charset="-128"/>
                <a:cs typeface="Segoe UI Historic" panose="020B0502040204020203" pitchFamily="34" charset="0"/>
              </a:rPr>
              <a:t>水瓶座の時代</a:t>
            </a:r>
            <a:r>
              <a:rPr lang="ja-JP" altLang="en-US" sz="3600" kern="100" spc="-30" dirty="0">
                <a:solidFill>
                  <a:srgbClr val="00B050"/>
                </a:solidFill>
                <a:effectLst/>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が始まった。</a:t>
            </a:r>
            <a:endParaRPr lang="en-US"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endParaRPr>
          </a:p>
          <a:p>
            <a:pPr algn="l"/>
            <a:r>
              <a:rPr lang="ja-JP" altLang="en-US" sz="3600" kern="100" spc="-30" dirty="0">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en-US"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2020</a:t>
            </a:r>
            <a:r>
              <a:rPr lang="ja-JP"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年</a:t>
            </a:r>
            <a:r>
              <a:rPr lang="en-US"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12</a:t>
            </a:r>
            <a:r>
              <a:rPr lang="ja-JP"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月</a:t>
            </a:r>
            <a:r>
              <a:rPr lang="en-US"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22</a:t>
            </a:r>
            <a:r>
              <a:rPr lang="ja-JP"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日に水瓶座で木星と土星が重なる現象があり、</a:t>
            </a:r>
            <a:r>
              <a:rPr lang="ja-JP" altLang="en-US" sz="3600" kern="100" spc="-30" dirty="0">
                <a:solidFill>
                  <a:srgbClr val="00B050"/>
                </a:solidFill>
                <a:effectLst/>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ja-JP" sz="3600" kern="100" spc="-30" dirty="0">
                <a:solidFill>
                  <a:srgbClr val="00B050"/>
                </a:solidFill>
                <a:effectLst/>
                <a:latin typeface="ＭＳ Ｐゴシック" panose="020B0600070205080204" pitchFamily="50" charset="-128"/>
                <a:ea typeface="ＭＳ Ｐゴシック" panose="020B0600070205080204" pitchFamily="50" charset="-128"/>
                <a:cs typeface="Segoe UI Historic" panose="020B0502040204020203" pitchFamily="34" charset="0"/>
              </a:rPr>
              <a:t>風の時代</a:t>
            </a:r>
            <a:r>
              <a:rPr lang="ja-JP" altLang="en-US" sz="3600" kern="100" spc="-30" dirty="0">
                <a:solidFill>
                  <a:srgbClr val="00B050"/>
                </a:solidFill>
                <a:effectLst/>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ja-JP" sz="3600" kern="100" spc="-30" dirty="0">
                <a:effectLst/>
                <a:latin typeface="ＭＳ Ｐゴシック" panose="020B0600070205080204" pitchFamily="50" charset="-128"/>
                <a:ea typeface="ＭＳ Ｐゴシック" panose="020B0600070205080204" pitchFamily="50" charset="-128"/>
                <a:cs typeface="Segoe UI Historic" panose="020B0502040204020203" pitchFamily="34" charset="0"/>
              </a:rPr>
              <a:t>が始まった。</a:t>
            </a: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「個人が組織に忠誠を尽くす」「寄らば大樹の陰」</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は魚座時代の特徴だったが、水瓶座時代には、</a:t>
            </a:r>
            <a:r>
              <a:rPr lang="ja-JP" altLang="ja-JP" sz="36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「個人の力や独自性を社会に活かす」能動性</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が求められ、</a:t>
            </a:r>
            <a:r>
              <a:rPr lang="ja-JP"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これまでに様な受動的な生き方はできなる時代が来ている。</a:t>
            </a:r>
          </a:p>
          <a:p>
            <a:pPr algn="l"/>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・今まで</a:t>
            </a:r>
            <a:r>
              <a:rPr lang="ja-JP" altLang="ja-JP" sz="3600" kern="100" dirty="0">
                <a:solidFill>
                  <a:srgbClr val="0070C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「何だかいつも苦しい」「何となく皆に合わせて生きてきた」</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と感じてきた方も、ようやく自由が得られ</a:t>
            </a:r>
            <a:r>
              <a:rPr lang="ja-JP" altLang="ja-JP" sz="36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「本当の自分を生きる」</a:t>
            </a:r>
            <a:r>
              <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時が来ている。</a:t>
            </a:r>
            <a:endParaRPr lang="en-US" altLang="ja-JP"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58E70909-AA54-413C-B4A4-65B2E83BDFAE}" type="slidenum">
              <a:rPr kumimoji="1" lang="ja-JP" altLang="en-US" smtClean="0"/>
              <a:t>9</a:t>
            </a:fld>
            <a:endParaRPr kumimoji="1" lang="ja-JP" altLang="en-US"/>
          </a:p>
        </p:txBody>
      </p:sp>
    </p:spTree>
    <p:extLst>
      <p:ext uri="{BB962C8B-B14F-4D97-AF65-F5344CB8AC3E}">
        <p14:creationId xmlns:p14="http://schemas.microsoft.com/office/powerpoint/2010/main" val="38247570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13151</TotalTime>
  <Words>4380</Words>
  <Application>Microsoft Office PowerPoint</Application>
  <PresentationFormat>ワイド画面</PresentationFormat>
  <Paragraphs>504</Paragraphs>
  <Slides>48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48</vt:i4>
      </vt:variant>
    </vt:vector>
  </HeadingPairs>
  <TitlesOfParts>
    <vt:vector size="58" baseType="lpstr">
      <vt:lpstr>ＭＳ Ｐゴシック</vt:lpstr>
      <vt:lpstr>ＭＳ 明朝</vt:lpstr>
      <vt:lpstr>游ゴシック</vt:lpstr>
      <vt:lpstr>游ゴシック Light</vt:lpstr>
      <vt:lpstr>游明朝</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「本来の日本人に立ち返り、世界平和を目指す」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二元論で語れない世界の真実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先天的に「自分」を認識できない人 （久野善史）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逆境的小児期体験（ACE)がもたらすもの</vt:lpstr>
      <vt:lpstr>子どものころに慢性的なストレスを受けると</vt:lpstr>
      <vt:lpstr>PowerPoint プレゼンテーション</vt:lpstr>
      <vt:lpstr>PowerPoint プレゼンテーション</vt:lpstr>
      <vt:lpstr>PowerPoint プレゼンテーション</vt:lpstr>
      <vt:lpstr>PowerPoint プレゼンテーション</vt:lpstr>
      <vt:lpstr>｢機能性医学」とは（日本機能性医学研究所）</vt:lpstr>
      <vt:lpstr>「慢性機能性疾患」の４つの特徴（J・Ｓ・ブランド）</vt:lpstr>
      <vt:lpstr>PowerPoint プレゼンテーション</vt:lpstr>
      <vt:lpstr>第73回（R３）日本自律神経学会シンポジウム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Denervation Supersensitivity (除神経性過敏）</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長沼 睦雄</dc:creator>
  <cp:lastModifiedBy>MUTSUMINO</cp:lastModifiedBy>
  <cp:revision>29</cp:revision>
  <cp:lastPrinted>2024-08-09T04:07:56Z</cp:lastPrinted>
  <dcterms:created xsi:type="dcterms:W3CDTF">2024-07-29T03:08:44Z</dcterms:created>
  <dcterms:modified xsi:type="dcterms:W3CDTF">2024-08-31T08:18:58Z</dcterms:modified>
</cp:coreProperties>
</file>