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1571" r:id="rId3"/>
    <p:sldId id="2126" r:id="rId4"/>
    <p:sldId id="1046" r:id="rId5"/>
    <p:sldId id="258" r:id="rId6"/>
    <p:sldId id="2160" r:id="rId7"/>
    <p:sldId id="774" r:id="rId8"/>
    <p:sldId id="2133" r:id="rId9"/>
    <p:sldId id="1668" r:id="rId10"/>
    <p:sldId id="2066" r:id="rId11"/>
    <p:sldId id="1107" r:id="rId12"/>
    <p:sldId id="1015" r:id="rId13"/>
    <p:sldId id="1746" r:id="rId14"/>
    <p:sldId id="747" r:id="rId15"/>
    <p:sldId id="2093" r:id="rId16"/>
    <p:sldId id="2135" r:id="rId17"/>
    <p:sldId id="2136" r:id="rId18"/>
    <p:sldId id="1733" r:id="rId19"/>
    <p:sldId id="1734" r:id="rId20"/>
    <p:sldId id="1988" r:id="rId21"/>
    <p:sldId id="1970" r:id="rId22"/>
    <p:sldId id="1984" r:id="rId23"/>
    <p:sldId id="805" r:id="rId24"/>
    <p:sldId id="1823" r:id="rId25"/>
    <p:sldId id="1519" r:id="rId26"/>
    <p:sldId id="1882" r:id="rId27"/>
    <p:sldId id="2021" r:id="rId28"/>
    <p:sldId id="475" r:id="rId29"/>
    <p:sldId id="1943" r:id="rId30"/>
    <p:sldId id="415" r:id="rId31"/>
    <p:sldId id="431" r:id="rId32"/>
    <p:sldId id="1102" r:id="rId33"/>
    <p:sldId id="1663" r:id="rId34"/>
    <p:sldId id="1666" r:id="rId35"/>
    <p:sldId id="1716" r:id="rId36"/>
    <p:sldId id="1033" r:id="rId37"/>
    <p:sldId id="978" r:id="rId38"/>
  </p:sldIdLst>
  <p:sldSz cx="12192000" cy="6858000"/>
  <p:notesSz cx="10018713" cy="68881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86" d="100"/>
          <a:sy n="86" d="100"/>
        </p:scale>
        <p:origin x="564" y="50"/>
      </p:cViewPr>
      <p:guideLst/>
    </p:cSldViewPr>
  </p:slideViewPr>
  <p:notesTextViewPr>
    <p:cViewPr>
      <p:scale>
        <a:sx n="1" d="1"/>
        <a:sy n="1" d="1"/>
      </p:scale>
      <p:origin x="0" y="0"/>
    </p:cViewPr>
  </p:notesTextViewPr>
  <p:sorterViewPr>
    <p:cViewPr varScale="1">
      <p:scale>
        <a:sx n="100" d="100"/>
        <a:sy n="100" d="100"/>
      </p:scale>
      <p:origin x="0" y="-885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340903" cy="34489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675500" y="0"/>
            <a:ext cx="4340903" cy="344899"/>
          </a:xfrm>
          <a:prstGeom prst="rect">
            <a:avLst/>
          </a:prstGeom>
        </p:spPr>
        <p:txBody>
          <a:bodyPr vert="horz" lIns="91440" tIns="45720" rIns="91440" bIns="45720" rtlCol="0"/>
          <a:lstStyle>
            <a:lvl1pPr algn="r">
              <a:defRPr sz="1200"/>
            </a:lvl1pPr>
          </a:lstStyle>
          <a:p>
            <a:fld id="{2DD13BCA-B750-483A-82C4-803B06F71948}" type="datetimeFigureOut">
              <a:rPr kumimoji="1" lang="ja-JP" altLang="en-US" smtClean="0"/>
              <a:t>2024/8/20</a:t>
            </a:fld>
            <a:endParaRPr kumimoji="1" lang="ja-JP" altLang="en-US"/>
          </a:p>
        </p:txBody>
      </p:sp>
      <p:sp>
        <p:nvSpPr>
          <p:cNvPr id="4" name="スライド イメージ プレースホルダー 3"/>
          <p:cNvSpPr>
            <a:spLocks noGrp="1" noRot="1" noChangeAspect="1"/>
          </p:cNvSpPr>
          <p:nvPr>
            <p:ph type="sldImg" idx="2"/>
          </p:nvPr>
        </p:nvSpPr>
        <p:spPr>
          <a:xfrm>
            <a:off x="2941638" y="860425"/>
            <a:ext cx="4135437" cy="2325688"/>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1002103" y="3314745"/>
            <a:ext cx="8014509" cy="27122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543264"/>
            <a:ext cx="4340903" cy="344899"/>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75500" y="6543264"/>
            <a:ext cx="4340903" cy="344899"/>
          </a:xfrm>
          <a:prstGeom prst="rect">
            <a:avLst/>
          </a:prstGeom>
        </p:spPr>
        <p:txBody>
          <a:bodyPr vert="horz" lIns="91440" tIns="45720" rIns="91440" bIns="45720" rtlCol="0" anchor="b"/>
          <a:lstStyle>
            <a:lvl1pPr algn="r">
              <a:defRPr sz="1200"/>
            </a:lvl1pPr>
          </a:lstStyle>
          <a:p>
            <a:fld id="{6B4E8CFB-AC91-4403-B412-934DE8B09D87}" type="slidenum">
              <a:rPr kumimoji="1" lang="ja-JP" altLang="en-US" smtClean="0"/>
              <a:t>‹#›</a:t>
            </a:fld>
            <a:endParaRPr kumimoji="1" lang="ja-JP" altLang="en-US"/>
          </a:p>
        </p:txBody>
      </p:sp>
    </p:spTree>
    <p:extLst>
      <p:ext uri="{BB962C8B-B14F-4D97-AF65-F5344CB8AC3E}">
        <p14:creationId xmlns:p14="http://schemas.microsoft.com/office/powerpoint/2010/main" val="24196237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84F01E0-B175-16DC-1BBC-116EB58184F7}"/>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E3F65880-FC0A-D377-0504-8A8CC48503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95EF462A-6CAA-76F1-3042-64676807FDBB}"/>
              </a:ext>
            </a:extLst>
          </p:cNvPr>
          <p:cNvSpPr>
            <a:spLocks noGrp="1"/>
          </p:cNvSpPr>
          <p:nvPr>
            <p:ph type="dt" sz="half" idx="10"/>
          </p:nvPr>
        </p:nvSpPr>
        <p:spPr/>
        <p:txBody>
          <a:bodyPr/>
          <a:lstStyle/>
          <a:p>
            <a:fld id="{5DF3DBEF-968C-4A53-A885-ABD32E37F5AF}" type="datetime1">
              <a:rPr kumimoji="1" lang="ja-JP" altLang="en-US" smtClean="0"/>
              <a:t>2024/8/20</a:t>
            </a:fld>
            <a:endParaRPr kumimoji="1" lang="ja-JP" altLang="en-US"/>
          </a:p>
        </p:txBody>
      </p:sp>
      <p:sp>
        <p:nvSpPr>
          <p:cNvPr id="5" name="フッター プレースホルダー 4">
            <a:extLst>
              <a:ext uri="{FF2B5EF4-FFF2-40B4-BE49-F238E27FC236}">
                <a16:creationId xmlns:a16="http://schemas.microsoft.com/office/drawing/2014/main" id="{89AD9597-CEDD-3834-526C-D2D233A7CDA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730741D-6ED2-8C46-6654-2FDB3CFA3678}"/>
              </a:ext>
            </a:extLst>
          </p:cNvPr>
          <p:cNvSpPr>
            <a:spLocks noGrp="1"/>
          </p:cNvSpPr>
          <p:nvPr>
            <p:ph type="sldNum" sz="quarter" idx="12"/>
          </p:nvPr>
        </p:nvSpPr>
        <p:spPr/>
        <p:txBody>
          <a:bodyPr/>
          <a:lstStyle/>
          <a:p>
            <a:fld id="{ADFFBFBE-79F0-426B-8485-C9F5FE035C78}" type="slidenum">
              <a:rPr kumimoji="1" lang="ja-JP" altLang="en-US" smtClean="0"/>
              <a:t>‹#›</a:t>
            </a:fld>
            <a:endParaRPr kumimoji="1" lang="ja-JP" altLang="en-US"/>
          </a:p>
        </p:txBody>
      </p:sp>
    </p:spTree>
    <p:extLst>
      <p:ext uri="{BB962C8B-B14F-4D97-AF65-F5344CB8AC3E}">
        <p14:creationId xmlns:p14="http://schemas.microsoft.com/office/powerpoint/2010/main" val="3471998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768F762-3FE8-D4DE-06C0-E64D50084AB0}"/>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667EE82-86C4-8381-7EE4-A5021F713BC5}"/>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906EA4E-6BD3-32B7-76B5-FF5FBA914D38}"/>
              </a:ext>
            </a:extLst>
          </p:cNvPr>
          <p:cNvSpPr>
            <a:spLocks noGrp="1"/>
          </p:cNvSpPr>
          <p:nvPr>
            <p:ph type="dt" sz="half" idx="10"/>
          </p:nvPr>
        </p:nvSpPr>
        <p:spPr/>
        <p:txBody>
          <a:bodyPr/>
          <a:lstStyle/>
          <a:p>
            <a:fld id="{09C9DF57-54E1-4738-AA84-200DED0B4DBB}" type="datetime1">
              <a:rPr kumimoji="1" lang="ja-JP" altLang="en-US" smtClean="0"/>
              <a:t>2024/8/20</a:t>
            </a:fld>
            <a:endParaRPr kumimoji="1" lang="ja-JP" altLang="en-US"/>
          </a:p>
        </p:txBody>
      </p:sp>
      <p:sp>
        <p:nvSpPr>
          <p:cNvPr id="5" name="フッター プレースホルダー 4">
            <a:extLst>
              <a:ext uri="{FF2B5EF4-FFF2-40B4-BE49-F238E27FC236}">
                <a16:creationId xmlns:a16="http://schemas.microsoft.com/office/drawing/2014/main" id="{419DF352-76E4-59FC-2765-356540F5D2F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3E8C10E-850D-6C8C-2B41-4464B69DEA69}"/>
              </a:ext>
            </a:extLst>
          </p:cNvPr>
          <p:cNvSpPr>
            <a:spLocks noGrp="1"/>
          </p:cNvSpPr>
          <p:nvPr>
            <p:ph type="sldNum" sz="quarter" idx="12"/>
          </p:nvPr>
        </p:nvSpPr>
        <p:spPr/>
        <p:txBody>
          <a:bodyPr/>
          <a:lstStyle/>
          <a:p>
            <a:fld id="{ADFFBFBE-79F0-426B-8485-C9F5FE035C78}" type="slidenum">
              <a:rPr kumimoji="1" lang="ja-JP" altLang="en-US" smtClean="0"/>
              <a:t>‹#›</a:t>
            </a:fld>
            <a:endParaRPr kumimoji="1" lang="ja-JP" altLang="en-US"/>
          </a:p>
        </p:txBody>
      </p:sp>
    </p:spTree>
    <p:extLst>
      <p:ext uri="{BB962C8B-B14F-4D97-AF65-F5344CB8AC3E}">
        <p14:creationId xmlns:p14="http://schemas.microsoft.com/office/powerpoint/2010/main" val="1698817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FE0E2B17-45DE-B2DF-6648-9F5EC0FECFCB}"/>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7028423-3648-A45A-7C10-CE30DAE328EC}"/>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AA3BDB7-BE77-3ABC-E547-C52412F87891}"/>
              </a:ext>
            </a:extLst>
          </p:cNvPr>
          <p:cNvSpPr>
            <a:spLocks noGrp="1"/>
          </p:cNvSpPr>
          <p:nvPr>
            <p:ph type="dt" sz="half" idx="10"/>
          </p:nvPr>
        </p:nvSpPr>
        <p:spPr/>
        <p:txBody>
          <a:bodyPr/>
          <a:lstStyle/>
          <a:p>
            <a:fld id="{F812D17F-D5B8-41DF-94AA-97282105F790}" type="datetime1">
              <a:rPr kumimoji="1" lang="ja-JP" altLang="en-US" smtClean="0"/>
              <a:t>2024/8/20</a:t>
            </a:fld>
            <a:endParaRPr kumimoji="1" lang="ja-JP" altLang="en-US"/>
          </a:p>
        </p:txBody>
      </p:sp>
      <p:sp>
        <p:nvSpPr>
          <p:cNvPr id="5" name="フッター プレースホルダー 4">
            <a:extLst>
              <a:ext uri="{FF2B5EF4-FFF2-40B4-BE49-F238E27FC236}">
                <a16:creationId xmlns:a16="http://schemas.microsoft.com/office/drawing/2014/main" id="{F72E410B-937D-38D1-D108-DE1B77696A5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2F55A8E-CB5C-B353-C986-D1EA20622312}"/>
              </a:ext>
            </a:extLst>
          </p:cNvPr>
          <p:cNvSpPr>
            <a:spLocks noGrp="1"/>
          </p:cNvSpPr>
          <p:nvPr>
            <p:ph type="sldNum" sz="quarter" idx="12"/>
          </p:nvPr>
        </p:nvSpPr>
        <p:spPr/>
        <p:txBody>
          <a:bodyPr/>
          <a:lstStyle/>
          <a:p>
            <a:fld id="{ADFFBFBE-79F0-426B-8485-C9F5FE035C78}" type="slidenum">
              <a:rPr kumimoji="1" lang="ja-JP" altLang="en-US" smtClean="0"/>
              <a:t>‹#›</a:t>
            </a:fld>
            <a:endParaRPr kumimoji="1" lang="ja-JP" altLang="en-US"/>
          </a:p>
        </p:txBody>
      </p:sp>
    </p:spTree>
    <p:extLst>
      <p:ext uri="{BB962C8B-B14F-4D97-AF65-F5344CB8AC3E}">
        <p14:creationId xmlns:p14="http://schemas.microsoft.com/office/powerpoint/2010/main" val="2482071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F2AA98C-D46C-A3E7-7EC7-8930977DD62A}"/>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8CCF914-87A1-95A4-54BE-34B2B1C23829}"/>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204681E-816F-4D90-04A4-2E2C46B7766B}"/>
              </a:ext>
            </a:extLst>
          </p:cNvPr>
          <p:cNvSpPr>
            <a:spLocks noGrp="1"/>
          </p:cNvSpPr>
          <p:nvPr>
            <p:ph type="dt" sz="half" idx="10"/>
          </p:nvPr>
        </p:nvSpPr>
        <p:spPr/>
        <p:txBody>
          <a:bodyPr/>
          <a:lstStyle/>
          <a:p>
            <a:fld id="{0694C968-1B36-4ACD-B16A-EC775826D277}" type="datetime1">
              <a:rPr kumimoji="1" lang="ja-JP" altLang="en-US" smtClean="0"/>
              <a:t>2024/8/20</a:t>
            </a:fld>
            <a:endParaRPr kumimoji="1" lang="ja-JP" altLang="en-US"/>
          </a:p>
        </p:txBody>
      </p:sp>
      <p:sp>
        <p:nvSpPr>
          <p:cNvPr id="5" name="フッター プレースホルダー 4">
            <a:extLst>
              <a:ext uri="{FF2B5EF4-FFF2-40B4-BE49-F238E27FC236}">
                <a16:creationId xmlns:a16="http://schemas.microsoft.com/office/drawing/2014/main" id="{7B555663-CD96-7452-0EF8-D4CF471AC0E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D2BCC69-6701-63C6-DAC4-2C339746A403}"/>
              </a:ext>
            </a:extLst>
          </p:cNvPr>
          <p:cNvSpPr>
            <a:spLocks noGrp="1"/>
          </p:cNvSpPr>
          <p:nvPr>
            <p:ph type="sldNum" sz="quarter" idx="12"/>
          </p:nvPr>
        </p:nvSpPr>
        <p:spPr/>
        <p:txBody>
          <a:bodyPr/>
          <a:lstStyle/>
          <a:p>
            <a:fld id="{ADFFBFBE-79F0-426B-8485-C9F5FE035C78}" type="slidenum">
              <a:rPr kumimoji="1" lang="ja-JP" altLang="en-US" smtClean="0"/>
              <a:t>‹#›</a:t>
            </a:fld>
            <a:endParaRPr kumimoji="1" lang="ja-JP" altLang="en-US"/>
          </a:p>
        </p:txBody>
      </p:sp>
    </p:spTree>
    <p:extLst>
      <p:ext uri="{BB962C8B-B14F-4D97-AF65-F5344CB8AC3E}">
        <p14:creationId xmlns:p14="http://schemas.microsoft.com/office/powerpoint/2010/main" val="2182482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845E3D-67DB-5412-43E7-167550B24D0A}"/>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85B61D2-3DD6-11D2-FE7C-192F2E78E5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266F9449-0F07-271C-167B-77759F770E48}"/>
              </a:ext>
            </a:extLst>
          </p:cNvPr>
          <p:cNvSpPr>
            <a:spLocks noGrp="1"/>
          </p:cNvSpPr>
          <p:nvPr>
            <p:ph type="dt" sz="half" idx="10"/>
          </p:nvPr>
        </p:nvSpPr>
        <p:spPr/>
        <p:txBody>
          <a:bodyPr/>
          <a:lstStyle/>
          <a:p>
            <a:fld id="{8C0F59C8-C1EE-4352-A989-B72536192835}" type="datetime1">
              <a:rPr kumimoji="1" lang="ja-JP" altLang="en-US" smtClean="0"/>
              <a:t>2024/8/20</a:t>
            </a:fld>
            <a:endParaRPr kumimoji="1" lang="ja-JP" altLang="en-US"/>
          </a:p>
        </p:txBody>
      </p:sp>
      <p:sp>
        <p:nvSpPr>
          <p:cNvPr id="5" name="フッター プレースホルダー 4">
            <a:extLst>
              <a:ext uri="{FF2B5EF4-FFF2-40B4-BE49-F238E27FC236}">
                <a16:creationId xmlns:a16="http://schemas.microsoft.com/office/drawing/2014/main" id="{C63753EC-CE33-ED8A-F0BE-AF05618E2F8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0BBC347-ECB9-501B-FFB6-2C43FF6AC497}"/>
              </a:ext>
            </a:extLst>
          </p:cNvPr>
          <p:cNvSpPr>
            <a:spLocks noGrp="1"/>
          </p:cNvSpPr>
          <p:nvPr>
            <p:ph type="sldNum" sz="quarter" idx="12"/>
          </p:nvPr>
        </p:nvSpPr>
        <p:spPr/>
        <p:txBody>
          <a:bodyPr/>
          <a:lstStyle/>
          <a:p>
            <a:fld id="{ADFFBFBE-79F0-426B-8485-C9F5FE035C78}" type="slidenum">
              <a:rPr kumimoji="1" lang="ja-JP" altLang="en-US" smtClean="0"/>
              <a:t>‹#›</a:t>
            </a:fld>
            <a:endParaRPr kumimoji="1" lang="ja-JP" altLang="en-US"/>
          </a:p>
        </p:txBody>
      </p:sp>
    </p:spTree>
    <p:extLst>
      <p:ext uri="{BB962C8B-B14F-4D97-AF65-F5344CB8AC3E}">
        <p14:creationId xmlns:p14="http://schemas.microsoft.com/office/powerpoint/2010/main" val="1757513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B3ECC08-054D-B63E-8648-73FA9BF522B1}"/>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6F0B382-1A55-72AF-1808-F0CC310233F8}"/>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796DBA90-A9BC-05CE-B6F7-BD2DDEF33FE2}"/>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B7D0E3AC-9394-283A-23EB-3DA8FD1D2FB1}"/>
              </a:ext>
            </a:extLst>
          </p:cNvPr>
          <p:cNvSpPr>
            <a:spLocks noGrp="1"/>
          </p:cNvSpPr>
          <p:nvPr>
            <p:ph type="dt" sz="half" idx="10"/>
          </p:nvPr>
        </p:nvSpPr>
        <p:spPr/>
        <p:txBody>
          <a:bodyPr/>
          <a:lstStyle/>
          <a:p>
            <a:fld id="{3A5B33DF-B93C-4229-906A-E538B203AE80}" type="datetime1">
              <a:rPr kumimoji="1" lang="ja-JP" altLang="en-US" smtClean="0"/>
              <a:t>2024/8/20</a:t>
            </a:fld>
            <a:endParaRPr kumimoji="1" lang="ja-JP" altLang="en-US"/>
          </a:p>
        </p:txBody>
      </p:sp>
      <p:sp>
        <p:nvSpPr>
          <p:cNvPr id="6" name="フッター プレースホルダー 5">
            <a:extLst>
              <a:ext uri="{FF2B5EF4-FFF2-40B4-BE49-F238E27FC236}">
                <a16:creationId xmlns:a16="http://schemas.microsoft.com/office/drawing/2014/main" id="{73F61863-432F-848D-78A4-B70546C3FE6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1588151-1BD2-1FD7-0F69-5EBF03081495}"/>
              </a:ext>
            </a:extLst>
          </p:cNvPr>
          <p:cNvSpPr>
            <a:spLocks noGrp="1"/>
          </p:cNvSpPr>
          <p:nvPr>
            <p:ph type="sldNum" sz="quarter" idx="12"/>
          </p:nvPr>
        </p:nvSpPr>
        <p:spPr/>
        <p:txBody>
          <a:bodyPr/>
          <a:lstStyle/>
          <a:p>
            <a:fld id="{ADFFBFBE-79F0-426B-8485-C9F5FE035C78}" type="slidenum">
              <a:rPr kumimoji="1" lang="ja-JP" altLang="en-US" smtClean="0"/>
              <a:t>‹#›</a:t>
            </a:fld>
            <a:endParaRPr kumimoji="1" lang="ja-JP" altLang="en-US"/>
          </a:p>
        </p:txBody>
      </p:sp>
    </p:spTree>
    <p:extLst>
      <p:ext uri="{BB962C8B-B14F-4D97-AF65-F5344CB8AC3E}">
        <p14:creationId xmlns:p14="http://schemas.microsoft.com/office/powerpoint/2010/main" val="1006012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73C2AAE-99A2-24D8-5C96-67F7AF32A522}"/>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7354BBC-1D55-891D-70A3-6F418A8AD5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2B94F08A-7960-6366-1C75-B410B3DC303D}"/>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A29AC435-8AFF-7AF6-7182-1C9C255253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8A577A96-C89C-7B5E-9DBD-EEF6957DAA6C}"/>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D14DDA99-F35D-31A6-A239-32F56AD43084}"/>
              </a:ext>
            </a:extLst>
          </p:cNvPr>
          <p:cNvSpPr>
            <a:spLocks noGrp="1"/>
          </p:cNvSpPr>
          <p:nvPr>
            <p:ph type="dt" sz="half" idx="10"/>
          </p:nvPr>
        </p:nvSpPr>
        <p:spPr/>
        <p:txBody>
          <a:bodyPr/>
          <a:lstStyle/>
          <a:p>
            <a:fld id="{1FD2B3B8-2786-4A9E-BD9F-17CFBD134FCB}" type="datetime1">
              <a:rPr kumimoji="1" lang="ja-JP" altLang="en-US" smtClean="0"/>
              <a:t>2024/8/20</a:t>
            </a:fld>
            <a:endParaRPr kumimoji="1" lang="ja-JP" altLang="en-US"/>
          </a:p>
        </p:txBody>
      </p:sp>
      <p:sp>
        <p:nvSpPr>
          <p:cNvPr id="8" name="フッター プレースホルダー 7">
            <a:extLst>
              <a:ext uri="{FF2B5EF4-FFF2-40B4-BE49-F238E27FC236}">
                <a16:creationId xmlns:a16="http://schemas.microsoft.com/office/drawing/2014/main" id="{AB1F8318-33B2-CBD5-5CFA-97BBD1787064}"/>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4BAD85CF-D1CF-A7A0-4978-FE439102CCDD}"/>
              </a:ext>
            </a:extLst>
          </p:cNvPr>
          <p:cNvSpPr>
            <a:spLocks noGrp="1"/>
          </p:cNvSpPr>
          <p:nvPr>
            <p:ph type="sldNum" sz="quarter" idx="12"/>
          </p:nvPr>
        </p:nvSpPr>
        <p:spPr/>
        <p:txBody>
          <a:bodyPr/>
          <a:lstStyle/>
          <a:p>
            <a:fld id="{ADFFBFBE-79F0-426B-8485-C9F5FE035C78}" type="slidenum">
              <a:rPr kumimoji="1" lang="ja-JP" altLang="en-US" smtClean="0"/>
              <a:t>‹#›</a:t>
            </a:fld>
            <a:endParaRPr kumimoji="1" lang="ja-JP" altLang="en-US"/>
          </a:p>
        </p:txBody>
      </p:sp>
    </p:spTree>
    <p:extLst>
      <p:ext uri="{BB962C8B-B14F-4D97-AF65-F5344CB8AC3E}">
        <p14:creationId xmlns:p14="http://schemas.microsoft.com/office/powerpoint/2010/main" val="3885560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516C3C7-BA64-CCFF-6981-693C2FA27EDF}"/>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0CB0BECB-C295-DECB-D872-5FFB459F49AB}"/>
              </a:ext>
            </a:extLst>
          </p:cNvPr>
          <p:cNvSpPr>
            <a:spLocks noGrp="1"/>
          </p:cNvSpPr>
          <p:nvPr>
            <p:ph type="dt" sz="half" idx="10"/>
          </p:nvPr>
        </p:nvSpPr>
        <p:spPr/>
        <p:txBody>
          <a:bodyPr/>
          <a:lstStyle/>
          <a:p>
            <a:fld id="{58F0ED73-5E53-4236-A325-F0EB2A186F68}" type="datetime1">
              <a:rPr kumimoji="1" lang="ja-JP" altLang="en-US" smtClean="0"/>
              <a:t>2024/8/20</a:t>
            </a:fld>
            <a:endParaRPr kumimoji="1" lang="ja-JP" altLang="en-US"/>
          </a:p>
        </p:txBody>
      </p:sp>
      <p:sp>
        <p:nvSpPr>
          <p:cNvPr id="4" name="フッター プレースホルダー 3">
            <a:extLst>
              <a:ext uri="{FF2B5EF4-FFF2-40B4-BE49-F238E27FC236}">
                <a16:creationId xmlns:a16="http://schemas.microsoft.com/office/drawing/2014/main" id="{23C0C890-726E-874E-0347-A7647CE0E21A}"/>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7541A3C6-8F8A-A8C4-4FC6-EF5F3283CCF5}"/>
              </a:ext>
            </a:extLst>
          </p:cNvPr>
          <p:cNvSpPr>
            <a:spLocks noGrp="1"/>
          </p:cNvSpPr>
          <p:nvPr>
            <p:ph type="sldNum" sz="quarter" idx="12"/>
          </p:nvPr>
        </p:nvSpPr>
        <p:spPr/>
        <p:txBody>
          <a:bodyPr/>
          <a:lstStyle/>
          <a:p>
            <a:fld id="{ADFFBFBE-79F0-426B-8485-C9F5FE035C78}" type="slidenum">
              <a:rPr kumimoji="1" lang="ja-JP" altLang="en-US" smtClean="0"/>
              <a:t>‹#›</a:t>
            </a:fld>
            <a:endParaRPr kumimoji="1" lang="ja-JP" altLang="en-US"/>
          </a:p>
        </p:txBody>
      </p:sp>
    </p:spTree>
    <p:extLst>
      <p:ext uri="{BB962C8B-B14F-4D97-AF65-F5344CB8AC3E}">
        <p14:creationId xmlns:p14="http://schemas.microsoft.com/office/powerpoint/2010/main" val="145697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DBB39360-FAD0-943D-A6B5-48EB4104C906}"/>
              </a:ext>
            </a:extLst>
          </p:cNvPr>
          <p:cNvSpPr>
            <a:spLocks noGrp="1"/>
          </p:cNvSpPr>
          <p:nvPr>
            <p:ph type="dt" sz="half" idx="10"/>
          </p:nvPr>
        </p:nvSpPr>
        <p:spPr/>
        <p:txBody>
          <a:bodyPr/>
          <a:lstStyle/>
          <a:p>
            <a:fld id="{C83332DB-1D74-41E6-B5B7-DE2BA1AB8B12}" type="datetime1">
              <a:rPr kumimoji="1" lang="ja-JP" altLang="en-US" smtClean="0"/>
              <a:t>2024/8/20</a:t>
            </a:fld>
            <a:endParaRPr kumimoji="1" lang="ja-JP" altLang="en-US"/>
          </a:p>
        </p:txBody>
      </p:sp>
      <p:sp>
        <p:nvSpPr>
          <p:cNvPr id="3" name="フッター プレースホルダー 2">
            <a:extLst>
              <a:ext uri="{FF2B5EF4-FFF2-40B4-BE49-F238E27FC236}">
                <a16:creationId xmlns:a16="http://schemas.microsoft.com/office/drawing/2014/main" id="{BC5437C7-3E28-7447-C558-2A9692174264}"/>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1057E115-199B-EE3F-B26D-C7860DB18565}"/>
              </a:ext>
            </a:extLst>
          </p:cNvPr>
          <p:cNvSpPr>
            <a:spLocks noGrp="1"/>
          </p:cNvSpPr>
          <p:nvPr>
            <p:ph type="sldNum" sz="quarter" idx="12"/>
          </p:nvPr>
        </p:nvSpPr>
        <p:spPr/>
        <p:txBody>
          <a:bodyPr/>
          <a:lstStyle/>
          <a:p>
            <a:fld id="{ADFFBFBE-79F0-426B-8485-C9F5FE035C78}" type="slidenum">
              <a:rPr kumimoji="1" lang="ja-JP" altLang="en-US" smtClean="0"/>
              <a:t>‹#›</a:t>
            </a:fld>
            <a:endParaRPr kumimoji="1" lang="ja-JP" altLang="en-US"/>
          </a:p>
        </p:txBody>
      </p:sp>
    </p:spTree>
    <p:extLst>
      <p:ext uri="{BB962C8B-B14F-4D97-AF65-F5344CB8AC3E}">
        <p14:creationId xmlns:p14="http://schemas.microsoft.com/office/powerpoint/2010/main" val="1204962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E7B36CF-6919-FD90-4066-66DBE76BC1D8}"/>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D727BFD-4C4A-1CF7-8AD2-5086C8A7F5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B49556F1-C526-1E15-6572-A931C74150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F395B88B-3145-9771-30FD-8FF3EB127D78}"/>
              </a:ext>
            </a:extLst>
          </p:cNvPr>
          <p:cNvSpPr>
            <a:spLocks noGrp="1"/>
          </p:cNvSpPr>
          <p:nvPr>
            <p:ph type="dt" sz="half" idx="10"/>
          </p:nvPr>
        </p:nvSpPr>
        <p:spPr/>
        <p:txBody>
          <a:bodyPr/>
          <a:lstStyle/>
          <a:p>
            <a:fld id="{B4D52A67-BA3C-4C13-90F2-9A4A6B1ABA95}" type="datetime1">
              <a:rPr kumimoji="1" lang="ja-JP" altLang="en-US" smtClean="0"/>
              <a:t>2024/8/20</a:t>
            </a:fld>
            <a:endParaRPr kumimoji="1" lang="ja-JP" altLang="en-US"/>
          </a:p>
        </p:txBody>
      </p:sp>
      <p:sp>
        <p:nvSpPr>
          <p:cNvPr id="6" name="フッター プレースホルダー 5">
            <a:extLst>
              <a:ext uri="{FF2B5EF4-FFF2-40B4-BE49-F238E27FC236}">
                <a16:creationId xmlns:a16="http://schemas.microsoft.com/office/drawing/2014/main" id="{922E7A9E-B4D9-33C0-C38F-7BD1B7BE609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6B4713D-ED85-152F-6D06-675F8E499884}"/>
              </a:ext>
            </a:extLst>
          </p:cNvPr>
          <p:cNvSpPr>
            <a:spLocks noGrp="1"/>
          </p:cNvSpPr>
          <p:nvPr>
            <p:ph type="sldNum" sz="quarter" idx="12"/>
          </p:nvPr>
        </p:nvSpPr>
        <p:spPr/>
        <p:txBody>
          <a:bodyPr/>
          <a:lstStyle/>
          <a:p>
            <a:fld id="{ADFFBFBE-79F0-426B-8485-C9F5FE035C78}" type="slidenum">
              <a:rPr kumimoji="1" lang="ja-JP" altLang="en-US" smtClean="0"/>
              <a:t>‹#›</a:t>
            </a:fld>
            <a:endParaRPr kumimoji="1" lang="ja-JP" altLang="en-US"/>
          </a:p>
        </p:txBody>
      </p:sp>
    </p:spTree>
    <p:extLst>
      <p:ext uri="{BB962C8B-B14F-4D97-AF65-F5344CB8AC3E}">
        <p14:creationId xmlns:p14="http://schemas.microsoft.com/office/powerpoint/2010/main" val="3269860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1184CC2-81FE-600D-5D0F-B49465ED4C35}"/>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F51451CB-8260-6FD4-32EE-CE2CD84749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E4849C57-8C05-56FB-F326-2348E19E0B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5C54521-8E85-FE88-0532-952D1C2BB215}"/>
              </a:ext>
            </a:extLst>
          </p:cNvPr>
          <p:cNvSpPr>
            <a:spLocks noGrp="1"/>
          </p:cNvSpPr>
          <p:nvPr>
            <p:ph type="dt" sz="half" idx="10"/>
          </p:nvPr>
        </p:nvSpPr>
        <p:spPr/>
        <p:txBody>
          <a:bodyPr/>
          <a:lstStyle/>
          <a:p>
            <a:fld id="{67C48B4C-0C3F-43A0-A2AE-3371D419DD67}" type="datetime1">
              <a:rPr kumimoji="1" lang="ja-JP" altLang="en-US" smtClean="0"/>
              <a:t>2024/8/20</a:t>
            </a:fld>
            <a:endParaRPr kumimoji="1" lang="ja-JP" altLang="en-US"/>
          </a:p>
        </p:txBody>
      </p:sp>
      <p:sp>
        <p:nvSpPr>
          <p:cNvPr id="6" name="フッター プレースホルダー 5">
            <a:extLst>
              <a:ext uri="{FF2B5EF4-FFF2-40B4-BE49-F238E27FC236}">
                <a16:creationId xmlns:a16="http://schemas.microsoft.com/office/drawing/2014/main" id="{055C519D-7263-E788-3240-9968A7FC9A5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368896D-B178-A72D-525B-91A8566F8EF1}"/>
              </a:ext>
            </a:extLst>
          </p:cNvPr>
          <p:cNvSpPr>
            <a:spLocks noGrp="1"/>
          </p:cNvSpPr>
          <p:nvPr>
            <p:ph type="sldNum" sz="quarter" idx="12"/>
          </p:nvPr>
        </p:nvSpPr>
        <p:spPr/>
        <p:txBody>
          <a:bodyPr/>
          <a:lstStyle/>
          <a:p>
            <a:fld id="{ADFFBFBE-79F0-426B-8485-C9F5FE035C78}" type="slidenum">
              <a:rPr kumimoji="1" lang="ja-JP" altLang="en-US" smtClean="0"/>
              <a:t>‹#›</a:t>
            </a:fld>
            <a:endParaRPr kumimoji="1" lang="ja-JP" altLang="en-US"/>
          </a:p>
        </p:txBody>
      </p:sp>
    </p:spTree>
    <p:extLst>
      <p:ext uri="{BB962C8B-B14F-4D97-AF65-F5344CB8AC3E}">
        <p14:creationId xmlns:p14="http://schemas.microsoft.com/office/powerpoint/2010/main" val="959301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EA4960B3-83BE-181E-C4FD-87EE4ADC0A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1D2C860-DF7E-DEA7-CD67-99EC05280E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8125244-4E14-F05B-D14B-78237CC16D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0697DC-B5E3-4822-97C8-874BDEDE8E87}" type="datetime1">
              <a:rPr kumimoji="1" lang="ja-JP" altLang="en-US" smtClean="0"/>
              <a:t>2024/8/20</a:t>
            </a:fld>
            <a:endParaRPr kumimoji="1" lang="ja-JP" altLang="en-US"/>
          </a:p>
        </p:txBody>
      </p:sp>
      <p:sp>
        <p:nvSpPr>
          <p:cNvPr id="5" name="フッター プレースホルダー 4">
            <a:extLst>
              <a:ext uri="{FF2B5EF4-FFF2-40B4-BE49-F238E27FC236}">
                <a16:creationId xmlns:a16="http://schemas.microsoft.com/office/drawing/2014/main" id="{CA08134E-7817-6411-6029-AAD7831DC7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E08D6683-8FAB-8780-4E7C-CC897907BF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FFBFBE-79F0-426B-8485-C9F5FE035C78}" type="slidenum">
              <a:rPr kumimoji="1" lang="ja-JP" altLang="en-US" smtClean="0"/>
              <a:t>‹#›</a:t>
            </a:fld>
            <a:endParaRPr kumimoji="1" lang="ja-JP" altLang="en-US"/>
          </a:p>
        </p:txBody>
      </p:sp>
    </p:spTree>
    <p:extLst>
      <p:ext uri="{BB962C8B-B14F-4D97-AF65-F5344CB8AC3E}">
        <p14:creationId xmlns:p14="http://schemas.microsoft.com/office/powerpoint/2010/main" val="1834878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neurochem-j.jp/index.html?vol=59&amp;no=2" TargetMode="External"/><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gif"/><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字幕 2">
            <a:extLst>
              <a:ext uri="{FF2B5EF4-FFF2-40B4-BE49-F238E27FC236}">
                <a16:creationId xmlns:a16="http://schemas.microsoft.com/office/drawing/2014/main" id="{E4BC144B-FC22-5326-0EBA-739B1FF0AA9A}"/>
              </a:ext>
            </a:extLst>
          </p:cNvPr>
          <p:cNvSpPr>
            <a:spLocks noGrp="1"/>
          </p:cNvSpPr>
          <p:nvPr>
            <p:ph type="subTitle" idx="1"/>
          </p:nvPr>
        </p:nvSpPr>
        <p:spPr>
          <a:xfrm>
            <a:off x="1524000" y="723529"/>
            <a:ext cx="9972583" cy="5894773"/>
          </a:xfrm>
        </p:spPr>
        <p:txBody>
          <a:bodyPr>
            <a:normAutofit fontScale="92500" lnSpcReduction="10000"/>
          </a:bodyPr>
          <a:lstStyle/>
          <a:p>
            <a:r>
              <a:rPr lang="ja-JP" altLang="ja-JP" sz="3900" dirty="0">
                <a:solidFill>
                  <a:srgbClr val="222222"/>
                </a:solidFill>
                <a:effectLst/>
                <a:latin typeface="ＭＳ Ｐゴシック" panose="020B0600070205080204" pitchFamily="50" charset="-128"/>
                <a:ea typeface="ＭＳ Ｐゴシック" panose="020B0600070205080204" pitchFamily="50" charset="-128"/>
                <a:cs typeface="Arial" panose="020B0604020202020204" pitchFamily="34" charset="0"/>
              </a:rPr>
              <a:t>石狩教育研究会言語理論研修会</a:t>
            </a:r>
            <a:endParaRPr lang="en-US" altLang="ja-JP" sz="3900" dirty="0">
              <a:solidFill>
                <a:srgbClr val="222222"/>
              </a:solidFill>
              <a:effectLst/>
              <a:latin typeface="ＭＳ Ｐゴシック" panose="020B0600070205080204" pitchFamily="50" charset="-128"/>
              <a:ea typeface="ＭＳ Ｐゴシック" panose="020B0600070205080204" pitchFamily="50" charset="-128"/>
              <a:cs typeface="Arial" panose="020B0604020202020204" pitchFamily="34" charset="0"/>
            </a:endParaRPr>
          </a:p>
          <a:p>
            <a:endParaRPr kumimoji="1" lang="en-US" altLang="ja-JP" sz="3600" dirty="0">
              <a:latin typeface="ＭＳ Ｐゴシック" panose="020B0600070205080204" pitchFamily="50" charset="-128"/>
              <a:ea typeface="ＭＳ Ｐゴシック" panose="020B0600070205080204" pitchFamily="50" charset="-128"/>
            </a:endParaRPr>
          </a:p>
          <a:p>
            <a:r>
              <a:rPr kumimoji="1" lang="ja-JP" altLang="en-US" sz="5200" dirty="0">
                <a:solidFill>
                  <a:srgbClr val="FF0000"/>
                </a:solidFill>
                <a:latin typeface="ＭＳ Ｐゴシック" panose="020B0600070205080204" pitchFamily="50" charset="-128"/>
                <a:ea typeface="ＭＳ Ｐゴシック" panose="020B0600070205080204" pitchFamily="50" charset="-128"/>
              </a:rPr>
              <a:t>「見えるものと見えないものを結ぶ」</a:t>
            </a:r>
            <a:endParaRPr kumimoji="1" lang="en-US" altLang="ja-JP" sz="5200" dirty="0">
              <a:solidFill>
                <a:srgbClr val="FF0000"/>
              </a:solidFill>
              <a:latin typeface="ＭＳ Ｐゴシック" panose="020B0600070205080204" pitchFamily="50" charset="-128"/>
              <a:ea typeface="ＭＳ Ｐゴシック" panose="020B0600070205080204" pitchFamily="50" charset="-128"/>
            </a:endParaRPr>
          </a:p>
          <a:p>
            <a:endParaRPr kumimoji="1" lang="ja-JP" altLang="en-US" sz="3600" dirty="0">
              <a:latin typeface="ＭＳ Ｐゴシック" panose="020B0600070205080204" pitchFamily="50" charset="-128"/>
              <a:ea typeface="ＭＳ Ｐゴシック" panose="020B0600070205080204" pitchFamily="50" charset="-128"/>
            </a:endParaRPr>
          </a:p>
          <a:p>
            <a:r>
              <a:rPr lang="ja-JP" altLang="en-US" sz="3600" dirty="0">
                <a:solidFill>
                  <a:srgbClr val="00B050"/>
                </a:solidFill>
                <a:latin typeface="ＭＳ Ｐゴシック" panose="020B0600070205080204" pitchFamily="50" charset="-128"/>
                <a:ea typeface="ＭＳ Ｐゴシック" panose="020B0600070205080204" pitchFamily="50" charset="-128"/>
              </a:rPr>
              <a:t>令和６年８月５日（月）</a:t>
            </a:r>
            <a:r>
              <a:rPr kumimoji="1" lang="ja-JP" altLang="en-US" sz="3600" dirty="0">
                <a:solidFill>
                  <a:srgbClr val="00B050"/>
                </a:solidFill>
                <a:latin typeface="ＭＳ Ｐゴシック" panose="020B0600070205080204" pitchFamily="50" charset="-128"/>
                <a:ea typeface="ＭＳ Ｐゴシック" panose="020B0600070205080204" pitchFamily="50" charset="-128"/>
              </a:rPr>
              <a:t>　</a:t>
            </a:r>
            <a:endParaRPr kumimoji="1" lang="en-US" altLang="ja-JP" sz="3600" dirty="0">
              <a:solidFill>
                <a:srgbClr val="00B050"/>
              </a:solidFill>
              <a:latin typeface="ＭＳ Ｐゴシック" panose="020B0600070205080204" pitchFamily="50" charset="-128"/>
              <a:ea typeface="ＭＳ Ｐゴシック" panose="020B0600070205080204" pitchFamily="50" charset="-128"/>
            </a:endParaRPr>
          </a:p>
          <a:p>
            <a:endParaRPr kumimoji="1" lang="ja-JP" altLang="en-US" sz="3600" dirty="0">
              <a:latin typeface="ＭＳ Ｐゴシック" panose="020B0600070205080204" pitchFamily="50" charset="-128"/>
              <a:ea typeface="ＭＳ Ｐゴシック" panose="020B0600070205080204" pitchFamily="50" charset="-128"/>
            </a:endParaRPr>
          </a:p>
          <a:p>
            <a:r>
              <a:rPr kumimoji="1" lang="ja-JP" altLang="en-US" sz="3600" dirty="0">
                <a:latin typeface="ＭＳ Ｐゴシック" panose="020B0600070205080204" pitchFamily="50" charset="-128"/>
                <a:ea typeface="ＭＳ Ｐゴシック" panose="020B0600070205080204" pitchFamily="50" charset="-128"/>
              </a:rPr>
              <a:t>江別市民会館（小ホール）</a:t>
            </a:r>
          </a:p>
          <a:p>
            <a:endParaRPr kumimoji="1" lang="ja-JP" altLang="en-US" sz="3600" dirty="0">
              <a:latin typeface="ＭＳ Ｐゴシック" panose="020B0600070205080204" pitchFamily="50" charset="-128"/>
              <a:ea typeface="ＭＳ Ｐゴシック" panose="020B0600070205080204" pitchFamily="50" charset="-128"/>
            </a:endParaRPr>
          </a:p>
          <a:p>
            <a:r>
              <a:rPr kumimoji="1" lang="ja-JP" altLang="en-US" sz="3600" dirty="0">
                <a:solidFill>
                  <a:srgbClr val="0000CC"/>
                </a:solidFill>
                <a:latin typeface="ＭＳ Ｐゴシック" panose="020B0600070205080204" pitchFamily="50" charset="-128"/>
                <a:ea typeface="ＭＳ Ｐゴシック" panose="020B0600070205080204" pitchFamily="50" charset="-128"/>
              </a:rPr>
              <a:t>十勝むつみのクリニック（帯広）</a:t>
            </a:r>
            <a:endParaRPr kumimoji="1" lang="en-US" altLang="ja-JP" sz="3600" dirty="0">
              <a:solidFill>
                <a:srgbClr val="0000CC"/>
              </a:solidFill>
              <a:latin typeface="ＭＳ Ｐゴシック" panose="020B0600070205080204" pitchFamily="50" charset="-128"/>
              <a:ea typeface="ＭＳ Ｐゴシック" panose="020B0600070205080204" pitchFamily="50" charset="-128"/>
            </a:endParaRPr>
          </a:p>
          <a:p>
            <a:r>
              <a:rPr lang="ja-JP" altLang="en-US" sz="3600" dirty="0">
                <a:solidFill>
                  <a:srgbClr val="0000CC"/>
                </a:solidFill>
                <a:latin typeface="ＭＳ Ｐゴシック" panose="020B0600070205080204" pitchFamily="50" charset="-128"/>
                <a:ea typeface="ＭＳ Ｐゴシック" panose="020B0600070205080204" pitchFamily="50" charset="-128"/>
              </a:rPr>
              <a:t>精神科・心療内科　</a:t>
            </a:r>
            <a:r>
              <a:rPr kumimoji="1" lang="ja-JP" altLang="en-US" sz="3600" dirty="0">
                <a:solidFill>
                  <a:srgbClr val="0000CC"/>
                </a:solidFill>
                <a:latin typeface="ＭＳ Ｐゴシック" panose="020B0600070205080204" pitchFamily="50" charset="-128"/>
                <a:ea typeface="ＭＳ Ｐゴシック" panose="020B0600070205080204" pitchFamily="50" charset="-128"/>
              </a:rPr>
              <a:t>長沼　睦雄　</a:t>
            </a:r>
          </a:p>
          <a:p>
            <a:endParaRPr kumimoji="1" lang="ja-JP" altLang="en-US" dirty="0"/>
          </a:p>
        </p:txBody>
      </p:sp>
      <p:sp>
        <p:nvSpPr>
          <p:cNvPr id="5" name="テキスト ボックス 4">
            <a:extLst>
              <a:ext uri="{FF2B5EF4-FFF2-40B4-BE49-F238E27FC236}">
                <a16:creationId xmlns:a16="http://schemas.microsoft.com/office/drawing/2014/main" id="{ADD2905E-FA74-02DC-6129-4496F34EB091}"/>
              </a:ext>
            </a:extLst>
          </p:cNvPr>
          <p:cNvSpPr txBox="1"/>
          <p:nvPr/>
        </p:nvSpPr>
        <p:spPr>
          <a:xfrm>
            <a:off x="11292396" y="6156664"/>
            <a:ext cx="364202" cy="523220"/>
          </a:xfrm>
          <a:prstGeom prst="rect">
            <a:avLst/>
          </a:prstGeom>
          <a:noFill/>
        </p:spPr>
        <p:txBody>
          <a:bodyPr wrap="none" rtlCol="0">
            <a:spAutoFit/>
          </a:bodyPr>
          <a:lstStyle/>
          <a:p>
            <a:r>
              <a:rPr kumimoji="1" lang="en-US" altLang="ja-JP" sz="2800" dirty="0">
                <a:latin typeface="ＭＳ Ｐゴシック" panose="020B0600070205080204" pitchFamily="50" charset="-128"/>
                <a:ea typeface="ＭＳ Ｐゴシック" panose="020B0600070205080204" pitchFamily="50" charset="-128"/>
              </a:rPr>
              <a:t>1</a:t>
            </a:r>
            <a:endParaRPr kumimoji="1" lang="ja-JP" altLang="en-US" sz="28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429823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ChangeArrowheads="1"/>
          </p:cNvSpPr>
          <p:nvPr/>
        </p:nvSpPr>
        <p:spPr bwMode="auto">
          <a:xfrm>
            <a:off x="2279651" y="152400"/>
            <a:ext cx="79216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3600">
              <a:solidFill>
                <a:schemeClr val="tx2"/>
              </a:solidFill>
            </a:endParaRPr>
          </a:p>
        </p:txBody>
      </p:sp>
      <p:sp>
        <p:nvSpPr>
          <p:cNvPr id="45058" name="Oval 3"/>
          <p:cNvSpPr>
            <a:spLocks noChangeArrowheads="1"/>
          </p:cNvSpPr>
          <p:nvPr/>
        </p:nvSpPr>
        <p:spPr bwMode="auto">
          <a:xfrm>
            <a:off x="3237310" y="1906308"/>
            <a:ext cx="5545138" cy="3455987"/>
          </a:xfrm>
          <a:prstGeom prst="ellipse">
            <a:avLst/>
          </a:prstGeom>
          <a:solidFill>
            <a:schemeClr val="bg1"/>
          </a:solidFill>
          <a:ln w="38100">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2400" dirty="0">
              <a:solidFill>
                <a:schemeClr val="tx2"/>
              </a:solidFill>
              <a:latin typeface="Times New Roman" panose="02020603050405020304" pitchFamily="18" charset="0"/>
            </a:endParaRPr>
          </a:p>
        </p:txBody>
      </p:sp>
      <p:sp>
        <p:nvSpPr>
          <p:cNvPr id="45059" name="Rectangle 4"/>
          <p:cNvSpPr>
            <a:spLocks noChangeArrowheads="1"/>
          </p:cNvSpPr>
          <p:nvPr/>
        </p:nvSpPr>
        <p:spPr bwMode="auto">
          <a:xfrm>
            <a:off x="4911224" y="2575890"/>
            <a:ext cx="2249365" cy="2034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b="1" dirty="0">
                <a:solidFill>
                  <a:srgbClr val="0000CC"/>
                </a:solidFill>
                <a:latin typeface="Calibri" panose="020F0502020204030204" pitchFamily="34" charset="0"/>
              </a:rPr>
              <a:t>愛されない　自責感　</a:t>
            </a:r>
            <a:endParaRPr lang="en-US" altLang="ja-JP" sz="1800" b="1" dirty="0">
              <a:solidFill>
                <a:srgbClr val="0000CC"/>
              </a:solidFill>
              <a:latin typeface="Calibri" panose="020F0502020204030204" pitchFamily="34" charset="0"/>
            </a:endParaRPr>
          </a:p>
          <a:p>
            <a:pPr eaLnBrk="1" hangingPunct="1">
              <a:spcBef>
                <a:spcPct val="0"/>
              </a:spcBef>
              <a:buFontTx/>
              <a:buNone/>
            </a:pPr>
            <a:r>
              <a:rPr lang="ja-JP" altLang="en-US" sz="1800" b="1" dirty="0">
                <a:solidFill>
                  <a:srgbClr val="0000CC"/>
                </a:solidFill>
                <a:latin typeface="Calibri" panose="020F0502020204030204" pitchFamily="34" charset="0"/>
              </a:rPr>
              <a:t>責められる　罪悪感</a:t>
            </a:r>
            <a:endParaRPr lang="en-US" altLang="ja-JP" sz="1800" b="1" dirty="0">
              <a:solidFill>
                <a:srgbClr val="0000CC"/>
              </a:solidFill>
              <a:latin typeface="Calibri" panose="020F0502020204030204" pitchFamily="34" charset="0"/>
            </a:endParaRPr>
          </a:p>
          <a:p>
            <a:pPr eaLnBrk="1" hangingPunct="1">
              <a:spcBef>
                <a:spcPct val="0"/>
              </a:spcBef>
              <a:buFontTx/>
              <a:buNone/>
            </a:pPr>
            <a:r>
              <a:rPr lang="ja-JP" altLang="en-US" sz="1800" b="1" dirty="0">
                <a:solidFill>
                  <a:srgbClr val="0000CC"/>
                </a:solidFill>
                <a:latin typeface="Calibri" panose="020F0502020204030204" pitchFamily="34" charset="0"/>
              </a:rPr>
              <a:t>排除される　無力感</a:t>
            </a:r>
            <a:endParaRPr lang="en-US" altLang="ja-JP" sz="1800" b="1" dirty="0">
              <a:solidFill>
                <a:srgbClr val="0000CC"/>
              </a:solidFill>
              <a:latin typeface="Calibri" panose="020F0502020204030204" pitchFamily="34" charset="0"/>
            </a:endParaRPr>
          </a:p>
          <a:p>
            <a:pPr eaLnBrk="1" hangingPunct="1">
              <a:spcBef>
                <a:spcPct val="0"/>
              </a:spcBef>
              <a:buFontTx/>
              <a:buNone/>
            </a:pPr>
            <a:r>
              <a:rPr lang="ja-JP" altLang="en-US" sz="1800" b="1" dirty="0">
                <a:solidFill>
                  <a:srgbClr val="0000CC"/>
                </a:solidFill>
                <a:latin typeface="Calibri" panose="020F0502020204030204" pitchFamily="34" charset="0"/>
              </a:rPr>
              <a:t>気持ちが通じない　　</a:t>
            </a:r>
            <a:endParaRPr lang="en-US" altLang="ja-JP" sz="1800" b="1" dirty="0">
              <a:solidFill>
                <a:srgbClr val="0000CC"/>
              </a:solidFill>
              <a:latin typeface="Calibri" panose="020F0502020204030204" pitchFamily="34" charset="0"/>
            </a:endParaRPr>
          </a:p>
          <a:p>
            <a:pPr eaLnBrk="1" hangingPunct="1">
              <a:spcBef>
                <a:spcPct val="0"/>
              </a:spcBef>
              <a:buFontTx/>
              <a:buNone/>
            </a:pPr>
            <a:r>
              <a:rPr lang="ja-JP" altLang="en-US" sz="1800" b="1" dirty="0">
                <a:solidFill>
                  <a:srgbClr val="0000CC"/>
                </a:solidFill>
                <a:latin typeface="Calibri" panose="020F0502020204030204" pitchFamily="34" charset="0"/>
              </a:rPr>
              <a:t>価値をおかれない</a:t>
            </a:r>
            <a:endParaRPr lang="en-US" altLang="ja-JP" sz="1800" b="1" dirty="0">
              <a:solidFill>
                <a:srgbClr val="0000CC"/>
              </a:solidFill>
              <a:latin typeface="Calibri" panose="020F0502020204030204" pitchFamily="34" charset="0"/>
            </a:endParaRPr>
          </a:p>
          <a:p>
            <a:pPr eaLnBrk="1" hangingPunct="1">
              <a:spcBef>
                <a:spcPct val="0"/>
              </a:spcBef>
              <a:buFontTx/>
              <a:buNone/>
            </a:pPr>
            <a:r>
              <a:rPr lang="ja-JP" altLang="en-US" sz="1800" b="1" dirty="0">
                <a:solidFill>
                  <a:srgbClr val="0000CC"/>
                </a:solidFill>
                <a:latin typeface="Calibri" panose="020F0502020204030204" pitchFamily="34" charset="0"/>
              </a:rPr>
              <a:t>大切にされない</a:t>
            </a:r>
            <a:endParaRPr lang="en-US" altLang="ja-JP" sz="1800" b="1" dirty="0">
              <a:solidFill>
                <a:srgbClr val="0000CC"/>
              </a:solidFill>
              <a:latin typeface="Calibri" panose="020F0502020204030204" pitchFamily="34" charset="0"/>
            </a:endParaRPr>
          </a:p>
        </p:txBody>
      </p:sp>
      <p:sp>
        <p:nvSpPr>
          <p:cNvPr id="45060" name="Rectangle 5"/>
          <p:cNvSpPr>
            <a:spLocks noChangeArrowheads="1"/>
          </p:cNvSpPr>
          <p:nvPr/>
        </p:nvSpPr>
        <p:spPr bwMode="auto">
          <a:xfrm>
            <a:off x="1703388" y="5805488"/>
            <a:ext cx="4032250" cy="838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None/>
            </a:pPr>
            <a:r>
              <a:rPr lang="ja-JP" altLang="en-US" sz="2800" dirty="0">
                <a:solidFill>
                  <a:srgbClr val="FF0000"/>
                </a:solidFill>
                <a:latin typeface="Times New Roman" panose="02020603050405020304" pitchFamily="18" charset="0"/>
              </a:rPr>
              <a:t>謙虚</a:t>
            </a:r>
          </a:p>
          <a:p>
            <a:pPr algn="ctr">
              <a:spcBef>
                <a:spcPct val="0"/>
              </a:spcBef>
              <a:buNone/>
            </a:pPr>
            <a:r>
              <a:rPr lang="ja-JP" altLang="en-US" sz="2800" dirty="0">
                <a:solidFill>
                  <a:srgbClr val="FF0000"/>
                </a:solidFill>
                <a:latin typeface="Times New Roman" panose="02020603050405020304" pitchFamily="18" charset="0"/>
              </a:rPr>
              <a:t>委ねる</a:t>
            </a:r>
            <a:endParaRPr lang="en-US" altLang="ja-JP" sz="2800" dirty="0">
              <a:solidFill>
                <a:srgbClr val="FF0000"/>
              </a:solidFill>
              <a:latin typeface="Times New Roman" panose="02020603050405020304" pitchFamily="18" charset="0"/>
            </a:endParaRPr>
          </a:p>
        </p:txBody>
      </p:sp>
      <p:sp>
        <p:nvSpPr>
          <p:cNvPr id="45061" name="Line 6"/>
          <p:cNvSpPr>
            <a:spLocks noChangeShapeType="1"/>
          </p:cNvSpPr>
          <p:nvPr/>
        </p:nvSpPr>
        <p:spPr bwMode="auto">
          <a:xfrm flipH="1" flipV="1">
            <a:off x="3867149" y="1700917"/>
            <a:ext cx="533400" cy="533400"/>
          </a:xfrm>
          <a:prstGeom prst="line">
            <a:avLst/>
          </a:prstGeom>
          <a:noFill/>
          <a:ln w="762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ja-JP" altLang="en-US"/>
          </a:p>
        </p:txBody>
      </p:sp>
      <p:sp>
        <p:nvSpPr>
          <p:cNvPr id="45062" name="Rectangle 8"/>
          <p:cNvSpPr>
            <a:spLocks noChangeArrowheads="1"/>
          </p:cNvSpPr>
          <p:nvPr/>
        </p:nvSpPr>
        <p:spPr bwMode="auto">
          <a:xfrm>
            <a:off x="1774826" y="908050"/>
            <a:ext cx="3935413" cy="7191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800" dirty="0">
                <a:solidFill>
                  <a:srgbClr val="00B050"/>
                </a:solidFill>
                <a:latin typeface="Times New Roman" panose="02020603050405020304" pitchFamily="18" charset="0"/>
              </a:rPr>
              <a:t>赦す</a:t>
            </a:r>
            <a:endParaRPr lang="en-US" altLang="ja-JP" sz="2800" dirty="0">
              <a:solidFill>
                <a:srgbClr val="00B050"/>
              </a:solidFill>
              <a:latin typeface="Times New Roman" panose="02020603050405020304" pitchFamily="18" charset="0"/>
            </a:endParaRPr>
          </a:p>
          <a:p>
            <a:pPr algn="ctr" eaLnBrk="1" hangingPunct="1">
              <a:spcBef>
                <a:spcPct val="0"/>
              </a:spcBef>
              <a:buFontTx/>
              <a:buNone/>
            </a:pPr>
            <a:r>
              <a:rPr lang="ja-JP" altLang="en-US" sz="2800" dirty="0">
                <a:solidFill>
                  <a:srgbClr val="00B050"/>
                </a:solidFill>
                <a:latin typeface="Times New Roman" panose="02020603050405020304" pitchFamily="18" charset="0"/>
              </a:rPr>
              <a:t>受け入れる</a:t>
            </a:r>
          </a:p>
        </p:txBody>
      </p:sp>
      <p:sp>
        <p:nvSpPr>
          <p:cNvPr id="45063" name="Line 9"/>
          <p:cNvSpPr>
            <a:spLocks noChangeShapeType="1"/>
          </p:cNvSpPr>
          <p:nvPr/>
        </p:nvSpPr>
        <p:spPr bwMode="auto">
          <a:xfrm flipV="1">
            <a:off x="7956402" y="1710531"/>
            <a:ext cx="651023" cy="576261"/>
          </a:xfrm>
          <a:prstGeom prst="line">
            <a:avLst/>
          </a:prstGeom>
          <a:noFill/>
          <a:ln w="762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ja-JP" altLang="en-US"/>
          </a:p>
        </p:txBody>
      </p:sp>
      <p:sp>
        <p:nvSpPr>
          <p:cNvPr id="45064" name="Rectangle 10"/>
          <p:cNvSpPr>
            <a:spLocks noChangeArrowheads="1"/>
          </p:cNvSpPr>
          <p:nvPr/>
        </p:nvSpPr>
        <p:spPr bwMode="auto">
          <a:xfrm>
            <a:off x="5951539" y="5805488"/>
            <a:ext cx="4465637" cy="838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800" dirty="0">
                <a:solidFill>
                  <a:srgbClr val="7030A0"/>
                </a:solidFill>
              </a:rPr>
              <a:t>手放す</a:t>
            </a:r>
            <a:endParaRPr lang="en-US" altLang="ja-JP" sz="2800" dirty="0">
              <a:solidFill>
                <a:srgbClr val="7030A0"/>
              </a:solidFill>
            </a:endParaRPr>
          </a:p>
          <a:p>
            <a:pPr algn="ctr" eaLnBrk="1" hangingPunct="1">
              <a:spcBef>
                <a:spcPct val="0"/>
              </a:spcBef>
              <a:buFontTx/>
              <a:buNone/>
            </a:pPr>
            <a:r>
              <a:rPr lang="ja-JP" altLang="en-US" sz="2800" dirty="0">
                <a:solidFill>
                  <a:srgbClr val="7030A0"/>
                </a:solidFill>
              </a:rPr>
              <a:t>　任せる　</a:t>
            </a:r>
            <a:endParaRPr lang="en-US" altLang="ja-JP" sz="2800" dirty="0">
              <a:solidFill>
                <a:srgbClr val="7030A0"/>
              </a:solidFill>
            </a:endParaRPr>
          </a:p>
        </p:txBody>
      </p:sp>
      <p:sp>
        <p:nvSpPr>
          <p:cNvPr id="45065" name="Rectangle 11"/>
          <p:cNvSpPr>
            <a:spLocks noChangeArrowheads="1"/>
          </p:cNvSpPr>
          <p:nvPr/>
        </p:nvSpPr>
        <p:spPr bwMode="auto">
          <a:xfrm>
            <a:off x="1701801" y="4616450"/>
            <a:ext cx="2449513" cy="97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ja-JP">
              <a:latin typeface="Times New Roman" panose="02020603050405020304" pitchFamily="18" charset="0"/>
            </a:endParaRPr>
          </a:p>
        </p:txBody>
      </p:sp>
      <p:sp>
        <p:nvSpPr>
          <p:cNvPr id="45067" name="Rectangle 13"/>
          <p:cNvSpPr>
            <a:spLocks noChangeArrowheads="1"/>
          </p:cNvSpPr>
          <p:nvPr/>
        </p:nvSpPr>
        <p:spPr bwMode="auto">
          <a:xfrm>
            <a:off x="3756026" y="1700213"/>
            <a:ext cx="50768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ja-JP">
              <a:latin typeface="Times New Roman" panose="02020603050405020304" pitchFamily="18" charset="0"/>
            </a:endParaRPr>
          </a:p>
        </p:txBody>
      </p:sp>
      <p:sp>
        <p:nvSpPr>
          <p:cNvPr id="14" name="タイトル 1"/>
          <p:cNvSpPr txBox="1">
            <a:spLocks/>
          </p:cNvSpPr>
          <p:nvPr/>
        </p:nvSpPr>
        <p:spPr bwMode="auto">
          <a:xfrm>
            <a:off x="1766888" y="142875"/>
            <a:ext cx="8686800" cy="725488"/>
          </a:xfrm>
          <a:prstGeom prst="rect">
            <a:avLst/>
          </a:prstGeom>
          <a:noFill/>
          <a:ln w="9525">
            <a:noFill/>
            <a:miter lim="800000"/>
            <a:headEnd/>
            <a:tailEnd/>
          </a:ln>
        </p:spPr>
        <p:txBody>
          <a:bodyPr anchor="ctr"/>
          <a:lstStyle/>
          <a:p>
            <a:pPr algn="ctr" eaLnBrk="1" hangingPunct="1">
              <a:defRPr/>
            </a:pPr>
            <a:r>
              <a:rPr lang="ja-JP" altLang="en-US" sz="4800" kern="0" dirty="0">
                <a:solidFill>
                  <a:schemeClr val="tx2"/>
                </a:solidFill>
                <a:latin typeface="ＭＳ Ｐゴシック" panose="020B0600070205080204" pitchFamily="50" charset="-128"/>
                <a:ea typeface="ＭＳ Ｐゴシック" panose="020B0600070205080204" pitchFamily="50" charset="-128"/>
                <a:cs typeface="+mj-cs"/>
              </a:rPr>
              <a:t>（心の傷の癒し）</a:t>
            </a:r>
          </a:p>
        </p:txBody>
      </p:sp>
      <p:sp>
        <p:nvSpPr>
          <p:cNvPr id="45069" name="Rectangle 8"/>
          <p:cNvSpPr>
            <a:spLocks noChangeArrowheads="1"/>
          </p:cNvSpPr>
          <p:nvPr/>
        </p:nvSpPr>
        <p:spPr bwMode="auto">
          <a:xfrm>
            <a:off x="6194426" y="908050"/>
            <a:ext cx="3933825" cy="7191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2800" dirty="0">
              <a:solidFill>
                <a:srgbClr val="FF0000"/>
              </a:solidFill>
              <a:latin typeface="Times New Roman" panose="02020603050405020304" pitchFamily="18" charset="0"/>
            </a:endParaRPr>
          </a:p>
        </p:txBody>
      </p:sp>
      <p:sp>
        <p:nvSpPr>
          <p:cNvPr id="45070" name="Line 6"/>
          <p:cNvSpPr>
            <a:spLocks noChangeShapeType="1"/>
          </p:cNvSpPr>
          <p:nvPr/>
        </p:nvSpPr>
        <p:spPr bwMode="auto">
          <a:xfrm>
            <a:off x="7991177" y="5119688"/>
            <a:ext cx="651024" cy="541337"/>
          </a:xfrm>
          <a:prstGeom prst="line">
            <a:avLst/>
          </a:prstGeom>
          <a:noFill/>
          <a:ln w="762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ja-JP" altLang="en-US"/>
          </a:p>
        </p:txBody>
      </p:sp>
      <p:sp>
        <p:nvSpPr>
          <p:cNvPr id="45071" name="Line 9"/>
          <p:cNvSpPr>
            <a:spLocks noChangeShapeType="1"/>
          </p:cNvSpPr>
          <p:nvPr/>
        </p:nvSpPr>
        <p:spPr bwMode="auto">
          <a:xfrm flipH="1">
            <a:off x="3805089" y="5173661"/>
            <a:ext cx="752775" cy="584199"/>
          </a:xfrm>
          <a:prstGeom prst="line">
            <a:avLst/>
          </a:prstGeom>
          <a:noFill/>
          <a:ln w="762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ja-JP" altLang="en-US"/>
          </a:p>
        </p:txBody>
      </p:sp>
      <p:sp>
        <p:nvSpPr>
          <p:cNvPr id="45072" name="Rectangle 12"/>
          <p:cNvSpPr>
            <a:spLocks noChangeArrowheads="1"/>
          </p:cNvSpPr>
          <p:nvPr/>
        </p:nvSpPr>
        <p:spPr bwMode="auto">
          <a:xfrm>
            <a:off x="8840789" y="1700213"/>
            <a:ext cx="1728787"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a:latin typeface="Times New Roman" panose="02020603050405020304" pitchFamily="18" charset="0"/>
            </a:endParaRPr>
          </a:p>
        </p:txBody>
      </p:sp>
      <p:sp>
        <p:nvSpPr>
          <p:cNvPr id="45073" name="Rectangle 12"/>
          <p:cNvSpPr>
            <a:spLocks noChangeArrowheads="1"/>
          </p:cNvSpPr>
          <p:nvPr/>
        </p:nvSpPr>
        <p:spPr bwMode="auto">
          <a:xfrm>
            <a:off x="8759825" y="1773238"/>
            <a:ext cx="1728788"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a:latin typeface="Times New Roman" panose="02020603050405020304" pitchFamily="18" charset="0"/>
            </a:endParaRPr>
          </a:p>
        </p:txBody>
      </p:sp>
      <p:sp>
        <p:nvSpPr>
          <p:cNvPr id="45074" name="Rectangle 12"/>
          <p:cNvSpPr>
            <a:spLocks noChangeArrowheads="1"/>
          </p:cNvSpPr>
          <p:nvPr/>
        </p:nvSpPr>
        <p:spPr bwMode="auto">
          <a:xfrm rot="16200000">
            <a:off x="8688389" y="1700213"/>
            <a:ext cx="1728787"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a:latin typeface="Times New Roman" panose="02020603050405020304" pitchFamily="18" charset="0"/>
            </a:endParaRPr>
          </a:p>
        </p:txBody>
      </p:sp>
      <p:sp>
        <p:nvSpPr>
          <p:cNvPr id="45075" name="Rectangle 12"/>
          <p:cNvSpPr>
            <a:spLocks noChangeArrowheads="1"/>
          </p:cNvSpPr>
          <p:nvPr/>
        </p:nvSpPr>
        <p:spPr bwMode="auto">
          <a:xfrm>
            <a:off x="8840789" y="1852613"/>
            <a:ext cx="1728787"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a:latin typeface="Times New Roman" panose="02020603050405020304" pitchFamily="18" charset="0"/>
            </a:endParaRPr>
          </a:p>
        </p:txBody>
      </p:sp>
      <p:sp>
        <p:nvSpPr>
          <p:cNvPr id="45076" name="Rectangle 10"/>
          <p:cNvSpPr>
            <a:spLocks noChangeArrowheads="1"/>
          </p:cNvSpPr>
          <p:nvPr/>
        </p:nvSpPr>
        <p:spPr bwMode="auto">
          <a:xfrm>
            <a:off x="9048751" y="3716339"/>
            <a:ext cx="1520825" cy="191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400" dirty="0">
              <a:solidFill>
                <a:srgbClr val="7030A0"/>
              </a:solidFill>
            </a:endParaRPr>
          </a:p>
        </p:txBody>
      </p:sp>
      <p:sp>
        <p:nvSpPr>
          <p:cNvPr id="45077" name="Rectangle 10"/>
          <p:cNvSpPr>
            <a:spLocks noChangeArrowheads="1"/>
          </p:cNvSpPr>
          <p:nvPr/>
        </p:nvSpPr>
        <p:spPr bwMode="auto">
          <a:xfrm>
            <a:off x="9048751" y="1700214"/>
            <a:ext cx="1520825" cy="191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400" dirty="0">
              <a:solidFill>
                <a:srgbClr val="FF0000"/>
              </a:solidFill>
            </a:endParaRPr>
          </a:p>
        </p:txBody>
      </p:sp>
      <p:sp>
        <p:nvSpPr>
          <p:cNvPr id="45078" name="Rectangle 10"/>
          <p:cNvSpPr>
            <a:spLocks noChangeArrowheads="1"/>
          </p:cNvSpPr>
          <p:nvPr/>
        </p:nvSpPr>
        <p:spPr bwMode="auto">
          <a:xfrm>
            <a:off x="1703389" y="1844676"/>
            <a:ext cx="1520825" cy="177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400" dirty="0">
              <a:solidFill>
                <a:srgbClr val="00B050"/>
              </a:solidFill>
            </a:endParaRPr>
          </a:p>
        </p:txBody>
      </p:sp>
      <p:sp>
        <p:nvSpPr>
          <p:cNvPr id="45079" name="Rectangle 10"/>
          <p:cNvSpPr>
            <a:spLocks noChangeArrowheads="1"/>
          </p:cNvSpPr>
          <p:nvPr/>
        </p:nvSpPr>
        <p:spPr bwMode="auto">
          <a:xfrm>
            <a:off x="1703389" y="3814763"/>
            <a:ext cx="1520825"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en-US" altLang="ja-JP" sz="2400" dirty="0">
              <a:solidFill>
                <a:srgbClr val="0070C0"/>
              </a:solidFill>
            </a:endParaRPr>
          </a:p>
        </p:txBody>
      </p:sp>
      <p:sp>
        <p:nvSpPr>
          <p:cNvPr id="3" name="テキスト ボックス 2">
            <a:extLst>
              <a:ext uri="{FF2B5EF4-FFF2-40B4-BE49-F238E27FC236}">
                <a16:creationId xmlns:a16="http://schemas.microsoft.com/office/drawing/2014/main" id="{9E131B14-0705-FE31-2524-2DFD8F30E9A8}"/>
              </a:ext>
            </a:extLst>
          </p:cNvPr>
          <p:cNvSpPr txBox="1"/>
          <p:nvPr/>
        </p:nvSpPr>
        <p:spPr>
          <a:xfrm>
            <a:off x="8702991" y="925583"/>
            <a:ext cx="1107996" cy="369332"/>
          </a:xfrm>
          <a:prstGeom prst="rect">
            <a:avLst/>
          </a:prstGeom>
          <a:noFill/>
        </p:spPr>
        <p:txBody>
          <a:bodyPr wrap="none" rtlCol="0">
            <a:spAutoFit/>
          </a:bodyPr>
          <a:lstStyle/>
          <a:p>
            <a:r>
              <a:rPr lang="ja-JP" altLang="en-US" dirty="0"/>
              <a:t>みとめ</a:t>
            </a:r>
            <a:r>
              <a:rPr kumimoji="1" lang="ja-JP" altLang="en-US" dirty="0"/>
              <a:t>る</a:t>
            </a:r>
          </a:p>
        </p:txBody>
      </p:sp>
      <p:sp>
        <p:nvSpPr>
          <p:cNvPr id="27" name="テキスト ボックス 26">
            <a:extLst>
              <a:ext uri="{FF2B5EF4-FFF2-40B4-BE49-F238E27FC236}">
                <a16:creationId xmlns:a16="http://schemas.microsoft.com/office/drawing/2014/main" id="{48A7391A-C990-74D9-5251-19BAD671A0A8}"/>
              </a:ext>
            </a:extLst>
          </p:cNvPr>
          <p:cNvSpPr txBox="1"/>
          <p:nvPr/>
        </p:nvSpPr>
        <p:spPr>
          <a:xfrm>
            <a:off x="8727996" y="6286048"/>
            <a:ext cx="1145210" cy="369332"/>
          </a:xfrm>
          <a:prstGeom prst="rect">
            <a:avLst/>
          </a:prstGeom>
          <a:noFill/>
        </p:spPr>
        <p:txBody>
          <a:bodyPr wrap="square" rtlCol="0">
            <a:spAutoFit/>
          </a:bodyPr>
          <a:lstStyle/>
          <a:p>
            <a:r>
              <a:rPr lang="ja-JP" altLang="en-US" dirty="0"/>
              <a:t>まかせる</a:t>
            </a:r>
            <a:endParaRPr kumimoji="1" lang="ja-JP" altLang="en-US" dirty="0"/>
          </a:p>
        </p:txBody>
      </p:sp>
      <p:sp>
        <p:nvSpPr>
          <p:cNvPr id="28" name="テキスト ボックス 27">
            <a:extLst>
              <a:ext uri="{FF2B5EF4-FFF2-40B4-BE49-F238E27FC236}">
                <a16:creationId xmlns:a16="http://schemas.microsoft.com/office/drawing/2014/main" id="{51371022-0531-370D-51A5-C52BE424C617}"/>
              </a:ext>
            </a:extLst>
          </p:cNvPr>
          <p:cNvSpPr txBox="1"/>
          <p:nvPr/>
        </p:nvSpPr>
        <p:spPr>
          <a:xfrm>
            <a:off x="4357226" y="6297147"/>
            <a:ext cx="1107996" cy="369332"/>
          </a:xfrm>
          <a:prstGeom prst="rect">
            <a:avLst/>
          </a:prstGeom>
          <a:noFill/>
        </p:spPr>
        <p:txBody>
          <a:bodyPr wrap="none" rtlCol="0">
            <a:spAutoFit/>
          </a:bodyPr>
          <a:lstStyle/>
          <a:p>
            <a:r>
              <a:rPr lang="ja-JP" altLang="en-US" dirty="0"/>
              <a:t>ゆだねる</a:t>
            </a:r>
            <a:endParaRPr kumimoji="1" lang="ja-JP" altLang="en-US" dirty="0"/>
          </a:p>
        </p:txBody>
      </p:sp>
      <p:sp>
        <p:nvSpPr>
          <p:cNvPr id="29" name="テキスト ボックス 28">
            <a:extLst>
              <a:ext uri="{FF2B5EF4-FFF2-40B4-BE49-F238E27FC236}">
                <a16:creationId xmlns:a16="http://schemas.microsoft.com/office/drawing/2014/main" id="{44D95318-13A4-1FC4-B65E-FE71BA015893}"/>
              </a:ext>
            </a:extLst>
          </p:cNvPr>
          <p:cNvSpPr txBox="1"/>
          <p:nvPr/>
        </p:nvSpPr>
        <p:spPr>
          <a:xfrm>
            <a:off x="4181476" y="921491"/>
            <a:ext cx="877163" cy="369332"/>
          </a:xfrm>
          <a:prstGeom prst="rect">
            <a:avLst/>
          </a:prstGeom>
          <a:noFill/>
        </p:spPr>
        <p:txBody>
          <a:bodyPr wrap="none" rtlCol="0">
            <a:spAutoFit/>
          </a:bodyPr>
          <a:lstStyle/>
          <a:p>
            <a:r>
              <a:rPr lang="ja-JP" altLang="en-US" dirty="0"/>
              <a:t>ゆるす</a:t>
            </a:r>
            <a:endParaRPr kumimoji="1" lang="ja-JP" altLang="en-US" dirty="0"/>
          </a:p>
        </p:txBody>
      </p:sp>
      <p:sp>
        <p:nvSpPr>
          <p:cNvPr id="31" name="テキスト ボックス 30">
            <a:extLst>
              <a:ext uri="{FF2B5EF4-FFF2-40B4-BE49-F238E27FC236}">
                <a16:creationId xmlns:a16="http://schemas.microsoft.com/office/drawing/2014/main" id="{BEF17C7D-FE6B-FAAE-471C-1DE80E54546E}"/>
              </a:ext>
            </a:extLst>
          </p:cNvPr>
          <p:cNvSpPr txBox="1"/>
          <p:nvPr/>
        </p:nvSpPr>
        <p:spPr>
          <a:xfrm>
            <a:off x="9052376" y="1982250"/>
            <a:ext cx="2686954" cy="646331"/>
          </a:xfrm>
          <a:prstGeom prst="rect">
            <a:avLst/>
          </a:prstGeom>
          <a:noFill/>
        </p:spPr>
        <p:txBody>
          <a:bodyPr wrap="none" rtlCol="0">
            <a:spAutoFit/>
          </a:bodyPr>
          <a:lstStyle/>
          <a:p>
            <a:r>
              <a:rPr lang="ja-JP" altLang="en-US" sz="3600" dirty="0">
                <a:highlight>
                  <a:srgbClr val="FFFF00"/>
                </a:highlight>
                <a:latin typeface="ＭＳ Ｐゴシック" panose="020B0600070205080204" pitchFamily="50" charset="-128"/>
                <a:ea typeface="ＭＳ Ｐゴシック" panose="020B0600070205080204" pitchFamily="50" charset="-128"/>
              </a:rPr>
              <a:t>「そうなんだ」</a:t>
            </a:r>
            <a:endParaRPr kumimoji="1" lang="ja-JP" altLang="en-US" sz="3600" dirty="0">
              <a:highlight>
                <a:srgbClr val="FFFF00"/>
              </a:highlight>
              <a:latin typeface="ＭＳ Ｐゴシック" panose="020B0600070205080204" pitchFamily="50" charset="-128"/>
              <a:ea typeface="ＭＳ Ｐゴシック" panose="020B0600070205080204" pitchFamily="50" charset="-128"/>
            </a:endParaRPr>
          </a:p>
        </p:txBody>
      </p:sp>
      <p:sp>
        <p:nvSpPr>
          <p:cNvPr id="5" name="テキスト ボックス 4">
            <a:extLst>
              <a:ext uri="{FF2B5EF4-FFF2-40B4-BE49-F238E27FC236}">
                <a16:creationId xmlns:a16="http://schemas.microsoft.com/office/drawing/2014/main" id="{DD7A2594-F08D-5A02-F5AD-19612B00FDE3}"/>
              </a:ext>
            </a:extLst>
          </p:cNvPr>
          <p:cNvSpPr txBox="1"/>
          <p:nvPr/>
        </p:nvSpPr>
        <p:spPr>
          <a:xfrm>
            <a:off x="7413878" y="878058"/>
            <a:ext cx="1261884" cy="523220"/>
          </a:xfrm>
          <a:prstGeom prst="rect">
            <a:avLst/>
          </a:prstGeom>
          <a:noFill/>
        </p:spPr>
        <p:txBody>
          <a:bodyPr wrap="none" rtlCol="0">
            <a:spAutoFit/>
          </a:bodyPr>
          <a:lstStyle/>
          <a:p>
            <a:r>
              <a:rPr lang="ja-JP" altLang="en-US" sz="2800" b="1" dirty="0">
                <a:solidFill>
                  <a:srgbClr val="0070C0"/>
                </a:solidFill>
                <a:latin typeface="Times New Roman" panose="02020603050405020304" pitchFamily="18" charset="0"/>
              </a:rPr>
              <a:t>認める</a:t>
            </a:r>
            <a:endParaRPr lang="en-US" altLang="ja-JP" sz="2800" b="1" dirty="0">
              <a:solidFill>
                <a:srgbClr val="0070C0"/>
              </a:solidFill>
            </a:endParaRPr>
          </a:p>
        </p:txBody>
      </p:sp>
      <p:sp>
        <p:nvSpPr>
          <p:cNvPr id="33" name="テキスト ボックス 32">
            <a:extLst>
              <a:ext uri="{FF2B5EF4-FFF2-40B4-BE49-F238E27FC236}">
                <a16:creationId xmlns:a16="http://schemas.microsoft.com/office/drawing/2014/main" id="{EED4E7C6-31FE-119C-75D3-37045A87EFAE}"/>
              </a:ext>
            </a:extLst>
          </p:cNvPr>
          <p:cNvSpPr txBox="1"/>
          <p:nvPr/>
        </p:nvSpPr>
        <p:spPr>
          <a:xfrm>
            <a:off x="8316689" y="263563"/>
            <a:ext cx="2313030" cy="523220"/>
          </a:xfrm>
          <a:prstGeom prst="rect">
            <a:avLst/>
          </a:prstGeom>
          <a:solidFill>
            <a:schemeClr val="bg1"/>
          </a:solidFill>
        </p:spPr>
        <p:txBody>
          <a:bodyPr wrap="square" rtlCol="0">
            <a:spAutoFit/>
          </a:bodyPr>
          <a:lstStyle/>
          <a:p>
            <a:r>
              <a:rPr kumimoji="1" lang="ja-JP" altLang="en-US" sz="2800" dirty="0">
                <a:latin typeface="ＭＳ Ｐゴシック" panose="020B0600070205080204" pitchFamily="50" charset="-128"/>
                <a:ea typeface="ＭＳ Ｐゴシック" panose="020B0600070205080204" pitchFamily="50" charset="-128"/>
              </a:rPr>
              <a:t>マイナス感情</a:t>
            </a:r>
          </a:p>
        </p:txBody>
      </p:sp>
      <p:sp>
        <p:nvSpPr>
          <p:cNvPr id="34" name="テキスト ボックス 33">
            <a:extLst>
              <a:ext uri="{FF2B5EF4-FFF2-40B4-BE49-F238E27FC236}">
                <a16:creationId xmlns:a16="http://schemas.microsoft.com/office/drawing/2014/main" id="{7CD050C7-8A0E-8256-3E8C-8682AAE68C53}"/>
              </a:ext>
            </a:extLst>
          </p:cNvPr>
          <p:cNvSpPr txBox="1"/>
          <p:nvPr/>
        </p:nvSpPr>
        <p:spPr>
          <a:xfrm>
            <a:off x="8134844" y="4575622"/>
            <a:ext cx="4132863" cy="646331"/>
          </a:xfrm>
          <a:prstGeom prst="rect">
            <a:avLst/>
          </a:prstGeom>
          <a:noFill/>
        </p:spPr>
        <p:txBody>
          <a:bodyPr wrap="none" rtlCol="0">
            <a:spAutoFit/>
          </a:bodyPr>
          <a:lstStyle/>
          <a:p>
            <a:r>
              <a:rPr lang="ja-JP" altLang="en-US" sz="3600" dirty="0">
                <a:highlight>
                  <a:srgbClr val="00FF00"/>
                </a:highlight>
                <a:latin typeface="ＭＳ Ｐゴシック" panose="020B0600070205080204" pitchFamily="50" charset="-128"/>
                <a:ea typeface="ＭＳ Ｐゴシック" panose="020B0600070205080204" pitchFamily="50" charset="-128"/>
              </a:rPr>
              <a:t>「とほかめえみため」</a:t>
            </a:r>
            <a:endParaRPr kumimoji="1" lang="ja-JP" altLang="en-US" sz="3600" dirty="0">
              <a:highlight>
                <a:srgbClr val="00FF00"/>
              </a:highlight>
              <a:latin typeface="ＭＳ Ｐゴシック" panose="020B0600070205080204" pitchFamily="50" charset="-128"/>
              <a:ea typeface="ＭＳ Ｐゴシック" panose="020B0600070205080204" pitchFamily="50" charset="-128"/>
            </a:endParaRPr>
          </a:p>
        </p:txBody>
      </p:sp>
      <p:sp>
        <p:nvSpPr>
          <p:cNvPr id="35" name="テキスト ボックス 34">
            <a:extLst>
              <a:ext uri="{FF2B5EF4-FFF2-40B4-BE49-F238E27FC236}">
                <a16:creationId xmlns:a16="http://schemas.microsoft.com/office/drawing/2014/main" id="{8C192B71-FF99-DCF9-070B-1479336F3A3F}"/>
              </a:ext>
            </a:extLst>
          </p:cNvPr>
          <p:cNvSpPr txBox="1"/>
          <p:nvPr/>
        </p:nvSpPr>
        <p:spPr>
          <a:xfrm>
            <a:off x="206146" y="4538858"/>
            <a:ext cx="3405099" cy="1200329"/>
          </a:xfrm>
          <a:prstGeom prst="rect">
            <a:avLst/>
          </a:prstGeom>
          <a:noFill/>
        </p:spPr>
        <p:txBody>
          <a:bodyPr wrap="none" rtlCol="0">
            <a:spAutoFit/>
          </a:bodyPr>
          <a:lstStyle/>
          <a:p>
            <a:r>
              <a:rPr lang="ja-JP" altLang="en-US" sz="3600" dirty="0">
                <a:highlight>
                  <a:srgbClr val="00FF00"/>
                </a:highlight>
                <a:latin typeface="ＭＳ Ｐゴシック" panose="020B0600070205080204" pitchFamily="50" charset="-128"/>
                <a:ea typeface="ＭＳ Ｐゴシック" panose="020B0600070205080204" pitchFamily="50" charset="-128"/>
              </a:rPr>
              <a:t>「かんながら</a:t>
            </a:r>
            <a:endParaRPr lang="en-US" altLang="ja-JP" sz="3600" dirty="0">
              <a:highlight>
                <a:srgbClr val="00FF00"/>
              </a:highlight>
              <a:latin typeface="ＭＳ Ｐゴシック" panose="020B0600070205080204" pitchFamily="50" charset="-128"/>
              <a:ea typeface="ＭＳ Ｐゴシック" panose="020B0600070205080204" pitchFamily="50" charset="-128"/>
            </a:endParaRPr>
          </a:p>
          <a:p>
            <a:r>
              <a:rPr lang="ja-JP" altLang="en-US" sz="3600" dirty="0">
                <a:highlight>
                  <a:srgbClr val="00FF00"/>
                </a:highlight>
                <a:latin typeface="ＭＳ Ｐゴシック" panose="020B0600070205080204" pitchFamily="50" charset="-128"/>
                <a:ea typeface="ＭＳ Ｐゴシック" panose="020B0600070205080204" pitchFamily="50" charset="-128"/>
              </a:rPr>
              <a:t>たまちはえませ」</a:t>
            </a:r>
            <a:endParaRPr lang="en-US" altLang="ja-JP" sz="3600" dirty="0">
              <a:highlight>
                <a:srgbClr val="00FF00"/>
              </a:highlight>
              <a:latin typeface="ＭＳ Ｐゴシック" panose="020B0600070205080204" pitchFamily="50" charset="-128"/>
              <a:ea typeface="ＭＳ Ｐゴシック" panose="020B0600070205080204" pitchFamily="50" charset="-128"/>
            </a:endParaRPr>
          </a:p>
        </p:txBody>
      </p:sp>
      <p:sp>
        <p:nvSpPr>
          <p:cNvPr id="36" name="テキスト ボックス 35">
            <a:extLst>
              <a:ext uri="{FF2B5EF4-FFF2-40B4-BE49-F238E27FC236}">
                <a16:creationId xmlns:a16="http://schemas.microsoft.com/office/drawing/2014/main" id="{BB80C6DD-87DE-62A1-D7E0-CFAF1B02667B}"/>
              </a:ext>
            </a:extLst>
          </p:cNvPr>
          <p:cNvSpPr txBox="1"/>
          <p:nvPr/>
        </p:nvSpPr>
        <p:spPr>
          <a:xfrm>
            <a:off x="4312857" y="5870815"/>
            <a:ext cx="1338828" cy="369332"/>
          </a:xfrm>
          <a:prstGeom prst="rect">
            <a:avLst/>
          </a:prstGeom>
          <a:noFill/>
        </p:spPr>
        <p:txBody>
          <a:bodyPr wrap="none" rtlCol="0">
            <a:spAutoFit/>
          </a:bodyPr>
          <a:lstStyle/>
          <a:p>
            <a:r>
              <a:rPr kumimoji="1" lang="ja-JP" altLang="en-US" dirty="0"/>
              <a:t>へりくだる</a:t>
            </a:r>
          </a:p>
        </p:txBody>
      </p:sp>
      <p:sp>
        <p:nvSpPr>
          <p:cNvPr id="37" name="テキスト ボックス 36">
            <a:extLst>
              <a:ext uri="{FF2B5EF4-FFF2-40B4-BE49-F238E27FC236}">
                <a16:creationId xmlns:a16="http://schemas.microsoft.com/office/drawing/2014/main" id="{5E187D93-E65B-2C60-3B55-7587C7DB3EB7}"/>
              </a:ext>
            </a:extLst>
          </p:cNvPr>
          <p:cNvSpPr txBox="1"/>
          <p:nvPr/>
        </p:nvSpPr>
        <p:spPr>
          <a:xfrm>
            <a:off x="8711651" y="5844485"/>
            <a:ext cx="1107996" cy="369332"/>
          </a:xfrm>
          <a:prstGeom prst="rect">
            <a:avLst/>
          </a:prstGeom>
          <a:noFill/>
        </p:spPr>
        <p:txBody>
          <a:bodyPr wrap="none" rtlCol="0">
            <a:spAutoFit/>
          </a:bodyPr>
          <a:lstStyle/>
          <a:p>
            <a:r>
              <a:rPr kumimoji="1" lang="ja-JP" altLang="en-US" dirty="0"/>
              <a:t>てばなす</a:t>
            </a:r>
          </a:p>
        </p:txBody>
      </p:sp>
      <p:sp>
        <p:nvSpPr>
          <p:cNvPr id="6" name="テキスト ボックス 5">
            <a:extLst>
              <a:ext uri="{FF2B5EF4-FFF2-40B4-BE49-F238E27FC236}">
                <a16:creationId xmlns:a16="http://schemas.microsoft.com/office/drawing/2014/main" id="{6FE8C30A-4E08-1364-DF97-7C3FB8B243E4}"/>
              </a:ext>
            </a:extLst>
          </p:cNvPr>
          <p:cNvSpPr txBox="1"/>
          <p:nvPr/>
        </p:nvSpPr>
        <p:spPr>
          <a:xfrm>
            <a:off x="4557864" y="4396572"/>
            <a:ext cx="2933816" cy="646331"/>
          </a:xfrm>
          <a:prstGeom prst="rect">
            <a:avLst/>
          </a:prstGeom>
          <a:noFill/>
        </p:spPr>
        <p:txBody>
          <a:bodyPr wrap="none" rtlCol="0">
            <a:spAutoFit/>
          </a:bodyPr>
          <a:lstStyle/>
          <a:p>
            <a:r>
              <a:rPr lang="ja-JP" altLang="en-US" sz="3600" dirty="0">
                <a:highlight>
                  <a:srgbClr val="00FFFF"/>
                </a:highlight>
                <a:latin typeface="ＭＳ Ｐゴシック" panose="020B0600070205080204" pitchFamily="50" charset="-128"/>
                <a:ea typeface="ＭＳ Ｐゴシック" panose="020B0600070205080204" pitchFamily="50" charset="-128"/>
              </a:rPr>
              <a:t>ジャッジしない</a:t>
            </a:r>
            <a:endParaRPr kumimoji="1" lang="ja-JP" altLang="en-US" sz="3600" dirty="0">
              <a:highlight>
                <a:srgbClr val="00FFFF"/>
              </a:highlight>
              <a:latin typeface="ＭＳ Ｐゴシック" panose="020B0600070205080204" pitchFamily="50" charset="-128"/>
              <a:ea typeface="ＭＳ Ｐゴシック" panose="020B0600070205080204" pitchFamily="50" charset="-128"/>
            </a:endParaRPr>
          </a:p>
        </p:txBody>
      </p:sp>
      <p:sp>
        <p:nvSpPr>
          <p:cNvPr id="39" name="テキスト ボックス 38">
            <a:extLst>
              <a:ext uri="{FF2B5EF4-FFF2-40B4-BE49-F238E27FC236}">
                <a16:creationId xmlns:a16="http://schemas.microsoft.com/office/drawing/2014/main" id="{3F4C8D36-23A9-A56E-7D62-398805EC3A19}"/>
              </a:ext>
            </a:extLst>
          </p:cNvPr>
          <p:cNvSpPr txBox="1"/>
          <p:nvPr/>
        </p:nvSpPr>
        <p:spPr>
          <a:xfrm>
            <a:off x="7243104" y="1248625"/>
            <a:ext cx="1620957" cy="523220"/>
          </a:xfrm>
          <a:prstGeom prst="rect">
            <a:avLst/>
          </a:prstGeom>
          <a:noFill/>
        </p:spPr>
        <p:txBody>
          <a:bodyPr wrap="none" rtlCol="0">
            <a:spAutoFit/>
          </a:bodyPr>
          <a:lstStyle/>
          <a:p>
            <a:r>
              <a:rPr lang="ja-JP" altLang="en-US" sz="2800" b="1" dirty="0">
                <a:solidFill>
                  <a:srgbClr val="0070C0"/>
                </a:solidFill>
                <a:latin typeface="Times New Roman" panose="02020603050405020304" pitchFamily="18" charset="0"/>
              </a:rPr>
              <a:t>理解する</a:t>
            </a:r>
            <a:endParaRPr lang="en-US" altLang="ja-JP" sz="2800" b="1" dirty="0">
              <a:solidFill>
                <a:srgbClr val="0070C0"/>
              </a:solidFill>
            </a:endParaRPr>
          </a:p>
        </p:txBody>
      </p:sp>
      <p:sp>
        <p:nvSpPr>
          <p:cNvPr id="40" name="テキスト ボックス 39">
            <a:extLst>
              <a:ext uri="{FF2B5EF4-FFF2-40B4-BE49-F238E27FC236}">
                <a16:creationId xmlns:a16="http://schemas.microsoft.com/office/drawing/2014/main" id="{815F1997-B1C8-CADF-2FF0-4AB505F0EDDF}"/>
              </a:ext>
            </a:extLst>
          </p:cNvPr>
          <p:cNvSpPr txBox="1"/>
          <p:nvPr/>
        </p:nvSpPr>
        <p:spPr>
          <a:xfrm>
            <a:off x="4465470" y="1293575"/>
            <a:ext cx="1338828" cy="369332"/>
          </a:xfrm>
          <a:prstGeom prst="rect">
            <a:avLst/>
          </a:prstGeom>
          <a:noFill/>
        </p:spPr>
        <p:txBody>
          <a:bodyPr wrap="none" rtlCol="0">
            <a:spAutoFit/>
          </a:bodyPr>
          <a:lstStyle/>
          <a:p>
            <a:r>
              <a:rPr kumimoji="1" lang="ja-JP" altLang="en-US" dirty="0"/>
              <a:t>うけいれる</a:t>
            </a:r>
          </a:p>
        </p:txBody>
      </p:sp>
      <p:sp>
        <p:nvSpPr>
          <p:cNvPr id="41" name="テキスト ボックス 40">
            <a:extLst>
              <a:ext uri="{FF2B5EF4-FFF2-40B4-BE49-F238E27FC236}">
                <a16:creationId xmlns:a16="http://schemas.microsoft.com/office/drawing/2014/main" id="{2995D4F7-74E4-402D-D078-300365B8A75D}"/>
              </a:ext>
            </a:extLst>
          </p:cNvPr>
          <p:cNvSpPr txBox="1"/>
          <p:nvPr/>
        </p:nvSpPr>
        <p:spPr>
          <a:xfrm>
            <a:off x="8674007" y="1263578"/>
            <a:ext cx="1338828" cy="369332"/>
          </a:xfrm>
          <a:prstGeom prst="rect">
            <a:avLst/>
          </a:prstGeom>
          <a:noFill/>
        </p:spPr>
        <p:txBody>
          <a:bodyPr wrap="none" rtlCol="0">
            <a:spAutoFit/>
          </a:bodyPr>
          <a:lstStyle/>
          <a:p>
            <a:r>
              <a:rPr kumimoji="1" lang="ja-JP" altLang="en-US" dirty="0"/>
              <a:t>りかいする</a:t>
            </a:r>
          </a:p>
        </p:txBody>
      </p:sp>
      <p:sp>
        <p:nvSpPr>
          <p:cNvPr id="42" name="テキスト ボックス 41">
            <a:extLst>
              <a:ext uri="{FF2B5EF4-FFF2-40B4-BE49-F238E27FC236}">
                <a16:creationId xmlns:a16="http://schemas.microsoft.com/office/drawing/2014/main" id="{3C85EB11-9866-4DFC-1C57-D0C8424554FA}"/>
              </a:ext>
            </a:extLst>
          </p:cNvPr>
          <p:cNvSpPr txBox="1"/>
          <p:nvPr/>
        </p:nvSpPr>
        <p:spPr>
          <a:xfrm>
            <a:off x="4309582" y="2094609"/>
            <a:ext cx="3193503" cy="646331"/>
          </a:xfrm>
          <a:prstGeom prst="rect">
            <a:avLst/>
          </a:prstGeom>
          <a:noFill/>
        </p:spPr>
        <p:txBody>
          <a:bodyPr wrap="none" rtlCol="0">
            <a:spAutoFit/>
          </a:bodyPr>
          <a:lstStyle/>
          <a:p>
            <a:r>
              <a:rPr kumimoji="1" lang="ja-JP" altLang="en-US" sz="3600" dirty="0">
                <a:highlight>
                  <a:srgbClr val="00FFFF"/>
                </a:highlight>
                <a:latin typeface="ＭＳ Ｐゴシック" panose="020B0600070205080204" pitchFamily="50" charset="-128"/>
                <a:ea typeface="ＭＳ Ｐゴシック" panose="020B0600070205080204" pitchFamily="50" charset="-128"/>
              </a:rPr>
              <a:t>静かに</a:t>
            </a:r>
            <a:r>
              <a:rPr lang="ja-JP" altLang="en-US" sz="3600" dirty="0">
                <a:highlight>
                  <a:srgbClr val="00FFFF"/>
                </a:highlight>
                <a:latin typeface="ＭＳ Ｐゴシック" panose="020B0600070205080204" pitchFamily="50" charset="-128"/>
                <a:ea typeface="ＭＳ Ｐゴシック" panose="020B0600070205080204" pitchFamily="50" charset="-128"/>
              </a:rPr>
              <a:t>受けとる</a:t>
            </a:r>
            <a:endParaRPr kumimoji="1" lang="ja-JP" altLang="en-US" sz="3600" dirty="0">
              <a:highlight>
                <a:srgbClr val="00FFFF"/>
              </a:highlight>
              <a:latin typeface="ＭＳ Ｐゴシック" panose="020B0600070205080204" pitchFamily="50" charset="-128"/>
              <a:ea typeface="ＭＳ Ｐゴシック" panose="020B0600070205080204" pitchFamily="50" charset="-128"/>
            </a:endParaRPr>
          </a:p>
        </p:txBody>
      </p:sp>
      <p:sp>
        <p:nvSpPr>
          <p:cNvPr id="43" name="テキスト ボックス 42">
            <a:extLst>
              <a:ext uri="{FF2B5EF4-FFF2-40B4-BE49-F238E27FC236}">
                <a16:creationId xmlns:a16="http://schemas.microsoft.com/office/drawing/2014/main" id="{D827B812-088F-07C9-7616-CFAB7BBE0C37}"/>
              </a:ext>
            </a:extLst>
          </p:cNvPr>
          <p:cNvSpPr txBox="1"/>
          <p:nvPr/>
        </p:nvSpPr>
        <p:spPr>
          <a:xfrm>
            <a:off x="228680" y="1973956"/>
            <a:ext cx="2741456" cy="646331"/>
          </a:xfrm>
          <a:prstGeom prst="rect">
            <a:avLst/>
          </a:prstGeom>
          <a:noFill/>
        </p:spPr>
        <p:txBody>
          <a:bodyPr wrap="none" rtlCol="0">
            <a:spAutoFit/>
          </a:bodyPr>
          <a:lstStyle/>
          <a:p>
            <a:r>
              <a:rPr kumimoji="1" lang="ja-JP" altLang="en-US" sz="3600" dirty="0">
                <a:highlight>
                  <a:srgbClr val="FFFF00"/>
                </a:highlight>
                <a:latin typeface="ＭＳ Ｐゴシック" panose="020B0600070205080204" pitchFamily="50" charset="-128"/>
                <a:ea typeface="ＭＳ Ｐゴシック" panose="020B0600070205080204" pitchFamily="50" charset="-128"/>
              </a:rPr>
              <a:t>「しかたない」</a:t>
            </a:r>
          </a:p>
        </p:txBody>
      </p:sp>
      <p:sp>
        <p:nvSpPr>
          <p:cNvPr id="44" name="テキスト ボックス 43">
            <a:extLst>
              <a:ext uri="{FF2B5EF4-FFF2-40B4-BE49-F238E27FC236}">
                <a16:creationId xmlns:a16="http://schemas.microsoft.com/office/drawing/2014/main" id="{2BF9E7A8-DD8A-1D9C-853E-DD9E431AC95F}"/>
              </a:ext>
            </a:extLst>
          </p:cNvPr>
          <p:cNvSpPr txBox="1"/>
          <p:nvPr/>
        </p:nvSpPr>
        <p:spPr>
          <a:xfrm>
            <a:off x="9075000" y="2607524"/>
            <a:ext cx="2331087" cy="646331"/>
          </a:xfrm>
          <a:prstGeom prst="rect">
            <a:avLst/>
          </a:prstGeom>
          <a:noFill/>
        </p:spPr>
        <p:txBody>
          <a:bodyPr wrap="none" rtlCol="0">
            <a:spAutoFit/>
          </a:bodyPr>
          <a:lstStyle/>
          <a:p>
            <a:r>
              <a:rPr lang="ja-JP" altLang="en-US" sz="3600" dirty="0">
                <a:highlight>
                  <a:srgbClr val="FFFF00"/>
                </a:highlight>
                <a:latin typeface="ＭＳ Ｐゴシック" panose="020B0600070205080204" pitchFamily="50" charset="-128"/>
                <a:ea typeface="ＭＳ Ｐゴシック" panose="020B0600070205080204" pitchFamily="50" charset="-128"/>
              </a:rPr>
              <a:t>「なるほど」</a:t>
            </a:r>
            <a:endParaRPr kumimoji="1" lang="ja-JP" altLang="en-US" sz="3600" dirty="0">
              <a:highlight>
                <a:srgbClr val="FFFF00"/>
              </a:highlight>
              <a:latin typeface="ＭＳ Ｐゴシック" panose="020B0600070205080204" pitchFamily="50" charset="-128"/>
              <a:ea typeface="ＭＳ Ｐゴシック" panose="020B0600070205080204" pitchFamily="50" charset="-128"/>
            </a:endParaRPr>
          </a:p>
        </p:txBody>
      </p:sp>
      <p:sp>
        <p:nvSpPr>
          <p:cNvPr id="45" name="テキスト ボックス 44">
            <a:extLst>
              <a:ext uri="{FF2B5EF4-FFF2-40B4-BE49-F238E27FC236}">
                <a16:creationId xmlns:a16="http://schemas.microsoft.com/office/drawing/2014/main" id="{57C3F0C8-1900-B5ED-7454-C7D7D5A1C270}"/>
              </a:ext>
            </a:extLst>
          </p:cNvPr>
          <p:cNvSpPr txBox="1"/>
          <p:nvPr/>
        </p:nvSpPr>
        <p:spPr>
          <a:xfrm>
            <a:off x="209452" y="2620287"/>
            <a:ext cx="2829621" cy="646331"/>
          </a:xfrm>
          <a:prstGeom prst="rect">
            <a:avLst/>
          </a:prstGeom>
          <a:noFill/>
        </p:spPr>
        <p:txBody>
          <a:bodyPr wrap="none" rtlCol="0">
            <a:spAutoFit/>
          </a:bodyPr>
          <a:lstStyle/>
          <a:p>
            <a:r>
              <a:rPr kumimoji="1" lang="ja-JP" altLang="en-US" sz="3600" dirty="0">
                <a:highlight>
                  <a:srgbClr val="FFFF00"/>
                </a:highlight>
                <a:latin typeface="ＭＳ Ｐゴシック" panose="020B0600070205080204" pitchFamily="50" charset="-128"/>
                <a:ea typeface="ＭＳ Ｐゴシック" panose="020B0600070205080204" pitchFamily="50" charset="-128"/>
              </a:rPr>
              <a:t>「</a:t>
            </a:r>
            <a:r>
              <a:rPr lang="ja-JP" altLang="en-US" sz="3600" dirty="0">
                <a:highlight>
                  <a:srgbClr val="FFFF00"/>
                </a:highlight>
                <a:latin typeface="ＭＳ Ｐゴシック" panose="020B0600070205080204" pitchFamily="50" charset="-128"/>
                <a:ea typeface="ＭＳ Ｐゴシック" panose="020B0600070205080204" pitchFamily="50" charset="-128"/>
              </a:rPr>
              <a:t>人間だもの</a:t>
            </a:r>
            <a:r>
              <a:rPr kumimoji="1" lang="ja-JP" altLang="en-US" sz="3600" dirty="0">
                <a:highlight>
                  <a:srgbClr val="FFFF00"/>
                </a:highlight>
                <a:latin typeface="ＭＳ Ｐゴシック" panose="020B0600070205080204" pitchFamily="50" charset="-128"/>
                <a:ea typeface="ＭＳ Ｐゴシック" panose="020B0600070205080204" pitchFamily="50" charset="-128"/>
              </a:rPr>
              <a:t>」</a:t>
            </a:r>
          </a:p>
        </p:txBody>
      </p:sp>
      <p:sp>
        <p:nvSpPr>
          <p:cNvPr id="46" name="テキスト ボックス 45">
            <a:extLst>
              <a:ext uri="{FF2B5EF4-FFF2-40B4-BE49-F238E27FC236}">
                <a16:creationId xmlns:a16="http://schemas.microsoft.com/office/drawing/2014/main" id="{C9F0BB90-B7BF-1B95-65B0-E511137C3822}"/>
              </a:ext>
            </a:extLst>
          </p:cNvPr>
          <p:cNvSpPr txBox="1"/>
          <p:nvPr/>
        </p:nvSpPr>
        <p:spPr>
          <a:xfrm>
            <a:off x="9048751" y="3266722"/>
            <a:ext cx="2568332" cy="646331"/>
          </a:xfrm>
          <a:prstGeom prst="rect">
            <a:avLst/>
          </a:prstGeom>
          <a:noFill/>
        </p:spPr>
        <p:txBody>
          <a:bodyPr wrap="none" rtlCol="0">
            <a:spAutoFit/>
          </a:bodyPr>
          <a:lstStyle/>
          <a:p>
            <a:r>
              <a:rPr lang="ja-JP" altLang="en-US" sz="3600" dirty="0">
                <a:highlight>
                  <a:srgbClr val="FFFF00"/>
                </a:highlight>
                <a:latin typeface="ＭＳ Ｐゴシック" panose="020B0600070205080204" pitchFamily="50" charset="-128"/>
                <a:ea typeface="ＭＳ Ｐゴシック" panose="020B0600070205080204" pitchFamily="50" charset="-128"/>
              </a:rPr>
              <a:t>「ありがとう」</a:t>
            </a:r>
            <a:endParaRPr kumimoji="1" lang="ja-JP" altLang="en-US" sz="3600" dirty="0">
              <a:highlight>
                <a:srgbClr val="FFFF00"/>
              </a:highlight>
              <a:latin typeface="ＭＳ Ｐゴシック" panose="020B0600070205080204" pitchFamily="50" charset="-128"/>
              <a:ea typeface="ＭＳ Ｐゴシック" panose="020B0600070205080204" pitchFamily="50" charset="-128"/>
            </a:endParaRPr>
          </a:p>
        </p:txBody>
      </p:sp>
      <p:sp>
        <p:nvSpPr>
          <p:cNvPr id="47" name="テキスト ボックス 46">
            <a:extLst>
              <a:ext uri="{FF2B5EF4-FFF2-40B4-BE49-F238E27FC236}">
                <a16:creationId xmlns:a16="http://schemas.microsoft.com/office/drawing/2014/main" id="{3AF640E0-8F9D-D81D-1D31-9BA3EE6114AF}"/>
              </a:ext>
            </a:extLst>
          </p:cNvPr>
          <p:cNvSpPr txBox="1"/>
          <p:nvPr/>
        </p:nvSpPr>
        <p:spPr>
          <a:xfrm>
            <a:off x="196234" y="3320832"/>
            <a:ext cx="2823209" cy="646331"/>
          </a:xfrm>
          <a:prstGeom prst="rect">
            <a:avLst/>
          </a:prstGeom>
          <a:noFill/>
        </p:spPr>
        <p:txBody>
          <a:bodyPr wrap="none" rtlCol="0">
            <a:spAutoFit/>
          </a:bodyPr>
          <a:lstStyle/>
          <a:p>
            <a:r>
              <a:rPr kumimoji="1" lang="ja-JP" altLang="en-US" sz="3600" dirty="0">
                <a:highlight>
                  <a:srgbClr val="FFFF00"/>
                </a:highlight>
                <a:latin typeface="ＭＳ Ｐゴシック" panose="020B0600070205080204" pitchFamily="50" charset="-128"/>
                <a:ea typeface="ＭＳ Ｐゴシック" panose="020B0600070205080204" pitchFamily="50" charset="-128"/>
              </a:rPr>
              <a:t>「それでいい」</a:t>
            </a:r>
          </a:p>
        </p:txBody>
      </p:sp>
      <p:sp>
        <p:nvSpPr>
          <p:cNvPr id="48" name="テキスト ボックス 47">
            <a:extLst>
              <a:ext uri="{FF2B5EF4-FFF2-40B4-BE49-F238E27FC236}">
                <a16:creationId xmlns:a16="http://schemas.microsoft.com/office/drawing/2014/main" id="{6E76E307-6CD8-AA18-CC39-DCE85B7FEF96}"/>
              </a:ext>
            </a:extLst>
          </p:cNvPr>
          <p:cNvSpPr txBox="1"/>
          <p:nvPr/>
        </p:nvSpPr>
        <p:spPr>
          <a:xfrm>
            <a:off x="5404585" y="5914704"/>
            <a:ext cx="1210588" cy="707886"/>
          </a:xfrm>
          <a:prstGeom prst="rect">
            <a:avLst/>
          </a:prstGeom>
          <a:noFill/>
        </p:spPr>
        <p:txBody>
          <a:bodyPr wrap="none" rtlCol="0">
            <a:spAutoFit/>
          </a:bodyPr>
          <a:lstStyle/>
          <a:p>
            <a:r>
              <a:rPr kumimoji="1" lang="ja-JP" altLang="en-US" sz="4000" dirty="0">
                <a:highlight>
                  <a:srgbClr val="00FF00"/>
                </a:highlight>
                <a:latin typeface="ＭＳ Ｐゴシック" panose="020B0600070205080204" pitchFamily="50" charset="-128"/>
                <a:ea typeface="ＭＳ Ｐゴシック" panose="020B0600070205080204" pitchFamily="50" charset="-128"/>
              </a:rPr>
              <a:t>真我</a:t>
            </a:r>
          </a:p>
        </p:txBody>
      </p:sp>
      <p:sp>
        <p:nvSpPr>
          <p:cNvPr id="50" name="テキスト ボックス 49">
            <a:extLst>
              <a:ext uri="{FF2B5EF4-FFF2-40B4-BE49-F238E27FC236}">
                <a16:creationId xmlns:a16="http://schemas.microsoft.com/office/drawing/2014/main" id="{AE795D65-59A8-9889-D2AC-4B10CE945611}"/>
              </a:ext>
            </a:extLst>
          </p:cNvPr>
          <p:cNvSpPr txBox="1"/>
          <p:nvPr/>
        </p:nvSpPr>
        <p:spPr>
          <a:xfrm>
            <a:off x="9048751" y="3925920"/>
            <a:ext cx="2787943" cy="646331"/>
          </a:xfrm>
          <a:prstGeom prst="rect">
            <a:avLst/>
          </a:prstGeom>
          <a:noFill/>
        </p:spPr>
        <p:txBody>
          <a:bodyPr wrap="none" rtlCol="0">
            <a:spAutoFit/>
          </a:bodyPr>
          <a:lstStyle/>
          <a:p>
            <a:r>
              <a:rPr lang="ja-JP" altLang="en-US" sz="3600" dirty="0">
                <a:highlight>
                  <a:srgbClr val="FFFF00"/>
                </a:highlight>
                <a:latin typeface="ＭＳ Ｐゴシック" panose="020B0600070205080204" pitchFamily="50" charset="-128"/>
                <a:ea typeface="ＭＳ Ｐゴシック" panose="020B0600070205080204" pitchFamily="50" charset="-128"/>
              </a:rPr>
              <a:t>「いいんだよ」</a:t>
            </a:r>
            <a:endParaRPr kumimoji="1" lang="ja-JP" altLang="en-US" sz="3600" dirty="0">
              <a:highlight>
                <a:srgbClr val="FFFF00"/>
              </a:highlight>
              <a:latin typeface="ＭＳ Ｐゴシック" panose="020B0600070205080204" pitchFamily="50" charset="-128"/>
              <a:ea typeface="ＭＳ Ｐゴシック" panose="020B0600070205080204" pitchFamily="50" charset="-128"/>
            </a:endParaRPr>
          </a:p>
        </p:txBody>
      </p:sp>
      <p:sp>
        <p:nvSpPr>
          <p:cNvPr id="51" name="テキスト ボックス 50">
            <a:extLst>
              <a:ext uri="{FF2B5EF4-FFF2-40B4-BE49-F238E27FC236}">
                <a16:creationId xmlns:a16="http://schemas.microsoft.com/office/drawing/2014/main" id="{863F44DE-64A1-B68A-321E-197E30C0C048}"/>
              </a:ext>
            </a:extLst>
          </p:cNvPr>
          <p:cNvSpPr txBox="1"/>
          <p:nvPr/>
        </p:nvSpPr>
        <p:spPr>
          <a:xfrm>
            <a:off x="220765" y="3922631"/>
            <a:ext cx="3143809" cy="646331"/>
          </a:xfrm>
          <a:prstGeom prst="rect">
            <a:avLst/>
          </a:prstGeom>
          <a:noFill/>
        </p:spPr>
        <p:txBody>
          <a:bodyPr wrap="none" rtlCol="0">
            <a:spAutoFit/>
          </a:bodyPr>
          <a:lstStyle/>
          <a:p>
            <a:r>
              <a:rPr kumimoji="1" lang="ja-JP" altLang="en-US" sz="3600" dirty="0">
                <a:highlight>
                  <a:srgbClr val="FFFF00"/>
                </a:highlight>
                <a:latin typeface="ＭＳ Ｐゴシック" panose="020B0600070205080204" pitchFamily="50" charset="-128"/>
                <a:ea typeface="ＭＳ Ｐゴシック" panose="020B0600070205080204" pitchFamily="50" charset="-128"/>
              </a:rPr>
              <a:t>「あいしてます」</a:t>
            </a:r>
          </a:p>
        </p:txBody>
      </p:sp>
      <p:sp>
        <p:nvSpPr>
          <p:cNvPr id="52" name="テキスト ボックス 51">
            <a:extLst>
              <a:ext uri="{FF2B5EF4-FFF2-40B4-BE49-F238E27FC236}">
                <a16:creationId xmlns:a16="http://schemas.microsoft.com/office/drawing/2014/main" id="{D0F35CF7-6165-F35B-C95B-DDA5E45DDF38}"/>
              </a:ext>
            </a:extLst>
          </p:cNvPr>
          <p:cNvSpPr txBox="1"/>
          <p:nvPr/>
        </p:nvSpPr>
        <p:spPr>
          <a:xfrm>
            <a:off x="11292396" y="6156664"/>
            <a:ext cx="675185" cy="523220"/>
          </a:xfrm>
          <a:prstGeom prst="rect">
            <a:avLst/>
          </a:prstGeom>
          <a:noFill/>
        </p:spPr>
        <p:txBody>
          <a:bodyPr wrap="none" rtlCol="0">
            <a:spAutoFit/>
          </a:bodyPr>
          <a:lstStyle/>
          <a:p>
            <a:r>
              <a:rPr lang="ja-JP" altLang="en-US" sz="2800" dirty="0">
                <a:latin typeface="ＭＳ Ｐゴシック" panose="020B0600070205080204" pitchFamily="50" charset="-128"/>
                <a:ea typeface="ＭＳ Ｐゴシック" panose="020B0600070205080204" pitchFamily="50" charset="-128"/>
              </a:rPr>
              <a:t>１０</a:t>
            </a:r>
            <a:endParaRPr kumimoji="1" lang="ja-JP" altLang="en-US" sz="2800" dirty="0">
              <a:latin typeface="ＭＳ Ｐゴシック" panose="020B0600070205080204" pitchFamily="50" charset="-128"/>
              <a:ea typeface="ＭＳ Ｐゴシック" panose="020B0600070205080204" pitchFamily="50" charset="-128"/>
            </a:endParaRPr>
          </a:p>
        </p:txBody>
      </p:sp>
      <p:sp>
        <p:nvSpPr>
          <p:cNvPr id="54" name="テキスト ボックス 53">
            <a:extLst>
              <a:ext uri="{FF2B5EF4-FFF2-40B4-BE49-F238E27FC236}">
                <a16:creationId xmlns:a16="http://schemas.microsoft.com/office/drawing/2014/main" id="{D9B05967-5691-50D3-3415-2F69D2BEAD4B}"/>
              </a:ext>
            </a:extLst>
          </p:cNvPr>
          <p:cNvSpPr txBox="1"/>
          <p:nvPr/>
        </p:nvSpPr>
        <p:spPr>
          <a:xfrm>
            <a:off x="4476095" y="5169307"/>
            <a:ext cx="3618298" cy="707886"/>
          </a:xfrm>
          <a:prstGeom prst="rect">
            <a:avLst/>
          </a:prstGeom>
          <a:noFill/>
        </p:spPr>
        <p:txBody>
          <a:bodyPr wrap="none" rtlCol="0">
            <a:spAutoFit/>
          </a:bodyPr>
          <a:lstStyle/>
          <a:p>
            <a:r>
              <a:rPr lang="ja-JP" altLang="en-US" sz="4000" dirty="0">
                <a:highlight>
                  <a:srgbClr val="FF00FF"/>
                </a:highlight>
                <a:latin typeface="ＭＳ Ｐゴシック" panose="020B0600070205080204" pitchFamily="50" charset="-128"/>
                <a:ea typeface="ＭＳ Ｐゴシック" panose="020B0600070205080204" pitchFamily="50" charset="-128"/>
              </a:rPr>
              <a:t>自然にまかせる</a:t>
            </a:r>
            <a:endParaRPr kumimoji="1" lang="ja-JP" altLang="en-US" sz="4000" dirty="0">
              <a:highlight>
                <a:srgbClr val="FF00FF"/>
              </a:highlight>
              <a:latin typeface="ＭＳ Ｐゴシック" panose="020B0600070205080204" pitchFamily="50" charset="-128"/>
              <a:ea typeface="ＭＳ Ｐゴシック" panose="020B0600070205080204" pitchFamily="50" charset="-128"/>
            </a:endParaRPr>
          </a:p>
        </p:txBody>
      </p:sp>
      <p:sp>
        <p:nvSpPr>
          <p:cNvPr id="55" name="テキスト ボックス 54">
            <a:extLst>
              <a:ext uri="{FF2B5EF4-FFF2-40B4-BE49-F238E27FC236}">
                <a16:creationId xmlns:a16="http://schemas.microsoft.com/office/drawing/2014/main" id="{FD7576D2-E4CC-48E5-B3C6-A1718602172D}"/>
              </a:ext>
            </a:extLst>
          </p:cNvPr>
          <p:cNvSpPr txBox="1"/>
          <p:nvPr/>
        </p:nvSpPr>
        <p:spPr>
          <a:xfrm>
            <a:off x="5005836" y="1463735"/>
            <a:ext cx="2146742" cy="707886"/>
          </a:xfrm>
          <a:prstGeom prst="rect">
            <a:avLst/>
          </a:prstGeom>
          <a:noFill/>
        </p:spPr>
        <p:txBody>
          <a:bodyPr wrap="none" rtlCol="0">
            <a:spAutoFit/>
          </a:bodyPr>
          <a:lstStyle/>
          <a:p>
            <a:r>
              <a:rPr kumimoji="1" lang="ja-JP" altLang="en-US" sz="4000" dirty="0">
                <a:highlight>
                  <a:srgbClr val="FF00FF"/>
                </a:highlight>
                <a:latin typeface="ＭＳ Ｐゴシック" panose="020B0600070205080204" pitchFamily="50" charset="-128"/>
                <a:ea typeface="ＭＳ Ｐゴシック" panose="020B0600070205080204" pitchFamily="50" charset="-128"/>
              </a:rPr>
              <a:t>信頼する</a:t>
            </a:r>
          </a:p>
        </p:txBody>
      </p:sp>
    </p:spTree>
    <p:extLst>
      <p:ext uri="{BB962C8B-B14F-4D97-AF65-F5344CB8AC3E}">
        <p14:creationId xmlns:p14="http://schemas.microsoft.com/office/powerpoint/2010/main" val="2952527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テキスト ボックス 49"/>
          <p:cNvSpPr txBox="1"/>
          <p:nvPr/>
        </p:nvSpPr>
        <p:spPr>
          <a:xfrm>
            <a:off x="2792703" y="551890"/>
            <a:ext cx="7366119" cy="646331"/>
          </a:xfrm>
          <a:prstGeom prst="rect">
            <a:avLst/>
          </a:prstGeom>
          <a:noFill/>
        </p:spPr>
        <p:txBody>
          <a:bodyPr wrap="none" rtlCol="0">
            <a:spAutoFit/>
          </a:bodyPr>
          <a:lstStyle/>
          <a:p>
            <a:r>
              <a:rPr kumimoji="1" lang="ja-JP" altLang="en-US" sz="3600" dirty="0">
                <a:latin typeface="ＭＳ Ｐゴシック" panose="020B0600070205080204" pitchFamily="50" charset="-128"/>
                <a:ea typeface="ＭＳ Ｐゴシック" panose="020B0600070205080204" pitchFamily="50" charset="-128"/>
              </a:rPr>
              <a:t>心（意識）のしくみと癒し　（越智啓子）</a:t>
            </a:r>
          </a:p>
        </p:txBody>
      </p:sp>
      <p:grpSp>
        <p:nvGrpSpPr>
          <p:cNvPr id="62" name="グループ化 61"/>
          <p:cNvGrpSpPr/>
          <p:nvPr/>
        </p:nvGrpSpPr>
        <p:grpSpPr>
          <a:xfrm>
            <a:off x="4049240" y="1604320"/>
            <a:ext cx="4415245" cy="3631474"/>
            <a:chOff x="3953690" y="1672046"/>
            <a:chExt cx="4415245" cy="3631474"/>
          </a:xfrm>
        </p:grpSpPr>
        <p:grpSp>
          <p:nvGrpSpPr>
            <p:cNvPr id="49" name="グループ化 48"/>
            <p:cNvGrpSpPr/>
            <p:nvPr/>
          </p:nvGrpSpPr>
          <p:grpSpPr>
            <a:xfrm>
              <a:off x="3953690" y="1672046"/>
              <a:ext cx="4415245" cy="3631474"/>
              <a:chOff x="3988524" y="2037806"/>
              <a:chExt cx="4415245" cy="3631474"/>
            </a:xfrm>
          </p:grpSpPr>
          <p:sp>
            <p:nvSpPr>
              <p:cNvPr id="48" name="二等辺三角形 47"/>
              <p:cNvSpPr/>
              <p:nvPr/>
            </p:nvSpPr>
            <p:spPr>
              <a:xfrm>
                <a:off x="3988524" y="2037806"/>
                <a:ext cx="4415245" cy="3631474"/>
              </a:xfrm>
              <a:prstGeom prst="triangle">
                <a:avLst/>
              </a:prstGeom>
              <a:gradFill flip="none" rotWithShape="1">
                <a:gsLst>
                  <a:gs pos="0">
                    <a:srgbClr val="FF00FF">
                      <a:tint val="66000"/>
                      <a:satMod val="160000"/>
                    </a:srgbClr>
                  </a:gs>
                  <a:gs pos="50000">
                    <a:srgbClr val="FF00FF">
                      <a:tint val="44500"/>
                      <a:satMod val="160000"/>
                    </a:srgbClr>
                  </a:gs>
                  <a:gs pos="100000">
                    <a:srgbClr val="FF00FF">
                      <a:tint val="23500"/>
                      <a:satMod val="160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4" name="直線コネクタ 33"/>
              <p:cNvCxnSpPr/>
              <p:nvPr/>
            </p:nvCxnSpPr>
            <p:spPr>
              <a:xfrm flipV="1">
                <a:off x="4950820" y="4036423"/>
                <a:ext cx="2490651" cy="34834"/>
              </a:xfrm>
              <a:prstGeom prst="line">
                <a:avLst/>
              </a:prstGeom>
            </p:spPr>
            <p:style>
              <a:lnRef idx="1">
                <a:schemeClr val="dk1"/>
              </a:lnRef>
              <a:fillRef idx="0">
                <a:schemeClr val="dk1"/>
              </a:fillRef>
              <a:effectRef idx="0">
                <a:schemeClr val="dk1"/>
              </a:effectRef>
              <a:fontRef idx="minor">
                <a:schemeClr val="tx1"/>
              </a:fontRef>
            </p:style>
          </p:cxnSp>
          <p:cxnSp>
            <p:nvCxnSpPr>
              <p:cNvPr id="38" name="直線コネクタ 37"/>
              <p:cNvCxnSpPr/>
              <p:nvPr/>
            </p:nvCxnSpPr>
            <p:spPr>
              <a:xfrm flipV="1">
                <a:off x="5497827" y="3161212"/>
                <a:ext cx="1396636" cy="17417"/>
              </a:xfrm>
              <a:prstGeom prst="line">
                <a:avLst/>
              </a:prstGeom>
            </p:spPr>
            <p:style>
              <a:lnRef idx="1">
                <a:schemeClr val="dk1"/>
              </a:lnRef>
              <a:fillRef idx="0">
                <a:schemeClr val="dk1"/>
              </a:fillRef>
              <a:effectRef idx="0">
                <a:schemeClr val="dk1"/>
              </a:effectRef>
              <a:fontRef idx="minor">
                <a:schemeClr val="tx1"/>
              </a:fontRef>
            </p:style>
          </p:cxnSp>
        </p:grpSp>
        <p:sp>
          <p:nvSpPr>
            <p:cNvPr id="53" name="楕円 52"/>
            <p:cNvSpPr/>
            <p:nvPr/>
          </p:nvSpPr>
          <p:spPr>
            <a:xfrm>
              <a:off x="5242559" y="3431177"/>
              <a:ext cx="818606" cy="256903"/>
            </a:xfrm>
            <a:prstGeom prst="ellips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楕円 53"/>
            <p:cNvSpPr/>
            <p:nvPr/>
          </p:nvSpPr>
          <p:spPr>
            <a:xfrm>
              <a:off x="6204855" y="3431177"/>
              <a:ext cx="818606" cy="256903"/>
            </a:xfrm>
            <a:prstGeom prst="ellipse">
              <a:avLst/>
            </a:prstGeom>
            <a:solidFill>
              <a:srgbClr val="FF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2" name="直線矢印コネクタ 51"/>
            <p:cNvCxnSpPr/>
            <p:nvPr/>
          </p:nvCxnSpPr>
          <p:spPr>
            <a:xfrm flipV="1">
              <a:off x="6535782" y="2540725"/>
              <a:ext cx="52252" cy="2329543"/>
            </a:xfrm>
            <a:prstGeom prst="straightConnector1">
              <a:avLst/>
            </a:prstGeom>
            <a:ln w="38100">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56" name="直線矢印コネクタ 55"/>
            <p:cNvCxnSpPr/>
            <p:nvPr/>
          </p:nvCxnSpPr>
          <p:spPr>
            <a:xfrm flipV="1">
              <a:off x="5677991" y="3705498"/>
              <a:ext cx="11970" cy="1119051"/>
            </a:xfrm>
            <a:prstGeom prst="straightConnector1">
              <a:avLst/>
            </a:prstGeom>
            <a:ln w="38100">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58" name="直線矢印コネクタ 57"/>
            <p:cNvCxnSpPr/>
            <p:nvPr/>
          </p:nvCxnSpPr>
          <p:spPr>
            <a:xfrm flipH="1">
              <a:off x="4915987" y="3729444"/>
              <a:ext cx="773974" cy="816430"/>
            </a:xfrm>
            <a:prstGeom prst="straightConnector1">
              <a:avLst/>
            </a:prstGeom>
            <a:ln w="38100">
              <a:solidFill>
                <a:srgbClr val="FF0000"/>
              </a:solidFill>
              <a:tailEnd type="triangle"/>
            </a:ln>
          </p:spPr>
          <p:style>
            <a:lnRef idx="3">
              <a:schemeClr val="dk1"/>
            </a:lnRef>
            <a:fillRef idx="0">
              <a:schemeClr val="dk1"/>
            </a:fillRef>
            <a:effectRef idx="2">
              <a:schemeClr val="dk1"/>
            </a:effectRef>
            <a:fontRef idx="minor">
              <a:schemeClr val="tx1"/>
            </a:fontRef>
          </p:style>
        </p:cxnSp>
      </p:grpSp>
      <p:sp>
        <p:nvSpPr>
          <p:cNvPr id="63" name="テキスト ボックス 62"/>
          <p:cNvSpPr txBox="1"/>
          <p:nvPr/>
        </p:nvSpPr>
        <p:spPr>
          <a:xfrm>
            <a:off x="4913810" y="4841855"/>
            <a:ext cx="2582090" cy="461665"/>
          </a:xfrm>
          <a:prstGeom prst="rect">
            <a:avLst/>
          </a:prstGeom>
          <a:noFill/>
        </p:spPr>
        <p:txBody>
          <a:bodyPr wrap="square" rtlCol="0">
            <a:spAutoFit/>
          </a:bodyPr>
          <a:lstStyle/>
          <a:p>
            <a:r>
              <a:rPr kumimoji="1" lang="ja-JP" altLang="en-US" sz="2400" dirty="0">
                <a:highlight>
                  <a:srgbClr val="FFFF00"/>
                </a:highlight>
                <a:latin typeface="ＭＳ Ｐゴシック" panose="020B0600070205080204" pitchFamily="50" charset="-128"/>
                <a:ea typeface="ＭＳ Ｐゴシック" panose="020B0600070205080204" pitchFamily="50" charset="-128"/>
              </a:rPr>
              <a:t>内なる光＆創造性</a:t>
            </a:r>
          </a:p>
        </p:txBody>
      </p:sp>
      <p:sp>
        <p:nvSpPr>
          <p:cNvPr id="64" name="テキスト ボックス 63"/>
          <p:cNvSpPr txBox="1"/>
          <p:nvPr/>
        </p:nvSpPr>
        <p:spPr>
          <a:xfrm>
            <a:off x="4518658" y="5460163"/>
            <a:ext cx="3623312" cy="461665"/>
          </a:xfrm>
          <a:prstGeom prst="rect">
            <a:avLst/>
          </a:prstGeom>
          <a:noFill/>
        </p:spPr>
        <p:txBody>
          <a:bodyPr wrap="square" rtlCol="0">
            <a:spAutoFit/>
          </a:bodyPr>
          <a:lstStyle/>
          <a:p>
            <a:r>
              <a:rPr kumimoji="1" lang="ja-JP" altLang="en-US" sz="2400" dirty="0">
                <a:latin typeface="ＭＳ Ｐゴシック" panose="020B0600070205080204" pitchFamily="50" charset="-128"/>
                <a:ea typeface="ＭＳ Ｐゴシック" panose="020B0600070205080204" pitchFamily="50" charset="-128"/>
              </a:rPr>
              <a:t>内なる宇宙～外なる宇宙</a:t>
            </a:r>
          </a:p>
        </p:txBody>
      </p:sp>
      <p:cxnSp>
        <p:nvCxnSpPr>
          <p:cNvPr id="66" name="直線矢印コネクタ 65"/>
          <p:cNvCxnSpPr/>
          <p:nvPr/>
        </p:nvCxnSpPr>
        <p:spPr>
          <a:xfrm>
            <a:off x="4640308" y="3063290"/>
            <a:ext cx="744582" cy="37123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直線矢印コネクタ 66"/>
          <p:cNvCxnSpPr/>
          <p:nvPr/>
        </p:nvCxnSpPr>
        <p:spPr>
          <a:xfrm flipH="1">
            <a:off x="6835423" y="2625355"/>
            <a:ext cx="1791159" cy="7947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90" name="グループ化 89"/>
          <p:cNvGrpSpPr/>
          <p:nvPr/>
        </p:nvGrpSpPr>
        <p:grpSpPr>
          <a:xfrm>
            <a:off x="1371049" y="2157781"/>
            <a:ext cx="3214554" cy="1811017"/>
            <a:chOff x="1429836" y="1660521"/>
            <a:chExt cx="3214554" cy="1811017"/>
          </a:xfrm>
        </p:grpSpPr>
        <p:sp>
          <p:nvSpPr>
            <p:cNvPr id="72" name="テキスト ボックス 71"/>
            <p:cNvSpPr txBox="1"/>
            <p:nvPr/>
          </p:nvSpPr>
          <p:spPr>
            <a:xfrm>
              <a:off x="1651905" y="3009873"/>
              <a:ext cx="2566307" cy="461665"/>
            </a:xfrm>
            <a:prstGeom prst="rect">
              <a:avLst/>
            </a:prstGeom>
            <a:noFill/>
          </p:spPr>
          <p:txBody>
            <a:bodyPr wrap="square" rtlCol="0">
              <a:spAutoFit/>
            </a:bodyPr>
            <a:lstStyle/>
            <a:p>
              <a:r>
                <a:rPr lang="ja-JP" altLang="en-US" sz="2400" dirty="0">
                  <a:solidFill>
                    <a:srgbClr val="0000CC"/>
                  </a:solidFill>
                  <a:latin typeface="ＭＳ Ｐゴシック" panose="020B0600070205080204" pitchFamily="50" charset="-128"/>
                  <a:ea typeface="ＭＳ Ｐゴシック" panose="020B0600070205080204" pitchFamily="50" charset="-128"/>
                </a:rPr>
                <a:t>自分が大嫌い</a:t>
              </a:r>
              <a:endParaRPr kumimoji="1" lang="ja-JP" altLang="en-US" sz="2400" dirty="0">
                <a:solidFill>
                  <a:srgbClr val="0000CC"/>
                </a:solidFill>
                <a:latin typeface="ＭＳ Ｐゴシック" panose="020B0600070205080204" pitchFamily="50" charset="-128"/>
                <a:ea typeface="ＭＳ Ｐゴシック" panose="020B0600070205080204" pitchFamily="50" charset="-128"/>
              </a:endParaRPr>
            </a:p>
          </p:txBody>
        </p:sp>
        <p:sp>
          <p:nvSpPr>
            <p:cNvPr id="75" name="テキスト ボックス 74"/>
            <p:cNvSpPr txBox="1"/>
            <p:nvPr/>
          </p:nvSpPr>
          <p:spPr>
            <a:xfrm>
              <a:off x="1651905" y="1660521"/>
              <a:ext cx="2566307" cy="830997"/>
            </a:xfrm>
            <a:prstGeom prst="rect">
              <a:avLst/>
            </a:prstGeom>
            <a:noFill/>
          </p:spPr>
          <p:txBody>
            <a:bodyPr wrap="square" rtlCol="0">
              <a:spAutoFit/>
            </a:bodyPr>
            <a:lstStyle/>
            <a:p>
              <a:r>
                <a:rPr lang="ja-JP" altLang="en-US" sz="2400" dirty="0">
                  <a:solidFill>
                    <a:srgbClr val="0000CC"/>
                  </a:solidFill>
                  <a:latin typeface="ＭＳ Ｐゴシック" panose="020B0600070205080204" pitchFamily="50" charset="-128"/>
                  <a:ea typeface="ＭＳ Ｐゴシック" panose="020B0600070205080204" pitchFamily="50" charset="-128"/>
                </a:rPr>
                <a:t>表現されなかった感情のブロック</a:t>
              </a:r>
              <a:endParaRPr kumimoji="1" lang="ja-JP" altLang="en-US" sz="2400" dirty="0">
                <a:solidFill>
                  <a:srgbClr val="0000CC"/>
                </a:solidFill>
                <a:latin typeface="ＭＳ Ｐゴシック" panose="020B0600070205080204" pitchFamily="50" charset="-128"/>
                <a:ea typeface="ＭＳ Ｐゴシック" panose="020B0600070205080204" pitchFamily="50" charset="-128"/>
              </a:endParaRPr>
            </a:p>
          </p:txBody>
        </p:sp>
        <p:sp>
          <p:nvSpPr>
            <p:cNvPr id="76" name="テキスト ボックス 75"/>
            <p:cNvSpPr txBox="1"/>
            <p:nvPr/>
          </p:nvSpPr>
          <p:spPr>
            <a:xfrm>
              <a:off x="1658983" y="2512426"/>
              <a:ext cx="2985407" cy="461665"/>
            </a:xfrm>
            <a:prstGeom prst="rect">
              <a:avLst/>
            </a:prstGeom>
            <a:noFill/>
          </p:spPr>
          <p:txBody>
            <a:bodyPr wrap="square" rtlCol="0">
              <a:spAutoFit/>
            </a:bodyPr>
            <a:lstStyle/>
            <a:p>
              <a:r>
                <a:rPr lang="ja-JP" altLang="en-US" sz="2400" dirty="0">
                  <a:solidFill>
                    <a:srgbClr val="0000CC"/>
                  </a:solidFill>
                  <a:latin typeface="ＭＳ Ｐゴシック" panose="020B0600070205080204" pitchFamily="50" charset="-128"/>
                  <a:ea typeface="ＭＳ Ｐゴシック" panose="020B0600070205080204" pitchFamily="50" charset="-128"/>
                </a:rPr>
                <a:t>マイナス</a:t>
              </a:r>
              <a:r>
                <a:rPr kumimoji="1" lang="ja-JP" altLang="en-US" sz="2400" dirty="0">
                  <a:solidFill>
                    <a:srgbClr val="0000CC"/>
                  </a:solidFill>
                  <a:latin typeface="ＭＳ Ｐゴシック" panose="020B0600070205080204" pitchFamily="50" charset="-128"/>
                  <a:ea typeface="ＭＳ Ｐゴシック" panose="020B0600070205080204" pitchFamily="50" charset="-128"/>
                </a:rPr>
                <a:t>の思い込み</a:t>
              </a:r>
            </a:p>
          </p:txBody>
        </p:sp>
        <p:sp>
          <p:nvSpPr>
            <p:cNvPr id="78" name="右中かっこ 77"/>
            <p:cNvSpPr/>
            <p:nvPr/>
          </p:nvSpPr>
          <p:spPr>
            <a:xfrm>
              <a:off x="4294956" y="1755725"/>
              <a:ext cx="223702" cy="1581329"/>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9" name="左中かっこ 78"/>
            <p:cNvSpPr/>
            <p:nvPr/>
          </p:nvSpPr>
          <p:spPr>
            <a:xfrm>
              <a:off x="1429836" y="1717124"/>
              <a:ext cx="150224" cy="1729824"/>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70" name="テキスト ボックス 69"/>
          <p:cNvSpPr txBox="1"/>
          <p:nvPr/>
        </p:nvSpPr>
        <p:spPr>
          <a:xfrm>
            <a:off x="8875669" y="2156891"/>
            <a:ext cx="2563037" cy="461665"/>
          </a:xfrm>
          <a:prstGeom prst="rect">
            <a:avLst/>
          </a:prstGeom>
          <a:noFill/>
        </p:spPr>
        <p:txBody>
          <a:bodyPr wrap="square" rtlCol="0">
            <a:spAutoFit/>
          </a:bodyPr>
          <a:lstStyle/>
          <a:p>
            <a:r>
              <a:rPr kumimoji="1" lang="ja-JP" altLang="en-US" sz="2400" dirty="0">
                <a:solidFill>
                  <a:srgbClr val="FF00FF"/>
                </a:solidFill>
                <a:latin typeface="ＭＳ Ｐゴシック" panose="020B0600070205080204" pitchFamily="50" charset="-128"/>
                <a:ea typeface="ＭＳ Ｐゴシック" panose="020B0600070205080204" pitchFamily="50" charset="-128"/>
              </a:rPr>
              <a:t>プラスの思い込み</a:t>
            </a:r>
          </a:p>
        </p:txBody>
      </p:sp>
      <p:sp>
        <p:nvSpPr>
          <p:cNvPr id="71" name="テキスト ボックス 70"/>
          <p:cNvSpPr txBox="1"/>
          <p:nvPr/>
        </p:nvSpPr>
        <p:spPr>
          <a:xfrm>
            <a:off x="8875669" y="2590100"/>
            <a:ext cx="2566307" cy="461665"/>
          </a:xfrm>
          <a:prstGeom prst="rect">
            <a:avLst/>
          </a:prstGeom>
          <a:noFill/>
        </p:spPr>
        <p:txBody>
          <a:bodyPr wrap="square" rtlCol="0">
            <a:spAutoFit/>
          </a:bodyPr>
          <a:lstStyle/>
          <a:p>
            <a:r>
              <a:rPr lang="ja-JP" altLang="en-US" sz="2400" dirty="0">
                <a:solidFill>
                  <a:srgbClr val="FF00FF"/>
                </a:solidFill>
                <a:latin typeface="ＭＳ Ｐゴシック" panose="020B0600070205080204" pitchFamily="50" charset="-128"/>
                <a:ea typeface="ＭＳ Ｐゴシック" panose="020B0600070205080204" pitchFamily="50" charset="-128"/>
              </a:rPr>
              <a:t>自分が大好き</a:t>
            </a:r>
            <a:endParaRPr kumimoji="1" lang="ja-JP" altLang="en-US" sz="2400" dirty="0">
              <a:solidFill>
                <a:srgbClr val="FF00FF"/>
              </a:solidFill>
              <a:latin typeface="ＭＳ Ｐゴシック" panose="020B0600070205080204" pitchFamily="50" charset="-128"/>
              <a:ea typeface="ＭＳ Ｐゴシック" panose="020B0600070205080204" pitchFamily="50" charset="-128"/>
            </a:endParaRPr>
          </a:p>
        </p:txBody>
      </p:sp>
      <p:sp>
        <p:nvSpPr>
          <p:cNvPr id="80" name="左中かっこ 79"/>
          <p:cNvSpPr/>
          <p:nvPr/>
        </p:nvSpPr>
        <p:spPr>
          <a:xfrm>
            <a:off x="8752083" y="1760329"/>
            <a:ext cx="183457" cy="1228449"/>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1" name="右中かっこ 80"/>
          <p:cNvSpPr/>
          <p:nvPr/>
        </p:nvSpPr>
        <p:spPr>
          <a:xfrm>
            <a:off x="11353800" y="1728772"/>
            <a:ext cx="62050" cy="1325822"/>
          </a:xfrm>
          <a:prstGeom prst="rightBrace">
            <a:avLst>
              <a:gd name="adj1" fmla="val 35583"/>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85" name="直線矢印コネクタ 84"/>
          <p:cNvCxnSpPr/>
          <p:nvPr/>
        </p:nvCxnSpPr>
        <p:spPr>
          <a:xfrm flipH="1">
            <a:off x="7929700" y="4887685"/>
            <a:ext cx="81915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直線矢印コネクタ 85"/>
          <p:cNvCxnSpPr/>
          <p:nvPr/>
        </p:nvCxnSpPr>
        <p:spPr>
          <a:xfrm flipH="1">
            <a:off x="7086325" y="3353916"/>
            <a:ext cx="81915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7" name="直線矢印コネクタ 86"/>
          <p:cNvCxnSpPr/>
          <p:nvPr/>
        </p:nvCxnSpPr>
        <p:spPr>
          <a:xfrm flipH="1">
            <a:off x="6204855" y="1976846"/>
            <a:ext cx="81915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5" name="テキスト ボックス 94"/>
          <p:cNvSpPr txBox="1"/>
          <p:nvPr/>
        </p:nvSpPr>
        <p:spPr>
          <a:xfrm>
            <a:off x="7023461" y="1728772"/>
            <a:ext cx="1501357" cy="461665"/>
          </a:xfrm>
          <a:prstGeom prst="rect">
            <a:avLst/>
          </a:prstGeom>
          <a:noFill/>
        </p:spPr>
        <p:txBody>
          <a:bodyPr wrap="square" rtlCol="0">
            <a:spAutoFit/>
          </a:bodyPr>
          <a:lstStyle/>
          <a:p>
            <a:r>
              <a:rPr lang="ja-JP" altLang="en-US" sz="2400" dirty="0">
                <a:solidFill>
                  <a:srgbClr val="92D050"/>
                </a:solidFill>
                <a:latin typeface="ＭＳ Ｐゴシック" panose="020B0600070205080204" pitchFamily="50" charset="-128"/>
                <a:ea typeface="ＭＳ Ｐゴシック" panose="020B0600070205080204" pitchFamily="50" charset="-128"/>
              </a:rPr>
              <a:t>顕在</a:t>
            </a:r>
            <a:r>
              <a:rPr kumimoji="1" lang="ja-JP" altLang="en-US" sz="2400" dirty="0">
                <a:solidFill>
                  <a:srgbClr val="92D050"/>
                </a:solidFill>
                <a:latin typeface="ＭＳ Ｐゴシック" panose="020B0600070205080204" pitchFamily="50" charset="-128"/>
                <a:ea typeface="ＭＳ Ｐゴシック" panose="020B0600070205080204" pitchFamily="50" charset="-128"/>
              </a:rPr>
              <a:t>意識</a:t>
            </a:r>
          </a:p>
        </p:txBody>
      </p:sp>
      <p:sp>
        <p:nvSpPr>
          <p:cNvPr id="96" name="テキスト ボックス 95"/>
          <p:cNvSpPr txBox="1"/>
          <p:nvPr/>
        </p:nvSpPr>
        <p:spPr>
          <a:xfrm>
            <a:off x="7900735" y="3123083"/>
            <a:ext cx="1501357" cy="461665"/>
          </a:xfrm>
          <a:prstGeom prst="rect">
            <a:avLst/>
          </a:prstGeom>
          <a:noFill/>
        </p:spPr>
        <p:txBody>
          <a:bodyPr wrap="square" rtlCol="0">
            <a:spAutoFit/>
          </a:bodyPr>
          <a:lstStyle/>
          <a:p>
            <a:r>
              <a:rPr lang="ja-JP" altLang="en-US" sz="2400" dirty="0">
                <a:solidFill>
                  <a:srgbClr val="009900"/>
                </a:solidFill>
                <a:latin typeface="ＭＳ Ｐゴシック" panose="020B0600070205080204" pitchFamily="50" charset="-128"/>
                <a:ea typeface="ＭＳ Ｐゴシック" panose="020B0600070205080204" pitchFamily="50" charset="-128"/>
              </a:rPr>
              <a:t>潜在</a:t>
            </a:r>
            <a:r>
              <a:rPr kumimoji="1" lang="ja-JP" altLang="en-US" sz="2400" dirty="0">
                <a:solidFill>
                  <a:srgbClr val="009900"/>
                </a:solidFill>
                <a:latin typeface="ＭＳ Ｐゴシック" panose="020B0600070205080204" pitchFamily="50" charset="-128"/>
                <a:ea typeface="ＭＳ Ｐゴシック" panose="020B0600070205080204" pitchFamily="50" charset="-128"/>
              </a:rPr>
              <a:t>意識</a:t>
            </a:r>
          </a:p>
        </p:txBody>
      </p:sp>
      <p:sp>
        <p:nvSpPr>
          <p:cNvPr id="97" name="テキスト ボックス 96"/>
          <p:cNvSpPr txBox="1"/>
          <p:nvPr/>
        </p:nvSpPr>
        <p:spPr>
          <a:xfrm>
            <a:off x="8733065" y="4656852"/>
            <a:ext cx="2919004" cy="461665"/>
          </a:xfrm>
          <a:prstGeom prst="rect">
            <a:avLst/>
          </a:prstGeom>
          <a:noFill/>
        </p:spPr>
        <p:txBody>
          <a:bodyPr wrap="square" rtlCol="0">
            <a:spAutoFit/>
          </a:bodyPr>
          <a:lstStyle/>
          <a:p>
            <a:r>
              <a:rPr lang="ja-JP" altLang="en-US" sz="2400" dirty="0">
                <a:solidFill>
                  <a:srgbClr val="3F794E"/>
                </a:solidFill>
                <a:latin typeface="ＭＳ Ｐゴシック" panose="020B0600070205080204" pitchFamily="50" charset="-128"/>
                <a:ea typeface="ＭＳ Ｐゴシック" panose="020B0600070205080204" pitchFamily="50" charset="-128"/>
              </a:rPr>
              <a:t>無意識</a:t>
            </a:r>
            <a:endParaRPr kumimoji="1" lang="ja-JP" altLang="en-US" sz="2400" dirty="0">
              <a:solidFill>
                <a:srgbClr val="3F794E"/>
              </a:solidFill>
              <a:latin typeface="ＭＳ Ｐゴシック" panose="020B0600070205080204" pitchFamily="50" charset="-128"/>
              <a:ea typeface="ＭＳ Ｐゴシック" panose="020B0600070205080204" pitchFamily="50" charset="-128"/>
            </a:endParaRPr>
          </a:p>
        </p:txBody>
      </p:sp>
      <p:sp>
        <p:nvSpPr>
          <p:cNvPr id="100" name="下矢印 99"/>
          <p:cNvSpPr/>
          <p:nvPr/>
        </p:nvSpPr>
        <p:spPr>
          <a:xfrm>
            <a:off x="10178101" y="4421966"/>
            <a:ext cx="367116" cy="408215"/>
          </a:xfrm>
          <a:prstGeom prst="downArrow">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 name="テキスト ボックス 100"/>
          <p:cNvSpPr txBox="1"/>
          <p:nvPr/>
        </p:nvSpPr>
        <p:spPr>
          <a:xfrm>
            <a:off x="9755396" y="4935196"/>
            <a:ext cx="1896673" cy="954107"/>
          </a:xfrm>
          <a:prstGeom prst="rect">
            <a:avLst/>
          </a:prstGeom>
          <a:noFill/>
        </p:spPr>
        <p:txBody>
          <a:bodyPr wrap="none" rtlCol="0">
            <a:spAutoFit/>
          </a:bodyPr>
          <a:lstStyle/>
          <a:p>
            <a:r>
              <a:rPr kumimoji="1" lang="ja-JP" altLang="en-US" sz="2800" dirty="0">
                <a:solidFill>
                  <a:srgbClr val="7030A0"/>
                </a:solidFill>
                <a:highlight>
                  <a:srgbClr val="00FFFF"/>
                </a:highlight>
                <a:latin typeface="ＭＳ Ｐゴシック" panose="020B0600070205080204" pitchFamily="50" charset="-128"/>
                <a:ea typeface="ＭＳ Ｐゴシック" panose="020B0600070205080204" pitchFamily="50" charset="-128"/>
              </a:rPr>
              <a:t>解放＝癒し</a:t>
            </a:r>
            <a:endParaRPr kumimoji="1" lang="en-US" altLang="ja-JP" sz="2800" dirty="0">
              <a:solidFill>
                <a:srgbClr val="7030A0"/>
              </a:solidFill>
              <a:highlight>
                <a:srgbClr val="00FFFF"/>
              </a:highlight>
              <a:latin typeface="ＭＳ Ｐゴシック" panose="020B0600070205080204" pitchFamily="50" charset="-128"/>
              <a:ea typeface="ＭＳ Ｐゴシック" panose="020B0600070205080204" pitchFamily="50" charset="-128"/>
            </a:endParaRPr>
          </a:p>
          <a:p>
            <a:r>
              <a:rPr lang="ja-JP" altLang="en-US" sz="2800" dirty="0">
                <a:solidFill>
                  <a:srgbClr val="7030A0"/>
                </a:solidFill>
                <a:highlight>
                  <a:srgbClr val="00FFFF"/>
                </a:highlight>
                <a:latin typeface="ＭＳ Ｐゴシック" panose="020B0600070205080204" pitchFamily="50" charset="-128"/>
                <a:ea typeface="ＭＳ Ｐゴシック" panose="020B0600070205080204" pitchFamily="50" charset="-128"/>
              </a:rPr>
              <a:t>　（赦す）</a:t>
            </a:r>
            <a:endParaRPr kumimoji="1" lang="ja-JP" altLang="en-US" sz="2800" dirty="0">
              <a:solidFill>
                <a:srgbClr val="7030A0"/>
              </a:solidFill>
              <a:highlight>
                <a:srgbClr val="00FFFF"/>
              </a:highlight>
              <a:latin typeface="ＭＳ Ｐゴシック" panose="020B0600070205080204" pitchFamily="50" charset="-128"/>
              <a:ea typeface="ＭＳ Ｐゴシック" panose="020B0600070205080204" pitchFamily="50" charset="-128"/>
            </a:endParaRPr>
          </a:p>
        </p:txBody>
      </p:sp>
      <p:sp>
        <p:nvSpPr>
          <p:cNvPr id="103" name="テキスト ボックス 102"/>
          <p:cNvSpPr txBox="1"/>
          <p:nvPr/>
        </p:nvSpPr>
        <p:spPr>
          <a:xfrm>
            <a:off x="4537138" y="5824328"/>
            <a:ext cx="3486150" cy="461665"/>
          </a:xfrm>
          <a:prstGeom prst="rect">
            <a:avLst/>
          </a:prstGeom>
          <a:noFill/>
        </p:spPr>
        <p:txBody>
          <a:bodyPr wrap="square" rtlCol="0">
            <a:spAutoFit/>
          </a:bodyPr>
          <a:lstStyle/>
          <a:p>
            <a:r>
              <a:rPr lang="ja-JP" altLang="en-US" sz="2400" dirty="0">
                <a:highlight>
                  <a:srgbClr val="FFFF00"/>
                </a:highlight>
                <a:latin typeface="ＭＳ Ｐゴシック" panose="020B0600070205080204" pitchFamily="50" charset="-128"/>
                <a:ea typeface="ＭＳ Ｐゴシック" panose="020B0600070205080204" pitchFamily="50" charset="-128"/>
              </a:rPr>
              <a:t>（「本当の自分・光・魂」）</a:t>
            </a:r>
            <a:endParaRPr kumimoji="1" lang="ja-JP" altLang="en-US" sz="2400" dirty="0">
              <a:highlight>
                <a:srgbClr val="FFFF00"/>
              </a:highlight>
              <a:latin typeface="ＭＳ Ｐゴシック" panose="020B0600070205080204" pitchFamily="50" charset="-128"/>
              <a:ea typeface="ＭＳ Ｐゴシック" panose="020B0600070205080204" pitchFamily="50" charset="-128"/>
            </a:endParaRPr>
          </a:p>
        </p:txBody>
      </p:sp>
      <p:sp>
        <p:nvSpPr>
          <p:cNvPr id="39" name="テキスト ボックス 38">
            <a:extLst>
              <a:ext uri="{FF2B5EF4-FFF2-40B4-BE49-F238E27FC236}">
                <a16:creationId xmlns:a16="http://schemas.microsoft.com/office/drawing/2014/main" id="{40BEC6C6-3AD1-283B-C02C-2A9367DBA0CE}"/>
              </a:ext>
            </a:extLst>
          </p:cNvPr>
          <p:cNvSpPr txBox="1"/>
          <p:nvPr/>
        </p:nvSpPr>
        <p:spPr>
          <a:xfrm>
            <a:off x="8895549" y="1726194"/>
            <a:ext cx="2566307" cy="461665"/>
          </a:xfrm>
          <a:prstGeom prst="rect">
            <a:avLst/>
          </a:prstGeom>
          <a:noFill/>
        </p:spPr>
        <p:txBody>
          <a:bodyPr wrap="square" rtlCol="0">
            <a:spAutoFit/>
          </a:bodyPr>
          <a:lstStyle/>
          <a:p>
            <a:r>
              <a:rPr lang="ja-JP" altLang="en-US" sz="2400" dirty="0">
                <a:solidFill>
                  <a:srgbClr val="FF00FF"/>
                </a:solidFill>
                <a:latin typeface="ＭＳ Ｐゴシック" panose="020B0600070205080204" pitchFamily="50" charset="-128"/>
                <a:ea typeface="ＭＳ Ｐゴシック" panose="020B0600070205080204" pitchFamily="50" charset="-128"/>
              </a:rPr>
              <a:t>感情を表現する</a:t>
            </a:r>
            <a:endParaRPr kumimoji="1" lang="ja-JP" altLang="en-US" sz="2400" dirty="0">
              <a:solidFill>
                <a:srgbClr val="FF00FF"/>
              </a:solidFill>
              <a:latin typeface="ＭＳ Ｐゴシック" panose="020B0600070205080204" pitchFamily="50" charset="-128"/>
              <a:ea typeface="ＭＳ Ｐゴシック" panose="020B0600070205080204" pitchFamily="50" charset="-128"/>
            </a:endParaRPr>
          </a:p>
        </p:txBody>
      </p:sp>
      <p:sp>
        <p:nvSpPr>
          <p:cNvPr id="3" name="テキスト ボックス 2">
            <a:extLst>
              <a:ext uri="{FF2B5EF4-FFF2-40B4-BE49-F238E27FC236}">
                <a16:creationId xmlns:a16="http://schemas.microsoft.com/office/drawing/2014/main" id="{E9A1EB56-F844-A50B-4A9F-1452EF04E464}"/>
              </a:ext>
            </a:extLst>
          </p:cNvPr>
          <p:cNvSpPr txBox="1"/>
          <p:nvPr/>
        </p:nvSpPr>
        <p:spPr>
          <a:xfrm>
            <a:off x="1593118" y="1514160"/>
            <a:ext cx="2456122" cy="523220"/>
          </a:xfrm>
          <a:prstGeom prst="rect">
            <a:avLst/>
          </a:prstGeom>
          <a:noFill/>
          <a:ln>
            <a:solidFill>
              <a:srgbClr val="0000CC"/>
            </a:solidFill>
          </a:ln>
        </p:spPr>
        <p:txBody>
          <a:bodyPr wrap="none" rtlCol="0">
            <a:spAutoFit/>
          </a:bodyPr>
          <a:lstStyle/>
          <a:p>
            <a:r>
              <a:rPr kumimoji="1" lang="ja-JP" altLang="en-US" sz="2800" dirty="0">
                <a:solidFill>
                  <a:srgbClr val="0000CC"/>
                </a:solidFill>
                <a:latin typeface="ＭＳ Ｐゴシック" panose="020B0600070205080204" pitchFamily="50" charset="-128"/>
                <a:ea typeface="ＭＳ Ｐゴシック" panose="020B0600070205080204" pitchFamily="50" charset="-128"/>
              </a:rPr>
              <a:t>自分を変えよう</a:t>
            </a:r>
          </a:p>
        </p:txBody>
      </p:sp>
      <p:sp>
        <p:nvSpPr>
          <p:cNvPr id="40" name="テキスト ボックス 39">
            <a:extLst>
              <a:ext uri="{FF2B5EF4-FFF2-40B4-BE49-F238E27FC236}">
                <a16:creationId xmlns:a16="http://schemas.microsoft.com/office/drawing/2014/main" id="{F2F3F63C-6604-C3D3-980D-02E088054B8F}"/>
              </a:ext>
            </a:extLst>
          </p:cNvPr>
          <p:cNvSpPr txBox="1"/>
          <p:nvPr/>
        </p:nvSpPr>
        <p:spPr>
          <a:xfrm>
            <a:off x="8808933" y="1189479"/>
            <a:ext cx="2557110" cy="523220"/>
          </a:xfrm>
          <a:prstGeom prst="rect">
            <a:avLst/>
          </a:prstGeom>
          <a:noFill/>
          <a:ln>
            <a:solidFill>
              <a:srgbClr val="FF00FF"/>
            </a:solidFill>
          </a:ln>
        </p:spPr>
        <p:txBody>
          <a:bodyPr wrap="none" rtlCol="0">
            <a:spAutoFit/>
          </a:bodyPr>
          <a:lstStyle/>
          <a:p>
            <a:r>
              <a:rPr kumimoji="1" lang="ja-JP" altLang="en-US" sz="2800" dirty="0">
                <a:solidFill>
                  <a:srgbClr val="FF00FF"/>
                </a:solidFill>
                <a:latin typeface="ＭＳ Ｐゴシック" panose="020B0600070205080204" pitchFamily="50" charset="-128"/>
                <a:ea typeface="ＭＳ Ｐゴシック" panose="020B0600070205080204" pitchFamily="50" charset="-128"/>
              </a:rPr>
              <a:t>自分を変えない</a:t>
            </a:r>
          </a:p>
        </p:txBody>
      </p:sp>
      <p:sp>
        <p:nvSpPr>
          <p:cNvPr id="41" name="テキスト ボックス 40">
            <a:extLst>
              <a:ext uri="{FF2B5EF4-FFF2-40B4-BE49-F238E27FC236}">
                <a16:creationId xmlns:a16="http://schemas.microsoft.com/office/drawing/2014/main" id="{509E5D62-1EA0-A8CA-4C98-B6A749A6B1B1}"/>
              </a:ext>
            </a:extLst>
          </p:cNvPr>
          <p:cNvSpPr txBox="1"/>
          <p:nvPr/>
        </p:nvSpPr>
        <p:spPr>
          <a:xfrm>
            <a:off x="9519827" y="3114484"/>
            <a:ext cx="2238113" cy="523220"/>
          </a:xfrm>
          <a:prstGeom prst="rect">
            <a:avLst/>
          </a:prstGeom>
          <a:noFill/>
          <a:ln>
            <a:solidFill>
              <a:srgbClr val="FF00FF"/>
            </a:solidFill>
          </a:ln>
        </p:spPr>
        <p:txBody>
          <a:bodyPr wrap="none" rtlCol="0">
            <a:spAutoFit/>
          </a:bodyPr>
          <a:lstStyle/>
          <a:p>
            <a:r>
              <a:rPr lang="ja-JP" altLang="en-US" sz="2800" dirty="0">
                <a:solidFill>
                  <a:srgbClr val="FF00FF"/>
                </a:solidFill>
                <a:latin typeface="ＭＳ Ｐゴシック" panose="020B0600070205080204" pitchFamily="50" charset="-128"/>
                <a:ea typeface="ＭＳ Ｐゴシック" panose="020B0600070205080204" pitchFamily="50" charset="-128"/>
              </a:rPr>
              <a:t>「それでいい」</a:t>
            </a:r>
            <a:endParaRPr kumimoji="1" lang="ja-JP" altLang="en-US" sz="2800" dirty="0">
              <a:solidFill>
                <a:srgbClr val="FF00FF"/>
              </a:solidFill>
              <a:latin typeface="ＭＳ Ｐゴシック" panose="020B0600070205080204" pitchFamily="50" charset="-128"/>
              <a:ea typeface="ＭＳ Ｐゴシック" panose="020B0600070205080204" pitchFamily="50" charset="-128"/>
            </a:endParaRPr>
          </a:p>
        </p:txBody>
      </p:sp>
      <p:sp>
        <p:nvSpPr>
          <p:cNvPr id="42" name="テキスト ボックス 41">
            <a:extLst>
              <a:ext uri="{FF2B5EF4-FFF2-40B4-BE49-F238E27FC236}">
                <a16:creationId xmlns:a16="http://schemas.microsoft.com/office/drawing/2014/main" id="{B6E97D85-4423-B5DC-6EF7-2363F81221A0}"/>
              </a:ext>
            </a:extLst>
          </p:cNvPr>
          <p:cNvSpPr txBox="1"/>
          <p:nvPr/>
        </p:nvSpPr>
        <p:spPr>
          <a:xfrm>
            <a:off x="183394" y="4011236"/>
            <a:ext cx="2403222" cy="523220"/>
          </a:xfrm>
          <a:prstGeom prst="rect">
            <a:avLst/>
          </a:prstGeom>
          <a:noFill/>
          <a:ln>
            <a:solidFill>
              <a:srgbClr val="0000CC"/>
            </a:solidFill>
          </a:ln>
        </p:spPr>
        <p:txBody>
          <a:bodyPr wrap="none" rtlCol="0">
            <a:spAutoFit/>
          </a:bodyPr>
          <a:lstStyle/>
          <a:p>
            <a:r>
              <a:rPr kumimoji="1" lang="ja-JP" altLang="en-US" sz="2800" dirty="0">
                <a:solidFill>
                  <a:srgbClr val="0000CC"/>
                </a:solidFill>
                <a:latin typeface="ＭＳ Ｐゴシック" panose="020B0600070205080204" pitchFamily="50" charset="-128"/>
                <a:ea typeface="ＭＳ Ｐゴシック" panose="020B0600070205080204" pitchFamily="50" charset="-128"/>
              </a:rPr>
              <a:t>「それじゃダメ」</a:t>
            </a:r>
          </a:p>
        </p:txBody>
      </p:sp>
      <p:sp>
        <p:nvSpPr>
          <p:cNvPr id="43" name="テキスト ボックス 42">
            <a:extLst>
              <a:ext uri="{FF2B5EF4-FFF2-40B4-BE49-F238E27FC236}">
                <a16:creationId xmlns:a16="http://schemas.microsoft.com/office/drawing/2014/main" id="{F9370987-8EFD-55AE-1135-2D6360B619AE}"/>
              </a:ext>
            </a:extLst>
          </p:cNvPr>
          <p:cNvSpPr txBox="1"/>
          <p:nvPr/>
        </p:nvSpPr>
        <p:spPr>
          <a:xfrm>
            <a:off x="9804747" y="3651197"/>
            <a:ext cx="1550424" cy="523220"/>
          </a:xfrm>
          <a:prstGeom prst="rect">
            <a:avLst/>
          </a:prstGeom>
          <a:noFill/>
          <a:ln>
            <a:solidFill>
              <a:srgbClr val="FF00FF"/>
            </a:solidFill>
          </a:ln>
        </p:spPr>
        <p:txBody>
          <a:bodyPr wrap="none" rtlCol="0">
            <a:spAutoFit/>
          </a:bodyPr>
          <a:lstStyle/>
          <a:p>
            <a:r>
              <a:rPr kumimoji="1" lang="ja-JP" altLang="en-US" sz="2800" dirty="0">
                <a:solidFill>
                  <a:srgbClr val="FF00FF"/>
                </a:solidFill>
                <a:latin typeface="ＭＳ Ｐゴシック" panose="020B0600070205080204" pitchFamily="50" charset="-128"/>
                <a:ea typeface="ＭＳ Ｐゴシック" panose="020B0600070205080204" pitchFamily="50" charset="-128"/>
              </a:rPr>
              <a:t>「ある！」</a:t>
            </a:r>
          </a:p>
        </p:txBody>
      </p:sp>
      <p:sp>
        <p:nvSpPr>
          <p:cNvPr id="44" name="テキスト ボックス 43">
            <a:extLst>
              <a:ext uri="{FF2B5EF4-FFF2-40B4-BE49-F238E27FC236}">
                <a16:creationId xmlns:a16="http://schemas.microsoft.com/office/drawing/2014/main" id="{B2E6E9CC-4385-14DF-E112-42A47FB9BE7E}"/>
              </a:ext>
            </a:extLst>
          </p:cNvPr>
          <p:cNvSpPr txBox="1"/>
          <p:nvPr/>
        </p:nvSpPr>
        <p:spPr>
          <a:xfrm>
            <a:off x="402054" y="4547947"/>
            <a:ext cx="1566454" cy="523220"/>
          </a:xfrm>
          <a:prstGeom prst="rect">
            <a:avLst/>
          </a:prstGeom>
          <a:noFill/>
          <a:ln>
            <a:solidFill>
              <a:srgbClr val="0000CC"/>
            </a:solidFill>
          </a:ln>
        </p:spPr>
        <p:txBody>
          <a:bodyPr wrap="none" rtlCol="0">
            <a:spAutoFit/>
          </a:bodyPr>
          <a:lstStyle/>
          <a:p>
            <a:r>
              <a:rPr kumimoji="1" lang="ja-JP" altLang="en-US" sz="2800" dirty="0">
                <a:solidFill>
                  <a:srgbClr val="0000CC"/>
                </a:solidFill>
                <a:latin typeface="ＭＳ Ｐゴシック" panose="020B0600070205080204" pitchFamily="50" charset="-128"/>
                <a:ea typeface="ＭＳ Ｐゴシック" panose="020B0600070205080204" pitchFamily="50" charset="-128"/>
              </a:rPr>
              <a:t>「ない！」</a:t>
            </a:r>
          </a:p>
        </p:txBody>
      </p:sp>
      <p:sp>
        <p:nvSpPr>
          <p:cNvPr id="45" name="テキスト ボックス 44">
            <a:extLst>
              <a:ext uri="{FF2B5EF4-FFF2-40B4-BE49-F238E27FC236}">
                <a16:creationId xmlns:a16="http://schemas.microsoft.com/office/drawing/2014/main" id="{9A4E8A98-903F-B739-8586-115A437EFEA3}"/>
              </a:ext>
            </a:extLst>
          </p:cNvPr>
          <p:cNvSpPr txBox="1"/>
          <p:nvPr/>
        </p:nvSpPr>
        <p:spPr>
          <a:xfrm>
            <a:off x="5367705" y="2752640"/>
            <a:ext cx="1808463" cy="523220"/>
          </a:xfrm>
          <a:prstGeom prst="rect">
            <a:avLst/>
          </a:prstGeom>
          <a:noFill/>
        </p:spPr>
        <p:txBody>
          <a:bodyPr wrap="square" rtlCol="0">
            <a:spAutoFit/>
          </a:bodyPr>
          <a:lstStyle/>
          <a:p>
            <a:r>
              <a:rPr lang="ja-JP" altLang="en-US" sz="2800" dirty="0">
                <a:highlight>
                  <a:srgbClr val="00A1E9"/>
                </a:highlight>
                <a:latin typeface="ＭＳ Ｐゴシック" panose="020B0600070205080204" pitchFamily="50" charset="-128"/>
                <a:ea typeface="ＭＳ Ｐゴシック" panose="020B0600070205080204" pitchFamily="50" charset="-128"/>
              </a:rPr>
              <a:t>モンスター</a:t>
            </a:r>
            <a:endParaRPr kumimoji="1" lang="ja-JP" altLang="en-US" sz="2800" dirty="0">
              <a:highlight>
                <a:srgbClr val="00A1E9"/>
              </a:highlight>
              <a:latin typeface="ＭＳ Ｐゴシック" panose="020B0600070205080204" pitchFamily="50" charset="-128"/>
              <a:ea typeface="ＭＳ Ｐゴシック" panose="020B0600070205080204" pitchFamily="50" charset="-128"/>
            </a:endParaRPr>
          </a:p>
        </p:txBody>
      </p:sp>
      <p:sp>
        <p:nvSpPr>
          <p:cNvPr id="46" name="テキスト ボックス 45">
            <a:extLst>
              <a:ext uri="{FF2B5EF4-FFF2-40B4-BE49-F238E27FC236}">
                <a16:creationId xmlns:a16="http://schemas.microsoft.com/office/drawing/2014/main" id="{75D7C014-A371-C15B-29CA-990543520D38}"/>
              </a:ext>
            </a:extLst>
          </p:cNvPr>
          <p:cNvSpPr txBox="1"/>
          <p:nvPr/>
        </p:nvSpPr>
        <p:spPr>
          <a:xfrm>
            <a:off x="11292396" y="6156664"/>
            <a:ext cx="675185" cy="523220"/>
          </a:xfrm>
          <a:prstGeom prst="rect">
            <a:avLst/>
          </a:prstGeom>
          <a:noFill/>
        </p:spPr>
        <p:txBody>
          <a:bodyPr wrap="none" rtlCol="0">
            <a:spAutoFit/>
          </a:bodyPr>
          <a:lstStyle/>
          <a:p>
            <a:r>
              <a:rPr lang="ja-JP" altLang="en-US" sz="2800" dirty="0">
                <a:latin typeface="ＭＳ Ｐゴシック" panose="020B0600070205080204" pitchFamily="50" charset="-128"/>
                <a:ea typeface="ＭＳ Ｐゴシック" panose="020B0600070205080204" pitchFamily="50" charset="-128"/>
              </a:rPr>
              <a:t>１１</a:t>
            </a:r>
            <a:endParaRPr kumimoji="1" lang="ja-JP" altLang="en-US" sz="28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9990480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77553" y="369072"/>
            <a:ext cx="11596436" cy="876254"/>
          </a:xfrm>
        </p:spPr>
        <p:txBody>
          <a:bodyPr>
            <a:normAutofit fontScale="90000"/>
          </a:bodyPr>
          <a:lstStyle/>
          <a:p>
            <a:r>
              <a:rPr kumimoji="1" lang="ja-JP" altLang="en-US"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魔法の言葉（言霊）</a:t>
            </a:r>
            <a:r>
              <a:rPr kumimoji="1" lang="ja-JP" altLang="en-US"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自分に言うこと</a:t>
            </a:r>
            <a:r>
              <a:rPr kumimoji="1" lang="ja-JP" altLang="en-US" dirty="0">
                <a:latin typeface="ＭＳ Ｐゴシック" panose="020B0600070205080204" pitchFamily="50" charset="-128"/>
                <a:ea typeface="ＭＳ Ｐゴシック" panose="020B0600070205080204" pitchFamily="50" charset="-128"/>
              </a:rPr>
              <a:t>）</a:t>
            </a:r>
          </a:p>
        </p:txBody>
      </p:sp>
      <p:sp>
        <p:nvSpPr>
          <p:cNvPr id="3" name="サブタイトル 2"/>
          <p:cNvSpPr>
            <a:spLocks noGrp="1"/>
          </p:cNvSpPr>
          <p:nvPr>
            <p:ph type="subTitle" idx="1"/>
          </p:nvPr>
        </p:nvSpPr>
        <p:spPr>
          <a:xfrm>
            <a:off x="1981197" y="1540193"/>
            <a:ext cx="9030791" cy="4998719"/>
          </a:xfrm>
        </p:spPr>
        <p:txBody>
          <a:bodyPr>
            <a:normAutofit fontScale="77500" lnSpcReduction="20000"/>
          </a:bodyPr>
          <a:lstStyle/>
          <a:p>
            <a:pPr algn="l"/>
            <a:r>
              <a:rPr kumimoji="1" lang="ja-JP" altLang="en-US" sz="4800" dirty="0">
                <a:latin typeface="ＭＳ Ｐゴシック" panose="020B0600070205080204" pitchFamily="50" charset="-128"/>
                <a:ea typeface="ＭＳ Ｐゴシック" panose="020B0600070205080204" pitchFamily="50" charset="-128"/>
              </a:rPr>
              <a:t>１、</a:t>
            </a:r>
            <a:r>
              <a:rPr kumimoji="1" lang="ja-JP" altLang="en-US" sz="4800" dirty="0">
                <a:solidFill>
                  <a:srgbClr val="FF0000"/>
                </a:solidFill>
                <a:latin typeface="ＭＳ Ｐゴシック" panose="020B0600070205080204" pitchFamily="50" charset="-128"/>
                <a:ea typeface="ＭＳ Ｐゴシック" panose="020B0600070205080204" pitchFamily="50" charset="-128"/>
              </a:rPr>
              <a:t>共　感</a:t>
            </a:r>
            <a:r>
              <a:rPr kumimoji="1" lang="ja-JP" altLang="en-US" sz="4800" dirty="0">
                <a:latin typeface="ＭＳ Ｐゴシック" panose="020B0600070205080204" pitchFamily="50" charset="-128"/>
                <a:ea typeface="ＭＳ Ｐゴシック" panose="020B0600070205080204" pitchFamily="50" charset="-128"/>
              </a:rPr>
              <a:t>・・・「</a:t>
            </a:r>
            <a:r>
              <a:rPr kumimoji="1" lang="ja-JP" altLang="en-US" sz="4800" dirty="0">
                <a:solidFill>
                  <a:srgbClr val="000066"/>
                </a:solidFill>
                <a:latin typeface="ＭＳ Ｐゴシック" panose="020B0600070205080204" pitchFamily="50" charset="-128"/>
                <a:ea typeface="ＭＳ Ｐゴシック" panose="020B0600070205080204" pitchFamily="50" charset="-128"/>
              </a:rPr>
              <a:t>つらいんだね</a:t>
            </a:r>
            <a:r>
              <a:rPr kumimoji="1" lang="ja-JP" altLang="en-US" sz="4800" dirty="0">
                <a:latin typeface="ＭＳ Ｐゴシック" panose="020B0600070205080204" pitchFamily="50" charset="-128"/>
                <a:ea typeface="ＭＳ Ｐゴシック" panose="020B0600070205080204" pitchFamily="50" charset="-128"/>
              </a:rPr>
              <a:t>」</a:t>
            </a:r>
            <a:endParaRPr kumimoji="1" lang="en-US" altLang="ja-JP" sz="4800" dirty="0">
              <a:latin typeface="ＭＳ Ｐゴシック" panose="020B0600070205080204" pitchFamily="50" charset="-128"/>
              <a:ea typeface="ＭＳ Ｐゴシック" panose="020B0600070205080204" pitchFamily="50" charset="-128"/>
            </a:endParaRPr>
          </a:p>
          <a:p>
            <a:pPr algn="l"/>
            <a:r>
              <a:rPr lang="ja-JP" altLang="en-US" sz="4800" dirty="0">
                <a:latin typeface="ＭＳ Ｐゴシック" panose="020B0600070205080204" pitchFamily="50" charset="-128"/>
                <a:ea typeface="ＭＳ Ｐゴシック" panose="020B0600070205080204" pitchFamily="50" charset="-128"/>
              </a:rPr>
              <a:t>２、</a:t>
            </a:r>
            <a:r>
              <a:rPr lang="ja-JP" altLang="en-US" sz="4800" dirty="0">
                <a:solidFill>
                  <a:srgbClr val="FF0000"/>
                </a:solidFill>
                <a:latin typeface="ＭＳ Ｐゴシック" panose="020B0600070205080204" pitchFamily="50" charset="-128"/>
                <a:ea typeface="ＭＳ Ｐゴシック" panose="020B0600070205080204" pitchFamily="50" charset="-128"/>
              </a:rPr>
              <a:t>愛　着</a:t>
            </a:r>
            <a:r>
              <a:rPr lang="ja-JP" altLang="en-US" sz="4800" dirty="0">
                <a:latin typeface="ＭＳ Ｐゴシック" panose="020B0600070205080204" pitchFamily="50" charset="-128"/>
                <a:ea typeface="ＭＳ Ｐゴシック" panose="020B0600070205080204" pitchFamily="50" charset="-128"/>
              </a:rPr>
              <a:t>・・・「</a:t>
            </a:r>
            <a:r>
              <a:rPr lang="ja-JP" altLang="en-US" sz="4800" dirty="0">
                <a:solidFill>
                  <a:srgbClr val="000066"/>
                </a:solidFill>
                <a:latin typeface="ＭＳ Ｐゴシック" panose="020B0600070205080204" pitchFamily="50" charset="-128"/>
                <a:ea typeface="ＭＳ Ｐゴシック" panose="020B0600070205080204" pitchFamily="50" charset="-128"/>
              </a:rPr>
              <a:t>そのままでいいよ</a:t>
            </a:r>
            <a:r>
              <a:rPr lang="ja-JP" altLang="en-US" sz="4800" dirty="0">
                <a:latin typeface="ＭＳ Ｐゴシック" panose="020B0600070205080204" pitchFamily="50" charset="-128"/>
                <a:ea typeface="ＭＳ Ｐゴシック" panose="020B0600070205080204" pitchFamily="50" charset="-128"/>
              </a:rPr>
              <a:t>」</a:t>
            </a:r>
            <a:endParaRPr lang="en-US" altLang="ja-JP" sz="2800" dirty="0">
              <a:latin typeface="ＭＳ Ｐゴシック" panose="020B0600070205080204" pitchFamily="50" charset="-128"/>
              <a:ea typeface="ＭＳ Ｐゴシック" panose="020B0600070205080204" pitchFamily="50" charset="-128"/>
            </a:endParaRPr>
          </a:p>
          <a:p>
            <a:pPr algn="l"/>
            <a:r>
              <a:rPr kumimoji="1" lang="ja-JP" altLang="en-US" sz="4800" dirty="0">
                <a:latin typeface="ＭＳ Ｐゴシック" panose="020B0600070205080204" pitchFamily="50" charset="-128"/>
                <a:ea typeface="ＭＳ Ｐゴシック" panose="020B0600070205080204" pitchFamily="50" charset="-128"/>
              </a:rPr>
              <a:t>３、</a:t>
            </a:r>
            <a:r>
              <a:rPr kumimoji="1" lang="ja-JP" altLang="en-US" sz="4800" dirty="0">
                <a:solidFill>
                  <a:srgbClr val="FF0000"/>
                </a:solidFill>
                <a:latin typeface="ＭＳ Ｐゴシック" panose="020B0600070205080204" pitchFamily="50" charset="-128"/>
                <a:ea typeface="ＭＳ Ｐゴシック" panose="020B0600070205080204" pitchFamily="50" charset="-128"/>
              </a:rPr>
              <a:t>慰　労</a:t>
            </a:r>
            <a:r>
              <a:rPr kumimoji="1" lang="ja-JP" altLang="en-US" sz="4800" dirty="0">
                <a:latin typeface="ＭＳ Ｐゴシック" panose="020B0600070205080204" pitchFamily="50" charset="-128"/>
                <a:ea typeface="ＭＳ Ｐゴシック" panose="020B0600070205080204" pitchFamily="50" charset="-128"/>
              </a:rPr>
              <a:t>・・・</a:t>
            </a:r>
            <a:r>
              <a:rPr lang="ja-JP" altLang="en-US" sz="4800" dirty="0">
                <a:latin typeface="ＭＳ Ｐゴシック" panose="020B0600070205080204" pitchFamily="50" charset="-128"/>
                <a:ea typeface="ＭＳ Ｐゴシック" panose="020B0600070205080204" pitchFamily="50" charset="-128"/>
              </a:rPr>
              <a:t>「</a:t>
            </a:r>
            <a:r>
              <a:rPr lang="ja-JP" altLang="en-US" sz="4800" dirty="0">
                <a:solidFill>
                  <a:srgbClr val="0070C0"/>
                </a:solidFill>
                <a:latin typeface="ＭＳ Ｐゴシック" panose="020B0600070205080204" pitchFamily="50" charset="-128"/>
                <a:ea typeface="ＭＳ Ｐゴシック" panose="020B0600070205080204" pitchFamily="50" charset="-128"/>
              </a:rPr>
              <a:t>よくがんばってきたね</a:t>
            </a:r>
            <a:r>
              <a:rPr lang="ja-JP" altLang="en-US" sz="4800" dirty="0">
                <a:latin typeface="ＭＳ Ｐゴシック" panose="020B0600070205080204" pitchFamily="50" charset="-128"/>
                <a:ea typeface="ＭＳ Ｐゴシック" panose="020B0600070205080204" pitchFamily="50" charset="-128"/>
              </a:rPr>
              <a:t>」</a:t>
            </a:r>
            <a:endParaRPr kumimoji="1" lang="en-US" altLang="ja-JP" sz="4800" dirty="0">
              <a:latin typeface="ＭＳ Ｐゴシック" panose="020B0600070205080204" pitchFamily="50" charset="-128"/>
              <a:ea typeface="ＭＳ Ｐゴシック" panose="020B0600070205080204" pitchFamily="50" charset="-128"/>
            </a:endParaRPr>
          </a:p>
          <a:p>
            <a:pPr algn="l"/>
            <a:r>
              <a:rPr lang="ja-JP" altLang="en-US" sz="4800" dirty="0">
                <a:latin typeface="ＭＳ Ｐゴシック" panose="020B0600070205080204" pitchFamily="50" charset="-128"/>
                <a:ea typeface="ＭＳ Ｐゴシック" panose="020B0600070205080204" pitchFamily="50" charset="-128"/>
              </a:rPr>
              <a:t>４、</a:t>
            </a:r>
            <a:r>
              <a:rPr lang="ja-JP" altLang="en-US" sz="4800" dirty="0">
                <a:solidFill>
                  <a:srgbClr val="FF0000"/>
                </a:solidFill>
                <a:highlight>
                  <a:srgbClr val="FFFF00"/>
                </a:highlight>
                <a:latin typeface="ＭＳ Ｐゴシック" panose="020B0600070205080204" pitchFamily="50" charset="-128"/>
                <a:ea typeface="ＭＳ Ｐゴシック" panose="020B0600070205080204" pitchFamily="50" charset="-128"/>
              </a:rPr>
              <a:t>感　謝</a:t>
            </a:r>
            <a:r>
              <a:rPr lang="ja-JP" altLang="en-US" sz="4800" dirty="0">
                <a:latin typeface="ＭＳ Ｐゴシック" panose="020B0600070205080204" pitchFamily="50" charset="-128"/>
                <a:ea typeface="ＭＳ Ｐゴシック" panose="020B0600070205080204" pitchFamily="50" charset="-128"/>
              </a:rPr>
              <a:t>・・・「</a:t>
            </a:r>
            <a:r>
              <a:rPr lang="ja-JP" altLang="en-US" sz="4800" dirty="0">
                <a:solidFill>
                  <a:srgbClr val="FF00FF"/>
                </a:solidFill>
                <a:highlight>
                  <a:srgbClr val="FFFF00"/>
                </a:highlight>
                <a:latin typeface="ＭＳ Ｐゴシック" panose="020B0600070205080204" pitchFamily="50" charset="-128"/>
                <a:ea typeface="ＭＳ Ｐゴシック" panose="020B0600070205080204" pitchFamily="50" charset="-128"/>
              </a:rPr>
              <a:t>ありがとう</a:t>
            </a:r>
            <a:r>
              <a:rPr lang="ja-JP" altLang="en-US" sz="4800" dirty="0">
                <a:latin typeface="ＭＳ Ｐゴシック" panose="020B0600070205080204" pitchFamily="50" charset="-128"/>
                <a:ea typeface="ＭＳ Ｐゴシック" panose="020B0600070205080204" pitchFamily="50" charset="-128"/>
              </a:rPr>
              <a:t>」</a:t>
            </a:r>
            <a:endParaRPr lang="en-US" altLang="ja-JP" sz="4800" dirty="0">
              <a:latin typeface="ＭＳ Ｐゴシック" panose="020B0600070205080204" pitchFamily="50" charset="-128"/>
              <a:ea typeface="ＭＳ Ｐゴシック" panose="020B0600070205080204" pitchFamily="50" charset="-128"/>
            </a:endParaRPr>
          </a:p>
          <a:p>
            <a:pPr algn="l"/>
            <a:r>
              <a:rPr kumimoji="1" lang="ja-JP" altLang="en-US" sz="4800" dirty="0">
                <a:latin typeface="ＭＳ Ｐゴシック" panose="020B0600070205080204" pitchFamily="50" charset="-128"/>
                <a:ea typeface="ＭＳ Ｐゴシック" panose="020B0600070205080204" pitchFamily="50" charset="-128"/>
              </a:rPr>
              <a:t>５、</a:t>
            </a:r>
            <a:r>
              <a:rPr kumimoji="1" lang="ja-JP" altLang="en-US" sz="4800" dirty="0">
                <a:solidFill>
                  <a:srgbClr val="FF0000"/>
                </a:solidFill>
                <a:latin typeface="ＭＳ Ｐゴシック" panose="020B0600070205080204" pitchFamily="50" charset="-128"/>
                <a:ea typeface="ＭＳ Ｐゴシック" panose="020B0600070205080204" pitchFamily="50" charset="-128"/>
              </a:rPr>
              <a:t>同　意</a:t>
            </a:r>
            <a:r>
              <a:rPr kumimoji="1" lang="ja-JP" altLang="en-US" sz="4800" dirty="0">
                <a:latin typeface="ＭＳ Ｐゴシック" panose="020B0600070205080204" pitchFamily="50" charset="-128"/>
                <a:ea typeface="ＭＳ Ｐゴシック" panose="020B0600070205080204" pitchFamily="50" charset="-128"/>
              </a:rPr>
              <a:t>・・・「そうなんだ」</a:t>
            </a:r>
            <a:endParaRPr kumimoji="1" lang="en-US" altLang="ja-JP" sz="4800" dirty="0">
              <a:latin typeface="ＭＳ Ｐゴシック" panose="020B0600070205080204" pitchFamily="50" charset="-128"/>
              <a:ea typeface="ＭＳ Ｐゴシック" panose="020B0600070205080204" pitchFamily="50" charset="-128"/>
            </a:endParaRPr>
          </a:p>
          <a:p>
            <a:pPr algn="l"/>
            <a:r>
              <a:rPr lang="ja-JP" altLang="en-US" sz="4800" dirty="0">
                <a:latin typeface="ＭＳ Ｐゴシック" panose="020B0600070205080204" pitchFamily="50" charset="-128"/>
                <a:ea typeface="ＭＳ Ｐゴシック" panose="020B0600070205080204" pitchFamily="50" charset="-128"/>
              </a:rPr>
              <a:t>６、</a:t>
            </a:r>
            <a:r>
              <a:rPr lang="ja-JP" altLang="en-US" sz="4800" dirty="0">
                <a:solidFill>
                  <a:srgbClr val="FF0000"/>
                </a:solidFill>
                <a:highlight>
                  <a:srgbClr val="FFFF00"/>
                </a:highlight>
                <a:latin typeface="ＭＳ Ｐゴシック" panose="020B0600070205080204" pitchFamily="50" charset="-128"/>
                <a:ea typeface="ＭＳ Ｐゴシック" panose="020B0600070205080204" pitchFamily="50" charset="-128"/>
              </a:rPr>
              <a:t>安　心</a:t>
            </a:r>
            <a:r>
              <a:rPr lang="ja-JP" altLang="en-US" sz="4800" dirty="0">
                <a:latin typeface="ＭＳ Ｐゴシック" panose="020B0600070205080204" pitchFamily="50" charset="-128"/>
                <a:ea typeface="ＭＳ Ｐゴシック" panose="020B0600070205080204" pitchFamily="50" charset="-128"/>
              </a:rPr>
              <a:t>・・・「</a:t>
            </a:r>
            <a:r>
              <a:rPr lang="ja-JP" altLang="en-US" sz="4800" dirty="0">
                <a:solidFill>
                  <a:srgbClr val="002060"/>
                </a:solidFill>
                <a:highlight>
                  <a:srgbClr val="FFFF00"/>
                </a:highlight>
                <a:latin typeface="ＭＳ Ｐゴシック" panose="020B0600070205080204" pitchFamily="50" charset="-128"/>
                <a:ea typeface="ＭＳ Ｐゴシック" panose="020B0600070205080204" pitchFamily="50" charset="-128"/>
              </a:rPr>
              <a:t>だいじょうぶ</a:t>
            </a:r>
            <a:r>
              <a:rPr lang="ja-JP" altLang="en-US" sz="4800" dirty="0">
                <a:latin typeface="ＭＳ Ｐゴシック" panose="020B0600070205080204" pitchFamily="50" charset="-128"/>
                <a:ea typeface="ＭＳ Ｐゴシック" panose="020B0600070205080204" pitchFamily="50" charset="-128"/>
              </a:rPr>
              <a:t>」</a:t>
            </a:r>
            <a:endParaRPr lang="en-US" altLang="ja-JP" sz="4800" dirty="0">
              <a:latin typeface="ＭＳ Ｐゴシック" panose="020B0600070205080204" pitchFamily="50" charset="-128"/>
              <a:ea typeface="ＭＳ Ｐゴシック" panose="020B0600070205080204" pitchFamily="50" charset="-128"/>
            </a:endParaRPr>
          </a:p>
          <a:p>
            <a:pPr algn="l"/>
            <a:r>
              <a:rPr lang="ja-JP" altLang="en-US" sz="4800" dirty="0">
                <a:latin typeface="ＭＳ Ｐゴシック" panose="020B0600070205080204" pitchFamily="50" charset="-128"/>
                <a:ea typeface="ＭＳ Ｐゴシック" panose="020B0600070205080204" pitchFamily="50" charset="-128"/>
              </a:rPr>
              <a:t>７、</a:t>
            </a:r>
            <a:r>
              <a:rPr lang="ja-JP" altLang="en-US" sz="4800" dirty="0">
                <a:solidFill>
                  <a:srgbClr val="FF0000"/>
                </a:solidFill>
                <a:latin typeface="ＭＳ Ｐゴシック" panose="020B0600070205080204" pitchFamily="50" charset="-128"/>
                <a:ea typeface="ＭＳ Ｐゴシック" panose="020B0600070205080204" pitchFamily="50" charset="-128"/>
              </a:rPr>
              <a:t>尊　敬</a:t>
            </a:r>
            <a:r>
              <a:rPr lang="ja-JP" altLang="en-US" sz="4800" dirty="0">
                <a:latin typeface="ＭＳ Ｐゴシック" panose="020B0600070205080204" pitchFamily="50" charset="-128"/>
                <a:ea typeface="ＭＳ Ｐゴシック" panose="020B0600070205080204" pitchFamily="50" charset="-128"/>
              </a:rPr>
              <a:t>・・・「</a:t>
            </a:r>
            <a:r>
              <a:rPr lang="ja-JP" altLang="en-US" sz="4800" dirty="0">
                <a:solidFill>
                  <a:srgbClr val="009900"/>
                </a:solidFill>
                <a:latin typeface="ＭＳ Ｐゴシック" panose="020B0600070205080204" pitchFamily="50" charset="-128"/>
                <a:ea typeface="ＭＳ Ｐゴシック" panose="020B0600070205080204" pitchFamily="50" charset="-128"/>
              </a:rPr>
              <a:t>すごいね</a:t>
            </a:r>
            <a:r>
              <a:rPr lang="ja-JP" altLang="en-US" sz="4800" dirty="0">
                <a:latin typeface="ＭＳ Ｐゴシック" panose="020B0600070205080204" pitchFamily="50" charset="-128"/>
                <a:ea typeface="ＭＳ Ｐゴシック" panose="020B0600070205080204" pitchFamily="50" charset="-128"/>
              </a:rPr>
              <a:t>」</a:t>
            </a:r>
            <a:endParaRPr lang="en-US" altLang="ja-JP" sz="4800" dirty="0">
              <a:latin typeface="ＭＳ Ｐゴシック" panose="020B0600070205080204" pitchFamily="50" charset="-128"/>
              <a:ea typeface="ＭＳ Ｐゴシック" panose="020B0600070205080204" pitchFamily="50" charset="-128"/>
            </a:endParaRPr>
          </a:p>
          <a:p>
            <a:pPr algn="l"/>
            <a:r>
              <a:rPr lang="ja-JP" altLang="en-US" sz="4800" dirty="0">
                <a:latin typeface="ＭＳ Ｐゴシック" panose="020B0600070205080204" pitchFamily="50" charset="-128"/>
                <a:ea typeface="ＭＳ Ｐゴシック" panose="020B0600070205080204" pitchFamily="50" charset="-128"/>
              </a:rPr>
              <a:t>８、</a:t>
            </a:r>
            <a:r>
              <a:rPr lang="ja-JP" altLang="en-US" sz="4800" dirty="0">
                <a:solidFill>
                  <a:srgbClr val="FF0000"/>
                </a:solidFill>
                <a:latin typeface="ＭＳ Ｐゴシック" panose="020B0600070205080204" pitchFamily="50" charset="-128"/>
                <a:ea typeface="ＭＳ Ｐゴシック" panose="020B0600070205080204" pitchFamily="50" charset="-128"/>
              </a:rPr>
              <a:t>許　可</a:t>
            </a:r>
            <a:r>
              <a:rPr lang="ja-JP" altLang="en-US" sz="4800" dirty="0">
                <a:latin typeface="ＭＳ Ｐゴシック" panose="020B0600070205080204" pitchFamily="50" charset="-128"/>
                <a:ea typeface="ＭＳ Ｐゴシック" panose="020B0600070205080204" pitchFamily="50" charset="-128"/>
              </a:rPr>
              <a:t>・・・「</a:t>
            </a:r>
            <a:r>
              <a:rPr lang="ja-JP" altLang="en-US" sz="4800" dirty="0">
                <a:solidFill>
                  <a:srgbClr val="FFC000"/>
                </a:solidFill>
                <a:latin typeface="ＭＳ Ｐゴシック" panose="020B0600070205080204" pitchFamily="50" charset="-128"/>
                <a:ea typeface="ＭＳ Ｐゴシック" panose="020B0600070205080204" pitchFamily="50" charset="-128"/>
              </a:rPr>
              <a:t>それで</a:t>
            </a:r>
            <a:r>
              <a:rPr lang="en-US" altLang="ja-JP" sz="4800" dirty="0">
                <a:solidFill>
                  <a:srgbClr val="FFC000"/>
                </a:solidFill>
                <a:latin typeface="ＭＳ Ｐゴシック" panose="020B0600070205080204" pitchFamily="50" charset="-128"/>
                <a:ea typeface="ＭＳ Ｐゴシック" panose="020B0600070205080204" pitchFamily="50" charset="-128"/>
              </a:rPr>
              <a:t>OK</a:t>
            </a:r>
            <a:r>
              <a:rPr lang="ja-JP" altLang="en-US" sz="4800" dirty="0">
                <a:latin typeface="ＭＳ Ｐゴシック" panose="020B0600070205080204" pitchFamily="50" charset="-128"/>
                <a:ea typeface="ＭＳ Ｐゴシック" panose="020B0600070205080204" pitchFamily="50" charset="-128"/>
              </a:rPr>
              <a:t>」</a:t>
            </a:r>
            <a:endParaRPr lang="en-US" altLang="ja-JP" sz="4800" dirty="0">
              <a:latin typeface="ＭＳ Ｐゴシック" panose="020B0600070205080204" pitchFamily="50" charset="-128"/>
              <a:ea typeface="ＭＳ Ｐゴシック" panose="020B0600070205080204" pitchFamily="50" charset="-128"/>
            </a:endParaRPr>
          </a:p>
          <a:p>
            <a:pPr algn="l"/>
            <a:r>
              <a:rPr lang="ja-JP" altLang="en-US" sz="4800" dirty="0">
                <a:latin typeface="ＭＳ Ｐゴシック" panose="020B0600070205080204" pitchFamily="50" charset="-128"/>
                <a:ea typeface="ＭＳ Ｐゴシック" panose="020B0600070205080204" pitchFamily="50" charset="-128"/>
              </a:rPr>
              <a:t>９、</a:t>
            </a:r>
            <a:r>
              <a:rPr lang="ja-JP" altLang="en-US" sz="4800" dirty="0">
                <a:solidFill>
                  <a:srgbClr val="FF0000"/>
                </a:solidFill>
                <a:highlight>
                  <a:srgbClr val="FFFF00"/>
                </a:highlight>
                <a:latin typeface="ＭＳ Ｐゴシック" panose="020B0600070205080204" pitchFamily="50" charset="-128"/>
                <a:ea typeface="ＭＳ Ｐゴシック" panose="020B0600070205080204" pitchFamily="50" charset="-128"/>
              </a:rPr>
              <a:t>全　能</a:t>
            </a:r>
            <a:r>
              <a:rPr lang="ja-JP" altLang="en-US" sz="4800" dirty="0">
                <a:latin typeface="ＭＳ Ｐゴシック" panose="020B0600070205080204" pitchFamily="50" charset="-128"/>
                <a:ea typeface="ＭＳ Ｐゴシック" panose="020B0600070205080204" pitchFamily="50" charset="-128"/>
              </a:rPr>
              <a:t>・・・「</a:t>
            </a:r>
            <a:r>
              <a:rPr lang="ja-JP" altLang="en-US" sz="4800" dirty="0">
                <a:solidFill>
                  <a:srgbClr val="FF00FF"/>
                </a:solidFill>
                <a:highlight>
                  <a:srgbClr val="FFFF00"/>
                </a:highlight>
                <a:latin typeface="ＭＳ Ｐゴシック" panose="020B0600070205080204" pitchFamily="50" charset="-128"/>
                <a:ea typeface="ＭＳ Ｐゴシック" panose="020B0600070205080204" pitchFamily="50" charset="-128"/>
              </a:rPr>
              <a:t>いま、ここが、すべて</a:t>
            </a:r>
            <a:r>
              <a:rPr lang="ja-JP" altLang="en-US" sz="4800" dirty="0">
                <a:latin typeface="ＭＳ Ｐゴシック" panose="020B0600070205080204" pitchFamily="50" charset="-128"/>
                <a:ea typeface="ＭＳ Ｐゴシック" panose="020B0600070205080204" pitchFamily="50" charset="-128"/>
              </a:rPr>
              <a:t>」</a:t>
            </a:r>
            <a:endParaRPr lang="en-US" altLang="ja-JP" sz="4800"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2"/>
          </p:nvPr>
        </p:nvSpPr>
        <p:spPr>
          <a:xfrm>
            <a:off x="8715103" y="6356349"/>
            <a:ext cx="2743200" cy="365125"/>
          </a:xfrm>
        </p:spPr>
        <p:txBody>
          <a:bodyPr/>
          <a:lstStyle/>
          <a:p>
            <a:fld id="{58E70909-AA54-413C-B4A4-65B2E83BDFAE}" type="slidenum">
              <a:rPr kumimoji="1" lang="ja-JP" altLang="en-US" smtClean="0"/>
              <a:t>12</a:t>
            </a:fld>
            <a:endParaRPr kumimoji="1" lang="ja-JP" altLang="en-US" dirty="0"/>
          </a:p>
        </p:txBody>
      </p:sp>
    </p:spTree>
    <p:extLst>
      <p:ext uri="{BB962C8B-B14F-4D97-AF65-F5344CB8AC3E}">
        <p14:creationId xmlns:p14="http://schemas.microsoft.com/office/powerpoint/2010/main" val="14155605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780963" y="258307"/>
            <a:ext cx="5356443" cy="6044520"/>
          </a:xfrm>
          <a:prstGeom prst="rect">
            <a:avLst/>
          </a:prstGeom>
        </p:spPr>
      </p:pic>
      <p:sp>
        <p:nvSpPr>
          <p:cNvPr id="2" name="楕円 1"/>
          <p:cNvSpPr/>
          <p:nvPr/>
        </p:nvSpPr>
        <p:spPr>
          <a:xfrm>
            <a:off x="323851" y="3894366"/>
            <a:ext cx="4392386" cy="1299028"/>
          </a:xfrm>
          <a:prstGeom prst="ellipse">
            <a:avLst/>
          </a:prstGeom>
          <a:noFill/>
          <a:ln w="28575">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楕円 4"/>
          <p:cNvSpPr/>
          <p:nvPr/>
        </p:nvSpPr>
        <p:spPr>
          <a:xfrm>
            <a:off x="323851" y="2062849"/>
            <a:ext cx="4392386" cy="1284509"/>
          </a:xfrm>
          <a:prstGeom prst="ellipse">
            <a:avLst/>
          </a:prstGeom>
          <a:noFill/>
          <a:ln w="28575">
            <a:solidFill>
              <a:srgbClr val="395D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2076503" y="3994790"/>
            <a:ext cx="1541907" cy="1200329"/>
          </a:xfrm>
          <a:prstGeom prst="rect">
            <a:avLst/>
          </a:prstGeom>
          <a:noFill/>
        </p:spPr>
        <p:txBody>
          <a:bodyPr wrap="square" rtlCol="0">
            <a:spAutoFit/>
          </a:bodyPr>
          <a:lstStyle/>
          <a:p>
            <a:r>
              <a:rPr kumimoji="1" lang="ja-JP" altLang="en-US" sz="2400" dirty="0">
                <a:solidFill>
                  <a:srgbClr val="FF0000"/>
                </a:solidFill>
                <a:latin typeface="ＭＳ Ｐゴシック" panose="020B0600070205080204" pitchFamily="50" charset="-128"/>
                <a:ea typeface="ＭＳ Ｐゴシック" panose="020B0600070205080204" pitchFamily="50" charset="-128"/>
              </a:rPr>
              <a:t>好き嫌い</a:t>
            </a:r>
            <a:endParaRPr kumimoji="1" lang="en-US" altLang="ja-JP" sz="2400" dirty="0">
              <a:solidFill>
                <a:srgbClr val="FF0000"/>
              </a:solidFill>
              <a:latin typeface="ＭＳ Ｐゴシック" panose="020B0600070205080204" pitchFamily="50" charset="-128"/>
              <a:ea typeface="ＭＳ Ｐゴシック" panose="020B0600070205080204" pitchFamily="50" charset="-128"/>
            </a:endParaRPr>
          </a:p>
          <a:p>
            <a:r>
              <a:rPr lang="ja-JP" altLang="en-US" sz="2400" dirty="0">
                <a:solidFill>
                  <a:srgbClr val="FF0000"/>
                </a:solidFill>
                <a:latin typeface="ＭＳ Ｐゴシック" panose="020B0600070205080204" pitchFamily="50" charset="-128"/>
                <a:ea typeface="ＭＳ Ｐゴシック" panose="020B0600070205080204" pitchFamily="50" charset="-128"/>
              </a:rPr>
              <a:t>快・不快</a:t>
            </a:r>
            <a:endParaRPr lang="en-US" altLang="ja-JP" sz="2400" dirty="0">
              <a:solidFill>
                <a:srgbClr val="FF0000"/>
              </a:solidFill>
              <a:latin typeface="ＭＳ Ｐゴシック" panose="020B0600070205080204" pitchFamily="50" charset="-128"/>
              <a:ea typeface="ＭＳ Ｐゴシック" panose="020B0600070205080204" pitchFamily="50" charset="-128"/>
            </a:endParaRPr>
          </a:p>
          <a:p>
            <a:r>
              <a:rPr lang="ja-JP" altLang="en-US" sz="2400" dirty="0">
                <a:solidFill>
                  <a:srgbClr val="FF0000"/>
                </a:solidFill>
                <a:latin typeface="ＭＳ Ｐゴシック" panose="020B0600070205080204" pitchFamily="50" charset="-128"/>
                <a:ea typeface="ＭＳ Ｐゴシック" panose="020B0600070205080204" pitchFamily="50" charset="-128"/>
              </a:rPr>
              <a:t>なんとなく</a:t>
            </a:r>
            <a:endParaRPr lang="en-US" altLang="ja-JP" sz="2400" dirty="0">
              <a:solidFill>
                <a:srgbClr val="FF0000"/>
              </a:solidFill>
              <a:latin typeface="ＭＳ Ｐゴシック" panose="020B0600070205080204" pitchFamily="50" charset="-128"/>
              <a:ea typeface="ＭＳ Ｐゴシック" panose="020B0600070205080204" pitchFamily="50" charset="-128"/>
            </a:endParaRPr>
          </a:p>
        </p:txBody>
      </p:sp>
      <p:sp>
        <p:nvSpPr>
          <p:cNvPr id="7" name="テキスト ボックス 6"/>
          <p:cNvSpPr txBox="1"/>
          <p:nvPr/>
        </p:nvSpPr>
        <p:spPr>
          <a:xfrm>
            <a:off x="1085850" y="2557204"/>
            <a:ext cx="2767692" cy="461665"/>
          </a:xfrm>
          <a:prstGeom prst="rect">
            <a:avLst/>
          </a:prstGeom>
          <a:noFill/>
        </p:spPr>
        <p:txBody>
          <a:bodyPr wrap="square" rtlCol="0">
            <a:spAutoFit/>
          </a:bodyPr>
          <a:lstStyle/>
          <a:p>
            <a:r>
              <a:rPr lang="ja-JP" altLang="en-US" sz="2400" b="1" dirty="0">
                <a:solidFill>
                  <a:srgbClr val="010BDD"/>
                </a:solidFill>
              </a:rPr>
              <a:t>良悪・正邪・損得</a:t>
            </a:r>
            <a:endParaRPr kumimoji="1" lang="ja-JP" altLang="en-US" sz="2400" b="1" dirty="0">
              <a:solidFill>
                <a:srgbClr val="010BDD"/>
              </a:solidFill>
              <a:latin typeface="ＭＳ Ｐゴシック" panose="020B0600070205080204" pitchFamily="50" charset="-128"/>
              <a:ea typeface="ＭＳ Ｐゴシック" panose="020B0600070205080204" pitchFamily="50" charset="-128"/>
            </a:endParaRPr>
          </a:p>
        </p:txBody>
      </p:sp>
      <p:cxnSp>
        <p:nvCxnSpPr>
          <p:cNvPr id="9" name="直線コネクタ 8"/>
          <p:cNvCxnSpPr/>
          <p:nvPr/>
        </p:nvCxnSpPr>
        <p:spPr>
          <a:xfrm flipV="1">
            <a:off x="1085850" y="3543301"/>
            <a:ext cx="3086100" cy="2449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6339286" y="379194"/>
            <a:ext cx="5014514" cy="400110"/>
          </a:xfrm>
          <a:prstGeom prst="rect">
            <a:avLst/>
          </a:prstGeom>
          <a:noFill/>
        </p:spPr>
        <p:txBody>
          <a:bodyPr wrap="none" rtlCol="0">
            <a:spAutoFit/>
          </a:bodyPr>
          <a:lstStyle/>
          <a:p>
            <a:r>
              <a:rPr kumimoji="1" lang="ja-JP" altLang="en-US" sz="2000" dirty="0">
                <a:latin typeface="ＭＳ Ｐゴシック" panose="020B0600070205080204" pitchFamily="50" charset="-128"/>
                <a:ea typeface="ＭＳ Ｐゴシック" panose="020B0600070205080204" pitchFamily="50" charset="-128"/>
              </a:rPr>
              <a:t>からだとこころの健康学（稲葉敏郎）</a:t>
            </a:r>
            <a:r>
              <a:rPr kumimoji="1" lang="en-US" altLang="ja-JP" sz="2000" dirty="0">
                <a:latin typeface="ＭＳ Ｐゴシック" panose="020B0600070205080204" pitchFamily="50" charset="-128"/>
                <a:ea typeface="ＭＳ Ｐゴシック" panose="020B0600070205080204" pitchFamily="50" charset="-128"/>
              </a:rPr>
              <a:t>NHK</a:t>
            </a:r>
            <a:r>
              <a:rPr kumimoji="1" lang="ja-JP" altLang="en-US" sz="2000" dirty="0">
                <a:latin typeface="ＭＳ Ｐゴシック" panose="020B0600070205080204" pitchFamily="50" charset="-128"/>
                <a:ea typeface="ＭＳ Ｐゴシック" panose="020B0600070205080204" pitchFamily="50" charset="-128"/>
              </a:rPr>
              <a:t>出版</a:t>
            </a:r>
          </a:p>
        </p:txBody>
      </p:sp>
      <p:sp>
        <p:nvSpPr>
          <p:cNvPr id="13" name="楕円 12"/>
          <p:cNvSpPr/>
          <p:nvPr/>
        </p:nvSpPr>
        <p:spPr>
          <a:xfrm>
            <a:off x="323850" y="928463"/>
            <a:ext cx="4392387" cy="1132661"/>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1216478" y="1414482"/>
            <a:ext cx="2767693" cy="273322"/>
          </a:xfrm>
          <a:prstGeom prst="rect">
            <a:avLst/>
          </a:prstGeom>
          <a:noFill/>
        </p:spPr>
        <p:txBody>
          <a:bodyPr wrap="square" rtlCol="0">
            <a:spAutoFit/>
          </a:bodyPr>
          <a:lstStyle/>
          <a:p>
            <a:r>
              <a:rPr lang="ja-JP" altLang="en-US" sz="2400" b="1" dirty="0">
                <a:solidFill>
                  <a:srgbClr val="7030A0"/>
                </a:solidFill>
              </a:rPr>
              <a:t>直感・霊感・予感</a:t>
            </a:r>
            <a:endParaRPr kumimoji="1" lang="ja-JP" altLang="en-US" sz="2400" b="1" dirty="0">
              <a:solidFill>
                <a:srgbClr val="7030A0"/>
              </a:solidFill>
              <a:latin typeface="ＭＳ Ｐゴシック" panose="020B0600070205080204" pitchFamily="50" charset="-128"/>
              <a:ea typeface="ＭＳ Ｐゴシック" panose="020B0600070205080204" pitchFamily="50" charset="-128"/>
            </a:endParaRPr>
          </a:p>
        </p:txBody>
      </p:sp>
      <p:sp>
        <p:nvSpPr>
          <p:cNvPr id="16" name="テキスト ボックス 15"/>
          <p:cNvSpPr txBox="1"/>
          <p:nvPr/>
        </p:nvSpPr>
        <p:spPr>
          <a:xfrm>
            <a:off x="1606731" y="1096618"/>
            <a:ext cx="2360021" cy="461665"/>
          </a:xfrm>
          <a:prstGeom prst="rect">
            <a:avLst/>
          </a:prstGeom>
          <a:noFill/>
        </p:spPr>
        <p:txBody>
          <a:bodyPr wrap="square" rtlCol="0">
            <a:spAutoFit/>
          </a:bodyPr>
          <a:lstStyle/>
          <a:p>
            <a:r>
              <a:rPr lang="ja-JP" altLang="en-US" sz="2400" b="1" dirty="0">
                <a:solidFill>
                  <a:srgbClr val="7030A0"/>
                </a:solidFill>
              </a:rPr>
              <a:t>イメージ・空想</a:t>
            </a:r>
            <a:endParaRPr kumimoji="1" lang="ja-JP" altLang="en-US" sz="2400" b="1" dirty="0">
              <a:solidFill>
                <a:srgbClr val="7030A0"/>
              </a:solidFill>
              <a:latin typeface="ＭＳ Ｐゴシック" panose="020B0600070205080204" pitchFamily="50" charset="-128"/>
              <a:ea typeface="ＭＳ Ｐゴシック" panose="020B0600070205080204" pitchFamily="50" charset="-128"/>
            </a:endParaRPr>
          </a:p>
        </p:txBody>
      </p:sp>
      <p:grpSp>
        <p:nvGrpSpPr>
          <p:cNvPr id="18" name="Group 4">
            <a:extLst>
              <a:ext uri="{FF2B5EF4-FFF2-40B4-BE49-F238E27FC236}">
                <a16:creationId xmlns:a16="http://schemas.microsoft.com/office/drawing/2014/main" id="{2D3F0E20-4281-59C5-2F8D-1C16A3C673A0}"/>
              </a:ext>
            </a:extLst>
          </p:cNvPr>
          <p:cNvGrpSpPr>
            <a:grpSpLocks noChangeAspect="1"/>
          </p:cNvGrpSpPr>
          <p:nvPr/>
        </p:nvGrpSpPr>
        <p:grpSpPr bwMode="auto">
          <a:xfrm>
            <a:off x="6137406" y="797378"/>
            <a:ext cx="5599113" cy="5429250"/>
            <a:chOff x="3866" y="585"/>
            <a:chExt cx="3527" cy="3420"/>
          </a:xfrm>
        </p:grpSpPr>
        <p:sp>
          <p:nvSpPr>
            <p:cNvPr id="19" name="AutoShape 3">
              <a:extLst>
                <a:ext uri="{FF2B5EF4-FFF2-40B4-BE49-F238E27FC236}">
                  <a16:creationId xmlns:a16="http://schemas.microsoft.com/office/drawing/2014/main" id="{BBB8AAE8-9234-2E05-ADA2-6203A84EBF5B}"/>
                </a:ext>
              </a:extLst>
            </p:cNvPr>
            <p:cNvSpPr>
              <a:spLocks noChangeAspect="1" noChangeArrowheads="1" noTextEdit="1"/>
            </p:cNvSpPr>
            <p:nvPr/>
          </p:nvSpPr>
          <p:spPr bwMode="auto">
            <a:xfrm>
              <a:off x="3866" y="585"/>
              <a:ext cx="3527" cy="3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pic>
          <p:nvPicPr>
            <p:cNvPr id="2053" name="Picture 5">
              <a:extLst>
                <a:ext uri="{FF2B5EF4-FFF2-40B4-BE49-F238E27FC236}">
                  <a16:creationId xmlns:a16="http://schemas.microsoft.com/office/drawing/2014/main" id="{07EBE63D-B2ED-0D94-7337-84F8774482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6" y="585"/>
              <a:ext cx="3538" cy="3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楕円 9"/>
          <p:cNvSpPr/>
          <p:nvPr/>
        </p:nvSpPr>
        <p:spPr>
          <a:xfrm>
            <a:off x="9845460" y="3238039"/>
            <a:ext cx="1868628" cy="1721336"/>
          </a:xfrm>
          <a:prstGeom prst="ellipse">
            <a:avLst/>
          </a:prstGeom>
          <a:noFill/>
          <a:ln w="28575">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楕円 10"/>
          <p:cNvSpPr/>
          <p:nvPr/>
        </p:nvSpPr>
        <p:spPr>
          <a:xfrm>
            <a:off x="9801436" y="1166780"/>
            <a:ext cx="1836963" cy="1616528"/>
          </a:xfrm>
          <a:prstGeom prst="ellipse">
            <a:avLst/>
          </a:prstGeom>
          <a:noFill/>
          <a:ln w="28575">
            <a:solidFill>
              <a:srgbClr val="395D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コネクタ 11"/>
          <p:cNvCxnSpPr/>
          <p:nvPr/>
        </p:nvCxnSpPr>
        <p:spPr>
          <a:xfrm flipV="1">
            <a:off x="8497513" y="2931580"/>
            <a:ext cx="3086100" cy="2449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楕円 20">
            <a:extLst>
              <a:ext uri="{FF2B5EF4-FFF2-40B4-BE49-F238E27FC236}">
                <a16:creationId xmlns:a16="http://schemas.microsoft.com/office/drawing/2014/main" id="{AA5A981F-E0B5-D5CA-29D7-779BD5F7E011}"/>
              </a:ext>
            </a:extLst>
          </p:cNvPr>
          <p:cNvSpPr/>
          <p:nvPr/>
        </p:nvSpPr>
        <p:spPr>
          <a:xfrm>
            <a:off x="4271585" y="1558283"/>
            <a:ext cx="1767702" cy="3928117"/>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AF533D74-AD89-F5A7-E615-1D502CB59662}"/>
              </a:ext>
            </a:extLst>
          </p:cNvPr>
          <p:cNvSpPr txBox="1"/>
          <p:nvPr/>
        </p:nvSpPr>
        <p:spPr>
          <a:xfrm>
            <a:off x="11292396" y="6156664"/>
            <a:ext cx="675185" cy="523220"/>
          </a:xfrm>
          <a:prstGeom prst="rect">
            <a:avLst/>
          </a:prstGeom>
          <a:noFill/>
        </p:spPr>
        <p:txBody>
          <a:bodyPr wrap="none" rtlCol="0">
            <a:spAutoFit/>
          </a:bodyPr>
          <a:lstStyle/>
          <a:p>
            <a:r>
              <a:rPr lang="ja-JP" altLang="en-US" sz="2800" dirty="0">
                <a:latin typeface="ＭＳ Ｐゴシック" panose="020B0600070205080204" pitchFamily="50" charset="-128"/>
                <a:ea typeface="ＭＳ Ｐゴシック" panose="020B0600070205080204" pitchFamily="50" charset="-128"/>
              </a:rPr>
              <a:t>１３</a:t>
            </a:r>
            <a:endParaRPr kumimoji="1" lang="ja-JP" altLang="en-US" sz="28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41772547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4">
            <a:extLst>
              <a:ext uri="{FF2B5EF4-FFF2-40B4-BE49-F238E27FC236}">
                <a16:creationId xmlns:a16="http://schemas.microsoft.com/office/drawing/2014/main" id="{CB049336-566F-3666-8F3A-BD861D7D9B5F}"/>
              </a:ext>
            </a:extLst>
          </p:cNvPr>
          <p:cNvGrpSpPr>
            <a:grpSpLocks noChangeAspect="1"/>
          </p:cNvGrpSpPr>
          <p:nvPr/>
        </p:nvGrpSpPr>
        <p:grpSpPr bwMode="auto">
          <a:xfrm>
            <a:off x="6457950" y="1649413"/>
            <a:ext cx="5495925" cy="4035425"/>
            <a:chOff x="4068" y="1039"/>
            <a:chExt cx="3462" cy="2542"/>
          </a:xfrm>
        </p:grpSpPr>
        <p:sp>
          <p:nvSpPr>
            <p:cNvPr id="14" name="AutoShape 3">
              <a:extLst>
                <a:ext uri="{FF2B5EF4-FFF2-40B4-BE49-F238E27FC236}">
                  <a16:creationId xmlns:a16="http://schemas.microsoft.com/office/drawing/2014/main" id="{424B887C-68D1-E459-031D-7FD78BE9FD22}"/>
                </a:ext>
              </a:extLst>
            </p:cNvPr>
            <p:cNvSpPr>
              <a:spLocks noChangeAspect="1" noChangeArrowheads="1" noTextEdit="1"/>
            </p:cNvSpPr>
            <p:nvPr/>
          </p:nvSpPr>
          <p:spPr bwMode="auto">
            <a:xfrm>
              <a:off x="4068" y="1039"/>
              <a:ext cx="3462" cy="2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pic>
          <p:nvPicPr>
            <p:cNvPr id="3077" name="Picture 5">
              <a:extLst>
                <a:ext uri="{FF2B5EF4-FFF2-40B4-BE49-F238E27FC236}">
                  <a16:creationId xmlns:a16="http://schemas.microsoft.com/office/drawing/2014/main" id="{3F5CB717-2A51-A487-1738-EB7AFB0CC2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8" y="1039"/>
              <a:ext cx="3472" cy="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図 4"/>
          <p:cNvPicPr>
            <a:picLocks noChangeAspect="1"/>
          </p:cNvPicPr>
          <p:nvPr/>
        </p:nvPicPr>
        <p:blipFill>
          <a:blip r:embed="rId3"/>
          <a:stretch>
            <a:fillRect/>
          </a:stretch>
        </p:blipFill>
        <p:spPr>
          <a:xfrm>
            <a:off x="531981" y="1594146"/>
            <a:ext cx="5925961" cy="4090793"/>
          </a:xfrm>
          <a:prstGeom prst="rect">
            <a:avLst/>
          </a:prstGeom>
          <a:ln>
            <a:noFill/>
          </a:ln>
        </p:spPr>
      </p:pic>
      <p:sp>
        <p:nvSpPr>
          <p:cNvPr id="6" name="楕円 5"/>
          <p:cNvSpPr/>
          <p:nvPr/>
        </p:nvSpPr>
        <p:spPr>
          <a:xfrm>
            <a:off x="7560129" y="1951264"/>
            <a:ext cx="3061607" cy="3649435"/>
          </a:xfrm>
          <a:prstGeom prst="ellipse">
            <a:avLst/>
          </a:prstGeom>
          <a:no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楕円 6"/>
          <p:cNvSpPr/>
          <p:nvPr/>
        </p:nvSpPr>
        <p:spPr>
          <a:xfrm>
            <a:off x="1826071" y="1924048"/>
            <a:ext cx="3061607" cy="3649435"/>
          </a:xfrm>
          <a:prstGeom prst="ellipse">
            <a:avLst/>
          </a:prstGeom>
          <a:noFill/>
          <a:ln w="28575">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楕円 7"/>
          <p:cNvSpPr/>
          <p:nvPr/>
        </p:nvSpPr>
        <p:spPr>
          <a:xfrm>
            <a:off x="4376061" y="1848584"/>
            <a:ext cx="2547256" cy="3760891"/>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楕円 8"/>
          <p:cNvSpPr/>
          <p:nvPr/>
        </p:nvSpPr>
        <p:spPr>
          <a:xfrm>
            <a:off x="8058543" y="4437104"/>
            <a:ext cx="2152650" cy="859969"/>
          </a:xfrm>
          <a:prstGeom prst="ellipse">
            <a:avLst/>
          </a:prstGeom>
          <a:noFill/>
          <a:ln w="28575">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6457942" y="5755980"/>
            <a:ext cx="5014514" cy="400110"/>
          </a:xfrm>
          <a:prstGeom prst="rect">
            <a:avLst/>
          </a:prstGeom>
          <a:noFill/>
        </p:spPr>
        <p:txBody>
          <a:bodyPr wrap="none" rtlCol="0">
            <a:spAutoFit/>
          </a:bodyPr>
          <a:lstStyle/>
          <a:p>
            <a:r>
              <a:rPr kumimoji="1" lang="ja-JP" altLang="en-US" sz="2000" dirty="0">
                <a:latin typeface="ＭＳ Ｐゴシック" panose="020B0600070205080204" pitchFamily="50" charset="-128"/>
                <a:ea typeface="ＭＳ Ｐゴシック" panose="020B0600070205080204" pitchFamily="50" charset="-128"/>
              </a:rPr>
              <a:t>からだとこころの健康学（稲葉敏郎）</a:t>
            </a:r>
            <a:r>
              <a:rPr kumimoji="1" lang="en-US" altLang="ja-JP" sz="2000" dirty="0">
                <a:latin typeface="ＭＳ Ｐゴシック" panose="020B0600070205080204" pitchFamily="50" charset="-128"/>
                <a:ea typeface="ＭＳ Ｐゴシック" panose="020B0600070205080204" pitchFamily="50" charset="-128"/>
              </a:rPr>
              <a:t>NHK</a:t>
            </a:r>
            <a:r>
              <a:rPr kumimoji="1" lang="ja-JP" altLang="en-US" sz="2000" dirty="0">
                <a:latin typeface="ＭＳ Ｐゴシック" panose="020B0600070205080204" pitchFamily="50" charset="-128"/>
                <a:ea typeface="ＭＳ Ｐゴシック" panose="020B0600070205080204" pitchFamily="50" charset="-128"/>
              </a:rPr>
              <a:t>出版</a:t>
            </a:r>
          </a:p>
        </p:txBody>
      </p:sp>
      <p:sp>
        <p:nvSpPr>
          <p:cNvPr id="3" name="テキスト ボックス 2">
            <a:extLst>
              <a:ext uri="{FF2B5EF4-FFF2-40B4-BE49-F238E27FC236}">
                <a16:creationId xmlns:a16="http://schemas.microsoft.com/office/drawing/2014/main" id="{CF759BCC-6DE4-5844-2AFD-07898B5089D3}"/>
              </a:ext>
            </a:extLst>
          </p:cNvPr>
          <p:cNvSpPr txBox="1"/>
          <p:nvPr/>
        </p:nvSpPr>
        <p:spPr>
          <a:xfrm>
            <a:off x="1407115" y="963224"/>
            <a:ext cx="3861955" cy="646331"/>
          </a:xfrm>
          <a:prstGeom prst="rect">
            <a:avLst/>
          </a:prstGeom>
          <a:noFill/>
        </p:spPr>
        <p:txBody>
          <a:bodyPr wrap="none" rtlCol="0">
            <a:spAutoFit/>
          </a:bodyPr>
          <a:lstStyle/>
          <a:p>
            <a:r>
              <a:rPr kumimoji="1" lang="ja-JP" altLang="en-US" sz="3600" dirty="0">
                <a:highlight>
                  <a:srgbClr val="FFFF00"/>
                </a:highlight>
                <a:latin typeface="ＭＳ Ｐゴシック" panose="020B0600070205080204" pitchFamily="50" charset="-128"/>
                <a:ea typeface="ＭＳ Ｐゴシック" panose="020B0600070205080204" pitchFamily="50" charset="-128"/>
              </a:rPr>
              <a:t>ひとしきり・ひとりで</a:t>
            </a:r>
          </a:p>
        </p:txBody>
      </p:sp>
      <p:sp>
        <p:nvSpPr>
          <p:cNvPr id="11" name="テキスト ボックス 10">
            <a:extLst>
              <a:ext uri="{FF2B5EF4-FFF2-40B4-BE49-F238E27FC236}">
                <a16:creationId xmlns:a16="http://schemas.microsoft.com/office/drawing/2014/main" id="{37A0A8A7-EFFF-B808-6E4C-38E5EAC1EBA2}"/>
              </a:ext>
            </a:extLst>
          </p:cNvPr>
          <p:cNvSpPr txBox="1"/>
          <p:nvPr/>
        </p:nvSpPr>
        <p:spPr>
          <a:xfrm>
            <a:off x="7046214" y="975334"/>
            <a:ext cx="4318811" cy="646331"/>
          </a:xfrm>
          <a:prstGeom prst="rect">
            <a:avLst/>
          </a:prstGeom>
          <a:noFill/>
        </p:spPr>
        <p:txBody>
          <a:bodyPr wrap="none" rtlCol="0">
            <a:spAutoFit/>
          </a:bodyPr>
          <a:lstStyle/>
          <a:p>
            <a:r>
              <a:rPr lang="ja-JP" altLang="en-US" sz="3600" dirty="0">
                <a:highlight>
                  <a:srgbClr val="00FFFF"/>
                </a:highlight>
                <a:latin typeface="ＭＳ Ｐゴシック" panose="020B0600070205080204" pitchFamily="50" charset="-128"/>
                <a:ea typeface="ＭＳ Ｐゴシック" panose="020B0600070205080204" pitchFamily="50" charset="-128"/>
              </a:rPr>
              <a:t>周囲を</a:t>
            </a:r>
            <a:r>
              <a:rPr kumimoji="1" lang="ja-JP" altLang="en-US" sz="3600" dirty="0">
                <a:highlight>
                  <a:srgbClr val="00FFFF"/>
                </a:highlight>
                <a:latin typeface="ＭＳ Ｐゴシック" panose="020B0600070205080204" pitchFamily="50" charset="-128"/>
                <a:ea typeface="ＭＳ Ｐゴシック" panose="020B0600070205080204" pitchFamily="50" charset="-128"/>
              </a:rPr>
              <a:t>・シャットアウト</a:t>
            </a:r>
          </a:p>
        </p:txBody>
      </p:sp>
      <p:sp>
        <p:nvSpPr>
          <p:cNvPr id="12" name="テキスト ボックス 11">
            <a:extLst>
              <a:ext uri="{FF2B5EF4-FFF2-40B4-BE49-F238E27FC236}">
                <a16:creationId xmlns:a16="http://schemas.microsoft.com/office/drawing/2014/main" id="{6AD07F7A-DB4E-B1DE-6BBB-6ED46CE75AA8}"/>
              </a:ext>
            </a:extLst>
          </p:cNvPr>
          <p:cNvSpPr txBox="1"/>
          <p:nvPr/>
        </p:nvSpPr>
        <p:spPr>
          <a:xfrm>
            <a:off x="3031725" y="130577"/>
            <a:ext cx="7268336" cy="830997"/>
          </a:xfrm>
          <a:prstGeom prst="rect">
            <a:avLst/>
          </a:prstGeom>
          <a:noFill/>
        </p:spPr>
        <p:txBody>
          <a:bodyPr wrap="none" rtlCol="0">
            <a:spAutoFit/>
          </a:bodyPr>
          <a:lstStyle/>
          <a:p>
            <a:r>
              <a:rPr kumimoji="1" lang="ja-JP" altLang="en-US" sz="4800" dirty="0">
                <a:latin typeface="ＭＳ Ｐゴシック" panose="020B0600070205080204" pitchFamily="50" charset="-128"/>
                <a:ea typeface="ＭＳ Ｐゴシック" panose="020B0600070205080204" pitchFamily="50" charset="-128"/>
              </a:rPr>
              <a:t>本来の自分を取り戻すには</a:t>
            </a:r>
          </a:p>
        </p:txBody>
      </p:sp>
      <p:sp>
        <p:nvSpPr>
          <p:cNvPr id="16" name="テキスト ボックス 15">
            <a:extLst>
              <a:ext uri="{FF2B5EF4-FFF2-40B4-BE49-F238E27FC236}">
                <a16:creationId xmlns:a16="http://schemas.microsoft.com/office/drawing/2014/main" id="{EC956AEA-FED7-B913-5FAD-994AE97A5D1A}"/>
              </a:ext>
            </a:extLst>
          </p:cNvPr>
          <p:cNvSpPr txBox="1"/>
          <p:nvPr/>
        </p:nvSpPr>
        <p:spPr>
          <a:xfrm>
            <a:off x="11292396" y="6156664"/>
            <a:ext cx="675185" cy="523220"/>
          </a:xfrm>
          <a:prstGeom prst="rect">
            <a:avLst/>
          </a:prstGeom>
          <a:noFill/>
        </p:spPr>
        <p:txBody>
          <a:bodyPr wrap="none" rtlCol="0">
            <a:spAutoFit/>
          </a:bodyPr>
          <a:lstStyle/>
          <a:p>
            <a:r>
              <a:rPr lang="ja-JP" altLang="en-US" sz="2800" dirty="0">
                <a:latin typeface="ＭＳ Ｐゴシック" panose="020B0600070205080204" pitchFamily="50" charset="-128"/>
                <a:ea typeface="ＭＳ Ｐゴシック" panose="020B0600070205080204" pitchFamily="50" charset="-128"/>
              </a:rPr>
              <a:t>１４</a:t>
            </a:r>
            <a:endParaRPr kumimoji="1" lang="ja-JP" altLang="en-US" sz="28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4649895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39968" y="207044"/>
            <a:ext cx="11464998" cy="646331"/>
          </a:xfrm>
          <a:prstGeom prst="rect">
            <a:avLst/>
          </a:prstGeom>
          <a:noFill/>
          <a:ln>
            <a:solidFill>
              <a:schemeClr val="tx1"/>
            </a:solidFill>
          </a:ln>
        </p:spPr>
        <p:txBody>
          <a:bodyPr wrap="none" rtlCol="0">
            <a:spAutoFit/>
          </a:bodyPr>
          <a:lstStyle/>
          <a:p>
            <a:r>
              <a:rPr kumimoji="1" lang="ja-JP" altLang="en-US" sz="3600" dirty="0">
                <a:solidFill>
                  <a:srgbClr val="00B050"/>
                </a:solidFill>
                <a:highlight>
                  <a:srgbClr val="FFFF00"/>
                </a:highlight>
                <a:latin typeface="ＭＳ Ｐゴシック" panose="020B0600070205080204" pitchFamily="50" charset="-128"/>
                <a:ea typeface="ＭＳ Ｐゴシック" panose="020B0600070205080204" pitchFamily="50" charset="-128"/>
              </a:rPr>
              <a:t>「心に聞きながら」生活すると、「いつも真ん中」でいられる</a:t>
            </a:r>
          </a:p>
        </p:txBody>
      </p:sp>
      <p:pic>
        <p:nvPicPr>
          <p:cNvPr id="4" name="図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63097" y="1625071"/>
            <a:ext cx="5620850" cy="4101281"/>
          </a:xfrm>
          <a:prstGeom prst="rect">
            <a:avLst/>
          </a:prstGeom>
        </p:spPr>
      </p:pic>
      <p:pic>
        <p:nvPicPr>
          <p:cNvPr id="6" name="図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4389" y="1675086"/>
            <a:ext cx="5910958" cy="4001250"/>
          </a:xfrm>
          <a:prstGeom prst="rect">
            <a:avLst/>
          </a:prstGeom>
        </p:spPr>
      </p:pic>
      <p:sp>
        <p:nvSpPr>
          <p:cNvPr id="7" name="テキスト ボックス 6"/>
          <p:cNvSpPr txBox="1"/>
          <p:nvPr/>
        </p:nvSpPr>
        <p:spPr>
          <a:xfrm>
            <a:off x="336146" y="5771866"/>
            <a:ext cx="11298286" cy="646331"/>
          </a:xfrm>
          <a:prstGeom prst="rect">
            <a:avLst/>
          </a:prstGeom>
          <a:noFill/>
        </p:spPr>
        <p:txBody>
          <a:bodyPr wrap="none" rtlCol="0">
            <a:spAutoFit/>
          </a:bodyPr>
          <a:lstStyle/>
          <a:p>
            <a:r>
              <a:rPr lang="ja-JP" altLang="en-US" sz="3600" dirty="0">
                <a:solidFill>
                  <a:srgbClr val="0000CC"/>
                </a:solidFill>
                <a:highlight>
                  <a:srgbClr val="00FFFF"/>
                </a:highlight>
                <a:latin typeface="ＭＳ Ｐゴシック" panose="020B0600070205080204" pitchFamily="50" charset="-128"/>
                <a:ea typeface="ＭＳ Ｐゴシック" panose="020B0600070205080204" pitchFamily="50" charset="-128"/>
              </a:rPr>
              <a:t>躁鬱は、「頑張りすぎ」と「我慢しすぎ」と「自己否定しすぎ」</a:t>
            </a:r>
            <a:endParaRPr kumimoji="1" lang="ja-JP" altLang="en-US" sz="3600" dirty="0">
              <a:solidFill>
                <a:srgbClr val="0000CC"/>
              </a:solidFill>
              <a:highlight>
                <a:srgbClr val="00FFFF"/>
              </a:highlight>
              <a:latin typeface="ＭＳ Ｐゴシック" panose="020B0600070205080204" pitchFamily="50" charset="-128"/>
              <a:ea typeface="ＭＳ Ｐゴシック" panose="020B0600070205080204" pitchFamily="50" charset="-128"/>
            </a:endParaRPr>
          </a:p>
        </p:txBody>
      </p:sp>
      <p:sp>
        <p:nvSpPr>
          <p:cNvPr id="9" name="楕円 8"/>
          <p:cNvSpPr/>
          <p:nvPr/>
        </p:nvSpPr>
        <p:spPr>
          <a:xfrm>
            <a:off x="6898283" y="2698214"/>
            <a:ext cx="1845128" cy="1641021"/>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楕円 9"/>
          <p:cNvSpPr/>
          <p:nvPr/>
        </p:nvSpPr>
        <p:spPr>
          <a:xfrm>
            <a:off x="9196260" y="2630180"/>
            <a:ext cx="1845128" cy="1641021"/>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直線コネクタ 10"/>
          <p:cNvCxnSpPr/>
          <p:nvPr/>
        </p:nvCxnSpPr>
        <p:spPr>
          <a:xfrm>
            <a:off x="2702378" y="4286250"/>
            <a:ext cx="1159328" cy="1273629"/>
          </a:xfrm>
          <a:prstGeom prst="line">
            <a:avLst/>
          </a:prstGeom>
          <a:ln w="28575">
            <a:solidFill>
              <a:srgbClr val="010BDD"/>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flipV="1">
            <a:off x="2563585" y="4348843"/>
            <a:ext cx="1430110" cy="1211036"/>
          </a:xfrm>
          <a:prstGeom prst="line">
            <a:avLst/>
          </a:prstGeom>
          <a:ln w="28575">
            <a:solidFill>
              <a:srgbClr val="010BDD"/>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5271409" y="4218214"/>
            <a:ext cx="1159328" cy="1273629"/>
          </a:xfrm>
          <a:prstGeom prst="line">
            <a:avLst/>
          </a:prstGeom>
          <a:ln w="28575">
            <a:solidFill>
              <a:srgbClr val="010BDD"/>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flipV="1">
            <a:off x="5132616" y="4280807"/>
            <a:ext cx="1430110" cy="1211036"/>
          </a:xfrm>
          <a:prstGeom prst="line">
            <a:avLst/>
          </a:prstGeom>
          <a:ln w="28575">
            <a:solidFill>
              <a:srgbClr val="010BDD"/>
            </a:solidFill>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336146" y="947443"/>
            <a:ext cx="11707808" cy="646331"/>
          </a:xfrm>
          <a:prstGeom prst="rect">
            <a:avLst/>
          </a:prstGeom>
          <a:noFill/>
        </p:spPr>
        <p:txBody>
          <a:bodyPr wrap="square" rtlCol="0">
            <a:spAutoFit/>
          </a:bodyPr>
          <a:lstStyle/>
          <a:p>
            <a:r>
              <a:rPr lang="ja-JP" altLang="en-US" sz="3600" dirty="0">
                <a:solidFill>
                  <a:srgbClr val="FF0000"/>
                </a:solidFill>
                <a:highlight>
                  <a:srgbClr val="00FFFF"/>
                </a:highlight>
                <a:latin typeface="ＭＳ Ｐゴシック" panose="020B0600070205080204" pitchFamily="50" charset="-128"/>
                <a:ea typeface="ＭＳ Ｐゴシック" panose="020B0600070205080204" pitchFamily="50" charset="-128"/>
              </a:rPr>
              <a:t>躁鬱は、「認められたい」と「褒められたい」と「役に立ちたい」</a:t>
            </a:r>
            <a:endParaRPr kumimoji="1" lang="ja-JP" altLang="en-US" sz="3600" dirty="0">
              <a:solidFill>
                <a:srgbClr val="FF0000"/>
              </a:solidFill>
              <a:highlight>
                <a:srgbClr val="00FFFF"/>
              </a:highlight>
              <a:latin typeface="ＭＳ Ｐゴシック" panose="020B0600070205080204" pitchFamily="50" charset="-128"/>
              <a:ea typeface="ＭＳ Ｐゴシック" panose="020B0600070205080204" pitchFamily="50" charset="-128"/>
            </a:endParaRPr>
          </a:p>
        </p:txBody>
      </p:sp>
      <p:sp>
        <p:nvSpPr>
          <p:cNvPr id="16" name="楕円 15"/>
          <p:cNvSpPr/>
          <p:nvPr/>
        </p:nvSpPr>
        <p:spPr>
          <a:xfrm>
            <a:off x="1054814" y="2315036"/>
            <a:ext cx="1845128" cy="1641021"/>
          </a:xfrm>
          <a:prstGeom prst="ellipse">
            <a:avLst/>
          </a:prstGeom>
          <a:noFill/>
          <a:ln w="28575">
            <a:solidFill>
              <a:srgbClr val="D920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楕円 17"/>
          <p:cNvSpPr/>
          <p:nvPr/>
        </p:nvSpPr>
        <p:spPr>
          <a:xfrm>
            <a:off x="4211677" y="2389058"/>
            <a:ext cx="1845128" cy="1641021"/>
          </a:xfrm>
          <a:prstGeom prst="ellipse">
            <a:avLst/>
          </a:prstGeom>
          <a:noFill/>
          <a:ln w="28575">
            <a:solidFill>
              <a:srgbClr val="D920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184161" y="1410791"/>
            <a:ext cx="738664" cy="4689564"/>
          </a:xfrm>
          <a:prstGeom prst="rect">
            <a:avLst/>
          </a:prstGeom>
          <a:noFill/>
        </p:spPr>
        <p:txBody>
          <a:bodyPr vert="eaVert" wrap="square" rtlCol="0">
            <a:spAutoFit/>
          </a:bodyPr>
          <a:lstStyle/>
          <a:p>
            <a:r>
              <a:rPr lang="ja-JP" altLang="en-US" sz="3600" dirty="0">
                <a:solidFill>
                  <a:srgbClr val="7030A0"/>
                </a:solidFill>
                <a:highlight>
                  <a:srgbClr val="00FFFF"/>
                </a:highlight>
                <a:latin typeface="ＭＳ Ｐゴシック" panose="020B0600070205080204" pitchFamily="50" charset="-128"/>
                <a:ea typeface="ＭＳ Ｐゴシック" panose="020B0600070205080204" pitchFamily="50" charset="-128"/>
              </a:rPr>
              <a:t>「自分がない（他人軸）」</a:t>
            </a:r>
            <a:endParaRPr kumimoji="1" lang="ja-JP" altLang="en-US" sz="3600" dirty="0">
              <a:solidFill>
                <a:srgbClr val="7030A0"/>
              </a:solidFill>
              <a:highlight>
                <a:srgbClr val="00FFFF"/>
              </a:highlight>
              <a:latin typeface="ＭＳ Ｐゴシック" panose="020B0600070205080204" pitchFamily="50" charset="-128"/>
              <a:ea typeface="ＭＳ Ｐゴシック" panose="020B0600070205080204" pitchFamily="50" charset="-128"/>
            </a:endParaRPr>
          </a:p>
        </p:txBody>
      </p:sp>
      <p:sp>
        <p:nvSpPr>
          <p:cNvPr id="2" name="テキスト ボックス 1"/>
          <p:cNvSpPr txBox="1"/>
          <p:nvPr/>
        </p:nvSpPr>
        <p:spPr>
          <a:xfrm>
            <a:off x="1250765" y="1874039"/>
            <a:ext cx="1723639" cy="110804"/>
          </a:xfrm>
          <a:prstGeom prst="rect">
            <a:avLst/>
          </a:prstGeom>
          <a:noFill/>
        </p:spPr>
        <p:txBody>
          <a:bodyPr vert="eaVert" wrap="square" rtlCol="0">
            <a:spAutoFit/>
          </a:bodyPr>
          <a:lstStyle/>
          <a:p>
            <a:endParaRPr kumimoji="1" lang="ja-JP" altLang="en-US" dirty="0"/>
          </a:p>
        </p:txBody>
      </p:sp>
      <p:sp>
        <p:nvSpPr>
          <p:cNvPr id="19" name="テキスト ボックス 18"/>
          <p:cNvSpPr txBox="1"/>
          <p:nvPr/>
        </p:nvSpPr>
        <p:spPr>
          <a:xfrm>
            <a:off x="11204552" y="1495721"/>
            <a:ext cx="738664" cy="4735767"/>
          </a:xfrm>
          <a:prstGeom prst="rect">
            <a:avLst/>
          </a:prstGeom>
          <a:noFill/>
        </p:spPr>
        <p:txBody>
          <a:bodyPr vert="eaVert" wrap="square" rtlCol="0">
            <a:spAutoFit/>
          </a:bodyPr>
          <a:lstStyle/>
          <a:p>
            <a:r>
              <a:rPr lang="ja-JP" altLang="en-US" sz="3600" dirty="0">
                <a:solidFill>
                  <a:srgbClr val="7030A0"/>
                </a:solidFill>
                <a:latin typeface="ＭＳ Ｐゴシック" panose="020B0600070205080204" pitchFamily="50" charset="-128"/>
                <a:ea typeface="ＭＳ Ｐゴシック" panose="020B0600070205080204" pitchFamily="50" charset="-128"/>
              </a:rPr>
              <a:t>「</a:t>
            </a:r>
            <a:r>
              <a:rPr lang="ja-JP" altLang="en-US" sz="3600" dirty="0">
                <a:solidFill>
                  <a:srgbClr val="7030A0"/>
                </a:solidFill>
                <a:highlight>
                  <a:srgbClr val="FFFF00"/>
                </a:highlight>
                <a:latin typeface="ＭＳ Ｐゴシック" panose="020B0600070205080204" pitchFamily="50" charset="-128"/>
                <a:ea typeface="ＭＳ Ｐゴシック" panose="020B0600070205080204" pitchFamily="50" charset="-128"/>
              </a:rPr>
              <a:t>自分がある</a:t>
            </a:r>
            <a:r>
              <a:rPr lang="ja-JP" altLang="en-US" sz="3600" dirty="0">
                <a:solidFill>
                  <a:srgbClr val="7030A0"/>
                </a:solidFill>
                <a:latin typeface="ＭＳ Ｐゴシック" panose="020B0600070205080204" pitchFamily="50" charset="-128"/>
                <a:ea typeface="ＭＳ Ｐゴシック" panose="020B0600070205080204" pitchFamily="50" charset="-128"/>
              </a:rPr>
              <a:t>（</a:t>
            </a:r>
            <a:r>
              <a:rPr lang="ja-JP" altLang="en-US" sz="3600" dirty="0">
                <a:solidFill>
                  <a:srgbClr val="7030A0"/>
                </a:solidFill>
                <a:highlight>
                  <a:srgbClr val="FFFF00"/>
                </a:highlight>
                <a:latin typeface="ＭＳ Ｐゴシック" panose="020B0600070205080204" pitchFamily="50" charset="-128"/>
                <a:ea typeface="ＭＳ Ｐゴシック" panose="020B0600070205080204" pitchFamily="50" charset="-128"/>
              </a:rPr>
              <a:t>自分軸</a:t>
            </a:r>
            <a:r>
              <a:rPr lang="ja-JP" altLang="en-US" sz="3600" dirty="0">
                <a:solidFill>
                  <a:srgbClr val="7030A0"/>
                </a:solidFill>
                <a:latin typeface="ＭＳ Ｐゴシック" panose="020B0600070205080204" pitchFamily="50" charset="-128"/>
                <a:ea typeface="ＭＳ Ｐゴシック" panose="020B0600070205080204" pitchFamily="50" charset="-128"/>
              </a:rPr>
              <a:t>）」</a:t>
            </a:r>
            <a:endParaRPr kumimoji="1" lang="ja-JP" altLang="en-US" sz="3600" dirty="0">
              <a:solidFill>
                <a:srgbClr val="7030A0"/>
              </a:solidFill>
              <a:latin typeface="ＭＳ Ｐゴシック" panose="020B0600070205080204" pitchFamily="50" charset="-128"/>
              <a:ea typeface="ＭＳ Ｐゴシック" panose="020B0600070205080204" pitchFamily="50" charset="-128"/>
            </a:endParaRPr>
          </a:p>
        </p:txBody>
      </p:sp>
      <p:cxnSp>
        <p:nvCxnSpPr>
          <p:cNvPr id="8" name="直線コネクタ 7"/>
          <p:cNvCxnSpPr/>
          <p:nvPr/>
        </p:nvCxnSpPr>
        <p:spPr>
          <a:xfrm>
            <a:off x="6661111" y="1724297"/>
            <a:ext cx="0" cy="3767546"/>
          </a:xfrm>
          <a:prstGeom prst="line">
            <a:avLst/>
          </a:prstGeom>
          <a:ln w="28575"/>
        </p:spPr>
        <p:style>
          <a:lnRef idx="1">
            <a:schemeClr val="dk1"/>
          </a:lnRef>
          <a:fillRef idx="0">
            <a:schemeClr val="dk1"/>
          </a:fillRef>
          <a:effectRef idx="0">
            <a:schemeClr val="dk1"/>
          </a:effectRef>
          <a:fontRef idx="minor">
            <a:schemeClr val="tx1"/>
          </a:fontRef>
        </p:style>
      </p:cxnSp>
      <p:cxnSp>
        <p:nvCxnSpPr>
          <p:cNvPr id="22" name="直線コネクタ 21">
            <a:extLst>
              <a:ext uri="{FF2B5EF4-FFF2-40B4-BE49-F238E27FC236}">
                <a16:creationId xmlns:a16="http://schemas.microsoft.com/office/drawing/2014/main" id="{3D81CA5A-B26D-39F7-C0C2-95EB2FAFB7FB}"/>
              </a:ext>
            </a:extLst>
          </p:cNvPr>
          <p:cNvCxnSpPr>
            <a:cxnSpLocks/>
          </p:cNvCxnSpPr>
          <p:nvPr/>
        </p:nvCxnSpPr>
        <p:spPr>
          <a:xfrm>
            <a:off x="6806361" y="4576145"/>
            <a:ext cx="0" cy="23912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正方形/長方形 2">
            <a:extLst>
              <a:ext uri="{FF2B5EF4-FFF2-40B4-BE49-F238E27FC236}">
                <a16:creationId xmlns:a16="http://schemas.microsoft.com/office/drawing/2014/main" id="{02C75AB3-3E40-05E5-3716-444360667DD4}"/>
              </a:ext>
            </a:extLst>
          </p:cNvPr>
          <p:cNvSpPr/>
          <p:nvPr/>
        </p:nvSpPr>
        <p:spPr>
          <a:xfrm>
            <a:off x="3005485" y="2941983"/>
            <a:ext cx="1159328" cy="58514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ln w="0"/>
                <a:solidFill>
                  <a:schemeClr val="tx1"/>
                </a:solidFill>
                <a:effectLst>
                  <a:outerShdw blurRad="38100" dist="19050" dir="2700000" algn="tl" rotWithShape="0">
                    <a:schemeClr val="dk1">
                      <a:alpha val="40000"/>
                    </a:schemeClr>
                  </a:outerShdw>
                </a:effectLst>
                <a:highlight>
                  <a:srgbClr val="00FFFF"/>
                </a:highlight>
                <a:latin typeface="ＭＳ Ｐゴシック" panose="020B0600070205080204" pitchFamily="50" charset="-128"/>
                <a:ea typeface="ＭＳ Ｐゴシック" panose="020B0600070205080204" pitchFamily="50" charset="-128"/>
              </a:rPr>
              <a:t>淋しさ</a:t>
            </a:r>
            <a:endParaRPr kumimoji="1" lang="ja-JP" altLang="en-US" sz="2800" dirty="0">
              <a:ln w="0"/>
              <a:solidFill>
                <a:schemeClr val="tx1"/>
              </a:solidFill>
              <a:effectLst>
                <a:outerShdw blurRad="38100" dist="19050" dir="2700000" algn="tl" rotWithShape="0">
                  <a:schemeClr val="dk1">
                    <a:alpha val="40000"/>
                  </a:schemeClr>
                </a:outerShdw>
              </a:effectLst>
              <a:highlight>
                <a:srgbClr val="00FFFF"/>
              </a:highlight>
              <a:latin typeface="ＭＳ Ｐゴシック" panose="020B0600070205080204" pitchFamily="50" charset="-128"/>
              <a:ea typeface="ＭＳ Ｐゴシック" panose="020B0600070205080204" pitchFamily="50" charset="-128"/>
            </a:endParaRPr>
          </a:p>
        </p:txBody>
      </p:sp>
      <p:sp>
        <p:nvSpPr>
          <p:cNvPr id="21" name="正方形/長方形 20">
            <a:extLst>
              <a:ext uri="{FF2B5EF4-FFF2-40B4-BE49-F238E27FC236}">
                <a16:creationId xmlns:a16="http://schemas.microsoft.com/office/drawing/2014/main" id="{1B9EA4AD-2A51-0752-2547-F372687B060F}"/>
              </a:ext>
            </a:extLst>
          </p:cNvPr>
          <p:cNvSpPr/>
          <p:nvPr/>
        </p:nvSpPr>
        <p:spPr>
          <a:xfrm>
            <a:off x="8312985" y="3067879"/>
            <a:ext cx="1159328" cy="58514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ln w="0"/>
                <a:solidFill>
                  <a:schemeClr val="tx1"/>
                </a:solidFill>
                <a:effectLst>
                  <a:outerShdw blurRad="38100" dist="19050" dir="2700000" algn="tl" rotWithShape="0">
                    <a:schemeClr val="dk1">
                      <a:alpha val="40000"/>
                    </a:schemeClr>
                  </a:outerShdw>
                </a:effectLst>
                <a:highlight>
                  <a:srgbClr val="FFFF00"/>
                </a:highlight>
                <a:latin typeface="ＭＳ Ｐゴシック" panose="020B0600070205080204" pitchFamily="50" charset="-128"/>
                <a:ea typeface="ＭＳ Ｐゴシック" panose="020B0600070205080204" pitchFamily="50" charset="-128"/>
              </a:rPr>
              <a:t>嬉しさ</a:t>
            </a:r>
            <a:endParaRPr kumimoji="1" lang="ja-JP" altLang="en-US" sz="2800" dirty="0">
              <a:ln w="0"/>
              <a:solidFill>
                <a:schemeClr val="tx1"/>
              </a:solidFill>
              <a:effectLst>
                <a:outerShdw blurRad="38100" dist="19050" dir="2700000" algn="tl" rotWithShape="0">
                  <a:schemeClr val="dk1">
                    <a:alpha val="40000"/>
                  </a:schemeClr>
                </a:outerShdw>
              </a:effectLst>
              <a:highlight>
                <a:srgbClr val="FFFF00"/>
              </a:highlight>
              <a:latin typeface="ＭＳ Ｐゴシック" panose="020B0600070205080204" pitchFamily="50" charset="-128"/>
              <a:ea typeface="ＭＳ Ｐゴシック" panose="020B0600070205080204" pitchFamily="50" charset="-128"/>
            </a:endParaRPr>
          </a:p>
        </p:txBody>
      </p:sp>
      <p:sp>
        <p:nvSpPr>
          <p:cNvPr id="23" name="テキスト ボックス 22">
            <a:extLst>
              <a:ext uri="{FF2B5EF4-FFF2-40B4-BE49-F238E27FC236}">
                <a16:creationId xmlns:a16="http://schemas.microsoft.com/office/drawing/2014/main" id="{F37AA785-66DB-FC58-F10B-47E638AE6DB3}"/>
              </a:ext>
            </a:extLst>
          </p:cNvPr>
          <p:cNvSpPr txBox="1"/>
          <p:nvPr/>
        </p:nvSpPr>
        <p:spPr>
          <a:xfrm>
            <a:off x="11292396" y="6156664"/>
            <a:ext cx="675185" cy="523220"/>
          </a:xfrm>
          <a:prstGeom prst="rect">
            <a:avLst/>
          </a:prstGeom>
          <a:noFill/>
        </p:spPr>
        <p:txBody>
          <a:bodyPr wrap="none" rtlCol="0">
            <a:spAutoFit/>
          </a:bodyPr>
          <a:lstStyle/>
          <a:p>
            <a:r>
              <a:rPr lang="ja-JP" altLang="en-US" sz="2800" dirty="0">
                <a:latin typeface="ＭＳ Ｐゴシック" panose="020B0600070205080204" pitchFamily="50" charset="-128"/>
                <a:ea typeface="ＭＳ Ｐゴシック" panose="020B0600070205080204" pitchFamily="50" charset="-128"/>
              </a:rPr>
              <a:t>１５</a:t>
            </a:r>
            <a:endParaRPr kumimoji="1" lang="ja-JP" altLang="en-US" sz="28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3257228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グループ化 44">
            <a:extLst>
              <a:ext uri="{FF2B5EF4-FFF2-40B4-BE49-F238E27FC236}">
                <a16:creationId xmlns:a16="http://schemas.microsoft.com/office/drawing/2014/main" id="{414786EA-954F-0520-7408-0D939C1CAE5D}"/>
              </a:ext>
            </a:extLst>
          </p:cNvPr>
          <p:cNvGrpSpPr/>
          <p:nvPr/>
        </p:nvGrpSpPr>
        <p:grpSpPr>
          <a:xfrm>
            <a:off x="7346926" y="192304"/>
            <a:ext cx="3160094" cy="5723465"/>
            <a:chOff x="6748262" y="192304"/>
            <a:chExt cx="3160094" cy="5723465"/>
          </a:xfrm>
        </p:grpSpPr>
        <p:sp>
          <p:nvSpPr>
            <p:cNvPr id="22" name="テキスト ボックス 21">
              <a:extLst>
                <a:ext uri="{FF2B5EF4-FFF2-40B4-BE49-F238E27FC236}">
                  <a16:creationId xmlns:a16="http://schemas.microsoft.com/office/drawing/2014/main" id="{671742AF-B730-95AD-89C0-4E10AA938B2E}"/>
                </a:ext>
              </a:extLst>
            </p:cNvPr>
            <p:cNvSpPr txBox="1"/>
            <p:nvPr/>
          </p:nvSpPr>
          <p:spPr>
            <a:xfrm>
              <a:off x="7289519" y="697758"/>
              <a:ext cx="1652481" cy="1200329"/>
            </a:xfrm>
            <a:prstGeom prst="rect">
              <a:avLst/>
            </a:prstGeom>
            <a:noFill/>
            <a:ln w="19050">
              <a:solidFill>
                <a:schemeClr val="tx1"/>
              </a:solidFill>
            </a:ln>
          </p:spPr>
          <p:txBody>
            <a:bodyPr wrap="square" rtlCol="0">
              <a:spAutoFit/>
            </a:bodyPr>
            <a:lstStyle/>
            <a:p>
              <a:pPr algn="ctr"/>
              <a:r>
                <a:rPr kumimoji="1" lang="ja-JP" altLang="en-US" sz="3600" dirty="0">
                  <a:solidFill>
                    <a:srgbClr val="0000CC"/>
                  </a:solidFill>
                  <a:latin typeface="ＭＳ Ｐゴシック" panose="020B0600070205080204" pitchFamily="50" charset="-128"/>
                  <a:ea typeface="ＭＳ Ｐゴシック" panose="020B0600070205080204" pitchFamily="50" charset="-128"/>
                </a:rPr>
                <a:t>中枢（信念）</a:t>
              </a:r>
            </a:p>
          </p:txBody>
        </p:sp>
        <p:sp>
          <p:nvSpPr>
            <p:cNvPr id="23" name="テキスト ボックス 22">
              <a:extLst>
                <a:ext uri="{FF2B5EF4-FFF2-40B4-BE49-F238E27FC236}">
                  <a16:creationId xmlns:a16="http://schemas.microsoft.com/office/drawing/2014/main" id="{ECF9581A-351E-DF7B-AAAA-DB1D38E08392}"/>
                </a:ext>
              </a:extLst>
            </p:cNvPr>
            <p:cNvSpPr txBox="1"/>
            <p:nvPr/>
          </p:nvSpPr>
          <p:spPr>
            <a:xfrm>
              <a:off x="7289519" y="4323202"/>
              <a:ext cx="1652481" cy="646331"/>
            </a:xfrm>
            <a:prstGeom prst="rect">
              <a:avLst/>
            </a:prstGeom>
            <a:noFill/>
            <a:ln w="19050">
              <a:solidFill>
                <a:schemeClr val="tx1"/>
              </a:solidFill>
            </a:ln>
          </p:spPr>
          <p:txBody>
            <a:bodyPr wrap="square" rtlCol="0">
              <a:spAutoFit/>
            </a:bodyPr>
            <a:lstStyle/>
            <a:p>
              <a:pPr algn="ctr"/>
              <a:r>
                <a:rPr lang="ja-JP" altLang="en-US" sz="3600" dirty="0">
                  <a:solidFill>
                    <a:srgbClr val="FF0000"/>
                  </a:solidFill>
                  <a:latin typeface="ＭＳ Ｐゴシック" panose="020B0600070205080204" pitchFamily="50" charset="-128"/>
                  <a:ea typeface="ＭＳ Ｐゴシック" panose="020B0600070205080204" pitchFamily="50" charset="-128"/>
                </a:rPr>
                <a:t>感覚器</a:t>
              </a:r>
              <a:endParaRPr kumimoji="1" lang="ja-JP" altLang="en-US" sz="3600" dirty="0">
                <a:solidFill>
                  <a:srgbClr val="FF0000"/>
                </a:solidFill>
                <a:latin typeface="ＭＳ Ｐゴシック" panose="020B0600070205080204" pitchFamily="50" charset="-128"/>
                <a:ea typeface="ＭＳ Ｐゴシック" panose="020B0600070205080204" pitchFamily="50" charset="-128"/>
              </a:endParaRPr>
            </a:p>
          </p:txBody>
        </p:sp>
        <p:cxnSp>
          <p:nvCxnSpPr>
            <p:cNvPr id="24" name="直線矢印コネクタ 23">
              <a:extLst>
                <a:ext uri="{FF2B5EF4-FFF2-40B4-BE49-F238E27FC236}">
                  <a16:creationId xmlns:a16="http://schemas.microsoft.com/office/drawing/2014/main" id="{FD02575E-7D1C-FF42-CF31-5C0F3917A88B}"/>
                </a:ext>
              </a:extLst>
            </p:cNvPr>
            <p:cNvCxnSpPr>
              <a:cxnSpLocks/>
            </p:cNvCxnSpPr>
            <p:nvPr/>
          </p:nvCxnSpPr>
          <p:spPr>
            <a:xfrm flipH="1">
              <a:off x="8097650" y="1898087"/>
              <a:ext cx="1" cy="870397"/>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25" name="直線矢印コネクタ 24">
              <a:extLst>
                <a:ext uri="{FF2B5EF4-FFF2-40B4-BE49-F238E27FC236}">
                  <a16:creationId xmlns:a16="http://schemas.microsoft.com/office/drawing/2014/main" id="{EF0090F7-0282-7028-5AB2-D9CD50B6DF80}"/>
                </a:ext>
              </a:extLst>
            </p:cNvPr>
            <p:cNvCxnSpPr>
              <a:cxnSpLocks/>
            </p:cNvCxnSpPr>
            <p:nvPr/>
          </p:nvCxnSpPr>
          <p:spPr>
            <a:xfrm flipH="1" flipV="1">
              <a:off x="8097650" y="3407721"/>
              <a:ext cx="1" cy="870397"/>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26" name="楕円 25">
              <a:extLst>
                <a:ext uri="{FF2B5EF4-FFF2-40B4-BE49-F238E27FC236}">
                  <a16:creationId xmlns:a16="http://schemas.microsoft.com/office/drawing/2014/main" id="{92E542DE-58E6-DEB9-FA84-59BB11B86803}"/>
                </a:ext>
              </a:extLst>
            </p:cNvPr>
            <p:cNvSpPr/>
            <p:nvPr/>
          </p:nvSpPr>
          <p:spPr>
            <a:xfrm>
              <a:off x="7885791" y="2862795"/>
              <a:ext cx="410043" cy="385442"/>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7" name="直線コネクタ 26">
              <a:extLst>
                <a:ext uri="{FF2B5EF4-FFF2-40B4-BE49-F238E27FC236}">
                  <a16:creationId xmlns:a16="http://schemas.microsoft.com/office/drawing/2014/main" id="{E256F332-C351-96EA-9010-F1C8D75A59EC}"/>
                </a:ext>
              </a:extLst>
            </p:cNvPr>
            <p:cNvCxnSpPr/>
            <p:nvPr/>
          </p:nvCxnSpPr>
          <p:spPr>
            <a:xfrm>
              <a:off x="8492657" y="3071918"/>
              <a:ext cx="934903"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28" name="直線コネクタ 27">
              <a:extLst>
                <a:ext uri="{FF2B5EF4-FFF2-40B4-BE49-F238E27FC236}">
                  <a16:creationId xmlns:a16="http://schemas.microsoft.com/office/drawing/2014/main" id="{932EAAC5-3B6B-AD7E-36FA-B437E86DB1D9}"/>
                </a:ext>
              </a:extLst>
            </p:cNvPr>
            <p:cNvCxnSpPr>
              <a:cxnSpLocks/>
            </p:cNvCxnSpPr>
            <p:nvPr/>
          </p:nvCxnSpPr>
          <p:spPr>
            <a:xfrm>
              <a:off x="9431660" y="1297923"/>
              <a:ext cx="0" cy="177398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矢印コネクタ 28">
              <a:extLst>
                <a:ext uri="{FF2B5EF4-FFF2-40B4-BE49-F238E27FC236}">
                  <a16:creationId xmlns:a16="http://schemas.microsoft.com/office/drawing/2014/main" id="{B8DA0439-6F94-8223-C5A6-AD3B0D390BF8}"/>
                </a:ext>
              </a:extLst>
            </p:cNvPr>
            <p:cNvCxnSpPr>
              <a:cxnSpLocks/>
            </p:cNvCxnSpPr>
            <p:nvPr/>
          </p:nvCxnSpPr>
          <p:spPr>
            <a:xfrm flipH="1">
              <a:off x="8925600" y="1297923"/>
              <a:ext cx="522464"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テキスト ボックス 29">
              <a:extLst>
                <a:ext uri="{FF2B5EF4-FFF2-40B4-BE49-F238E27FC236}">
                  <a16:creationId xmlns:a16="http://schemas.microsoft.com/office/drawing/2014/main" id="{937A257F-7B3C-7F9D-B4E3-D0B975345E10}"/>
                </a:ext>
              </a:extLst>
            </p:cNvPr>
            <p:cNvSpPr txBox="1"/>
            <p:nvPr/>
          </p:nvSpPr>
          <p:spPr>
            <a:xfrm>
              <a:off x="6799515" y="2342038"/>
              <a:ext cx="1095172" cy="369332"/>
            </a:xfrm>
            <a:prstGeom prst="rect">
              <a:avLst/>
            </a:prstGeom>
            <a:noFill/>
          </p:spPr>
          <p:txBody>
            <a:bodyPr wrap="none" rtlCol="0">
              <a:spAutoFit/>
            </a:bodyPr>
            <a:lstStyle/>
            <a:p>
              <a:r>
                <a:rPr lang="ja-JP" altLang="en-US" dirty="0">
                  <a:latin typeface="ＭＳ Ｐゴシック" panose="020B0600070205080204" pitchFamily="50" charset="-128"/>
                  <a:ea typeface="ＭＳ Ｐゴシック" panose="020B0600070205080204" pitchFamily="50" charset="-128"/>
                </a:rPr>
                <a:t>高</a:t>
              </a:r>
              <a:r>
                <a:rPr kumimoji="1" lang="ja-JP" altLang="en-US" dirty="0">
                  <a:latin typeface="ＭＳ Ｐゴシック" panose="020B0600070205080204" pitchFamily="50" charset="-128"/>
                  <a:ea typeface="ＭＳ Ｐゴシック" panose="020B0600070205080204" pitchFamily="50" charset="-128"/>
                </a:rPr>
                <a:t>い精度</a:t>
              </a:r>
            </a:p>
          </p:txBody>
        </p:sp>
        <p:sp>
          <p:nvSpPr>
            <p:cNvPr id="31" name="テキスト ボックス 30">
              <a:extLst>
                <a:ext uri="{FF2B5EF4-FFF2-40B4-BE49-F238E27FC236}">
                  <a16:creationId xmlns:a16="http://schemas.microsoft.com/office/drawing/2014/main" id="{4234D5B1-87D9-A2FC-A2AD-661F5DCF43C2}"/>
                </a:ext>
              </a:extLst>
            </p:cNvPr>
            <p:cNvSpPr txBox="1"/>
            <p:nvPr/>
          </p:nvSpPr>
          <p:spPr>
            <a:xfrm>
              <a:off x="6805927" y="3634355"/>
              <a:ext cx="1095172" cy="369332"/>
            </a:xfrm>
            <a:prstGeom prst="rect">
              <a:avLst/>
            </a:prstGeom>
            <a:noFill/>
          </p:spPr>
          <p:txBody>
            <a:bodyPr wrap="none" rtlCol="0">
              <a:spAutoFit/>
            </a:bodyPr>
            <a:lstStyle/>
            <a:p>
              <a:r>
                <a:rPr kumimoji="1" lang="ja-JP" altLang="en-US" dirty="0">
                  <a:latin typeface="ＭＳ Ｐゴシック" panose="020B0600070205080204" pitchFamily="50" charset="-128"/>
                  <a:ea typeface="ＭＳ Ｐゴシック" panose="020B0600070205080204" pitchFamily="50" charset="-128"/>
                </a:rPr>
                <a:t>低い精度</a:t>
              </a:r>
            </a:p>
          </p:txBody>
        </p:sp>
        <p:sp>
          <p:nvSpPr>
            <p:cNvPr id="32" name="テキスト ボックス 31">
              <a:extLst>
                <a:ext uri="{FF2B5EF4-FFF2-40B4-BE49-F238E27FC236}">
                  <a16:creationId xmlns:a16="http://schemas.microsoft.com/office/drawing/2014/main" id="{D5139A33-EFC5-BF71-E63C-7E57DED9EEA4}"/>
                </a:ext>
              </a:extLst>
            </p:cNvPr>
            <p:cNvSpPr txBox="1"/>
            <p:nvPr/>
          </p:nvSpPr>
          <p:spPr>
            <a:xfrm>
              <a:off x="8297534" y="3626841"/>
              <a:ext cx="1107996" cy="369332"/>
            </a:xfrm>
            <a:prstGeom prst="rect">
              <a:avLst/>
            </a:prstGeom>
            <a:noFill/>
          </p:spPr>
          <p:txBody>
            <a:bodyPr wrap="none" rtlCol="0">
              <a:spAutoFit/>
            </a:bodyPr>
            <a:lstStyle/>
            <a:p>
              <a:r>
                <a:rPr kumimoji="1" lang="ja-JP" altLang="en-US" dirty="0">
                  <a:solidFill>
                    <a:srgbClr val="FF0000"/>
                  </a:solidFill>
                  <a:latin typeface="ＭＳ Ｐゴシック" panose="020B0600070205080204" pitchFamily="50" charset="-128"/>
                  <a:ea typeface="ＭＳ Ｐゴシック" panose="020B0600070205080204" pitchFamily="50" charset="-128"/>
                </a:rPr>
                <a:t>感覚</a:t>
              </a:r>
              <a:r>
                <a:rPr kumimoji="1" lang="ja-JP" altLang="en-US" dirty="0">
                  <a:latin typeface="ＭＳ Ｐゴシック" panose="020B0600070205080204" pitchFamily="50" charset="-128"/>
                  <a:ea typeface="ＭＳ Ｐゴシック" panose="020B0600070205080204" pitchFamily="50" charset="-128"/>
                </a:rPr>
                <a:t>信号</a:t>
              </a:r>
            </a:p>
          </p:txBody>
        </p:sp>
        <p:sp>
          <p:nvSpPr>
            <p:cNvPr id="33" name="テキスト ボックス 32">
              <a:extLst>
                <a:ext uri="{FF2B5EF4-FFF2-40B4-BE49-F238E27FC236}">
                  <a16:creationId xmlns:a16="http://schemas.microsoft.com/office/drawing/2014/main" id="{5B1E3127-2C05-A2A4-7273-6FCCFF4F6788}"/>
                </a:ext>
              </a:extLst>
            </p:cNvPr>
            <p:cNvSpPr txBox="1"/>
            <p:nvPr/>
          </p:nvSpPr>
          <p:spPr>
            <a:xfrm>
              <a:off x="9446691" y="1433795"/>
              <a:ext cx="461665" cy="1477328"/>
            </a:xfrm>
            <a:prstGeom prst="rect">
              <a:avLst/>
            </a:prstGeom>
            <a:noFill/>
          </p:spPr>
          <p:txBody>
            <a:bodyPr vert="eaVert" wrap="none" rtlCol="0">
              <a:spAutoFit/>
            </a:bodyPr>
            <a:lstStyle/>
            <a:p>
              <a:r>
                <a:rPr lang="ja-JP" altLang="en-US" dirty="0">
                  <a:solidFill>
                    <a:srgbClr val="7030A0"/>
                  </a:solidFill>
                  <a:latin typeface="ＭＳ Ｐゴシック" panose="020B0600070205080204" pitchFamily="50" charset="-128"/>
                  <a:ea typeface="ＭＳ Ｐゴシック" panose="020B0600070205080204" pitchFamily="50" charset="-128"/>
                </a:rPr>
                <a:t>予測誤差</a:t>
              </a:r>
              <a:r>
                <a:rPr kumimoji="1" lang="ja-JP" altLang="en-US" dirty="0">
                  <a:latin typeface="ＭＳ Ｐゴシック" panose="020B0600070205080204" pitchFamily="50" charset="-128"/>
                  <a:ea typeface="ＭＳ Ｐゴシック" panose="020B0600070205080204" pitchFamily="50" charset="-128"/>
                </a:rPr>
                <a:t>信号</a:t>
              </a:r>
            </a:p>
          </p:txBody>
        </p:sp>
        <p:sp>
          <p:nvSpPr>
            <p:cNvPr id="34" name="テキスト ボックス 33">
              <a:extLst>
                <a:ext uri="{FF2B5EF4-FFF2-40B4-BE49-F238E27FC236}">
                  <a16:creationId xmlns:a16="http://schemas.microsoft.com/office/drawing/2014/main" id="{0386B244-B539-F82D-F628-A981BE92FFB2}"/>
                </a:ext>
              </a:extLst>
            </p:cNvPr>
            <p:cNvSpPr txBox="1"/>
            <p:nvPr/>
          </p:nvSpPr>
          <p:spPr>
            <a:xfrm>
              <a:off x="8297534" y="2360497"/>
              <a:ext cx="1107996" cy="369332"/>
            </a:xfrm>
            <a:prstGeom prst="rect">
              <a:avLst/>
            </a:prstGeom>
            <a:noFill/>
          </p:spPr>
          <p:txBody>
            <a:bodyPr wrap="none" rtlCol="0">
              <a:spAutoFit/>
            </a:bodyPr>
            <a:lstStyle/>
            <a:p>
              <a:r>
                <a:rPr lang="ja-JP" altLang="en-US" dirty="0">
                  <a:solidFill>
                    <a:srgbClr val="0000CC"/>
                  </a:solidFill>
                  <a:latin typeface="ＭＳ Ｐゴシック" panose="020B0600070205080204" pitchFamily="50" charset="-128"/>
                  <a:ea typeface="ＭＳ Ｐゴシック" panose="020B0600070205080204" pitchFamily="50" charset="-128"/>
                </a:rPr>
                <a:t>予測</a:t>
              </a:r>
              <a:r>
                <a:rPr kumimoji="1" lang="ja-JP" altLang="en-US" dirty="0">
                  <a:latin typeface="ＭＳ Ｐゴシック" panose="020B0600070205080204" pitchFamily="50" charset="-128"/>
                  <a:ea typeface="ＭＳ Ｐゴシック" panose="020B0600070205080204" pitchFamily="50" charset="-128"/>
                </a:rPr>
                <a:t>信号</a:t>
              </a:r>
            </a:p>
          </p:txBody>
        </p:sp>
        <p:sp>
          <p:nvSpPr>
            <p:cNvPr id="35" name="テキスト ボックス 34">
              <a:extLst>
                <a:ext uri="{FF2B5EF4-FFF2-40B4-BE49-F238E27FC236}">
                  <a16:creationId xmlns:a16="http://schemas.microsoft.com/office/drawing/2014/main" id="{66E721B6-4665-8D57-271D-48378CE75369}"/>
                </a:ext>
              </a:extLst>
            </p:cNvPr>
            <p:cNvSpPr txBox="1"/>
            <p:nvPr/>
          </p:nvSpPr>
          <p:spPr>
            <a:xfrm>
              <a:off x="6748262" y="192304"/>
              <a:ext cx="3129685" cy="461665"/>
            </a:xfrm>
            <a:prstGeom prst="rect">
              <a:avLst/>
            </a:prstGeom>
            <a:noFill/>
          </p:spPr>
          <p:txBody>
            <a:bodyPr wrap="square" rtlCol="0">
              <a:spAutoFit/>
            </a:bodyPr>
            <a:lstStyle/>
            <a:p>
              <a:r>
                <a:rPr kumimoji="1" lang="ja-JP" altLang="en-US" sz="2400" dirty="0">
                  <a:highlight>
                    <a:srgbClr val="00FFFF"/>
                  </a:highlight>
                  <a:latin typeface="ＭＳ Ｐゴシック" panose="020B0600070205080204" pitchFamily="50" charset="-128"/>
                  <a:ea typeface="ＭＳ Ｐゴシック" panose="020B0600070205080204" pitchFamily="50" charset="-128"/>
                </a:rPr>
                <a:t>信念の更新がされない</a:t>
              </a:r>
            </a:p>
          </p:txBody>
        </p:sp>
        <p:sp>
          <p:nvSpPr>
            <p:cNvPr id="37" name="テキスト ボックス 36">
              <a:extLst>
                <a:ext uri="{FF2B5EF4-FFF2-40B4-BE49-F238E27FC236}">
                  <a16:creationId xmlns:a16="http://schemas.microsoft.com/office/drawing/2014/main" id="{DF3B60F9-57BF-1DBE-ECF9-C620E06AF964}"/>
                </a:ext>
              </a:extLst>
            </p:cNvPr>
            <p:cNvSpPr txBox="1"/>
            <p:nvPr/>
          </p:nvSpPr>
          <p:spPr>
            <a:xfrm>
              <a:off x="6748262" y="5084772"/>
              <a:ext cx="3129685" cy="830997"/>
            </a:xfrm>
            <a:prstGeom prst="rect">
              <a:avLst/>
            </a:prstGeom>
            <a:noFill/>
          </p:spPr>
          <p:txBody>
            <a:bodyPr wrap="square" rtlCol="0">
              <a:spAutoFit/>
            </a:bodyPr>
            <a:lstStyle/>
            <a:p>
              <a:r>
                <a:rPr kumimoji="1" lang="ja-JP" altLang="en-US" sz="2400" dirty="0">
                  <a:highlight>
                    <a:srgbClr val="FFFF00"/>
                  </a:highlight>
                  <a:latin typeface="ＭＳ Ｐゴシック" panose="020B0600070205080204" pitchFamily="50" charset="-128"/>
                  <a:ea typeface="ＭＳ Ｐゴシック" panose="020B0600070205080204" pitchFamily="50" charset="-128"/>
                </a:rPr>
                <a:t>信念の修正が起こらず</a:t>
              </a:r>
              <a:endParaRPr kumimoji="1" lang="en-US" altLang="ja-JP" sz="2400" dirty="0">
                <a:highlight>
                  <a:srgbClr val="FFFF00"/>
                </a:highlight>
                <a:latin typeface="ＭＳ Ｐゴシック" panose="020B0600070205080204" pitchFamily="50" charset="-128"/>
                <a:ea typeface="ＭＳ Ｐゴシック" panose="020B0600070205080204" pitchFamily="50" charset="-128"/>
              </a:endParaRPr>
            </a:p>
            <a:p>
              <a:r>
                <a:rPr lang="ja-JP" altLang="en-US" sz="2400" dirty="0">
                  <a:highlight>
                    <a:srgbClr val="00FFFF"/>
                  </a:highlight>
                  <a:latin typeface="ＭＳ Ｐゴシック" panose="020B0600070205080204" pitchFamily="50" charset="-128"/>
                  <a:ea typeface="ＭＳ Ｐゴシック" panose="020B0600070205080204" pitchFamily="50" charset="-128"/>
                </a:rPr>
                <a:t>感覚信号は無視される</a:t>
              </a:r>
              <a:endParaRPr kumimoji="1" lang="ja-JP" altLang="en-US" sz="2400" dirty="0">
                <a:highlight>
                  <a:srgbClr val="00FFFF"/>
                </a:highlight>
                <a:latin typeface="ＭＳ Ｐゴシック" panose="020B0600070205080204" pitchFamily="50" charset="-128"/>
                <a:ea typeface="ＭＳ Ｐゴシック" panose="020B0600070205080204" pitchFamily="50" charset="-128"/>
              </a:endParaRPr>
            </a:p>
          </p:txBody>
        </p:sp>
        <p:sp>
          <p:nvSpPr>
            <p:cNvPr id="41" name="テキスト ボックス 40">
              <a:extLst>
                <a:ext uri="{FF2B5EF4-FFF2-40B4-BE49-F238E27FC236}">
                  <a16:creationId xmlns:a16="http://schemas.microsoft.com/office/drawing/2014/main" id="{9E016CD4-3886-E0AC-49AE-ECB9CFFCA982}"/>
                </a:ext>
              </a:extLst>
            </p:cNvPr>
            <p:cNvSpPr txBox="1"/>
            <p:nvPr/>
          </p:nvSpPr>
          <p:spPr>
            <a:xfrm>
              <a:off x="7879357" y="3134104"/>
              <a:ext cx="415498" cy="369332"/>
            </a:xfrm>
            <a:prstGeom prst="rect">
              <a:avLst/>
            </a:prstGeom>
            <a:noFill/>
          </p:spPr>
          <p:txBody>
            <a:bodyPr wrap="square" rtlCol="0">
              <a:spAutoFit/>
            </a:bodyPr>
            <a:lstStyle/>
            <a:p>
              <a:r>
                <a:rPr lang="ja-JP" altLang="en-US" b="1" dirty="0">
                  <a:solidFill>
                    <a:srgbClr val="FF00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a:t>
              </a:r>
              <a:endParaRPr kumimoji="1" lang="ja-JP" altLang="en-US" b="1" dirty="0">
                <a:solidFill>
                  <a:srgbClr val="FF00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sp>
          <p:nvSpPr>
            <p:cNvPr id="43" name="テキスト ボックス 42">
              <a:extLst>
                <a:ext uri="{FF2B5EF4-FFF2-40B4-BE49-F238E27FC236}">
                  <a16:creationId xmlns:a16="http://schemas.microsoft.com/office/drawing/2014/main" id="{8038CE4A-A04A-A964-F905-5E840539946D}"/>
                </a:ext>
              </a:extLst>
            </p:cNvPr>
            <p:cNvSpPr txBox="1"/>
            <p:nvPr/>
          </p:nvSpPr>
          <p:spPr>
            <a:xfrm>
              <a:off x="7874569" y="2629065"/>
              <a:ext cx="415498" cy="369332"/>
            </a:xfrm>
            <a:prstGeom prst="rect">
              <a:avLst/>
            </a:prstGeom>
            <a:noFill/>
          </p:spPr>
          <p:txBody>
            <a:bodyPr wrap="none" rtlCol="0">
              <a:spAutoFit/>
            </a:bodyPr>
            <a:lstStyle/>
            <a:p>
              <a:r>
                <a:rPr kumimoji="1" lang="ja-JP" altLang="en-US" b="1" dirty="0">
                  <a:solidFill>
                    <a:srgbClr val="0000CC"/>
                  </a:solidFill>
                </a:rPr>
                <a:t>ー</a:t>
              </a:r>
            </a:p>
          </p:txBody>
        </p:sp>
      </p:grpSp>
      <p:sp>
        <p:nvSpPr>
          <p:cNvPr id="46" name="テキスト ボックス 45">
            <a:extLst>
              <a:ext uri="{FF2B5EF4-FFF2-40B4-BE49-F238E27FC236}">
                <a16:creationId xmlns:a16="http://schemas.microsoft.com/office/drawing/2014/main" id="{87C51887-9D0D-5F3C-4DCB-C08B155394DF}"/>
              </a:ext>
            </a:extLst>
          </p:cNvPr>
          <p:cNvSpPr txBox="1"/>
          <p:nvPr/>
        </p:nvSpPr>
        <p:spPr>
          <a:xfrm>
            <a:off x="7294352" y="6036502"/>
            <a:ext cx="3409908" cy="584775"/>
          </a:xfrm>
          <a:prstGeom prst="rect">
            <a:avLst/>
          </a:prstGeom>
          <a:noFill/>
        </p:spPr>
        <p:txBody>
          <a:bodyPr wrap="none" rtlCol="0">
            <a:spAutoFit/>
          </a:bodyPr>
          <a:lstStyle/>
          <a:p>
            <a:r>
              <a:rPr kumimoji="1" lang="ja-JP" altLang="en-US" sz="3200" dirty="0">
                <a:latin typeface="ＭＳ Ｐゴシック" panose="020B0600070205080204" pitchFamily="50" charset="-128"/>
                <a:ea typeface="ＭＳ Ｐゴシック" panose="020B0600070205080204" pitchFamily="50" charset="-128"/>
              </a:rPr>
              <a:t>統合失調症モデル</a:t>
            </a:r>
          </a:p>
        </p:txBody>
      </p:sp>
      <p:sp>
        <p:nvSpPr>
          <p:cNvPr id="48" name="テキスト ボックス 47">
            <a:extLst>
              <a:ext uri="{FF2B5EF4-FFF2-40B4-BE49-F238E27FC236}">
                <a16:creationId xmlns:a16="http://schemas.microsoft.com/office/drawing/2014/main" id="{57ED6991-83BA-CFAB-E23A-6EC64CB1FB9A}"/>
              </a:ext>
            </a:extLst>
          </p:cNvPr>
          <p:cNvSpPr txBox="1"/>
          <p:nvPr/>
        </p:nvSpPr>
        <p:spPr>
          <a:xfrm>
            <a:off x="5867420" y="176724"/>
            <a:ext cx="923330" cy="6653424"/>
          </a:xfrm>
          <a:prstGeom prst="rect">
            <a:avLst/>
          </a:prstGeom>
          <a:noFill/>
        </p:spPr>
        <p:txBody>
          <a:bodyPr vert="eaVert" wrap="none" rtlCol="0">
            <a:spAutoFit/>
          </a:bodyPr>
          <a:lstStyle/>
          <a:p>
            <a:r>
              <a:rPr kumimoji="1" lang="ja-JP" altLang="en-US" sz="2400"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信念に基づいて予測した信号と感覚信号を比較し</a:t>
            </a:r>
            <a:endParaRPr kumimoji="1" lang="en-US" altLang="ja-JP" sz="2400"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a:p>
            <a:r>
              <a:rPr lang="ja-JP" altLang="en-US" sz="2400"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両者の違い（誤差）に応じて信念を更新する仕組み</a:t>
            </a:r>
            <a:endParaRPr kumimoji="1" lang="ja-JP" altLang="en-US" sz="2400"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sp>
        <p:nvSpPr>
          <p:cNvPr id="51" name="矢印: 下 50">
            <a:extLst>
              <a:ext uri="{FF2B5EF4-FFF2-40B4-BE49-F238E27FC236}">
                <a16:creationId xmlns:a16="http://schemas.microsoft.com/office/drawing/2014/main" id="{62215956-82F9-2DAD-D0E6-CD57F4A2F4AB}"/>
              </a:ext>
            </a:extLst>
          </p:cNvPr>
          <p:cNvSpPr/>
          <p:nvPr/>
        </p:nvSpPr>
        <p:spPr>
          <a:xfrm>
            <a:off x="10198278" y="2935776"/>
            <a:ext cx="155817" cy="239479"/>
          </a:xfrm>
          <a:prstGeom prst="downArrow">
            <a:avLst/>
          </a:prstGeom>
          <a:solidFill>
            <a:schemeClr val="bg1"/>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59" name="グループ化 58">
            <a:extLst>
              <a:ext uri="{FF2B5EF4-FFF2-40B4-BE49-F238E27FC236}">
                <a16:creationId xmlns:a16="http://schemas.microsoft.com/office/drawing/2014/main" id="{7D1005EE-3D12-10CB-DA71-CE1BB2276C4B}"/>
              </a:ext>
            </a:extLst>
          </p:cNvPr>
          <p:cNvGrpSpPr/>
          <p:nvPr/>
        </p:nvGrpSpPr>
        <p:grpSpPr>
          <a:xfrm>
            <a:off x="758100" y="208024"/>
            <a:ext cx="4080436" cy="6390572"/>
            <a:chOff x="1479776" y="208024"/>
            <a:chExt cx="4080436" cy="6390572"/>
          </a:xfrm>
        </p:grpSpPr>
        <p:grpSp>
          <p:nvGrpSpPr>
            <p:cNvPr id="44" name="グループ化 43">
              <a:extLst>
                <a:ext uri="{FF2B5EF4-FFF2-40B4-BE49-F238E27FC236}">
                  <a16:creationId xmlns:a16="http://schemas.microsoft.com/office/drawing/2014/main" id="{AAFF743F-597B-E1BD-2DB2-E4BA2F665932}"/>
                </a:ext>
              </a:extLst>
            </p:cNvPr>
            <p:cNvGrpSpPr/>
            <p:nvPr/>
          </p:nvGrpSpPr>
          <p:grpSpPr>
            <a:xfrm>
              <a:off x="1783365" y="208024"/>
              <a:ext cx="3776847" cy="5712540"/>
              <a:chOff x="1225705" y="208024"/>
              <a:chExt cx="3776847" cy="5712540"/>
            </a:xfrm>
          </p:grpSpPr>
          <p:sp>
            <p:nvSpPr>
              <p:cNvPr id="2" name="テキスト ボックス 1">
                <a:extLst>
                  <a:ext uri="{FF2B5EF4-FFF2-40B4-BE49-F238E27FC236}">
                    <a16:creationId xmlns:a16="http://schemas.microsoft.com/office/drawing/2014/main" id="{04A63A48-D3E6-D4B4-2876-E35B347D4E3B}"/>
                  </a:ext>
                </a:extLst>
              </p:cNvPr>
              <p:cNvSpPr txBox="1"/>
              <p:nvPr/>
            </p:nvSpPr>
            <p:spPr>
              <a:xfrm>
                <a:off x="2155129" y="713478"/>
                <a:ext cx="1652481" cy="1200329"/>
              </a:xfrm>
              <a:prstGeom prst="rect">
                <a:avLst/>
              </a:prstGeom>
              <a:noFill/>
              <a:ln w="19050">
                <a:solidFill>
                  <a:schemeClr val="tx1"/>
                </a:solidFill>
              </a:ln>
            </p:spPr>
            <p:txBody>
              <a:bodyPr wrap="square" rtlCol="0">
                <a:spAutoFit/>
              </a:bodyPr>
              <a:lstStyle/>
              <a:p>
                <a:pPr algn="ctr"/>
                <a:r>
                  <a:rPr kumimoji="1" lang="ja-JP" altLang="en-US" sz="3600" dirty="0">
                    <a:solidFill>
                      <a:srgbClr val="0000CC"/>
                    </a:solidFill>
                    <a:latin typeface="ＭＳ Ｐゴシック" panose="020B0600070205080204" pitchFamily="50" charset="-128"/>
                    <a:ea typeface="ＭＳ Ｐゴシック" panose="020B0600070205080204" pitchFamily="50" charset="-128"/>
                  </a:rPr>
                  <a:t>中枢（信念）</a:t>
                </a:r>
              </a:p>
            </p:txBody>
          </p:sp>
          <p:sp>
            <p:nvSpPr>
              <p:cNvPr id="3" name="テキスト ボックス 2">
                <a:extLst>
                  <a:ext uri="{FF2B5EF4-FFF2-40B4-BE49-F238E27FC236}">
                    <a16:creationId xmlns:a16="http://schemas.microsoft.com/office/drawing/2014/main" id="{6FE4ED59-92FA-5D05-AD3C-2FD934639714}"/>
                  </a:ext>
                </a:extLst>
              </p:cNvPr>
              <p:cNvSpPr txBox="1"/>
              <p:nvPr/>
            </p:nvSpPr>
            <p:spPr>
              <a:xfrm>
                <a:off x="2155129" y="4338922"/>
                <a:ext cx="1652481" cy="646331"/>
              </a:xfrm>
              <a:prstGeom prst="rect">
                <a:avLst/>
              </a:prstGeom>
              <a:noFill/>
              <a:ln w="19050">
                <a:solidFill>
                  <a:schemeClr val="tx1"/>
                </a:solidFill>
              </a:ln>
            </p:spPr>
            <p:txBody>
              <a:bodyPr wrap="square" rtlCol="0">
                <a:spAutoFit/>
              </a:bodyPr>
              <a:lstStyle/>
              <a:p>
                <a:pPr algn="ctr"/>
                <a:r>
                  <a:rPr lang="ja-JP" altLang="en-US" sz="3600" dirty="0">
                    <a:solidFill>
                      <a:srgbClr val="FF0000"/>
                    </a:solidFill>
                    <a:latin typeface="ＭＳ Ｐゴシック" panose="020B0600070205080204" pitchFamily="50" charset="-128"/>
                    <a:ea typeface="ＭＳ Ｐゴシック" panose="020B0600070205080204" pitchFamily="50" charset="-128"/>
                  </a:rPr>
                  <a:t>感覚器</a:t>
                </a:r>
                <a:endParaRPr kumimoji="1" lang="ja-JP" altLang="en-US" sz="3600" dirty="0">
                  <a:solidFill>
                    <a:srgbClr val="FF0000"/>
                  </a:solidFill>
                  <a:latin typeface="ＭＳ Ｐゴシック" panose="020B0600070205080204" pitchFamily="50" charset="-128"/>
                  <a:ea typeface="ＭＳ Ｐゴシック" panose="020B0600070205080204" pitchFamily="50" charset="-128"/>
                </a:endParaRPr>
              </a:p>
            </p:txBody>
          </p:sp>
          <p:cxnSp>
            <p:nvCxnSpPr>
              <p:cNvPr id="5" name="直線矢印コネクタ 4">
                <a:extLst>
                  <a:ext uri="{FF2B5EF4-FFF2-40B4-BE49-F238E27FC236}">
                    <a16:creationId xmlns:a16="http://schemas.microsoft.com/office/drawing/2014/main" id="{BAB2AD6B-8694-F647-5C44-27FE2127A9F8}"/>
                  </a:ext>
                </a:extLst>
              </p:cNvPr>
              <p:cNvCxnSpPr>
                <a:cxnSpLocks/>
              </p:cNvCxnSpPr>
              <p:nvPr/>
            </p:nvCxnSpPr>
            <p:spPr>
              <a:xfrm flipH="1">
                <a:off x="2963260" y="1913807"/>
                <a:ext cx="1" cy="870397"/>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6" name="直線矢印コネクタ 5">
                <a:extLst>
                  <a:ext uri="{FF2B5EF4-FFF2-40B4-BE49-F238E27FC236}">
                    <a16:creationId xmlns:a16="http://schemas.microsoft.com/office/drawing/2014/main" id="{5123209D-91A3-F02C-2D81-2A7BD6E8EA60}"/>
                  </a:ext>
                </a:extLst>
              </p:cNvPr>
              <p:cNvCxnSpPr>
                <a:cxnSpLocks/>
              </p:cNvCxnSpPr>
              <p:nvPr/>
            </p:nvCxnSpPr>
            <p:spPr>
              <a:xfrm flipH="1" flipV="1">
                <a:off x="2963260" y="3423441"/>
                <a:ext cx="1" cy="870397"/>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7" name="楕円 6">
                <a:extLst>
                  <a:ext uri="{FF2B5EF4-FFF2-40B4-BE49-F238E27FC236}">
                    <a16:creationId xmlns:a16="http://schemas.microsoft.com/office/drawing/2014/main" id="{3E60C0C4-806D-5F23-9A06-BE1D5DDB70C2}"/>
                  </a:ext>
                </a:extLst>
              </p:cNvPr>
              <p:cNvSpPr/>
              <p:nvPr/>
            </p:nvSpPr>
            <p:spPr>
              <a:xfrm>
                <a:off x="2751401" y="2878515"/>
                <a:ext cx="410043" cy="385442"/>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コネクタ 8">
                <a:extLst>
                  <a:ext uri="{FF2B5EF4-FFF2-40B4-BE49-F238E27FC236}">
                    <a16:creationId xmlns:a16="http://schemas.microsoft.com/office/drawing/2014/main" id="{950611B6-3EE4-7C77-C981-D8EC1CD61D7A}"/>
                  </a:ext>
                </a:extLst>
              </p:cNvPr>
              <p:cNvCxnSpPr/>
              <p:nvPr/>
            </p:nvCxnSpPr>
            <p:spPr>
              <a:xfrm>
                <a:off x="3358267" y="3087638"/>
                <a:ext cx="934903"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11" name="直線コネクタ 10">
                <a:extLst>
                  <a:ext uri="{FF2B5EF4-FFF2-40B4-BE49-F238E27FC236}">
                    <a16:creationId xmlns:a16="http://schemas.microsoft.com/office/drawing/2014/main" id="{EAE25E9F-2B42-F982-149D-932FBBA3C915}"/>
                  </a:ext>
                </a:extLst>
              </p:cNvPr>
              <p:cNvCxnSpPr>
                <a:cxnSpLocks/>
              </p:cNvCxnSpPr>
              <p:nvPr/>
            </p:nvCxnSpPr>
            <p:spPr>
              <a:xfrm>
                <a:off x="4297270" y="1313643"/>
                <a:ext cx="0" cy="177398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線矢印コネクタ 12">
                <a:extLst>
                  <a:ext uri="{FF2B5EF4-FFF2-40B4-BE49-F238E27FC236}">
                    <a16:creationId xmlns:a16="http://schemas.microsoft.com/office/drawing/2014/main" id="{5AA7699F-D551-448E-CBA7-2CACA79CC866}"/>
                  </a:ext>
                </a:extLst>
              </p:cNvPr>
              <p:cNvCxnSpPr>
                <a:cxnSpLocks/>
              </p:cNvCxnSpPr>
              <p:nvPr/>
            </p:nvCxnSpPr>
            <p:spPr>
              <a:xfrm flipH="1">
                <a:off x="3791210" y="1313643"/>
                <a:ext cx="52246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20A86A48-374A-0B51-3237-46923E75361F}"/>
                  </a:ext>
                </a:extLst>
              </p:cNvPr>
              <p:cNvSpPr txBox="1"/>
              <p:nvPr/>
            </p:nvSpPr>
            <p:spPr>
              <a:xfrm>
                <a:off x="1665125" y="2357758"/>
                <a:ext cx="1107996" cy="369332"/>
              </a:xfrm>
              <a:prstGeom prst="rect">
                <a:avLst/>
              </a:prstGeom>
              <a:noFill/>
            </p:spPr>
            <p:txBody>
              <a:bodyPr wrap="none" rtlCol="0">
                <a:spAutoFit/>
              </a:bodyPr>
              <a:lstStyle/>
              <a:p>
                <a:r>
                  <a:rPr kumimoji="1" lang="ja-JP" altLang="en-US" dirty="0">
                    <a:latin typeface="ＭＳ Ｐゴシック" panose="020B0600070205080204" pitchFamily="50" charset="-128"/>
                    <a:ea typeface="ＭＳ Ｐゴシック" panose="020B0600070205080204" pitchFamily="50" charset="-128"/>
                  </a:rPr>
                  <a:t>低い精度</a:t>
                </a:r>
              </a:p>
            </p:txBody>
          </p:sp>
          <p:sp>
            <p:nvSpPr>
              <p:cNvPr id="17" name="テキスト ボックス 16">
                <a:extLst>
                  <a:ext uri="{FF2B5EF4-FFF2-40B4-BE49-F238E27FC236}">
                    <a16:creationId xmlns:a16="http://schemas.microsoft.com/office/drawing/2014/main" id="{A16D8311-92CB-7451-B24C-A6B4FC9C479A}"/>
                  </a:ext>
                </a:extLst>
              </p:cNvPr>
              <p:cNvSpPr txBox="1"/>
              <p:nvPr/>
            </p:nvSpPr>
            <p:spPr>
              <a:xfrm>
                <a:off x="1671537" y="3650075"/>
                <a:ext cx="1095172" cy="369332"/>
              </a:xfrm>
              <a:prstGeom prst="rect">
                <a:avLst/>
              </a:prstGeom>
              <a:noFill/>
            </p:spPr>
            <p:txBody>
              <a:bodyPr wrap="none" rtlCol="0">
                <a:spAutoFit/>
              </a:bodyPr>
              <a:lstStyle/>
              <a:p>
                <a:r>
                  <a:rPr lang="ja-JP" altLang="en-US" dirty="0">
                    <a:latin typeface="ＭＳ Ｐゴシック" panose="020B0600070205080204" pitchFamily="50" charset="-128"/>
                    <a:ea typeface="ＭＳ Ｐゴシック" panose="020B0600070205080204" pitchFamily="50" charset="-128"/>
                  </a:rPr>
                  <a:t>高</a:t>
                </a:r>
                <a:r>
                  <a:rPr kumimoji="1" lang="ja-JP" altLang="en-US" dirty="0">
                    <a:latin typeface="ＭＳ Ｐゴシック" panose="020B0600070205080204" pitchFamily="50" charset="-128"/>
                    <a:ea typeface="ＭＳ Ｐゴシック" panose="020B0600070205080204" pitchFamily="50" charset="-128"/>
                  </a:rPr>
                  <a:t>い精度</a:t>
                </a:r>
              </a:p>
            </p:txBody>
          </p:sp>
          <p:sp>
            <p:nvSpPr>
              <p:cNvPr id="18" name="テキスト ボックス 17">
                <a:extLst>
                  <a:ext uri="{FF2B5EF4-FFF2-40B4-BE49-F238E27FC236}">
                    <a16:creationId xmlns:a16="http://schemas.microsoft.com/office/drawing/2014/main" id="{3656F076-F17C-0446-5D2B-6091C229FB7C}"/>
                  </a:ext>
                </a:extLst>
              </p:cNvPr>
              <p:cNvSpPr txBox="1"/>
              <p:nvPr/>
            </p:nvSpPr>
            <p:spPr>
              <a:xfrm>
                <a:off x="3163144" y="3642561"/>
                <a:ext cx="1107996" cy="369332"/>
              </a:xfrm>
              <a:prstGeom prst="rect">
                <a:avLst/>
              </a:prstGeom>
              <a:noFill/>
            </p:spPr>
            <p:txBody>
              <a:bodyPr wrap="none" rtlCol="0">
                <a:spAutoFit/>
              </a:bodyPr>
              <a:lstStyle/>
              <a:p>
                <a:r>
                  <a:rPr kumimoji="1" lang="ja-JP" altLang="en-US" dirty="0">
                    <a:solidFill>
                      <a:srgbClr val="FF0000"/>
                    </a:solidFill>
                    <a:latin typeface="ＭＳ Ｐゴシック" panose="020B0600070205080204" pitchFamily="50" charset="-128"/>
                    <a:ea typeface="ＭＳ Ｐゴシック" panose="020B0600070205080204" pitchFamily="50" charset="-128"/>
                  </a:rPr>
                  <a:t>感覚</a:t>
                </a:r>
                <a:r>
                  <a:rPr kumimoji="1" lang="ja-JP" altLang="en-US" dirty="0">
                    <a:latin typeface="ＭＳ Ｐゴシック" panose="020B0600070205080204" pitchFamily="50" charset="-128"/>
                    <a:ea typeface="ＭＳ Ｐゴシック" panose="020B0600070205080204" pitchFamily="50" charset="-128"/>
                  </a:rPr>
                  <a:t>信号</a:t>
                </a:r>
              </a:p>
            </p:txBody>
          </p:sp>
          <p:sp>
            <p:nvSpPr>
              <p:cNvPr id="19" name="テキスト ボックス 18">
                <a:extLst>
                  <a:ext uri="{FF2B5EF4-FFF2-40B4-BE49-F238E27FC236}">
                    <a16:creationId xmlns:a16="http://schemas.microsoft.com/office/drawing/2014/main" id="{798EABB6-ECCF-C5E9-FE30-E2BC88D93472}"/>
                  </a:ext>
                </a:extLst>
              </p:cNvPr>
              <p:cNvSpPr txBox="1"/>
              <p:nvPr/>
            </p:nvSpPr>
            <p:spPr>
              <a:xfrm>
                <a:off x="4312301" y="1449515"/>
                <a:ext cx="461665" cy="1477328"/>
              </a:xfrm>
              <a:prstGeom prst="rect">
                <a:avLst/>
              </a:prstGeom>
              <a:noFill/>
            </p:spPr>
            <p:txBody>
              <a:bodyPr vert="eaVert" wrap="none" rtlCol="0">
                <a:spAutoFit/>
              </a:bodyPr>
              <a:lstStyle/>
              <a:p>
                <a:r>
                  <a:rPr lang="ja-JP" altLang="en-US" dirty="0">
                    <a:solidFill>
                      <a:srgbClr val="7030A0"/>
                    </a:solidFill>
                    <a:latin typeface="ＭＳ Ｐゴシック" panose="020B0600070205080204" pitchFamily="50" charset="-128"/>
                    <a:ea typeface="ＭＳ Ｐゴシック" panose="020B0600070205080204" pitchFamily="50" charset="-128"/>
                  </a:rPr>
                  <a:t>予測誤差</a:t>
                </a:r>
                <a:r>
                  <a:rPr kumimoji="1" lang="ja-JP" altLang="en-US" dirty="0">
                    <a:latin typeface="ＭＳ Ｐゴシック" panose="020B0600070205080204" pitchFamily="50" charset="-128"/>
                    <a:ea typeface="ＭＳ Ｐゴシック" panose="020B0600070205080204" pitchFamily="50" charset="-128"/>
                  </a:rPr>
                  <a:t>信号</a:t>
                </a:r>
              </a:p>
            </p:txBody>
          </p:sp>
          <p:sp>
            <p:nvSpPr>
              <p:cNvPr id="20" name="テキスト ボックス 19">
                <a:extLst>
                  <a:ext uri="{FF2B5EF4-FFF2-40B4-BE49-F238E27FC236}">
                    <a16:creationId xmlns:a16="http://schemas.microsoft.com/office/drawing/2014/main" id="{ED57AC8D-CF9A-2FA7-7312-762914A3940F}"/>
                  </a:ext>
                </a:extLst>
              </p:cNvPr>
              <p:cNvSpPr txBox="1"/>
              <p:nvPr/>
            </p:nvSpPr>
            <p:spPr>
              <a:xfrm>
                <a:off x="3163144" y="2376217"/>
                <a:ext cx="1107996" cy="369332"/>
              </a:xfrm>
              <a:prstGeom prst="rect">
                <a:avLst/>
              </a:prstGeom>
              <a:noFill/>
            </p:spPr>
            <p:txBody>
              <a:bodyPr wrap="none" rtlCol="0">
                <a:spAutoFit/>
              </a:bodyPr>
              <a:lstStyle/>
              <a:p>
                <a:r>
                  <a:rPr lang="ja-JP" altLang="en-US" dirty="0">
                    <a:solidFill>
                      <a:srgbClr val="0000CC"/>
                    </a:solidFill>
                    <a:latin typeface="ＭＳ Ｐゴシック" panose="020B0600070205080204" pitchFamily="50" charset="-128"/>
                    <a:ea typeface="ＭＳ Ｐゴシック" panose="020B0600070205080204" pitchFamily="50" charset="-128"/>
                  </a:rPr>
                  <a:t>予測</a:t>
                </a:r>
                <a:r>
                  <a:rPr kumimoji="1" lang="ja-JP" altLang="en-US" dirty="0">
                    <a:latin typeface="ＭＳ Ｐゴシック" panose="020B0600070205080204" pitchFamily="50" charset="-128"/>
                    <a:ea typeface="ＭＳ Ｐゴシック" panose="020B0600070205080204" pitchFamily="50" charset="-128"/>
                  </a:rPr>
                  <a:t>信号</a:t>
                </a:r>
              </a:p>
            </p:txBody>
          </p:sp>
          <p:sp>
            <p:nvSpPr>
              <p:cNvPr id="21" name="テキスト ボックス 20">
                <a:extLst>
                  <a:ext uri="{FF2B5EF4-FFF2-40B4-BE49-F238E27FC236}">
                    <a16:creationId xmlns:a16="http://schemas.microsoft.com/office/drawing/2014/main" id="{BB8C5B44-4D9D-276E-5E05-5903770DA2B4}"/>
                  </a:ext>
                </a:extLst>
              </p:cNvPr>
              <p:cNvSpPr txBox="1"/>
              <p:nvPr/>
            </p:nvSpPr>
            <p:spPr>
              <a:xfrm>
                <a:off x="1611314" y="208024"/>
                <a:ext cx="3005628" cy="461665"/>
              </a:xfrm>
              <a:prstGeom prst="rect">
                <a:avLst/>
              </a:prstGeom>
              <a:noFill/>
            </p:spPr>
            <p:txBody>
              <a:bodyPr wrap="square" rtlCol="0">
                <a:spAutoFit/>
              </a:bodyPr>
              <a:lstStyle/>
              <a:p>
                <a:r>
                  <a:rPr kumimoji="1" lang="ja-JP" altLang="en-US" sz="2400" dirty="0">
                    <a:highlight>
                      <a:srgbClr val="00FF00"/>
                    </a:highlight>
                    <a:latin typeface="ＭＳ Ｐゴシック" panose="020B0600070205080204" pitchFamily="50" charset="-128"/>
                    <a:ea typeface="ＭＳ Ｐゴシック" panose="020B0600070205080204" pitchFamily="50" charset="-128"/>
                  </a:rPr>
                  <a:t>信念が強く更新される</a:t>
                </a:r>
              </a:p>
            </p:txBody>
          </p:sp>
          <p:sp>
            <p:nvSpPr>
              <p:cNvPr id="38" name="テキスト ボックス 37">
                <a:extLst>
                  <a:ext uri="{FF2B5EF4-FFF2-40B4-BE49-F238E27FC236}">
                    <a16:creationId xmlns:a16="http://schemas.microsoft.com/office/drawing/2014/main" id="{3E1AB149-E1BF-C5F8-65F3-92F1DEBA4045}"/>
                  </a:ext>
                </a:extLst>
              </p:cNvPr>
              <p:cNvSpPr txBox="1"/>
              <p:nvPr/>
            </p:nvSpPr>
            <p:spPr>
              <a:xfrm>
                <a:off x="1225705" y="5089567"/>
                <a:ext cx="3776847" cy="830997"/>
              </a:xfrm>
              <a:prstGeom prst="rect">
                <a:avLst/>
              </a:prstGeom>
              <a:noFill/>
            </p:spPr>
            <p:txBody>
              <a:bodyPr wrap="square" rtlCol="0">
                <a:spAutoFit/>
              </a:bodyPr>
              <a:lstStyle/>
              <a:p>
                <a:r>
                  <a:rPr kumimoji="1" lang="ja-JP" altLang="en-US" sz="2400" dirty="0">
                    <a:highlight>
                      <a:srgbClr val="FFFF00"/>
                    </a:highlight>
                    <a:latin typeface="ＭＳ Ｐゴシック" panose="020B0600070205080204" pitchFamily="50" charset="-128"/>
                    <a:ea typeface="ＭＳ Ｐゴシック" panose="020B0600070205080204" pitchFamily="50" charset="-128"/>
                  </a:rPr>
                  <a:t>信念の更新が頻繁に起こり</a:t>
                </a:r>
                <a:r>
                  <a:rPr lang="ja-JP" altLang="en-US" sz="2400" dirty="0">
                    <a:highlight>
                      <a:srgbClr val="00FF00"/>
                    </a:highlight>
                    <a:latin typeface="ＭＳ Ｐゴシック" panose="020B0600070205080204" pitchFamily="50" charset="-128"/>
                    <a:ea typeface="ＭＳ Ｐゴシック" panose="020B0600070205080204" pitchFamily="50" charset="-128"/>
                  </a:rPr>
                  <a:t>感覚信号の精度が高くなる</a:t>
                </a:r>
                <a:endParaRPr kumimoji="1" lang="ja-JP" altLang="en-US" sz="2400" dirty="0">
                  <a:highlight>
                    <a:srgbClr val="00FF00"/>
                  </a:highlight>
                  <a:latin typeface="ＭＳ Ｐゴシック" panose="020B0600070205080204" pitchFamily="50" charset="-128"/>
                  <a:ea typeface="ＭＳ Ｐゴシック" panose="020B0600070205080204" pitchFamily="50" charset="-128"/>
                </a:endParaRPr>
              </a:p>
            </p:txBody>
          </p:sp>
          <p:sp>
            <p:nvSpPr>
              <p:cNvPr id="39" name="テキスト ボックス 38">
                <a:extLst>
                  <a:ext uri="{FF2B5EF4-FFF2-40B4-BE49-F238E27FC236}">
                    <a16:creationId xmlns:a16="http://schemas.microsoft.com/office/drawing/2014/main" id="{095D6FA5-1DC0-F8E5-82B0-2A38833962D0}"/>
                  </a:ext>
                </a:extLst>
              </p:cNvPr>
              <p:cNvSpPr txBox="1"/>
              <p:nvPr/>
            </p:nvSpPr>
            <p:spPr>
              <a:xfrm>
                <a:off x="2752477" y="2661186"/>
                <a:ext cx="415498" cy="369332"/>
              </a:xfrm>
              <a:prstGeom prst="rect">
                <a:avLst/>
              </a:prstGeom>
              <a:noFill/>
            </p:spPr>
            <p:txBody>
              <a:bodyPr wrap="none" rtlCol="0">
                <a:spAutoFit/>
              </a:bodyPr>
              <a:lstStyle/>
              <a:p>
                <a:r>
                  <a:rPr kumimoji="1" lang="ja-JP" altLang="en-US" b="1" dirty="0">
                    <a:solidFill>
                      <a:srgbClr val="0000CC"/>
                    </a:solidFill>
                  </a:rPr>
                  <a:t>ー</a:t>
                </a:r>
              </a:p>
            </p:txBody>
          </p:sp>
          <p:sp>
            <p:nvSpPr>
              <p:cNvPr id="40" name="テキスト ボックス 39">
                <a:extLst>
                  <a:ext uri="{FF2B5EF4-FFF2-40B4-BE49-F238E27FC236}">
                    <a16:creationId xmlns:a16="http://schemas.microsoft.com/office/drawing/2014/main" id="{D883A59D-E464-5D72-108C-EDE2C1511941}"/>
                  </a:ext>
                </a:extLst>
              </p:cNvPr>
              <p:cNvSpPr txBox="1"/>
              <p:nvPr/>
            </p:nvSpPr>
            <p:spPr>
              <a:xfrm>
                <a:off x="2749061" y="3170320"/>
                <a:ext cx="415498" cy="369332"/>
              </a:xfrm>
              <a:prstGeom prst="rect">
                <a:avLst/>
              </a:prstGeom>
              <a:noFill/>
            </p:spPr>
            <p:txBody>
              <a:bodyPr wrap="none" rtlCol="0">
                <a:spAutoFit/>
              </a:bodyPr>
              <a:lstStyle/>
              <a:p>
                <a:r>
                  <a:rPr lang="ja-JP" altLang="en-US" b="1" dirty="0">
                    <a:solidFill>
                      <a:srgbClr val="FF00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a:t>
                </a:r>
                <a:endParaRPr kumimoji="1" lang="ja-JP" altLang="en-US" b="1" dirty="0">
                  <a:solidFill>
                    <a:srgbClr val="FF00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grpSp>
        <p:sp>
          <p:nvSpPr>
            <p:cNvPr id="47" name="テキスト ボックス 46">
              <a:extLst>
                <a:ext uri="{FF2B5EF4-FFF2-40B4-BE49-F238E27FC236}">
                  <a16:creationId xmlns:a16="http://schemas.microsoft.com/office/drawing/2014/main" id="{4672E813-420E-8301-AF28-42CFBF3CBF82}"/>
                </a:ext>
              </a:extLst>
            </p:cNvPr>
            <p:cNvSpPr txBox="1"/>
            <p:nvPr/>
          </p:nvSpPr>
          <p:spPr>
            <a:xfrm>
              <a:off x="2244444" y="6013821"/>
              <a:ext cx="2589170" cy="584775"/>
            </a:xfrm>
            <a:prstGeom prst="rect">
              <a:avLst/>
            </a:prstGeom>
            <a:noFill/>
          </p:spPr>
          <p:txBody>
            <a:bodyPr wrap="none" rtlCol="0">
              <a:spAutoFit/>
            </a:bodyPr>
            <a:lstStyle/>
            <a:p>
              <a:r>
                <a:rPr lang="ja-JP" altLang="en-US" sz="3200" dirty="0">
                  <a:latin typeface="ＭＳ Ｐゴシック" panose="020B0600070205080204" pitchFamily="50" charset="-128"/>
                  <a:ea typeface="ＭＳ Ｐゴシック" panose="020B0600070205080204" pitchFamily="50" charset="-128"/>
                </a:rPr>
                <a:t>自閉</a:t>
              </a:r>
              <a:r>
                <a:rPr kumimoji="1" lang="ja-JP" altLang="en-US" sz="3200" dirty="0">
                  <a:latin typeface="ＭＳ Ｐゴシック" panose="020B0600070205080204" pitchFamily="50" charset="-128"/>
                  <a:ea typeface="ＭＳ Ｐゴシック" panose="020B0600070205080204" pitchFamily="50" charset="-128"/>
                </a:rPr>
                <a:t>症モデル</a:t>
              </a:r>
            </a:p>
          </p:txBody>
        </p:sp>
        <p:sp>
          <p:nvSpPr>
            <p:cNvPr id="52" name="矢印: 下 51">
              <a:extLst>
                <a:ext uri="{FF2B5EF4-FFF2-40B4-BE49-F238E27FC236}">
                  <a16:creationId xmlns:a16="http://schemas.microsoft.com/office/drawing/2014/main" id="{9993EB5C-255D-8E69-13D6-B331DA8F48A4}"/>
                </a:ext>
              </a:extLst>
            </p:cNvPr>
            <p:cNvSpPr/>
            <p:nvPr/>
          </p:nvSpPr>
          <p:spPr>
            <a:xfrm flipV="1">
              <a:off x="5028352" y="2936462"/>
              <a:ext cx="155817" cy="239479"/>
            </a:xfrm>
            <a:prstGeom prst="downArrow">
              <a:avLst/>
            </a:prstGeom>
            <a:solidFill>
              <a:schemeClr val="bg1"/>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467C473A-4E12-DC5D-BAD3-AD3427D0A6AE}"/>
                </a:ext>
              </a:extLst>
            </p:cNvPr>
            <p:cNvSpPr txBox="1"/>
            <p:nvPr/>
          </p:nvSpPr>
          <p:spPr>
            <a:xfrm>
              <a:off x="1479776" y="1435157"/>
              <a:ext cx="615553" cy="1528624"/>
            </a:xfrm>
            <a:prstGeom prst="rect">
              <a:avLst/>
            </a:prstGeom>
            <a:noFill/>
          </p:spPr>
          <p:txBody>
            <a:bodyPr vert="eaVert" wrap="none" rtlCol="0">
              <a:spAutoFit/>
            </a:bodyPr>
            <a:lstStyle/>
            <a:p>
              <a:r>
                <a:rPr kumimoji="1" lang="ja-JP" altLang="en-US" sz="2800" dirty="0">
                  <a:highlight>
                    <a:srgbClr val="00FF00"/>
                  </a:highlight>
                  <a:latin typeface="ＭＳ Ｐゴシック" panose="020B0600070205080204" pitchFamily="50" charset="-128"/>
                  <a:ea typeface="ＭＳ Ｐゴシック" panose="020B0600070205080204" pitchFamily="50" charset="-128"/>
                </a:rPr>
                <a:t>感覚増強</a:t>
              </a:r>
            </a:p>
          </p:txBody>
        </p:sp>
      </p:grpSp>
      <p:sp>
        <p:nvSpPr>
          <p:cNvPr id="56" name="テキスト ボックス 55">
            <a:extLst>
              <a:ext uri="{FF2B5EF4-FFF2-40B4-BE49-F238E27FC236}">
                <a16:creationId xmlns:a16="http://schemas.microsoft.com/office/drawing/2014/main" id="{F3A1D4DD-E414-FB01-9EFB-9DA80E95674B}"/>
              </a:ext>
            </a:extLst>
          </p:cNvPr>
          <p:cNvSpPr txBox="1"/>
          <p:nvPr/>
        </p:nvSpPr>
        <p:spPr>
          <a:xfrm>
            <a:off x="10587452" y="1448146"/>
            <a:ext cx="615553" cy="1528624"/>
          </a:xfrm>
          <a:prstGeom prst="rect">
            <a:avLst/>
          </a:prstGeom>
          <a:noFill/>
        </p:spPr>
        <p:txBody>
          <a:bodyPr vert="eaVert" wrap="none" rtlCol="0">
            <a:spAutoFit/>
          </a:bodyPr>
          <a:lstStyle/>
          <a:p>
            <a:r>
              <a:rPr kumimoji="1" lang="ja-JP" altLang="en-US" sz="2800" dirty="0">
                <a:highlight>
                  <a:srgbClr val="00FFFF"/>
                </a:highlight>
                <a:latin typeface="ＭＳ Ｐゴシック" panose="020B0600070205080204" pitchFamily="50" charset="-128"/>
                <a:ea typeface="ＭＳ Ｐゴシック" panose="020B0600070205080204" pitchFamily="50" charset="-128"/>
              </a:rPr>
              <a:t>感覚減衰</a:t>
            </a:r>
          </a:p>
        </p:txBody>
      </p:sp>
      <p:sp>
        <p:nvSpPr>
          <p:cNvPr id="58" name="テキスト ボックス 57">
            <a:extLst>
              <a:ext uri="{FF2B5EF4-FFF2-40B4-BE49-F238E27FC236}">
                <a16:creationId xmlns:a16="http://schemas.microsoft.com/office/drawing/2014/main" id="{205390A0-7B38-9212-8DF0-7AF3B43945AB}"/>
              </a:ext>
            </a:extLst>
          </p:cNvPr>
          <p:cNvSpPr txBox="1"/>
          <p:nvPr/>
        </p:nvSpPr>
        <p:spPr>
          <a:xfrm>
            <a:off x="5145552" y="2599630"/>
            <a:ext cx="738664" cy="4119076"/>
          </a:xfrm>
          <a:prstGeom prst="rect">
            <a:avLst/>
          </a:prstGeom>
          <a:noFill/>
        </p:spPr>
        <p:txBody>
          <a:bodyPr vert="eaVert" wrap="none" rtlCol="0">
            <a:spAutoFit/>
          </a:bodyPr>
          <a:lstStyle/>
          <a:p>
            <a:pPr algn="ctr"/>
            <a:r>
              <a:rPr lang="ja-JP" altLang="ja-JP" sz="1800" dirty="0"/>
              <a:t>脳の大統一理論</a:t>
            </a:r>
            <a:r>
              <a:rPr lang="ja-JP" altLang="en-US" dirty="0"/>
              <a:t>・自由エネルギー原理</a:t>
            </a:r>
            <a:endParaRPr lang="en-US" altLang="ja-JP" sz="1800" dirty="0"/>
          </a:p>
          <a:p>
            <a:pPr algn="ctr"/>
            <a:r>
              <a:rPr lang="ja-JP" altLang="en-US" dirty="0"/>
              <a:t>（</a:t>
            </a:r>
            <a:r>
              <a:rPr lang="ja-JP" altLang="ja-JP" sz="1800" dirty="0"/>
              <a:t>乾敏郎・阪口豊</a:t>
            </a:r>
            <a:r>
              <a:rPr lang="ja-JP" altLang="en-US" dirty="0"/>
              <a:t>）</a:t>
            </a:r>
            <a:r>
              <a:rPr lang="ja-JP" altLang="en-US" sz="1800" dirty="0"/>
              <a:t>岩波科学</a:t>
            </a:r>
            <a:r>
              <a:rPr lang="en-US" altLang="ja-JP" sz="1800" dirty="0"/>
              <a:t>Lib</a:t>
            </a:r>
            <a:r>
              <a:rPr lang="ja-JP" altLang="en-US" sz="1800" dirty="0"/>
              <a:t>２９９</a:t>
            </a:r>
            <a:endParaRPr lang="ja-JP" altLang="ja-JP" sz="1800" dirty="0"/>
          </a:p>
        </p:txBody>
      </p:sp>
      <p:sp>
        <p:nvSpPr>
          <p:cNvPr id="49" name="テキスト ボックス 48">
            <a:extLst>
              <a:ext uri="{FF2B5EF4-FFF2-40B4-BE49-F238E27FC236}">
                <a16:creationId xmlns:a16="http://schemas.microsoft.com/office/drawing/2014/main" id="{755014E7-B084-A5CB-C2DC-F9D598366ADD}"/>
              </a:ext>
            </a:extLst>
          </p:cNvPr>
          <p:cNvSpPr txBox="1"/>
          <p:nvPr/>
        </p:nvSpPr>
        <p:spPr>
          <a:xfrm>
            <a:off x="11292396" y="6156664"/>
            <a:ext cx="675185" cy="523220"/>
          </a:xfrm>
          <a:prstGeom prst="rect">
            <a:avLst/>
          </a:prstGeom>
          <a:noFill/>
        </p:spPr>
        <p:txBody>
          <a:bodyPr wrap="none" rtlCol="0">
            <a:spAutoFit/>
          </a:bodyPr>
          <a:lstStyle/>
          <a:p>
            <a:r>
              <a:rPr lang="ja-JP" altLang="en-US" sz="2800" dirty="0">
                <a:latin typeface="ＭＳ Ｐゴシック" panose="020B0600070205080204" pitchFamily="50" charset="-128"/>
                <a:ea typeface="ＭＳ Ｐゴシック" panose="020B0600070205080204" pitchFamily="50" charset="-128"/>
              </a:rPr>
              <a:t>１６</a:t>
            </a:r>
            <a:endParaRPr kumimoji="1" lang="ja-JP" altLang="en-US" sz="28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3542852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グループ化 64">
            <a:extLst>
              <a:ext uri="{FF2B5EF4-FFF2-40B4-BE49-F238E27FC236}">
                <a16:creationId xmlns:a16="http://schemas.microsoft.com/office/drawing/2014/main" id="{0A0ABDD5-FEAE-98A7-65A3-461BA455DE55}"/>
              </a:ext>
            </a:extLst>
          </p:cNvPr>
          <p:cNvGrpSpPr/>
          <p:nvPr/>
        </p:nvGrpSpPr>
        <p:grpSpPr>
          <a:xfrm>
            <a:off x="805189" y="713478"/>
            <a:ext cx="3877985" cy="5885118"/>
            <a:chOff x="805189" y="713478"/>
            <a:chExt cx="3877985" cy="5885118"/>
          </a:xfrm>
        </p:grpSpPr>
        <p:sp>
          <p:nvSpPr>
            <p:cNvPr id="2" name="テキスト ボックス 1">
              <a:extLst>
                <a:ext uri="{FF2B5EF4-FFF2-40B4-BE49-F238E27FC236}">
                  <a16:creationId xmlns:a16="http://schemas.microsoft.com/office/drawing/2014/main" id="{04A63A48-D3E6-D4B4-2876-E35B347D4E3B}"/>
                </a:ext>
              </a:extLst>
            </p:cNvPr>
            <p:cNvSpPr txBox="1"/>
            <p:nvPr/>
          </p:nvSpPr>
          <p:spPr>
            <a:xfrm>
              <a:off x="1786093" y="713478"/>
              <a:ext cx="1652481" cy="1200329"/>
            </a:xfrm>
            <a:prstGeom prst="rect">
              <a:avLst/>
            </a:prstGeom>
            <a:noFill/>
            <a:ln w="19050">
              <a:solidFill>
                <a:schemeClr val="tx1"/>
              </a:solidFill>
            </a:ln>
          </p:spPr>
          <p:txBody>
            <a:bodyPr wrap="square" rtlCol="0">
              <a:spAutoFit/>
            </a:bodyPr>
            <a:lstStyle/>
            <a:p>
              <a:pPr algn="ctr"/>
              <a:r>
                <a:rPr kumimoji="1" lang="ja-JP" altLang="en-US" sz="3600" dirty="0">
                  <a:solidFill>
                    <a:srgbClr val="0000CC"/>
                  </a:solidFill>
                  <a:latin typeface="ＭＳ Ｐゴシック" panose="020B0600070205080204" pitchFamily="50" charset="-128"/>
                  <a:ea typeface="ＭＳ Ｐゴシック" panose="020B0600070205080204" pitchFamily="50" charset="-128"/>
                </a:rPr>
                <a:t>中枢（信念）</a:t>
              </a:r>
            </a:p>
          </p:txBody>
        </p:sp>
        <p:sp>
          <p:nvSpPr>
            <p:cNvPr id="3" name="テキスト ボックス 2">
              <a:extLst>
                <a:ext uri="{FF2B5EF4-FFF2-40B4-BE49-F238E27FC236}">
                  <a16:creationId xmlns:a16="http://schemas.microsoft.com/office/drawing/2014/main" id="{6FE4ED59-92FA-5D05-AD3C-2FD934639714}"/>
                </a:ext>
              </a:extLst>
            </p:cNvPr>
            <p:cNvSpPr txBox="1"/>
            <p:nvPr/>
          </p:nvSpPr>
          <p:spPr>
            <a:xfrm>
              <a:off x="1786093" y="4338922"/>
              <a:ext cx="1652481" cy="646331"/>
            </a:xfrm>
            <a:prstGeom prst="rect">
              <a:avLst/>
            </a:prstGeom>
            <a:noFill/>
            <a:ln w="19050">
              <a:solidFill>
                <a:schemeClr val="tx1"/>
              </a:solidFill>
            </a:ln>
          </p:spPr>
          <p:txBody>
            <a:bodyPr wrap="square" rtlCol="0">
              <a:spAutoFit/>
            </a:bodyPr>
            <a:lstStyle/>
            <a:p>
              <a:pPr algn="ctr"/>
              <a:r>
                <a:rPr lang="ja-JP" altLang="en-US" sz="3600" dirty="0">
                  <a:solidFill>
                    <a:srgbClr val="FF0000"/>
                  </a:solidFill>
                  <a:latin typeface="ＭＳ Ｐゴシック" panose="020B0600070205080204" pitchFamily="50" charset="-128"/>
                  <a:ea typeface="ＭＳ Ｐゴシック" panose="020B0600070205080204" pitchFamily="50" charset="-128"/>
                </a:rPr>
                <a:t>感覚器</a:t>
              </a:r>
              <a:endParaRPr kumimoji="1" lang="ja-JP" altLang="en-US" sz="3600" dirty="0">
                <a:solidFill>
                  <a:srgbClr val="FF0000"/>
                </a:solidFill>
                <a:latin typeface="ＭＳ Ｐゴシック" panose="020B0600070205080204" pitchFamily="50" charset="-128"/>
                <a:ea typeface="ＭＳ Ｐゴシック" panose="020B0600070205080204" pitchFamily="50" charset="-128"/>
              </a:endParaRPr>
            </a:p>
          </p:txBody>
        </p:sp>
        <p:cxnSp>
          <p:nvCxnSpPr>
            <p:cNvPr id="5" name="直線矢印コネクタ 4">
              <a:extLst>
                <a:ext uri="{FF2B5EF4-FFF2-40B4-BE49-F238E27FC236}">
                  <a16:creationId xmlns:a16="http://schemas.microsoft.com/office/drawing/2014/main" id="{BAB2AD6B-8694-F647-5C44-27FE2127A9F8}"/>
                </a:ext>
              </a:extLst>
            </p:cNvPr>
            <p:cNvCxnSpPr>
              <a:cxnSpLocks/>
            </p:cNvCxnSpPr>
            <p:nvPr/>
          </p:nvCxnSpPr>
          <p:spPr>
            <a:xfrm flipH="1">
              <a:off x="2594224" y="1913807"/>
              <a:ext cx="1" cy="870397"/>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6" name="直線矢印コネクタ 5">
              <a:extLst>
                <a:ext uri="{FF2B5EF4-FFF2-40B4-BE49-F238E27FC236}">
                  <a16:creationId xmlns:a16="http://schemas.microsoft.com/office/drawing/2014/main" id="{5123209D-91A3-F02C-2D81-2A7BD6E8EA60}"/>
                </a:ext>
              </a:extLst>
            </p:cNvPr>
            <p:cNvCxnSpPr>
              <a:cxnSpLocks/>
            </p:cNvCxnSpPr>
            <p:nvPr/>
          </p:nvCxnSpPr>
          <p:spPr>
            <a:xfrm flipH="1" flipV="1">
              <a:off x="2594224" y="3423441"/>
              <a:ext cx="1" cy="870397"/>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7" name="楕円 6">
              <a:extLst>
                <a:ext uri="{FF2B5EF4-FFF2-40B4-BE49-F238E27FC236}">
                  <a16:creationId xmlns:a16="http://schemas.microsoft.com/office/drawing/2014/main" id="{3E60C0C4-806D-5F23-9A06-BE1D5DDB70C2}"/>
                </a:ext>
              </a:extLst>
            </p:cNvPr>
            <p:cNvSpPr/>
            <p:nvPr/>
          </p:nvSpPr>
          <p:spPr>
            <a:xfrm>
              <a:off x="2382365" y="2878515"/>
              <a:ext cx="410043" cy="385442"/>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コネクタ 8">
              <a:extLst>
                <a:ext uri="{FF2B5EF4-FFF2-40B4-BE49-F238E27FC236}">
                  <a16:creationId xmlns:a16="http://schemas.microsoft.com/office/drawing/2014/main" id="{950611B6-3EE4-7C77-C981-D8EC1CD61D7A}"/>
                </a:ext>
              </a:extLst>
            </p:cNvPr>
            <p:cNvCxnSpPr/>
            <p:nvPr/>
          </p:nvCxnSpPr>
          <p:spPr>
            <a:xfrm>
              <a:off x="2989231" y="3087638"/>
              <a:ext cx="934903"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1" name="直線コネクタ 10">
              <a:extLst>
                <a:ext uri="{FF2B5EF4-FFF2-40B4-BE49-F238E27FC236}">
                  <a16:creationId xmlns:a16="http://schemas.microsoft.com/office/drawing/2014/main" id="{EAE25E9F-2B42-F982-149D-932FBBA3C915}"/>
                </a:ext>
              </a:extLst>
            </p:cNvPr>
            <p:cNvCxnSpPr>
              <a:cxnSpLocks/>
            </p:cNvCxnSpPr>
            <p:nvPr/>
          </p:nvCxnSpPr>
          <p:spPr>
            <a:xfrm>
              <a:off x="3928234" y="1313643"/>
              <a:ext cx="0" cy="177398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線矢印コネクタ 12">
              <a:extLst>
                <a:ext uri="{FF2B5EF4-FFF2-40B4-BE49-F238E27FC236}">
                  <a16:creationId xmlns:a16="http://schemas.microsoft.com/office/drawing/2014/main" id="{5AA7699F-D551-448E-CBA7-2CACA79CC866}"/>
                </a:ext>
              </a:extLst>
            </p:cNvPr>
            <p:cNvCxnSpPr>
              <a:cxnSpLocks/>
            </p:cNvCxnSpPr>
            <p:nvPr/>
          </p:nvCxnSpPr>
          <p:spPr>
            <a:xfrm flipH="1">
              <a:off x="3422174" y="1313643"/>
              <a:ext cx="52246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3656F076-F17C-0446-5D2B-6091C229FB7C}"/>
                </a:ext>
              </a:extLst>
            </p:cNvPr>
            <p:cNvSpPr txBox="1"/>
            <p:nvPr/>
          </p:nvSpPr>
          <p:spPr>
            <a:xfrm>
              <a:off x="2794108" y="3642561"/>
              <a:ext cx="1107996" cy="369332"/>
            </a:xfrm>
            <a:prstGeom prst="rect">
              <a:avLst/>
            </a:prstGeom>
            <a:noFill/>
          </p:spPr>
          <p:txBody>
            <a:bodyPr wrap="none" rtlCol="0">
              <a:spAutoFit/>
            </a:bodyPr>
            <a:lstStyle/>
            <a:p>
              <a:r>
                <a:rPr kumimoji="1" lang="ja-JP" altLang="en-US" dirty="0">
                  <a:solidFill>
                    <a:srgbClr val="FF0000"/>
                  </a:solidFill>
                  <a:latin typeface="ＭＳ Ｐゴシック" panose="020B0600070205080204" pitchFamily="50" charset="-128"/>
                  <a:ea typeface="ＭＳ Ｐゴシック" panose="020B0600070205080204" pitchFamily="50" charset="-128"/>
                </a:rPr>
                <a:t>感覚</a:t>
              </a:r>
              <a:r>
                <a:rPr kumimoji="1" lang="ja-JP" altLang="en-US" dirty="0">
                  <a:latin typeface="ＭＳ Ｐゴシック" panose="020B0600070205080204" pitchFamily="50" charset="-128"/>
                  <a:ea typeface="ＭＳ Ｐゴシック" panose="020B0600070205080204" pitchFamily="50" charset="-128"/>
                </a:rPr>
                <a:t>信号</a:t>
              </a:r>
            </a:p>
          </p:txBody>
        </p:sp>
        <p:sp>
          <p:nvSpPr>
            <p:cNvPr id="19" name="テキスト ボックス 18">
              <a:extLst>
                <a:ext uri="{FF2B5EF4-FFF2-40B4-BE49-F238E27FC236}">
                  <a16:creationId xmlns:a16="http://schemas.microsoft.com/office/drawing/2014/main" id="{798EABB6-ECCF-C5E9-FE30-E2BC88D93472}"/>
                </a:ext>
              </a:extLst>
            </p:cNvPr>
            <p:cNvSpPr txBox="1"/>
            <p:nvPr/>
          </p:nvSpPr>
          <p:spPr>
            <a:xfrm>
              <a:off x="3943265" y="1449515"/>
              <a:ext cx="461665" cy="1477328"/>
            </a:xfrm>
            <a:prstGeom prst="rect">
              <a:avLst/>
            </a:prstGeom>
            <a:noFill/>
          </p:spPr>
          <p:txBody>
            <a:bodyPr vert="eaVert" wrap="none" rtlCol="0">
              <a:spAutoFit/>
            </a:bodyPr>
            <a:lstStyle/>
            <a:p>
              <a:r>
                <a:rPr lang="ja-JP" altLang="en-US" dirty="0">
                  <a:solidFill>
                    <a:srgbClr val="7030A0"/>
                  </a:solidFill>
                  <a:highlight>
                    <a:srgbClr val="FFFF00"/>
                  </a:highlight>
                  <a:latin typeface="ＭＳ Ｐゴシック" panose="020B0600070205080204" pitchFamily="50" charset="-128"/>
                  <a:ea typeface="ＭＳ Ｐゴシック" panose="020B0600070205080204" pitchFamily="50" charset="-128"/>
                </a:rPr>
                <a:t>予測誤差</a:t>
              </a:r>
              <a:r>
                <a:rPr kumimoji="1" lang="ja-JP" altLang="en-US" dirty="0">
                  <a:highlight>
                    <a:srgbClr val="FFFF00"/>
                  </a:highlight>
                  <a:latin typeface="ＭＳ Ｐゴシック" panose="020B0600070205080204" pitchFamily="50" charset="-128"/>
                  <a:ea typeface="ＭＳ Ｐゴシック" panose="020B0600070205080204" pitchFamily="50" charset="-128"/>
                </a:rPr>
                <a:t>信号</a:t>
              </a:r>
            </a:p>
          </p:txBody>
        </p:sp>
        <p:sp>
          <p:nvSpPr>
            <p:cNvPr id="20" name="テキスト ボックス 19">
              <a:extLst>
                <a:ext uri="{FF2B5EF4-FFF2-40B4-BE49-F238E27FC236}">
                  <a16:creationId xmlns:a16="http://schemas.microsoft.com/office/drawing/2014/main" id="{ED57AC8D-CF9A-2FA7-7312-762914A3940F}"/>
                </a:ext>
              </a:extLst>
            </p:cNvPr>
            <p:cNvSpPr txBox="1"/>
            <p:nvPr/>
          </p:nvSpPr>
          <p:spPr>
            <a:xfrm>
              <a:off x="2794108" y="2376217"/>
              <a:ext cx="1107996" cy="369332"/>
            </a:xfrm>
            <a:prstGeom prst="rect">
              <a:avLst/>
            </a:prstGeom>
            <a:noFill/>
          </p:spPr>
          <p:txBody>
            <a:bodyPr wrap="none" rtlCol="0">
              <a:spAutoFit/>
            </a:bodyPr>
            <a:lstStyle/>
            <a:p>
              <a:r>
                <a:rPr lang="ja-JP" altLang="en-US" dirty="0">
                  <a:solidFill>
                    <a:srgbClr val="0000CC"/>
                  </a:solidFill>
                  <a:latin typeface="ＭＳ Ｐゴシック" panose="020B0600070205080204" pitchFamily="50" charset="-128"/>
                  <a:ea typeface="ＭＳ Ｐゴシック" panose="020B0600070205080204" pitchFamily="50" charset="-128"/>
                </a:rPr>
                <a:t>予測</a:t>
              </a:r>
              <a:r>
                <a:rPr kumimoji="1" lang="ja-JP" altLang="en-US" dirty="0">
                  <a:latin typeface="ＭＳ Ｐゴシック" panose="020B0600070205080204" pitchFamily="50" charset="-128"/>
                  <a:ea typeface="ＭＳ Ｐゴシック" panose="020B0600070205080204" pitchFamily="50" charset="-128"/>
                </a:rPr>
                <a:t>信号</a:t>
              </a:r>
            </a:p>
          </p:txBody>
        </p:sp>
        <p:sp>
          <p:nvSpPr>
            <p:cNvPr id="38" name="テキスト ボックス 37">
              <a:extLst>
                <a:ext uri="{FF2B5EF4-FFF2-40B4-BE49-F238E27FC236}">
                  <a16:creationId xmlns:a16="http://schemas.microsoft.com/office/drawing/2014/main" id="{3E1AB149-E1BF-C5F8-65F3-92F1DEBA4045}"/>
                </a:ext>
              </a:extLst>
            </p:cNvPr>
            <p:cNvSpPr txBox="1"/>
            <p:nvPr/>
          </p:nvSpPr>
          <p:spPr>
            <a:xfrm>
              <a:off x="856669" y="5089567"/>
              <a:ext cx="3776847" cy="830997"/>
            </a:xfrm>
            <a:prstGeom prst="rect">
              <a:avLst/>
            </a:prstGeom>
            <a:noFill/>
          </p:spPr>
          <p:txBody>
            <a:bodyPr wrap="square" rtlCol="0">
              <a:spAutoFit/>
            </a:bodyPr>
            <a:lstStyle/>
            <a:p>
              <a:r>
                <a:rPr lang="ja-JP" altLang="en-US" sz="2400" dirty="0">
                  <a:highlight>
                    <a:srgbClr val="FFFF00"/>
                  </a:highlight>
                  <a:latin typeface="ＭＳ Ｐゴシック" panose="020B0600070205080204" pitchFamily="50" charset="-128"/>
                  <a:ea typeface="ＭＳ Ｐゴシック" panose="020B0600070205080204" pitchFamily="50" charset="-128"/>
                </a:rPr>
                <a:t>予測誤差が小さくなるように</a:t>
              </a:r>
              <a:endParaRPr lang="en-US" altLang="ja-JP" sz="2400" dirty="0">
                <a:highlight>
                  <a:srgbClr val="FFFF00"/>
                </a:highlight>
                <a:latin typeface="ＭＳ Ｐゴシック" panose="020B0600070205080204" pitchFamily="50" charset="-128"/>
                <a:ea typeface="ＭＳ Ｐゴシック" panose="020B0600070205080204" pitchFamily="50" charset="-128"/>
              </a:endParaRPr>
            </a:p>
            <a:p>
              <a:r>
                <a:rPr kumimoji="1" lang="ja-JP" altLang="en-US" sz="2400" dirty="0">
                  <a:highlight>
                    <a:srgbClr val="FFFF00"/>
                  </a:highlight>
                  <a:latin typeface="ＭＳ Ｐゴシック" panose="020B0600070205080204" pitchFamily="50" charset="-128"/>
                  <a:ea typeface="ＭＳ Ｐゴシック" panose="020B0600070205080204" pitchFamily="50" charset="-128"/>
                </a:rPr>
                <a:t>信念を書き換える</a:t>
              </a:r>
              <a:endParaRPr kumimoji="1" lang="ja-JP" altLang="en-US" sz="2400" dirty="0">
                <a:highlight>
                  <a:srgbClr val="00FF00"/>
                </a:highlight>
                <a:latin typeface="ＭＳ Ｐゴシック" panose="020B0600070205080204" pitchFamily="50" charset="-128"/>
                <a:ea typeface="ＭＳ Ｐゴシック" panose="020B0600070205080204" pitchFamily="50" charset="-128"/>
              </a:endParaRPr>
            </a:p>
          </p:txBody>
        </p:sp>
        <p:sp>
          <p:nvSpPr>
            <p:cNvPr id="39" name="テキスト ボックス 38">
              <a:extLst>
                <a:ext uri="{FF2B5EF4-FFF2-40B4-BE49-F238E27FC236}">
                  <a16:creationId xmlns:a16="http://schemas.microsoft.com/office/drawing/2014/main" id="{095D6FA5-1DC0-F8E5-82B0-2A38833962D0}"/>
                </a:ext>
              </a:extLst>
            </p:cNvPr>
            <p:cNvSpPr txBox="1"/>
            <p:nvPr/>
          </p:nvSpPr>
          <p:spPr>
            <a:xfrm>
              <a:off x="2383441" y="2661186"/>
              <a:ext cx="415498" cy="369332"/>
            </a:xfrm>
            <a:prstGeom prst="rect">
              <a:avLst/>
            </a:prstGeom>
            <a:noFill/>
          </p:spPr>
          <p:txBody>
            <a:bodyPr wrap="none" rtlCol="0">
              <a:spAutoFit/>
            </a:bodyPr>
            <a:lstStyle/>
            <a:p>
              <a:r>
                <a:rPr kumimoji="1" lang="ja-JP" altLang="en-US" b="1" dirty="0">
                  <a:solidFill>
                    <a:srgbClr val="0000CC"/>
                  </a:solidFill>
                </a:rPr>
                <a:t>ー</a:t>
              </a:r>
            </a:p>
          </p:txBody>
        </p:sp>
        <p:sp>
          <p:nvSpPr>
            <p:cNvPr id="40" name="テキスト ボックス 39">
              <a:extLst>
                <a:ext uri="{FF2B5EF4-FFF2-40B4-BE49-F238E27FC236}">
                  <a16:creationId xmlns:a16="http://schemas.microsoft.com/office/drawing/2014/main" id="{D883A59D-E464-5D72-108C-EDE2C1511941}"/>
                </a:ext>
              </a:extLst>
            </p:cNvPr>
            <p:cNvSpPr txBox="1"/>
            <p:nvPr/>
          </p:nvSpPr>
          <p:spPr>
            <a:xfrm>
              <a:off x="2380025" y="3170320"/>
              <a:ext cx="415498" cy="369332"/>
            </a:xfrm>
            <a:prstGeom prst="rect">
              <a:avLst/>
            </a:prstGeom>
            <a:noFill/>
          </p:spPr>
          <p:txBody>
            <a:bodyPr wrap="none" rtlCol="0">
              <a:spAutoFit/>
            </a:bodyPr>
            <a:lstStyle/>
            <a:p>
              <a:r>
                <a:rPr lang="ja-JP" altLang="en-US" b="1" dirty="0">
                  <a:solidFill>
                    <a:srgbClr val="FF00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a:t>
              </a:r>
              <a:endParaRPr kumimoji="1" lang="ja-JP" altLang="en-US" b="1" dirty="0">
                <a:solidFill>
                  <a:srgbClr val="FF00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sp>
          <p:nvSpPr>
            <p:cNvPr id="47" name="テキスト ボックス 46">
              <a:extLst>
                <a:ext uri="{FF2B5EF4-FFF2-40B4-BE49-F238E27FC236}">
                  <a16:creationId xmlns:a16="http://schemas.microsoft.com/office/drawing/2014/main" id="{4672E813-420E-8301-AF28-42CFBF3CBF82}"/>
                </a:ext>
              </a:extLst>
            </p:cNvPr>
            <p:cNvSpPr txBox="1"/>
            <p:nvPr/>
          </p:nvSpPr>
          <p:spPr>
            <a:xfrm>
              <a:off x="805189" y="6013821"/>
              <a:ext cx="3877985" cy="584775"/>
            </a:xfrm>
            <a:prstGeom prst="rect">
              <a:avLst/>
            </a:prstGeom>
            <a:noFill/>
          </p:spPr>
          <p:txBody>
            <a:bodyPr wrap="none" rtlCol="0">
              <a:spAutoFit/>
            </a:bodyPr>
            <a:lstStyle/>
            <a:p>
              <a:r>
                <a:rPr lang="ja-JP" altLang="en-US" sz="3200" dirty="0">
                  <a:latin typeface="ＭＳ Ｐゴシック" panose="020B0600070205080204" pitchFamily="50" charset="-128"/>
                  <a:ea typeface="ＭＳ Ｐゴシック" panose="020B0600070205080204" pitchFamily="50" charset="-128"/>
                </a:rPr>
                <a:t>感覚（無意識的推論）</a:t>
              </a:r>
              <a:endParaRPr kumimoji="1" lang="ja-JP" altLang="en-US" sz="3200" dirty="0">
                <a:latin typeface="ＭＳ Ｐゴシック" panose="020B0600070205080204" pitchFamily="50" charset="-128"/>
                <a:ea typeface="ＭＳ Ｐゴシック" panose="020B0600070205080204" pitchFamily="50" charset="-128"/>
              </a:endParaRPr>
            </a:p>
          </p:txBody>
        </p:sp>
      </p:grpSp>
      <p:grpSp>
        <p:nvGrpSpPr>
          <p:cNvPr id="66" name="グループ化 65">
            <a:extLst>
              <a:ext uri="{FF2B5EF4-FFF2-40B4-BE49-F238E27FC236}">
                <a16:creationId xmlns:a16="http://schemas.microsoft.com/office/drawing/2014/main" id="{79A59E37-69C4-3698-FC23-D3E9532EF9D1}"/>
              </a:ext>
            </a:extLst>
          </p:cNvPr>
          <p:cNvGrpSpPr/>
          <p:nvPr/>
        </p:nvGrpSpPr>
        <p:grpSpPr>
          <a:xfrm>
            <a:off x="7055795" y="697758"/>
            <a:ext cx="4646474" cy="5923519"/>
            <a:chOff x="7055795" y="697758"/>
            <a:chExt cx="4646474" cy="5923519"/>
          </a:xfrm>
        </p:grpSpPr>
        <p:sp>
          <p:nvSpPr>
            <p:cNvPr id="22" name="テキスト ボックス 21">
              <a:extLst>
                <a:ext uri="{FF2B5EF4-FFF2-40B4-BE49-F238E27FC236}">
                  <a16:creationId xmlns:a16="http://schemas.microsoft.com/office/drawing/2014/main" id="{671742AF-B730-95AD-89C0-4E10AA938B2E}"/>
                </a:ext>
              </a:extLst>
            </p:cNvPr>
            <p:cNvSpPr txBox="1"/>
            <p:nvPr/>
          </p:nvSpPr>
          <p:spPr>
            <a:xfrm>
              <a:off x="7597053" y="697758"/>
              <a:ext cx="1652481" cy="1200329"/>
            </a:xfrm>
            <a:prstGeom prst="rect">
              <a:avLst/>
            </a:prstGeom>
            <a:noFill/>
            <a:ln w="19050">
              <a:solidFill>
                <a:schemeClr val="tx1"/>
              </a:solidFill>
            </a:ln>
          </p:spPr>
          <p:txBody>
            <a:bodyPr wrap="square" rtlCol="0">
              <a:spAutoFit/>
            </a:bodyPr>
            <a:lstStyle/>
            <a:p>
              <a:pPr algn="ctr"/>
              <a:r>
                <a:rPr kumimoji="1" lang="ja-JP" altLang="en-US" sz="3600" dirty="0">
                  <a:solidFill>
                    <a:srgbClr val="0000CC"/>
                  </a:solidFill>
                  <a:latin typeface="ＭＳ Ｐゴシック" panose="020B0600070205080204" pitchFamily="50" charset="-128"/>
                  <a:ea typeface="ＭＳ Ｐゴシック" panose="020B0600070205080204" pitchFamily="50" charset="-128"/>
                </a:rPr>
                <a:t>中枢（信念）</a:t>
              </a:r>
            </a:p>
          </p:txBody>
        </p:sp>
        <p:sp>
          <p:nvSpPr>
            <p:cNvPr id="23" name="テキスト ボックス 22">
              <a:extLst>
                <a:ext uri="{FF2B5EF4-FFF2-40B4-BE49-F238E27FC236}">
                  <a16:creationId xmlns:a16="http://schemas.microsoft.com/office/drawing/2014/main" id="{ECF9581A-351E-DF7B-AAAA-DB1D38E08392}"/>
                </a:ext>
              </a:extLst>
            </p:cNvPr>
            <p:cNvSpPr txBox="1"/>
            <p:nvPr/>
          </p:nvSpPr>
          <p:spPr>
            <a:xfrm>
              <a:off x="7597053" y="4323202"/>
              <a:ext cx="1652481" cy="646331"/>
            </a:xfrm>
            <a:prstGeom prst="rect">
              <a:avLst/>
            </a:prstGeom>
            <a:noFill/>
            <a:ln w="19050">
              <a:solidFill>
                <a:schemeClr val="tx1"/>
              </a:solidFill>
            </a:ln>
          </p:spPr>
          <p:txBody>
            <a:bodyPr wrap="square" rtlCol="0">
              <a:spAutoFit/>
            </a:bodyPr>
            <a:lstStyle/>
            <a:p>
              <a:pPr algn="ctr"/>
              <a:r>
                <a:rPr lang="ja-JP" altLang="en-US" sz="3600" dirty="0">
                  <a:solidFill>
                    <a:srgbClr val="FF0000"/>
                  </a:solidFill>
                  <a:latin typeface="ＭＳ Ｐゴシック" panose="020B0600070205080204" pitchFamily="50" charset="-128"/>
                  <a:ea typeface="ＭＳ Ｐゴシック" panose="020B0600070205080204" pitchFamily="50" charset="-128"/>
                </a:rPr>
                <a:t>感覚器</a:t>
              </a:r>
              <a:endParaRPr kumimoji="1" lang="ja-JP" altLang="en-US" sz="3600" dirty="0">
                <a:solidFill>
                  <a:srgbClr val="FF0000"/>
                </a:solidFill>
                <a:latin typeface="ＭＳ Ｐゴシック" panose="020B0600070205080204" pitchFamily="50" charset="-128"/>
                <a:ea typeface="ＭＳ Ｐゴシック" panose="020B0600070205080204" pitchFamily="50" charset="-128"/>
              </a:endParaRPr>
            </a:p>
          </p:txBody>
        </p:sp>
        <p:cxnSp>
          <p:nvCxnSpPr>
            <p:cNvPr id="24" name="直線矢印コネクタ 23">
              <a:extLst>
                <a:ext uri="{FF2B5EF4-FFF2-40B4-BE49-F238E27FC236}">
                  <a16:creationId xmlns:a16="http://schemas.microsoft.com/office/drawing/2014/main" id="{FD02575E-7D1C-FF42-CF31-5C0F3917A88B}"/>
                </a:ext>
              </a:extLst>
            </p:cNvPr>
            <p:cNvCxnSpPr>
              <a:cxnSpLocks/>
            </p:cNvCxnSpPr>
            <p:nvPr/>
          </p:nvCxnSpPr>
          <p:spPr>
            <a:xfrm flipH="1">
              <a:off x="8405184" y="1898087"/>
              <a:ext cx="1" cy="870397"/>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25" name="直線矢印コネクタ 24">
              <a:extLst>
                <a:ext uri="{FF2B5EF4-FFF2-40B4-BE49-F238E27FC236}">
                  <a16:creationId xmlns:a16="http://schemas.microsoft.com/office/drawing/2014/main" id="{EF0090F7-0282-7028-5AB2-D9CD50B6DF80}"/>
                </a:ext>
              </a:extLst>
            </p:cNvPr>
            <p:cNvCxnSpPr>
              <a:cxnSpLocks/>
            </p:cNvCxnSpPr>
            <p:nvPr/>
          </p:nvCxnSpPr>
          <p:spPr>
            <a:xfrm flipH="1" flipV="1">
              <a:off x="8405184" y="3407721"/>
              <a:ext cx="1" cy="870397"/>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26" name="楕円 25">
              <a:extLst>
                <a:ext uri="{FF2B5EF4-FFF2-40B4-BE49-F238E27FC236}">
                  <a16:creationId xmlns:a16="http://schemas.microsoft.com/office/drawing/2014/main" id="{92E542DE-58E6-DEB9-FA84-59BB11B86803}"/>
                </a:ext>
              </a:extLst>
            </p:cNvPr>
            <p:cNvSpPr/>
            <p:nvPr/>
          </p:nvSpPr>
          <p:spPr>
            <a:xfrm>
              <a:off x="8193325" y="2862795"/>
              <a:ext cx="410043" cy="385442"/>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7" name="直線コネクタ 26">
              <a:extLst>
                <a:ext uri="{FF2B5EF4-FFF2-40B4-BE49-F238E27FC236}">
                  <a16:creationId xmlns:a16="http://schemas.microsoft.com/office/drawing/2014/main" id="{E256F332-C351-96EA-9010-F1C8D75A59EC}"/>
                </a:ext>
              </a:extLst>
            </p:cNvPr>
            <p:cNvCxnSpPr>
              <a:cxnSpLocks/>
            </p:cNvCxnSpPr>
            <p:nvPr/>
          </p:nvCxnSpPr>
          <p:spPr>
            <a:xfrm>
              <a:off x="8800191" y="3071918"/>
              <a:ext cx="2012619" cy="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
          <p:nvSpPr>
            <p:cNvPr id="32" name="テキスト ボックス 31">
              <a:extLst>
                <a:ext uri="{FF2B5EF4-FFF2-40B4-BE49-F238E27FC236}">
                  <a16:creationId xmlns:a16="http://schemas.microsoft.com/office/drawing/2014/main" id="{D5139A33-EFC5-BF71-E63C-7E57DED9EEA4}"/>
                </a:ext>
              </a:extLst>
            </p:cNvPr>
            <p:cNvSpPr txBox="1"/>
            <p:nvPr/>
          </p:nvSpPr>
          <p:spPr>
            <a:xfrm>
              <a:off x="8605068" y="3626841"/>
              <a:ext cx="1107996" cy="369332"/>
            </a:xfrm>
            <a:prstGeom prst="rect">
              <a:avLst/>
            </a:prstGeom>
            <a:noFill/>
          </p:spPr>
          <p:txBody>
            <a:bodyPr wrap="none" rtlCol="0">
              <a:spAutoFit/>
            </a:bodyPr>
            <a:lstStyle/>
            <a:p>
              <a:r>
                <a:rPr kumimoji="1" lang="ja-JP" altLang="en-US" dirty="0">
                  <a:solidFill>
                    <a:srgbClr val="FF0000"/>
                  </a:solidFill>
                  <a:latin typeface="ＭＳ Ｐゴシック" panose="020B0600070205080204" pitchFamily="50" charset="-128"/>
                  <a:ea typeface="ＭＳ Ｐゴシック" panose="020B0600070205080204" pitchFamily="50" charset="-128"/>
                </a:rPr>
                <a:t>感覚</a:t>
              </a:r>
              <a:r>
                <a:rPr kumimoji="1" lang="ja-JP" altLang="en-US" dirty="0">
                  <a:latin typeface="ＭＳ Ｐゴシック" panose="020B0600070205080204" pitchFamily="50" charset="-128"/>
                  <a:ea typeface="ＭＳ Ｐゴシック" panose="020B0600070205080204" pitchFamily="50" charset="-128"/>
                </a:rPr>
                <a:t>信号</a:t>
              </a:r>
            </a:p>
          </p:txBody>
        </p:sp>
        <p:sp>
          <p:nvSpPr>
            <p:cNvPr id="33" name="テキスト ボックス 32">
              <a:extLst>
                <a:ext uri="{FF2B5EF4-FFF2-40B4-BE49-F238E27FC236}">
                  <a16:creationId xmlns:a16="http://schemas.microsoft.com/office/drawing/2014/main" id="{5B1E3127-2C05-A2A4-7273-6FCCFF4F6788}"/>
                </a:ext>
              </a:extLst>
            </p:cNvPr>
            <p:cNvSpPr txBox="1"/>
            <p:nvPr/>
          </p:nvSpPr>
          <p:spPr>
            <a:xfrm>
              <a:off x="10910552" y="2858299"/>
              <a:ext cx="461665" cy="1477328"/>
            </a:xfrm>
            <a:prstGeom prst="rect">
              <a:avLst/>
            </a:prstGeom>
            <a:noFill/>
          </p:spPr>
          <p:txBody>
            <a:bodyPr vert="eaVert" wrap="none" rtlCol="0">
              <a:spAutoFit/>
            </a:bodyPr>
            <a:lstStyle/>
            <a:p>
              <a:r>
                <a:rPr lang="ja-JP" altLang="en-US" dirty="0">
                  <a:solidFill>
                    <a:srgbClr val="7030A0"/>
                  </a:solidFill>
                  <a:highlight>
                    <a:srgbClr val="00FF00"/>
                  </a:highlight>
                  <a:latin typeface="ＭＳ Ｐゴシック" panose="020B0600070205080204" pitchFamily="50" charset="-128"/>
                  <a:ea typeface="ＭＳ Ｐゴシック" panose="020B0600070205080204" pitchFamily="50" charset="-128"/>
                </a:rPr>
                <a:t>予測誤差</a:t>
              </a:r>
              <a:r>
                <a:rPr kumimoji="1" lang="ja-JP" altLang="en-US" dirty="0">
                  <a:highlight>
                    <a:srgbClr val="00FF00"/>
                  </a:highlight>
                  <a:latin typeface="ＭＳ Ｐゴシック" panose="020B0600070205080204" pitchFamily="50" charset="-128"/>
                  <a:ea typeface="ＭＳ Ｐゴシック" panose="020B0600070205080204" pitchFamily="50" charset="-128"/>
                </a:rPr>
                <a:t>信号</a:t>
              </a:r>
            </a:p>
          </p:txBody>
        </p:sp>
        <p:sp>
          <p:nvSpPr>
            <p:cNvPr id="34" name="テキスト ボックス 33">
              <a:extLst>
                <a:ext uri="{FF2B5EF4-FFF2-40B4-BE49-F238E27FC236}">
                  <a16:creationId xmlns:a16="http://schemas.microsoft.com/office/drawing/2014/main" id="{0386B244-B539-F82D-F628-A981BE92FFB2}"/>
                </a:ext>
              </a:extLst>
            </p:cNvPr>
            <p:cNvSpPr txBox="1"/>
            <p:nvPr/>
          </p:nvSpPr>
          <p:spPr>
            <a:xfrm>
              <a:off x="8605068" y="2360497"/>
              <a:ext cx="1107996" cy="369332"/>
            </a:xfrm>
            <a:prstGeom prst="rect">
              <a:avLst/>
            </a:prstGeom>
            <a:noFill/>
          </p:spPr>
          <p:txBody>
            <a:bodyPr wrap="none" rtlCol="0">
              <a:spAutoFit/>
            </a:bodyPr>
            <a:lstStyle/>
            <a:p>
              <a:r>
                <a:rPr lang="ja-JP" altLang="en-US" dirty="0">
                  <a:solidFill>
                    <a:srgbClr val="0000CC"/>
                  </a:solidFill>
                  <a:latin typeface="ＭＳ Ｐゴシック" panose="020B0600070205080204" pitchFamily="50" charset="-128"/>
                  <a:ea typeface="ＭＳ Ｐゴシック" panose="020B0600070205080204" pitchFamily="50" charset="-128"/>
                </a:rPr>
                <a:t>予測</a:t>
              </a:r>
              <a:r>
                <a:rPr kumimoji="1" lang="ja-JP" altLang="en-US" dirty="0">
                  <a:latin typeface="ＭＳ Ｐゴシック" panose="020B0600070205080204" pitchFamily="50" charset="-128"/>
                  <a:ea typeface="ＭＳ Ｐゴシック" panose="020B0600070205080204" pitchFamily="50" charset="-128"/>
                </a:rPr>
                <a:t>信号</a:t>
              </a:r>
            </a:p>
          </p:txBody>
        </p:sp>
        <p:sp>
          <p:nvSpPr>
            <p:cNvPr id="37" name="テキスト ボックス 36">
              <a:extLst>
                <a:ext uri="{FF2B5EF4-FFF2-40B4-BE49-F238E27FC236}">
                  <a16:creationId xmlns:a16="http://schemas.microsoft.com/office/drawing/2014/main" id="{DF3B60F9-57BF-1DBE-ECF9-C620E06AF964}"/>
                </a:ext>
              </a:extLst>
            </p:cNvPr>
            <p:cNvSpPr txBox="1"/>
            <p:nvPr/>
          </p:nvSpPr>
          <p:spPr>
            <a:xfrm>
              <a:off x="7055795" y="5084772"/>
              <a:ext cx="4249143" cy="830997"/>
            </a:xfrm>
            <a:prstGeom prst="rect">
              <a:avLst/>
            </a:prstGeom>
            <a:noFill/>
          </p:spPr>
          <p:txBody>
            <a:bodyPr wrap="square" rtlCol="0">
              <a:spAutoFit/>
            </a:bodyPr>
            <a:lstStyle/>
            <a:p>
              <a:r>
                <a:rPr lang="ja-JP" altLang="en-US" sz="2400" dirty="0">
                  <a:highlight>
                    <a:srgbClr val="00FF00"/>
                  </a:highlight>
                  <a:latin typeface="ＭＳ Ｐゴシック" panose="020B0600070205080204" pitchFamily="50" charset="-128"/>
                  <a:ea typeface="ＭＳ Ｐゴシック" panose="020B0600070205080204" pitchFamily="50" charset="-128"/>
                </a:rPr>
                <a:t>予測信号に合致する感覚信号を観測しようとする</a:t>
              </a:r>
              <a:endParaRPr kumimoji="1" lang="en-US" altLang="ja-JP" sz="2400" dirty="0">
                <a:highlight>
                  <a:srgbClr val="00FF00"/>
                </a:highlight>
                <a:latin typeface="ＭＳ Ｐゴシック" panose="020B0600070205080204" pitchFamily="50" charset="-128"/>
                <a:ea typeface="ＭＳ Ｐゴシック" panose="020B0600070205080204" pitchFamily="50" charset="-128"/>
              </a:endParaRPr>
            </a:p>
          </p:txBody>
        </p:sp>
        <p:sp>
          <p:nvSpPr>
            <p:cNvPr id="41" name="テキスト ボックス 40">
              <a:extLst>
                <a:ext uri="{FF2B5EF4-FFF2-40B4-BE49-F238E27FC236}">
                  <a16:creationId xmlns:a16="http://schemas.microsoft.com/office/drawing/2014/main" id="{9E016CD4-3886-E0AC-49AE-ECB9CFFCA982}"/>
                </a:ext>
              </a:extLst>
            </p:cNvPr>
            <p:cNvSpPr txBox="1"/>
            <p:nvPr/>
          </p:nvSpPr>
          <p:spPr>
            <a:xfrm>
              <a:off x="8186891" y="3134104"/>
              <a:ext cx="415498" cy="369332"/>
            </a:xfrm>
            <a:prstGeom prst="rect">
              <a:avLst/>
            </a:prstGeom>
            <a:noFill/>
          </p:spPr>
          <p:txBody>
            <a:bodyPr wrap="square" rtlCol="0">
              <a:spAutoFit/>
            </a:bodyPr>
            <a:lstStyle/>
            <a:p>
              <a:r>
                <a:rPr lang="ja-JP" altLang="en-US" b="1" dirty="0">
                  <a:solidFill>
                    <a:srgbClr val="FF00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a:t>
              </a:r>
              <a:endParaRPr kumimoji="1" lang="ja-JP" altLang="en-US" b="1" dirty="0">
                <a:solidFill>
                  <a:srgbClr val="FF00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sp>
          <p:nvSpPr>
            <p:cNvPr id="43" name="テキスト ボックス 42">
              <a:extLst>
                <a:ext uri="{FF2B5EF4-FFF2-40B4-BE49-F238E27FC236}">
                  <a16:creationId xmlns:a16="http://schemas.microsoft.com/office/drawing/2014/main" id="{8038CE4A-A04A-A964-F905-5E840539946D}"/>
                </a:ext>
              </a:extLst>
            </p:cNvPr>
            <p:cNvSpPr txBox="1"/>
            <p:nvPr/>
          </p:nvSpPr>
          <p:spPr>
            <a:xfrm>
              <a:off x="8182103" y="2629065"/>
              <a:ext cx="415498" cy="369332"/>
            </a:xfrm>
            <a:prstGeom prst="rect">
              <a:avLst/>
            </a:prstGeom>
            <a:noFill/>
          </p:spPr>
          <p:txBody>
            <a:bodyPr wrap="none" rtlCol="0">
              <a:spAutoFit/>
            </a:bodyPr>
            <a:lstStyle/>
            <a:p>
              <a:r>
                <a:rPr kumimoji="1" lang="ja-JP" altLang="en-US" b="1" dirty="0">
                  <a:solidFill>
                    <a:srgbClr val="0000CC"/>
                  </a:solidFill>
                </a:rPr>
                <a:t>ー</a:t>
              </a:r>
            </a:p>
          </p:txBody>
        </p:sp>
        <p:sp>
          <p:nvSpPr>
            <p:cNvPr id="46" name="テキスト ボックス 45">
              <a:extLst>
                <a:ext uri="{FF2B5EF4-FFF2-40B4-BE49-F238E27FC236}">
                  <a16:creationId xmlns:a16="http://schemas.microsoft.com/office/drawing/2014/main" id="{87C51887-9D0D-5F3C-4DCB-C08B155394DF}"/>
                </a:ext>
              </a:extLst>
            </p:cNvPr>
            <p:cNvSpPr txBox="1"/>
            <p:nvPr/>
          </p:nvSpPr>
          <p:spPr>
            <a:xfrm>
              <a:off x="7523978" y="6036502"/>
              <a:ext cx="3467616" cy="584775"/>
            </a:xfrm>
            <a:prstGeom prst="rect">
              <a:avLst/>
            </a:prstGeom>
            <a:noFill/>
          </p:spPr>
          <p:txBody>
            <a:bodyPr wrap="none" rtlCol="0">
              <a:spAutoFit/>
            </a:bodyPr>
            <a:lstStyle/>
            <a:p>
              <a:r>
                <a:rPr lang="ja-JP" altLang="en-US" sz="3200" dirty="0">
                  <a:latin typeface="ＭＳ Ｐゴシック" panose="020B0600070205080204" pitchFamily="50" charset="-128"/>
                  <a:ea typeface="ＭＳ Ｐゴシック" panose="020B0600070205080204" pitchFamily="50" charset="-128"/>
                </a:rPr>
                <a:t>運動（能動的推論）</a:t>
              </a:r>
              <a:endParaRPr kumimoji="1" lang="ja-JP" altLang="en-US" sz="3200" dirty="0">
                <a:latin typeface="ＭＳ Ｐゴシック" panose="020B0600070205080204" pitchFamily="50" charset="-128"/>
                <a:ea typeface="ＭＳ Ｐゴシック" panose="020B0600070205080204" pitchFamily="50" charset="-128"/>
              </a:endParaRPr>
            </a:p>
          </p:txBody>
        </p:sp>
        <p:sp>
          <p:nvSpPr>
            <p:cNvPr id="51" name="矢印: 下 50">
              <a:extLst>
                <a:ext uri="{FF2B5EF4-FFF2-40B4-BE49-F238E27FC236}">
                  <a16:creationId xmlns:a16="http://schemas.microsoft.com/office/drawing/2014/main" id="{62215956-82F9-2DAD-D0E6-CD57F4A2F4AB}"/>
                </a:ext>
              </a:extLst>
            </p:cNvPr>
            <p:cNvSpPr/>
            <p:nvPr/>
          </p:nvSpPr>
          <p:spPr>
            <a:xfrm>
              <a:off x="9907148" y="2935776"/>
              <a:ext cx="155817" cy="239479"/>
            </a:xfrm>
            <a:prstGeom prst="downArrow">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ボックス 48">
              <a:extLst>
                <a:ext uri="{FF2B5EF4-FFF2-40B4-BE49-F238E27FC236}">
                  <a16:creationId xmlns:a16="http://schemas.microsoft.com/office/drawing/2014/main" id="{BED58C6B-D3B3-808B-2788-6E89AEB51AA7}"/>
                </a:ext>
              </a:extLst>
            </p:cNvPr>
            <p:cNvSpPr txBox="1"/>
            <p:nvPr/>
          </p:nvSpPr>
          <p:spPr>
            <a:xfrm>
              <a:off x="10049788" y="4340294"/>
              <a:ext cx="1652481" cy="646331"/>
            </a:xfrm>
            <a:prstGeom prst="rect">
              <a:avLst/>
            </a:prstGeom>
            <a:noFill/>
            <a:ln w="19050">
              <a:solidFill>
                <a:schemeClr val="tx1"/>
              </a:solidFill>
            </a:ln>
          </p:spPr>
          <p:txBody>
            <a:bodyPr wrap="square" rtlCol="0">
              <a:spAutoFit/>
            </a:bodyPr>
            <a:lstStyle/>
            <a:p>
              <a:pPr algn="ctr"/>
              <a:r>
                <a:rPr lang="ja-JP" altLang="en-US" sz="3600" dirty="0">
                  <a:solidFill>
                    <a:srgbClr val="00B050"/>
                  </a:solidFill>
                  <a:latin typeface="ＭＳ Ｐゴシック" panose="020B0600070205080204" pitchFamily="50" charset="-128"/>
                  <a:ea typeface="ＭＳ Ｐゴシック" panose="020B0600070205080204" pitchFamily="50" charset="-128"/>
                </a:rPr>
                <a:t>運動系</a:t>
              </a:r>
              <a:endParaRPr kumimoji="1" lang="ja-JP" altLang="en-US" sz="3600" dirty="0">
                <a:solidFill>
                  <a:srgbClr val="00B050"/>
                </a:solidFill>
                <a:latin typeface="ＭＳ Ｐゴシック" panose="020B0600070205080204" pitchFamily="50" charset="-128"/>
                <a:ea typeface="ＭＳ Ｐゴシック" panose="020B0600070205080204" pitchFamily="50" charset="-128"/>
              </a:endParaRPr>
            </a:p>
          </p:txBody>
        </p:sp>
        <p:cxnSp>
          <p:nvCxnSpPr>
            <p:cNvPr id="50" name="直線矢印コネクタ 49">
              <a:extLst>
                <a:ext uri="{FF2B5EF4-FFF2-40B4-BE49-F238E27FC236}">
                  <a16:creationId xmlns:a16="http://schemas.microsoft.com/office/drawing/2014/main" id="{0DB2573D-B79E-041F-5EF0-F92EDEE051D2}"/>
                </a:ext>
              </a:extLst>
            </p:cNvPr>
            <p:cNvCxnSpPr>
              <a:cxnSpLocks/>
            </p:cNvCxnSpPr>
            <p:nvPr/>
          </p:nvCxnSpPr>
          <p:spPr>
            <a:xfrm flipH="1">
              <a:off x="9372548" y="4660261"/>
              <a:ext cx="52246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直線矢印コネクタ 53">
              <a:extLst>
                <a:ext uri="{FF2B5EF4-FFF2-40B4-BE49-F238E27FC236}">
                  <a16:creationId xmlns:a16="http://schemas.microsoft.com/office/drawing/2014/main" id="{267C943C-1842-77BC-2F2B-26E4B7071B3C}"/>
                </a:ext>
              </a:extLst>
            </p:cNvPr>
            <p:cNvCxnSpPr>
              <a:cxnSpLocks/>
            </p:cNvCxnSpPr>
            <p:nvPr/>
          </p:nvCxnSpPr>
          <p:spPr>
            <a:xfrm>
              <a:off x="10812810" y="3055515"/>
              <a:ext cx="0" cy="122740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grpSp>
      <p:grpSp>
        <p:nvGrpSpPr>
          <p:cNvPr id="64" name="グループ化 63">
            <a:extLst>
              <a:ext uri="{FF2B5EF4-FFF2-40B4-BE49-F238E27FC236}">
                <a16:creationId xmlns:a16="http://schemas.microsoft.com/office/drawing/2014/main" id="{BB4F2728-DBFC-6D2B-8BB0-D40BA5CA1AC5}"/>
              </a:ext>
            </a:extLst>
          </p:cNvPr>
          <p:cNvGrpSpPr/>
          <p:nvPr/>
        </p:nvGrpSpPr>
        <p:grpSpPr>
          <a:xfrm>
            <a:off x="4661164" y="1582958"/>
            <a:ext cx="2339102" cy="2487108"/>
            <a:chOff x="5145016" y="1582958"/>
            <a:chExt cx="2339102" cy="2487108"/>
          </a:xfrm>
        </p:grpSpPr>
        <p:sp>
          <p:nvSpPr>
            <p:cNvPr id="57" name="矢印: 左カーブ 56">
              <a:extLst>
                <a:ext uri="{FF2B5EF4-FFF2-40B4-BE49-F238E27FC236}">
                  <a16:creationId xmlns:a16="http://schemas.microsoft.com/office/drawing/2014/main" id="{777CF6A4-FA29-AFA8-05AD-E389ADF293DD}"/>
                </a:ext>
              </a:extLst>
            </p:cNvPr>
            <p:cNvSpPr/>
            <p:nvPr/>
          </p:nvSpPr>
          <p:spPr>
            <a:xfrm>
              <a:off x="6659125" y="2799499"/>
              <a:ext cx="731520" cy="1216152"/>
            </a:xfrm>
            <a:prstGeom prst="curvedLef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8" name="矢印: 左カーブ 57">
              <a:extLst>
                <a:ext uri="{FF2B5EF4-FFF2-40B4-BE49-F238E27FC236}">
                  <a16:creationId xmlns:a16="http://schemas.microsoft.com/office/drawing/2014/main" id="{E809D5CC-04EF-4BBF-5DFD-C211B60E6349}"/>
                </a:ext>
              </a:extLst>
            </p:cNvPr>
            <p:cNvSpPr/>
            <p:nvPr/>
          </p:nvSpPr>
          <p:spPr>
            <a:xfrm flipH="1" flipV="1">
              <a:off x="5261570" y="2722276"/>
              <a:ext cx="731520" cy="1216152"/>
            </a:xfrm>
            <a:prstGeom prst="curvedLef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9" name="テキスト ボックス 58">
              <a:extLst>
                <a:ext uri="{FF2B5EF4-FFF2-40B4-BE49-F238E27FC236}">
                  <a16:creationId xmlns:a16="http://schemas.microsoft.com/office/drawing/2014/main" id="{CDDA8175-2127-5A96-0A20-3241EAC7EB86}"/>
                </a:ext>
              </a:extLst>
            </p:cNvPr>
            <p:cNvSpPr txBox="1"/>
            <p:nvPr/>
          </p:nvSpPr>
          <p:spPr>
            <a:xfrm>
              <a:off x="5952827" y="3608401"/>
              <a:ext cx="800219" cy="461665"/>
            </a:xfrm>
            <a:prstGeom prst="rect">
              <a:avLst/>
            </a:prstGeom>
            <a:noFill/>
          </p:spPr>
          <p:txBody>
            <a:bodyPr wrap="none" rtlCol="0">
              <a:spAutoFit/>
            </a:bodyPr>
            <a:lstStyle/>
            <a:p>
              <a:r>
                <a:rPr kumimoji="1" lang="ja-JP" altLang="en-US" sz="2400" dirty="0">
                  <a:solidFill>
                    <a:srgbClr val="00B050"/>
                  </a:solidFill>
                  <a:latin typeface="ＭＳ Ｐゴシック" panose="020B0600070205080204" pitchFamily="50" charset="-128"/>
                  <a:ea typeface="ＭＳ Ｐゴシック" panose="020B0600070205080204" pitchFamily="50" charset="-128"/>
                </a:rPr>
                <a:t>運動</a:t>
              </a:r>
            </a:p>
          </p:txBody>
        </p:sp>
        <p:sp>
          <p:nvSpPr>
            <p:cNvPr id="60" name="テキスト ボックス 59">
              <a:extLst>
                <a:ext uri="{FF2B5EF4-FFF2-40B4-BE49-F238E27FC236}">
                  <a16:creationId xmlns:a16="http://schemas.microsoft.com/office/drawing/2014/main" id="{E5479587-6386-EAD4-FDF9-AA78C99318F0}"/>
                </a:ext>
              </a:extLst>
            </p:cNvPr>
            <p:cNvSpPr txBox="1"/>
            <p:nvPr/>
          </p:nvSpPr>
          <p:spPr>
            <a:xfrm>
              <a:off x="5945313" y="2657798"/>
              <a:ext cx="800219" cy="461665"/>
            </a:xfrm>
            <a:prstGeom prst="rect">
              <a:avLst/>
            </a:prstGeom>
            <a:noFill/>
          </p:spPr>
          <p:txBody>
            <a:bodyPr wrap="none" rtlCol="0">
              <a:spAutoFit/>
            </a:bodyPr>
            <a:lstStyle/>
            <a:p>
              <a:r>
                <a:rPr lang="ja-JP" altLang="en-US" sz="2400" dirty="0">
                  <a:solidFill>
                    <a:srgbClr val="FF0000"/>
                  </a:solidFill>
                  <a:latin typeface="ＭＳ Ｐゴシック" panose="020B0600070205080204" pitchFamily="50" charset="-128"/>
                  <a:ea typeface="ＭＳ Ｐゴシック" panose="020B0600070205080204" pitchFamily="50" charset="-128"/>
                </a:rPr>
                <a:t>知覚</a:t>
              </a:r>
              <a:endParaRPr kumimoji="1" lang="ja-JP" altLang="en-US" sz="2400" dirty="0">
                <a:solidFill>
                  <a:srgbClr val="FF0000"/>
                </a:solidFill>
                <a:latin typeface="ＭＳ Ｐゴシック" panose="020B0600070205080204" pitchFamily="50" charset="-128"/>
                <a:ea typeface="ＭＳ Ｐゴシック" panose="020B0600070205080204" pitchFamily="50" charset="-128"/>
              </a:endParaRPr>
            </a:p>
          </p:txBody>
        </p:sp>
        <p:sp>
          <p:nvSpPr>
            <p:cNvPr id="63" name="テキスト ボックス 62">
              <a:extLst>
                <a:ext uri="{FF2B5EF4-FFF2-40B4-BE49-F238E27FC236}">
                  <a16:creationId xmlns:a16="http://schemas.microsoft.com/office/drawing/2014/main" id="{51B66B24-6E71-FE9E-8F2E-79926FE65AF7}"/>
                </a:ext>
              </a:extLst>
            </p:cNvPr>
            <p:cNvSpPr txBox="1"/>
            <p:nvPr/>
          </p:nvSpPr>
          <p:spPr>
            <a:xfrm>
              <a:off x="5145016" y="1582958"/>
              <a:ext cx="2339102" cy="954107"/>
            </a:xfrm>
            <a:prstGeom prst="rect">
              <a:avLst/>
            </a:prstGeom>
            <a:noFill/>
          </p:spPr>
          <p:txBody>
            <a:bodyPr wrap="none" rtlCol="0">
              <a:spAutoFit/>
            </a:bodyPr>
            <a:lstStyle/>
            <a:p>
              <a:r>
                <a:rPr kumimoji="1" lang="ja-JP" altLang="en-US" sz="2800"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運動と知覚の</a:t>
              </a:r>
              <a:endParaRPr kumimoji="1" lang="en-US" altLang="ja-JP" sz="2800"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a:p>
              <a:r>
                <a:rPr kumimoji="1" lang="ja-JP" altLang="en-US" sz="2800"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循環的因果性</a:t>
              </a:r>
            </a:p>
          </p:txBody>
        </p:sp>
      </p:grpSp>
      <p:sp>
        <p:nvSpPr>
          <p:cNvPr id="67" name="テキスト ボックス 66">
            <a:extLst>
              <a:ext uri="{FF2B5EF4-FFF2-40B4-BE49-F238E27FC236}">
                <a16:creationId xmlns:a16="http://schemas.microsoft.com/office/drawing/2014/main" id="{33FAD200-20A5-3BA0-AFF7-419661ED63CB}"/>
              </a:ext>
            </a:extLst>
          </p:cNvPr>
          <p:cNvSpPr txBox="1"/>
          <p:nvPr/>
        </p:nvSpPr>
        <p:spPr>
          <a:xfrm>
            <a:off x="4643901" y="4252167"/>
            <a:ext cx="2340705" cy="1477328"/>
          </a:xfrm>
          <a:prstGeom prst="rect">
            <a:avLst/>
          </a:prstGeom>
          <a:noFill/>
        </p:spPr>
        <p:txBody>
          <a:bodyPr wrap="none" rtlCol="0">
            <a:spAutoFit/>
          </a:bodyPr>
          <a:lstStyle/>
          <a:p>
            <a:pPr algn="ctr"/>
            <a:r>
              <a:rPr lang="ja-JP" altLang="ja-JP" sz="1800" dirty="0"/>
              <a:t>脳の大統一理論</a:t>
            </a:r>
            <a:endParaRPr lang="en-US" altLang="ja-JP" sz="1800" dirty="0"/>
          </a:p>
          <a:p>
            <a:pPr algn="ctr"/>
            <a:r>
              <a:rPr lang="ja-JP" altLang="en-US" dirty="0"/>
              <a:t>自由エネルギー原理</a:t>
            </a:r>
            <a:endParaRPr lang="en-US" altLang="ja-JP" sz="1800" dirty="0"/>
          </a:p>
          <a:p>
            <a:pPr algn="ctr"/>
            <a:r>
              <a:rPr lang="ja-JP" altLang="en-US" dirty="0"/>
              <a:t>（</a:t>
            </a:r>
            <a:r>
              <a:rPr lang="ja-JP" altLang="ja-JP" sz="1800" dirty="0"/>
              <a:t>乾敏郎・阪口豊</a:t>
            </a:r>
            <a:r>
              <a:rPr lang="ja-JP" altLang="en-US" dirty="0"/>
              <a:t>）</a:t>
            </a:r>
            <a:endParaRPr lang="en-US" altLang="ja-JP" dirty="0"/>
          </a:p>
          <a:p>
            <a:pPr algn="ctr"/>
            <a:r>
              <a:rPr lang="ja-JP" altLang="en-US" sz="1800" dirty="0"/>
              <a:t>岩波科学</a:t>
            </a:r>
            <a:r>
              <a:rPr lang="en-US" altLang="ja-JP" sz="1800" dirty="0"/>
              <a:t>Lib</a:t>
            </a:r>
            <a:r>
              <a:rPr lang="ja-JP" altLang="en-US" sz="1800" dirty="0"/>
              <a:t>２９９</a:t>
            </a:r>
            <a:endParaRPr lang="ja-JP" altLang="ja-JP" sz="1800" dirty="0"/>
          </a:p>
          <a:p>
            <a:endParaRPr kumimoji="1" lang="ja-JP" altLang="en-US" dirty="0"/>
          </a:p>
        </p:txBody>
      </p:sp>
      <p:sp>
        <p:nvSpPr>
          <p:cNvPr id="44" name="テキスト ボックス 43">
            <a:extLst>
              <a:ext uri="{FF2B5EF4-FFF2-40B4-BE49-F238E27FC236}">
                <a16:creationId xmlns:a16="http://schemas.microsoft.com/office/drawing/2014/main" id="{72F0136C-4A14-F659-7309-66820DAE1A42}"/>
              </a:ext>
            </a:extLst>
          </p:cNvPr>
          <p:cNvSpPr txBox="1"/>
          <p:nvPr/>
        </p:nvSpPr>
        <p:spPr>
          <a:xfrm>
            <a:off x="11292396" y="6156664"/>
            <a:ext cx="675185" cy="523220"/>
          </a:xfrm>
          <a:prstGeom prst="rect">
            <a:avLst/>
          </a:prstGeom>
          <a:noFill/>
        </p:spPr>
        <p:txBody>
          <a:bodyPr wrap="none" rtlCol="0">
            <a:spAutoFit/>
          </a:bodyPr>
          <a:lstStyle/>
          <a:p>
            <a:r>
              <a:rPr lang="ja-JP" altLang="en-US" sz="2800" dirty="0">
                <a:latin typeface="ＭＳ Ｐゴシック" panose="020B0600070205080204" pitchFamily="50" charset="-128"/>
                <a:ea typeface="ＭＳ Ｐゴシック" panose="020B0600070205080204" pitchFamily="50" charset="-128"/>
              </a:rPr>
              <a:t>１７</a:t>
            </a:r>
            <a:endParaRPr kumimoji="1" lang="ja-JP" altLang="en-US" sz="28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5485539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419C0F04-B88C-E684-7C9D-C91D741EC277}"/>
              </a:ext>
            </a:extLst>
          </p:cNvPr>
          <p:cNvPicPr>
            <a:picLocks noChangeAspect="1"/>
          </p:cNvPicPr>
          <p:nvPr/>
        </p:nvPicPr>
        <p:blipFill>
          <a:blip r:embed="rId2"/>
          <a:stretch>
            <a:fillRect/>
          </a:stretch>
        </p:blipFill>
        <p:spPr>
          <a:xfrm>
            <a:off x="1059051" y="0"/>
            <a:ext cx="10073898" cy="6858000"/>
          </a:xfrm>
          <a:prstGeom prst="rect">
            <a:avLst/>
          </a:prstGeom>
        </p:spPr>
      </p:pic>
      <p:sp>
        <p:nvSpPr>
          <p:cNvPr id="6" name="テキスト ボックス 5">
            <a:extLst>
              <a:ext uri="{FF2B5EF4-FFF2-40B4-BE49-F238E27FC236}">
                <a16:creationId xmlns:a16="http://schemas.microsoft.com/office/drawing/2014/main" id="{80DDB006-0F59-70DA-8487-1C2C38D07B95}"/>
              </a:ext>
            </a:extLst>
          </p:cNvPr>
          <p:cNvSpPr txBox="1"/>
          <p:nvPr/>
        </p:nvSpPr>
        <p:spPr>
          <a:xfrm>
            <a:off x="11292396" y="6156664"/>
            <a:ext cx="675185" cy="523220"/>
          </a:xfrm>
          <a:prstGeom prst="rect">
            <a:avLst/>
          </a:prstGeom>
          <a:noFill/>
        </p:spPr>
        <p:txBody>
          <a:bodyPr wrap="none" rtlCol="0">
            <a:spAutoFit/>
          </a:bodyPr>
          <a:lstStyle/>
          <a:p>
            <a:r>
              <a:rPr lang="ja-JP" altLang="en-US" sz="2800" dirty="0">
                <a:latin typeface="ＭＳ Ｐゴシック" panose="020B0600070205080204" pitchFamily="50" charset="-128"/>
                <a:ea typeface="ＭＳ Ｐゴシック" panose="020B0600070205080204" pitchFamily="50" charset="-128"/>
              </a:rPr>
              <a:t>１８</a:t>
            </a:r>
            <a:endParaRPr kumimoji="1" lang="ja-JP" altLang="en-US" sz="28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6090601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35130" y="136525"/>
            <a:ext cx="11721739" cy="762886"/>
          </a:xfrm>
        </p:spPr>
        <p:txBody>
          <a:bodyPr>
            <a:normAutofit/>
          </a:bodyPr>
          <a:lstStyle/>
          <a:p>
            <a:r>
              <a:rPr lang="ja-JP" altLang="ja-JP" sz="4800" kern="100" dirty="0">
                <a:effectLst/>
                <a:latin typeface="游明朝" panose="02020400000000000000" pitchFamily="18" charset="-128"/>
                <a:ea typeface="ＭＳ Ｐゴシック" panose="020B0600070205080204" pitchFamily="50" charset="-128"/>
                <a:cs typeface="Times New Roman" panose="02020603050405020304" pitchFamily="18" charset="0"/>
              </a:rPr>
              <a:t>逆境的小児期体験</a:t>
            </a:r>
            <a:r>
              <a:rPr lang="ja-JP" altLang="en-US" sz="4800" kern="100" dirty="0">
                <a:effectLst/>
                <a:latin typeface="游明朝" panose="02020400000000000000" pitchFamily="18" charset="-128"/>
                <a:ea typeface="ＭＳ Ｐゴシック" panose="020B0600070205080204" pitchFamily="50" charset="-128"/>
                <a:cs typeface="Times New Roman" panose="02020603050405020304" pitchFamily="18" charset="0"/>
              </a:rPr>
              <a:t>（</a:t>
            </a:r>
            <a:r>
              <a:rPr lang="en-US" altLang="ja-JP" sz="4800" kern="100" dirty="0">
                <a:effectLst/>
                <a:latin typeface="游明朝" panose="02020400000000000000" pitchFamily="18" charset="-128"/>
                <a:ea typeface="ＭＳ Ｐゴシック" panose="020B0600070205080204" pitchFamily="50" charset="-128"/>
                <a:cs typeface="Times New Roman" panose="02020603050405020304" pitchFamily="18" charset="0"/>
              </a:rPr>
              <a:t>ACE)</a:t>
            </a:r>
            <a:r>
              <a:rPr lang="ja-JP" altLang="en-US" sz="4800" kern="100" dirty="0">
                <a:effectLst/>
                <a:latin typeface="游明朝" panose="02020400000000000000" pitchFamily="18" charset="-128"/>
                <a:ea typeface="ＭＳ Ｐゴシック" panose="020B0600070205080204" pitchFamily="50" charset="-128"/>
                <a:cs typeface="Times New Roman" panose="02020603050405020304" pitchFamily="18" charset="0"/>
              </a:rPr>
              <a:t>がもたらすもの</a:t>
            </a:r>
            <a:endParaRPr kumimoji="1" lang="ja-JP" altLang="en-US" sz="4800" dirty="0">
              <a:latin typeface="ＭＳ Ｐゴシック" panose="020B0600070205080204" pitchFamily="50" charset="-128"/>
              <a:ea typeface="ＭＳ Ｐゴシック" panose="020B0600070205080204" pitchFamily="50" charset="-128"/>
            </a:endParaRPr>
          </a:p>
        </p:txBody>
      </p:sp>
      <p:sp>
        <p:nvSpPr>
          <p:cNvPr id="3" name="サブタイトル 2"/>
          <p:cNvSpPr>
            <a:spLocks noGrp="1"/>
          </p:cNvSpPr>
          <p:nvPr>
            <p:ph type="subTitle" idx="1"/>
          </p:nvPr>
        </p:nvSpPr>
        <p:spPr>
          <a:xfrm>
            <a:off x="235131" y="899411"/>
            <a:ext cx="11721738" cy="5822064"/>
          </a:xfrm>
        </p:spPr>
        <p:txBody>
          <a:bodyPr>
            <a:noAutofit/>
          </a:bodyPr>
          <a:lstStyle/>
          <a:p>
            <a:pPr marL="1028700" lvl="1" indent="-571500" algn="l">
              <a:buClr>
                <a:srgbClr val="000000"/>
              </a:buClr>
              <a:buFont typeface="Arial" panose="020B0604020202020204" pitchFamily="34" charset="0"/>
              <a:buChar char="•"/>
            </a:pPr>
            <a:endParaRPr lang="en-US" altLang="ja-JP" sz="3600" kern="100" dirty="0">
              <a:solidFill>
                <a:srgbClr val="5A6000"/>
              </a:solidFill>
              <a:effectLst/>
              <a:latin typeface="游明朝" panose="02020400000000000000" pitchFamily="18" charset="-128"/>
              <a:ea typeface="ＭＳ Ｐゴシック" panose="020B0600070205080204" pitchFamily="50" charset="-128"/>
              <a:cs typeface="Times New Roman" panose="02020603050405020304" pitchFamily="18" charset="0"/>
            </a:endParaRPr>
          </a:p>
          <a:p>
            <a:pPr marL="1028700" lvl="1" indent="-571500" algn="l">
              <a:buClr>
                <a:srgbClr val="000000"/>
              </a:buClr>
              <a:buFont typeface="Arial" panose="020B0604020202020204" pitchFamily="34" charset="0"/>
              <a:buChar char="•"/>
            </a:pPr>
            <a:r>
              <a:rPr lang="ja-JP" altLang="ja-JP" sz="3600" kern="100" dirty="0">
                <a:solidFill>
                  <a:srgbClr val="0000CC"/>
                </a:solidFill>
                <a:effectLst/>
                <a:latin typeface="游明朝" panose="02020400000000000000" pitchFamily="18" charset="-128"/>
                <a:ea typeface="ＭＳ Ｐゴシック" panose="020B0600070205080204" pitchFamily="50" charset="-128"/>
                <a:cs typeface="Times New Roman" panose="02020603050405020304" pitchFamily="18" charset="0"/>
              </a:rPr>
              <a:t>さまざまな子ども時代の逆境と、成人後の身体疾患および精神障害の発症には、明らかに科学的な因果関係がある</a:t>
            </a:r>
            <a:endParaRPr lang="en-US" altLang="ja-JP" sz="3600" kern="100" dirty="0">
              <a:solidFill>
                <a:srgbClr val="5A6000"/>
              </a:solidFill>
              <a:effectLst/>
              <a:latin typeface="游明朝" panose="02020400000000000000" pitchFamily="18" charset="-128"/>
              <a:ea typeface="ＭＳ Ｐゴシック" panose="020B0600070205080204" pitchFamily="50" charset="-128"/>
              <a:cs typeface="Times New Roman" panose="02020603050405020304" pitchFamily="18" charset="0"/>
            </a:endParaRPr>
          </a:p>
          <a:p>
            <a:pPr marL="1028700" lvl="1" indent="-571500" algn="l">
              <a:buClr>
                <a:srgbClr val="000000"/>
              </a:buClr>
              <a:buFont typeface="Arial" panose="020B0604020202020204" pitchFamily="34" charset="0"/>
              <a:buChar char="•"/>
            </a:pPr>
            <a:r>
              <a:rPr lang="ja-JP" altLang="ja-JP" sz="3600" u="sng" kern="100" dirty="0">
                <a:effectLst/>
                <a:latin typeface="游明朝" panose="02020400000000000000" pitchFamily="18" charset="-128"/>
                <a:ea typeface="ＭＳ Ｐゴシック" panose="020B0600070205080204" pitchFamily="50" charset="-128"/>
                <a:cs typeface="Times New Roman" panose="02020603050405020304" pitchFamily="18" charset="0"/>
              </a:rPr>
              <a:t>ネガティブな経験が長く続くと、子どもの脳の構造が</a:t>
            </a:r>
            <a:r>
              <a:rPr lang="ja-JP" altLang="en-US" sz="3600" u="sng" kern="100" dirty="0">
                <a:effectLst/>
                <a:latin typeface="游明朝" panose="02020400000000000000" pitchFamily="18" charset="-128"/>
                <a:ea typeface="ＭＳ Ｐゴシック" panose="020B0600070205080204" pitchFamily="50" charset="-128"/>
                <a:cs typeface="Times New Roman" panose="02020603050405020304" pitchFamily="18" charset="0"/>
              </a:rPr>
              <a:t>変化する</a:t>
            </a:r>
            <a:endParaRPr lang="en-US" altLang="ja-JP" sz="3600" u="sng" kern="100" dirty="0">
              <a:effectLst/>
              <a:latin typeface="游明朝" panose="02020400000000000000" pitchFamily="18" charset="-128"/>
              <a:ea typeface="ＭＳ Ｐゴシック" panose="020B0600070205080204" pitchFamily="50" charset="-128"/>
              <a:cs typeface="Times New Roman" panose="02020603050405020304" pitchFamily="18" charset="0"/>
            </a:endParaRPr>
          </a:p>
          <a:p>
            <a:pPr marL="1028700" lvl="1" indent="-571500" algn="l">
              <a:buClr>
                <a:srgbClr val="000000"/>
              </a:buClr>
              <a:buFont typeface="Arial" panose="020B0604020202020204" pitchFamily="34" charset="0"/>
              <a:buChar char="•"/>
            </a:pPr>
            <a:r>
              <a:rPr lang="ja-JP" altLang="ja-JP" sz="3600" kern="100" dirty="0">
                <a:solidFill>
                  <a:srgbClr val="5A6000"/>
                </a:solidFill>
                <a:effectLst/>
                <a:latin typeface="游明朝" panose="02020400000000000000" pitchFamily="18" charset="-128"/>
                <a:ea typeface="ＭＳ Ｐゴシック" panose="020B0600070205080204" pitchFamily="50" charset="-128"/>
                <a:cs typeface="Times New Roman" panose="02020603050405020304" pitchFamily="18" charset="0"/>
              </a:rPr>
              <a:t>ストレスホルモンの分泌をコントロールする</a:t>
            </a:r>
            <a:r>
              <a:rPr lang="ja-JP" altLang="ja-JP" sz="3600" kern="100" dirty="0">
                <a:solidFill>
                  <a:srgbClr val="FF0000"/>
                </a:solidFill>
                <a:effectLst/>
                <a:latin typeface="游明朝" panose="02020400000000000000" pitchFamily="18" charset="-128"/>
                <a:ea typeface="ＭＳ Ｐゴシック" panose="020B0600070205080204" pitchFamily="50" charset="-128"/>
                <a:cs typeface="Times New Roman" panose="02020603050405020304" pitchFamily="18" charset="0"/>
              </a:rPr>
              <a:t>遺伝子発現が変化し</a:t>
            </a:r>
            <a:r>
              <a:rPr lang="ja-JP" altLang="ja-JP" sz="3600" kern="100" dirty="0">
                <a:solidFill>
                  <a:srgbClr val="5A6000"/>
                </a:solidFill>
                <a:effectLst/>
                <a:latin typeface="游明朝" panose="02020400000000000000" pitchFamily="18" charset="-128"/>
                <a:ea typeface="ＭＳ Ｐゴシック" panose="020B0600070205080204" pitchFamily="50" charset="-128"/>
                <a:cs typeface="Times New Roman" panose="02020603050405020304" pitchFamily="18" charset="0"/>
              </a:rPr>
              <a:t>、</a:t>
            </a:r>
            <a:r>
              <a:rPr lang="ja-JP" altLang="ja-JP" sz="3600" kern="100" dirty="0">
                <a:effectLst/>
                <a:highlight>
                  <a:srgbClr val="FFFF00"/>
                </a:highlight>
                <a:latin typeface="游明朝" panose="02020400000000000000" pitchFamily="18" charset="-128"/>
                <a:ea typeface="ＭＳ Ｐゴシック" panose="020B0600070205080204" pitchFamily="50" charset="-128"/>
                <a:cs typeface="Times New Roman" panose="02020603050405020304" pitchFamily="18" charset="0"/>
              </a:rPr>
              <a:t>炎症性ストレスの過剰反応を引き起こして</a:t>
            </a:r>
            <a:r>
              <a:rPr lang="ja-JP" altLang="ja-JP" sz="3600" kern="100" dirty="0">
                <a:solidFill>
                  <a:srgbClr val="5A6000"/>
                </a:solidFill>
                <a:effectLst/>
                <a:latin typeface="游明朝" panose="02020400000000000000" pitchFamily="18" charset="-128"/>
                <a:ea typeface="ＭＳ Ｐゴシック" panose="020B0600070205080204" pitchFamily="50" charset="-128"/>
                <a:cs typeface="Times New Roman" panose="02020603050405020304" pitchFamily="18" charset="0"/>
              </a:rPr>
              <a:t>、成人後に病気にかかりやすくなる</a:t>
            </a:r>
            <a:endParaRPr lang="en-US" altLang="ja-JP" sz="3600" dirty="0">
              <a:latin typeface="ＭＳ Ｐゴシック" panose="020B0600070205080204" pitchFamily="50" charset="-128"/>
              <a:ea typeface="ＭＳ Ｐゴシック" panose="020B0600070205080204" pitchFamily="50" charset="-128"/>
            </a:endParaRPr>
          </a:p>
        </p:txBody>
      </p:sp>
      <p:sp>
        <p:nvSpPr>
          <p:cNvPr id="7" name="テキスト ボックス 6">
            <a:extLst>
              <a:ext uri="{FF2B5EF4-FFF2-40B4-BE49-F238E27FC236}">
                <a16:creationId xmlns:a16="http://schemas.microsoft.com/office/drawing/2014/main" id="{7EA1D901-06C9-91F5-7BB2-7BC46CA3A81C}"/>
              </a:ext>
            </a:extLst>
          </p:cNvPr>
          <p:cNvSpPr txBox="1"/>
          <p:nvPr/>
        </p:nvSpPr>
        <p:spPr>
          <a:xfrm>
            <a:off x="11292396" y="6156664"/>
            <a:ext cx="675185" cy="523220"/>
          </a:xfrm>
          <a:prstGeom prst="rect">
            <a:avLst/>
          </a:prstGeom>
          <a:noFill/>
        </p:spPr>
        <p:txBody>
          <a:bodyPr wrap="none" rtlCol="0">
            <a:spAutoFit/>
          </a:bodyPr>
          <a:lstStyle/>
          <a:p>
            <a:r>
              <a:rPr lang="ja-JP" altLang="en-US" sz="2800" dirty="0">
                <a:latin typeface="ＭＳ Ｐゴシック" panose="020B0600070205080204" pitchFamily="50" charset="-128"/>
                <a:ea typeface="ＭＳ Ｐゴシック" panose="020B0600070205080204" pitchFamily="50" charset="-128"/>
              </a:rPr>
              <a:t>１９</a:t>
            </a:r>
            <a:endParaRPr kumimoji="1" lang="ja-JP" altLang="en-US" sz="28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494883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57051" y="365761"/>
            <a:ext cx="11599818" cy="766354"/>
          </a:xfrm>
        </p:spPr>
        <p:txBody>
          <a:bodyPr>
            <a:normAutofit fontScale="90000"/>
          </a:bodyPr>
          <a:lstStyle/>
          <a:p>
            <a:r>
              <a:rPr lang="ja-JP" altLang="en-US" dirty="0">
                <a:latin typeface="ＭＳ Ｐゴシック" panose="020B0600070205080204" pitchFamily="50" charset="-128"/>
                <a:ea typeface="ＭＳ Ｐゴシック" panose="020B0600070205080204" pitchFamily="50" charset="-128"/>
              </a:rPr>
              <a:t>二元論で語れない世界の真実</a:t>
            </a:r>
            <a:r>
              <a:rPr lang="en-US" altLang="ja-JP" dirty="0">
                <a:latin typeface="ＭＳ Ｐゴシック" panose="020B0600070205080204" pitchFamily="50" charset="-128"/>
                <a:ea typeface="ＭＳ Ｐゴシック" panose="020B0600070205080204" pitchFamily="50" charset="-128"/>
              </a:rPr>
              <a:t> </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3" name="サブタイトル 2"/>
          <p:cNvSpPr>
            <a:spLocks noGrp="1"/>
          </p:cNvSpPr>
          <p:nvPr>
            <p:ph type="subTitle" idx="1"/>
          </p:nvPr>
        </p:nvSpPr>
        <p:spPr>
          <a:xfrm>
            <a:off x="357051" y="1236265"/>
            <a:ext cx="11599818" cy="5408375"/>
          </a:xfrm>
        </p:spPr>
        <p:txBody>
          <a:bodyPr>
            <a:noAutofit/>
          </a:bodyPr>
          <a:lstStyle/>
          <a:p>
            <a:pPr marL="571500" indent="-571500" algn="l">
              <a:buFont typeface="Arial" panose="020B0604020202020204" pitchFamily="34" charset="0"/>
              <a:buChar char="•"/>
            </a:pPr>
            <a:r>
              <a:rPr lang="ja-JP" altLang="en-US" sz="3600" dirty="0">
                <a:solidFill>
                  <a:srgbClr val="FF0000"/>
                </a:solidFill>
                <a:latin typeface="ＭＳ Ｐゴシック" panose="020B0600070205080204" pitchFamily="50" charset="-128"/>
                <a:ea typeface="ＭＳ Ｐゴシック" panose="020B0600070205080204" pitchFamily="50" charset="-128"/>
              </a:rPr>
              <a:t>ある次元で起きたことは、その次元では解決できない</a:t>
            </a:r>
            <a:endParaRPr lang="en-US" altLang="ja-JP" sz="3600" dirty="0">
              <a:solidFill>
                <a:srgbClr val="FF0000"/>
              </a:solidFill>
              <a:latin typeface="ＭＳ Ｐゴシック" panose="020B0600070205080204" pitchFamily="50" charset="-128"/>
              <a:ea typeface="ＭＳ Ｐゴシック" panose="020B0600070205080204" pitchFamily="50" charset="-128"/>
            </a:endParaRPr>
          </a:p>
          <a:p>
            <a:pPr marL="571500" indent="-571500" algn="l">
              <a:buFont typeface="Arial" panose="020B0604020202020204" pitchFamily="34" charset="0"/>
              <a:buChar char="•"/>
            </a:pPr>
            <a:r>
              <a:rPr lang="ja-JP" altLang="en-US" sz="3600" dirty="0">
                <a:solidFill>
                  <a:srgbClr val="FF0000"/>
                </a:solidFill>
                <a:latin typeface="ＭＳ Ｐゴシック" panose="020B0600070205080204" pitchFamily="50" charset="-128"/>
                <a:ea typeface="ＭＳ Ｐゴシック" panose="020B0600070205080204" pitchFamily="50" charset="-128"/>
              </a:rPr>
              <a:t>その次元を超えた視点から観ないと真実はわからない</a:t>
            </a:r>
            <a:endParaRPr lang="en-US" altLang="ja-JP" sz="3600" dirty="0">
              <a:solidFill>
                <a:srgbClr val="FF0000"/>
              </a:solidFill>
              <a:latin typeface="ＭＳ Ｐゴシック" panose="020B0600070205080204" pitchFamily="50" charset="-128"/>
              <a:ea typeface="ＭＳ Ｐゴシック" panose="020B0600070205080204" pitchFamily="50" charset="-128"/>
            </a:endParaRPr>
          </a:p>
          <a:p>
            <a:pPr marL="571500" indent="-571500" algn="l">
              <a:buFont typeface="Arial" panose="020B0604020202020204" pitchFamily="34" charset="0"/>
              <a:buChar char="•"/>
            </a:pPr>
            <a:r>
              <a:rPr lang="ja-JP" altLang="en-US" sz="3600" u="sng" dirty="0">
                <a:latin typeface="ＭＳ Ｐゴシック" panose="020B0600070205080204" pitchFamily="50" charset="-128"/>
                <a:ea typeface="ＭＳ Ｐゴシック" panose="020B0600070205080204" pitchFamily="50" charset="-128"/>
              </a:rPr>
              <a:t>「見える世界（物質）」と「見えない世界（エネルギー）」が同時に（常に入れ替わりながら）存在している　</a:t>
            </a:r>
            <a:endParaRPr lang="en-US" altLang="ja-JP" sz="3600" u="sng" dirty="0">
              <a:latin typeface="ＭＳ Ｐゴシック" panose="020B0600070205080204" pitchFamily="50" charset="-128"/>
              <a:ea typeface="ＭＳ Ｐゴシック" panose="020B0600070205080204" pitchFamily="50" charset="-128"/>
            </a:endParaRPr>
          </a:p>
          <a:p>
            <a:pPr marL="571500" indent="-571500" algn="l">
              <a:buFont typeface="Arial" panose="020B0604020202020204" pitchFamily="34" charset="0"/>
              <a:buChar char="•"/>
            </a:pPr>
            <a:r>
              <a:rPr kumimoji="1" lang="ja-JP" altLang="en-US" sz="3600" dirty="0">
                <a:solidFill>
                  <a:srgbClr val="0000CC"/>
                </a:solidFill>
                <a:latin typeface="ＭＳ Ｐゴシック" panose="020B0600070205080204" pitchFamily="50" charset="-128"/>
                <a:ea typeface="ＭＳ Ｐゴシック" panose="020B0600070205080204" pitchFamily="50" charset="-128"/>
              </a:rPr>
              <a:t>闇には「物質」「想念」「霊魂」の</a:t>
            </a:r>
            <a:r>
              <a:rPr kumimoji="1" lang="en-US" altLang="ja-JP" sz="3600" dirty="0">
                <a:solidFill>
                  <a:srgbClr val="0000CC"/>
                </a:solidFill>
                <a:latin typeface="ＭＳ Ｐゴシック" panose="020B0600070205080204" pitchFamily="50" charset="-128"/>
                <a:ea typeface="ＭＳ Ｐゴシック" panose="020B0600070205080204" pitchFamily="50" charset="-128"/>
              </a:rPr>
              <a:t>3</a:t>
            </a:r>
            <a:r>
              <a:rPr kumimoji="1" lang="ja-JP" altLang="en-US" sz="3600" dirty="0">
                <a:solidFill>
                  <a:srgbClr val="0000CC"/>
                </a:solidFill>
                <a:latin typeface="ＭＳ Ｐゴシック" panose="020B0600070205080204" pitchFamily="50" charset="-128"/>
                <a:ea typeface="ＭＳ Ｐゴシック" panose="020B0600070205080204" pitchFamily="50" charset="-128"/>
              </a:rPr>
              <a:t>つのレベルがある</a:t>
            </a:r>
            <a:endParaRPr kumimoji="1" lang="en-US" altLang="ja-JP" sz="3600" dirty="0">
              <a:solidFill>
                <a:srgbClr val="0000CC"/>
              </a:solidFill>
              <a:latin typeface="ＭＳ Ｐゴシック" panose="020B0600070205080204" pitchFamily="50" charset="-128"/>
              <a:ea typeface="ＭＳ Ｐゴシック" panose="020B0600070205080204" pitchFamily="50" charset="-128"/>
            </a:endParaRPr>
          </a:p>
          <a:p>
            <a:pPr marL="571500" indent="-571500" algn="l">
              <a:buFont typeface="Arial" panose="020B0604020202020204" pitchFamily="34" charset="0"/>
              <a:buChar char="•"/>
            </a:pPr>
            <a:r>
              <a:rPr lang="ja-JP" altLang="en-US" sz="3600" u="sng" dirty="0">
                <a:solidFill>
                  <a:srgbClr val="009900"/>
                </a:solidFill>
                <a:latin typeface="ＭＳ Ｐゴシック" panose="020B0600070205080204" pitchFamily="50" charset="-128"/>
                <a:ea typeface="ＭＳ Ｐゴシック" panose="020B0600070205080204" pitchFamily="50" charset="-128"/>
              </a:rPr>
              <a:t>「トーラス的構造の閉じた世界」が消滅と生成を繰り返す　「カタカムナ的世界」</a:t>
            </a:r>
            <a:endParaRPr lang="en-US" altLang="ja-JP" sz="3600" u="sng" dirty="0">
              <a:solidFill>
                <a:srgbClr val="009900"/>
              </a:solidFill>
              <a:latin typeface="ＭＳ Ｐゴシック" panose="020B0600070205080204" pitchFamily="50" charset="-128"/>
              <a:ea typeface="ＭＳ Ｐゴシック" panose="020B0600070205080204" pitchFamily="50" charset="-128"/>
            </a:endParaRPr>
          </a:p>
          <a:p>
            <a:pPr marL="571500" indent="-571500" algn="l">
              <a:buFont typeface="Arial" panose="020B0604020202020204" pitchFamily="34" charset="0"/>
              <a:buChar char="•"/>
            </a:pPr>
            <a:r>
              <a:rPr lang="ja-JP" altLang="en-US" sz="3600" dirty="0">
                <a:solidFill>
                  <a:srgbClr val="7030A0"/>
                </a:solidFill>
                <a:latin typeface="ＭＳ Ｐゴシック" panose="020B0600070205080204" pitchFamily="50" charset="-128"/>
                <a:ea typeface="ＭＳ Ｐゴシック" panose="020B0600070205080204" pitchFamily="50" charset="-128"/>
              </a:rPr>
              <a:t>世界は、「超ミクロの世界」から「超マクロの世界」まで　相似しているホログラフィー的な世界</a:t>
            </a:r>
            <a:endParaRPr lang="en-US" altLang="ja-JP" sz="3600" dirty="0">
              <a:solidFill>
                <a:srgbClr val="7030A0"/>
              </a:solidFill>
              <a:latin typeface="ＭＳ Ｐゴシック" panose="020B0600070205080204" pitchFamily="50" charset="-128"/>
              <a:ea typeface="ＭＳ Ｐゴシック" panose="020B0600070205080204" pitchFamily="50" charset="-128"/>
            </a:endParaRPr>
          </a:p>
          <a:p>
            <a:pPr marL="571500" indent="-571500" algn="l">
              <a:buFont typeface="Arial" panose="020B0604020202020204" pitchFamily="34" charset="0"/>
              <a:buChar char="•"/>
            </a:pPr>
            <a:endParaRPr lang="en-US" altLang="ja-JP" sz="3600" dirty="0">
              <a:latin typeface="ＭＳ Ｐゴシック" panose="020B0600070205080204" pitchFamily="50" charset="-128"/>
              <a:ea typeface="ＭＳ Ｐゴシック" panose="020B0600070205080204" pitchFamily="50" charset="-128"/>
            </a:endParaRPr>
          </a:p>
          <a:p>
            <a:pPr marL="571500" indent="-571500" algn="l">
              <a:buFont typeface="Arial" panose="020B0604020202020204" pitchFamily="34" charset="0"/>
              <a:buChar char="•"/>
            </a:pPr>
            <a:endParaRPr kumimoji="1" lang="ja-JP" altLang="en-US" sz="3600" dirty="0">
              <a:solidFill>
                <a:schemeClr val="tx1"/>
              </a:solidFill>
              <a:latin typeface="ＭＳ Ｐゴシック" panose="020B0600070205080204" pitchFamily="50" charset="-128"/>
              <a:ea typeface="ＭＳ Ｐゴシック" panose="020B0600070205080204" pitchFamily="50" charset="-128"/>
            </a:endParaRPr>
          </a:p>
        </p:txBody>
      </p:sp>
      <p:sp>
        <p:nvSpPr>
          <p:cNvPr id="5" name="テキスト ボックス 4">
            <a:extLst>
              <a:ext uri="{FF2B5EF4-FFF2-40B4-BE49-F238E27FC236}">
                <a16:creationId xmlns:a16="http://schemas.microsoft.com/office/drawing/2014/main" id="{A6AD7E80-4989-C848-0CF0-168B9019AAB6}"/>
              </a:ext>
            </a:extLst>
          </p:cNvPr>
          <p:cNvSpPr txBox="1"/>
          <p:nvPr/>
        </p:nvSpPr>
        <p:spPr>
          <a:xfrm>
            <a:off x="11292396" y="6156664"/>
            <a:ext cx="429926" cy="523220"/>
          </a:xfrm>
          <a:prstGeom prst="rect">
            <a:avLst/>
          </a:prstGeom>
          <a:noFill/>
        </p:spPr>
        <p:txBody>
          <a:bodyPr wrap="none" rtlCol="0">
            <a:spAutoFit/>
          </a:bodyPr>
          <a:lstStyle/>
          <a:p>
            <a:r>
              <a:rPr lang="ja-JP" altLang="en-US" sz="2800" dirty="0">
                <a:latin typeface="ＭＳ Ｐゴシック" panose="020B0600070205080204" pitchFamily="50" charset="-128"/>
                <a:ea typeface="ＭＳ Ｐゴシック" panose="020B0600070205080204" pitchFamily="50" charset="-128"/>
              </a:rPr>
              <a:t>２</a:t>
            </a:r>
            <a:endParaRPr kumimoji="1" lang="ja-JP" altLang="en-US" sz="28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12287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35130" y="136525"/>
            <a:ext cx="11721739" cy="762886"/>
          </a:xfrm>
        </p:spPr>
        <p:txBody>
          <a:bodyPr>
            <a:normAutofit/>
          </a:bodyPr>
          <a:lstStyle/>
          <a:p>
            <a:r>
              <a:rPr lang="ja-JP" altLang="en-US" sz="4800" dirty="0">
                <a:latin typeface="ＭＳ Ｐゴシック" panose="020B0600070205080204" pitchFamily="50" charset="-128"/>
                <a:ea typeface="ＭＳ Ｐゴシック" panose="020B0600070205080204" pitchFamily="50" charset="-128"/>
              </a:rPr>
              <a:t>子どものころに慢性的なストレスを受けると</a:t>
            </a:r>
            <a:endParaRPr kumimoji="1" lang="ja-JP" altLang="en-US" sz="4800" dirty="0">
              <a:latin typeface="ＭＳ Ｐゴシック" panose="020B0600070205080204" pitchFamily="50" charset="-128"/>
              <a:ea typeface="ＭＳ Ｐゴシック" panose="020B0600070205080204" pitchFamily="50" charset="-128"/>
            </a:endParaRPr>
          </a:p>
        </p:txBody>
      </p:sp>
      <p:sp>
        <p:nvSpPr>
          <p:cNvPr id="3" name="サブタイトル 2"/>
          <p:cNvSpPr>
            <a:spLocks noGrp="1"/>
          </p:cNvSpPr>
          <p:nvPr>
            <p:ph type="subTitle" idx="1"/>
          </p:nvPr>
        </p:nvSpPr>
        <p:spPr>
          <a:xfrm>
            <a:off x="235131" y="899411"/>
            <a:ext cx="11721738" cy="5822064"/>
          </a:xfrm>
        </p:spPr>
        <p:txBody>
          <a:bodyPr>
            <a:noAutofit/>
          </a:bodyPr>
          <a:lstStyle/>
          <a:p>
            <a:pPr marL="571500" indent="-571500" algn="l">
              <a:buFont typeface="Arial" panose="020B0604020202020204" pitchFamily="34" charset="0"/>
              <a:buChar char="•"/>
            </a:pPr>
            <a:r>
              <a:rPr lang="ja-JP" altLang="en-US" sz="3600" dirty="0">
                <a:solidFill>
                  <a:srgbClr val="00B050"/>
                </a:solidFill>
                <a:latin typeface="ＭＳ Ｐゴシック" panose="020B0600070205080204" pitchFamily="50" charset="-128"/>
                <a:ea typeface="ＭＳ Ｐゴシック" panose="020B0600070205080204" pitchFamily="50" charset="-128"/>
              </a:rPr>
              <a:t>小児期や思春期に「視床下部ｰ脳下垂体ｰ副腎軸」に　　負荷がかかりすぎると</a:t>
            </a:r>
            <a:r>
              <a:rPr lang="ja-JP" altLang="en-US" sz="3600" dirty="0">
                <a:latin typeface="ＭＳ Ｐゴシック" panose="020B0600070205080204" pitchFamily="50" charset="-128"/>
                <a:ea typeface="ＭＳ Ｐゴシック" panose="020B0600070205080204" pitchFamily="50" charset="-128"/>
              </a:rPr>
              <a:t>、長期にわたる副作用が表れる</a:t>
            </a:r>
            <a:endParaRPr lang="en-US" altLang="ja-JP" sz="3600" dirty="0">
              <a:latin typeface="ＭＳ Ｐゴシック" panose="020B0600070205080204" pitchFamily="50" charset="-128"/>
              <a:ea typeface="ＭＳ Ｐゴシック" panose="020B0600070205080204" pitchFamily="50" charset="-128"/>
            </a:endParaRPr>
          </a:p>
          <a:p>
            <a:pPr marL="571500" indent="-571500" algn="l">
              <a:buFont typeface="Arial" panose="020B0604020202020204" pitchFamily="34" charset="0"/>
              <a:buChar char="•"/>
            </a:pPr>
            <a:r>
              <a:rPr lang="ja-JP" altLang="en-US" sz="3600" u="sng" dirty="0">
                <a:latin typeface="ＭＳ Ｐゴシック" panose="020B0600070205080204" pitchFamily="50" charset="-128"/>
                <a:ea typeface="ＭＳ Ｐゴシック" panose="020B0600070205080204" pitchFamily="50" charset="-128"/>
              </a:rPr>
              <a:t>ストレけた時点での影響だけでなく、</a:t>
            </a:r>
            <a:r>
              <a:rPr lang="ja-JP" altLang="en-US" sz="3600" u="sng" dirty="0">
                <a:highlight>
                  <a:srgbClr val="FFFF00"/>
                </a:highlight>
                <a:latin typeface="ＭＳ Ｐゴシック" panose="020B0600070205080204" pitchFamily="50" charset="-128"/>
                <a:ea typeface="ＭＳ Ｐゴシック" panose="020B0600070205080204" pitchFamily="50" charset="-128"/>
              </a:rPr>
              <a:t>子どものころに慢性的なストレスを受けると、</a:t>
            </a:r>
            <a:r>
              <a:rPr lang="ja-JP" altLang="en-US" sz="3600" u="sng" dirty="0">
                <a:latin typeface="ＭＳ Ｐゴシック" panose="020B0600070205080204" pitchFamily="50" charset="-128"/>
                <a:ea typeface="ＭＳ Ｐゴシック" panose="020B0600070205080204" pitchFamily="50" charset="-128"/>
              </a:rPr>
              <a:t>その後の人生におけるストレス反応が生物学的に再プログラミングされてしまう</a:t>
            </a:r>
            <a:endParaRPr lang="en-US" altLang="ja-JP" sz="3600" u="sng" dirty="0">
              <a:latin typeface="ＭＳ Ｐゴシック" panose="020B0600070205080204" pitchFamily="50" charset="-128"/>
              <a:ea typeface="ＭＳ Ｐゴシック" panose="020B0600070205080204" pitchFamily="50" charset="-128"/>
            </a:endParaRPr>
          </a:p>
          <a:p>
            <a:pPr marL="571500" indent="-571500" algn="l">
              <a:buFont typeface="Arial" panose="020B0604020202020204" pitchFamily="34" charset="0"/>
              <a:buChar char="•"/>
            </a:pPr>
            <a:r>
              <a:rPr lang="ja-JP" altLang="en-US" sz="3600" dirty="0">
                <a:latin typeface="ＭＳ Ｐゴシック" panose="020B0600070205080204" pitchFamily="50" charset="-128"/>
                <a:ea typeface="ＭＳ Ｐゴシック" panose="020B0600070205080204" pitchFamily="50" charset="-128"/>
              </a:rPr>
              <a:t>その結果、</a:t>
            </a:r>
            <a:r>
              <a:rPr lang="en-US" altLang="ja-JP" sz="3600" dirty="0">
                <a:latin typeface="ＭＳ Ｐゴシック" panose="020B0600070205080204" pitchFamily="50" charset="-128"/>
                <a:ea typeface="ＭＳ Ｐゴシック" panose="020B0600070205080204" pitchFamily="50" charset="-128"/>
              </a:rPr>
              <a:t>30</a:t>
            </a:r>
            <a:r>
              <a:rPr lang="ja-JP" altLang="en-US" sz="3600" dirty="0">
                <a:latin typeface="ＭＳ Ｐゴシック" panose="020B0600070205080204" pitchFamily="50" charset="-128"/>
                <a:ea typeface="ＭＳ Ｐゴシック" panose="020B0600070205080204" pitchFamily="50" charset="-128"/>
              </a:rPr>
              <a:t>歳、</a:t>
            </a:r>
            <a:r>
              <a:rPr lang="en-US" altLang="ja-JP" sz="3600" dirty="0">
                <a:latin typeface="ＭＳ Ｐゴシック" panose="020B0600070205080204" pitchFamily="50" charset="-128"/>
                <a:ea typeface="ＭＳ Ｐゴシック" panose="020B0600070205080204" pitchFamily="50" charset="-128"/>
              </a:rPr>
              <a:t>40</a:t>
            </a:r>
            <a:r>
              <a:rPr lang="ja-JP" altLang="en-US" sz="3600" dirty="0">
                <a:latin typeface="ＭＳ Ｐゴシック" panose="020B0600070205080204" pitchFamily="50" charset="-128"/>
                <a:ea typeface="ＭＳ Ｐゴシック" panose="020B0600070205080204" pitchFamily="50" charset="-128"/>
              </a:rPr>
              <a:t>歳、</a:t>
            </a:r>
            <a:r>
              <a:rPr lang="en-US" altLang="ja-JP" sz="3600" dirty="0">
                <a:latin typeface="ＭＳ Ｐゴシック" panose="020B0600070205080204" pitchFamily="50" charset="-128"/>
                <a:ea typeface="ＭＳ Ｐゴシック" panose="020B0600070205080204" pitchFamily="50" charset="-128"/>
              </a:rPr>
              <a:t>50</a:t>
            </a:r>
            <a:r>
              <a:rPr lang="ja-JP" altLang="en-US" sz="3600" dirty="0">
                <a:latin typeface="ＭＳ Ｐゴシック" panose="020B0600070205080204" pitchFamily="50" charset="-128"/>
                <a:ea typeface="ＭＳ Ｐゴシック" panose="020B0600070205080204" pitchFamily="50" charset="-128"/>
              </a:rPr>
              <a:t>歳</a:t>
            </a:r>
            <a:r>
              <a:rPr lang="en-US" altLang="ja-JP" sz="3600" dirty="0">
                <a:latin typeface="ＭＳ Ｐゴシック" panose="020B0600070205080204" pitchFamily="50" charset="-128"/>
                <a:ea typeface="ＭＳ Ｐゴシック" panose="020B0600070205080204" pitchFamily="50" charset="-128"/>
              </a:rPr>
              <a:t>……</a:t>
            </a:r>
            <a:r>
              <a:rPr lang="ja-JP" altLang="en-US" sz="3600" dirty="0">
                <a:latin typeface="ＭＳ Ｐゴシック" panose="020B0600070205080204" pitchFamily="50" charset="-128"/>
                <a:ea typeface="ＭＳ Ｐゴシック" panose="020B0600070205080204" pitchFamily="50" charset="-128"/>
              </a:rPr>
              <a:t>となるにつれ、</a:t>
            </a:r>
            <a:r>
              <a:rPr lang="ja-JP" altLang="en-US" sz="3600" dirty="0">
                <a:solidFill>
                  <a:srgbClr val="0000CC"/>
                </a:solidFill>
                <a:latin typeface="ＭＳ Ｐゴシック" panose="020B0600070205080204" pitchFamily="50" charset="-128"/>
                <a:ea typeface="ＭＳ Ｐゴシック" panose="020B0600070205080204" pitchFamily="50" charset="-128"/>
              </a:rPr>
              <a:t>内分泌腺や免疫の機能から「体や細胞を攻撃するストレスホルモン」がいつ量産されてもおかしくない状態となる</a:t>
            </a:r>
            <a:endParaRPr lang="en-US" altLang="ja-JP" sz="3600" dirty="0">
              <a:solidFill>
                <a:srgbClr val="0000CC"/>
              </a:solidFill>
              <a:latin typeface="ＭＳ Ｐゴシック" panose="020B0600070205080204" pitchFamily="50" charset="-128"/>
              <a:ea typeface="ＭＳ Ｐゴシック" panose="020B0600070205080204" pitchFamily="50" charset="-128"/>
            </a:endParaRPr>
          </a:p>
          <a:p>
            <a:pPr marL="571500" indent="-571500" algn="l">
              <a:buFont typeface="Arial" panose="020B0604020202020204" pitchFamily="34" charset="0"/>
              <a:buChar char="•"/>
            </a:pPr>
            <a:r>
              <a:rPr lang="ja-JP" altLang="en-US" sz="3600" u="sng" dirty="0">
                <a:highlight>
                  <a:srgbClr val="FFFF00"/>
                </a:highlight>
                <a:latin typeface="ＭＳ Ｐゴシック" panose="020B0600070205080204" pitchFamily="50" charset="-128"/>
                <a:ea typeface="ＭＳ Ｐゴシック" panose="020B0600070205080204" pitchFamily="50" charset="-128"/>
              </a:rPr>
              <a:t>ストレスの制御システムが損傷を受けると</a:t>
            </a:r>
            <a:r>
              <a:rPr lang="ja-JP" altLang="en-US" sz="3600" u="sng" dirty="0">
                <a:latin typeface="ＭＳ Ｐゴシック" panose="020B0600070205080204" pitchFamily="50" charset="-128"/>
                <a:ea typeface="ＭＳ Ｐゴシック" panose="020B0600070205080204" pitchFamily="50" charset="-128"/>
              </a:rPr>
              <a:t>、</a:t>
            </a:r>
            <a:r>
              <a:rPr lang="ja-JP" altLang="en-US" sz="3600" u="sng" dirty="0">
                <a:solidFill>
                  <a:srgbClr val="FF0000"/>
                </a:solidFill>
                <a:latin typeface="ＭＳ Ｐゴシック" panose="020B0600070205080204" pitchFamily="50" charset="-128"/>
                <a:ea typeface="ＭＳ Ｐゴシック" panose="020B0600070205080204" pitchFamily="50" charset="-128"/>
              </a:rPr>
              <a:t>私たちはストレスに過剰に反応し、過敏な状態から自然に元に戻る力が低下し、</a:t>
            </a:r>
            <a:r>
              <a:rPr lang="ja-JP" altLang="en-US" sz="3600" u="sng" dirty="0">
                <a:latin typeface="ＭＳ Ｐゴシック" panose="020B0600070205080204" pitchFamily="50" charset="-128"/>
                <a:ea typeface="ＭＳ Ｐゴシック" panose="020B0600070205080204" pitchFamily="50" charset="-128"/>
              </a:rPr>
              <a:t>つねに反応していることになる</a:t>
            </a:r>
          </a:p>
          <a:p>
            <a:pPr algn="l"/>
            <a:endParaRPr lang="en-US" altLang="ja-JP" sz="3600" dirty="0">
              <a:latin typeface="ＭＳ Ｐゴシック" panose="020B0600070205080204" pitchFamily="50" charset="-128"/>
              <a:ea typeface="ＭＳ Ｐゴシック" panose="020B0600070205080204" pitchFamily="50" charset="-128"/>
            </a:endParaRPr>
          </a:p>
        </p:txBody>
      </p:sp>
      <p:sp>
        <p:nvSpPr>
          <p:cNvPr id="7" name="テキスト ボックス 6">
            <a:extLst>
              <a:ext uri="{FF2B5EF4-FFF2-40B4-BE49-F238E27FC236}">
                <a16:creationId xmlns:a16="http://schemas.microsoft.com/office/drawing/2014/main" id="{FCF5866A-D9F7-4C81-EE1B-8A1BF8D79205}"/>
              </a:ext>
            </a:extLst>
          </p:cNvPr>
          <p:cNvSpPr txBox="1"/>
          <p:nvPr/>
        </p:nvSpPr>
        <p:spPr>
          <a:xfrm>
            <a:off x="11292396" y="6156664"/>
            <a:ext cx="675185" cy="523220"/>
          </a:xfrm>
          <a:prstGeom prst="rect">
            <a:avLst/>
          </a:prstGeom>
          <a:noFill/>
        </p:spPr>
        <p:txBody>
          <a:bodyPr wrap="none" rtlCol="0">
            <a:spAutoFit/>
          </a:bodyPr>
          <a:lstStyle/>
          <a:p>
            <a:r>
              <a:rPr lang="ja-JP" altLang="en-US" sz="2800" dirty="0">
                <a:latin typeface="ＭＳ Ｐゴシック" panose="020B0600070205080204" pitchFamily="50" charset="-128"/>
                <a:ea typeface="ＭＳ Ｐゴシック" panose="020B0600070205080204" pitchFamily="50" charset="-128"/>
              </a:rPr>
              <a:t>２０</a:t>
            </a:r>
            <a:endParaRPr kumimoji="1" lang="ja-JP" altLang="en-US" sz="28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3821677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E1C936EC-03E7-CC60-F89E-023EDF3AF239}"/>
              </a:ext>
            </a:extLst>
          </p:cNvPr>
          <p:cNvPicPr>
            <a:picLocks noChangeAspect="1"/>
          </p:cNvPicPr>
          <p:nvPr/>
        </p:nvPicPr>
        <p:blipFill rotWithShape="1">
          <a:blip r:embed="rId2"/>
          <a:srcRect r="54355"/>
          <a:stretch/>
        </p:blipFill>
        <p:spPr>
          <a:xfrm>
            <a:off x="647138" y="0"/>
            <a:ext cx="4710695" cy="6858000"/>
          </a:xfrm>
          <a:prstGeom prst="rect">
            <a:avLst/>
          </a:prstGeom>
        </p:spPr>
      </p:pic>
      <p:sp>
        <p:nvSpPr>
          <p:cNvPr id="6" name="タイトル 1">
            <a:extLst>
              <a:ext uri="{FF2B5EF4-FFF2-40B4-BE49-F238E27FC236}">
                <a16:creationId xmlns:a16="http://schemas.microsoft.com/office/drawing/2014/main" id="{7BFCD218-1D3A-3AEB-9104-49FF42984883}"/>
              </a:ext>
            </a:extLst>
          </p:cNvPr>
          <p:cNvSpPr txBox="1">
            <a:spLocks/>
          </p:cNvSpPr>
          <p:nvPr/>
        </p:nvSpPr>
        <p:spPr>
          <a:xfrm>
            <a:off x="5548989" y="136524"/>
            <a:ext cx="6524195" cy="18885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ja-JP" kern="100" dirty="0">
                <a:latin typeface="游明朝" panose="02020400000000000000" pitchFamily="18" charset="-128"/>
                <a:ea typeface="ＭＳ Ｐゴシック" panose="020B0600070205080204" pitchFamily="50" charset="-128"/>
                <a:cs typeface="Times New Roman" panose="02020603050405020304" pitchFamily="18" charset="0"/>
              </a:rPr>
              <a:t>「</a:t>
            </a:r>
            <a:r>
              <a:rPr lang="ja-JP" altLang="ja-JP" kern="100" dirty="0">
                <a:solidFill>
                  <a:srgbClr val="000000"/>
                </a:solidFill>
                <a:latin typeface="游明朝" panose="02020400000000000000" pitchFamily="18" charset="-128"/>
                <a:ea typeface="ＭＳ Ｐゴシック" panose="020B0600070205080204" pitchFamily="50" charset="-128"/>
                <a:cs typeface="Times New Roman" panose="02020603050405020304" pitchFamily="18" charset="0"/>
              </a:rPr>
              <a:t>脳のなかの天使と刺客」　</a:t>
            </a:r>
            <a:endParaRPr lang="en-US" altLang="ja-JP" kern="100" dirty="0">
              <a:solidFill>
                <a:srgbClr val="000000"/>
              </a:solidFill>
              <a:latin typeface="游明朝" panose="02020400000000000000" pitchFamily="18" charset="-128"/>
              <a:ea typeface="ＭＳ Ｐゴシック" panose="020B0600070205080204" pitchFamily="50" charset="-128"/>
              <a:cs typeface="Times New Roman" panose="02020603050405020304" pitchFamily="18" charset="0"/>
            </a:endParaRPr>
          </a:p>
          <a:p>
            <a:pPr algn="ctr"/>
            <a:r>
              <a:rPr lang="ja-JP" altLang="ja-JP" sz="2800" kern="100" dirty="0">
                <a:solidFill>
                  <a:srgbClr val="000000"/>
                </a:solidFill>
                <a:highlight>
                  <a:srgbClr val="FFFF00"/>
                </a:highlight>
                <a:latin typeface="游明朝" panose="02020400000000000000" pitchFamily="18" charset="-128"/>
                <a:ea typeface="ＭＳ Ｐゴシック" panose="020B0600070205080204" pitchFamily="50" charset="-128"/>
                <a:cs typeface="Times New Roman" panose="02020603050405020304" pitchFamily="18" charset="0"/>
              </a:rPr>
              <a:t>心の健康を支配する免疫細胞</a:t>
            </a:r>
            <a:br>
              <a:rPr lang="ja-JP" altLang="ja-JP" sz="2800" kern="100" dirty="0">
                <a:latin typeface="游明朝" panose="02020400000000000000" pitchFamily="18" charset="-128"/>
                <a:ea typeface="游明朝" panose="02020400000000000000" pitchFamily="18" charset="-128"/>
                <a:cs typeface="Times New Roman" panose="02020603050405020304" pitchFamily="18" charset="0"/>
              </a:rPr>
            </a:br>
            <a:r>
              <a:rPr lang="en-US" altLang="ja-JP" sz="2800" kern="100" dirty="0">
                <a:solidFill>
                  <a:srgbClr val="0202BE"/>
                </a:solidFill>
                <a:latin typeface="ＭＳ Ｐゴシック" panose="020B0600070205080204" pitchFamily="50" charset="-128"/>
                <a:ea typeface="游明朝" panose="02020400000000000000" pitchFamily="18" charset="-128"/>
                <a:cs typeface="Times New Roman" panose="02020603050405020304" pitchFamily="18" charset="0"/>
              </a:rPr>
              <a:t> </a:t>
            </a:r>
            <a:r>
              <a:rPr lang="ja-JP" altLang="ja-JP" sz="2800" kern="100" dirty="0">
                <a:solidFill>
                  <a:srgbClr val="0202BE"/>
                </a:solidFill>
                <a:latin typeface="游明朝" panose="02020400000000000000" pitchFamily="18" charset="-128"/>
                <a:ea typeface="ＭＳ Ｐゴシック" panose="020B0600070205080204" pitchFamily="50" charset="-128"/>
                <a:cs typeface="Times New Roman" panose="02020603050405020304" pitchFamily="18" charset="0"/>
              </a:rPr>
              <a:t>ドナ・ジャクソソ・ナカザワ著　</a:t>
            </a:r>
            <a:endParaRPr lang="en-US" altLang="ja-JP" sz="2800" kern="100" dirty="0">
              <a:solidFill>
                <a:srgbClr val="0202BE"/>
              </a:solidFill>
              <a:latin typeface="游明朝" panose="02020400000000000000" pitchFamily="18" charset="-128"/>
              <a:ea typeface="ＭＳ Ｐゴシック" panose="020B0600070205080204" pitchFamily="50" charset="-128"/>
              <a:cs typeface="Times New Roman" panose="02020603050405020304" pitchFamily="18" charset="0"/>
            </a:endParaRPr>
          </a:p>
          <a:p>
            <a:pPr algn="ctr"/>
            <a:r>
              <a:rPr lang="ja-JP" altLang="ja-JP" sz="2800" kern="100" dirty="0">
                <a:solidFill>
                  <a:srgbClr val="000000"/>
                </a:solidFill>
                <a:latin typeface="游明朝" panose="02020400000000000000" pitchFamily="18" charset="-128"/>
                <a:ea typeface="ＭＳ Ｐゴシック" panose="020B0600070205080204" pitchFamily="50" charset="-128"/>
                <a:cs typeface="Times New Roman" panose="02020603050405020304" pitchFamily="18" charset="0"/>
              </a:rPr>
              <a:t>白揚社</a:t>
            </a:r>
            <a:r>
              <a:rPr lang="ja-JP" altLang="en-US" sz="2800" kern="100" dirty="0">
                <a:solidFill>
                  <a:srgbClr val="000000"/>
                </a:solidFill>
                <a:latin typeface="游明朝" panose="02020400000000000000" pitchFamily="18" charset="-128"/>
                <a:ea typeface="ＭＳ Ｐゴシック" panose="020B0600070205080204" pitchFamily="50" charset="-128"/>
                <a:cs typeface="Times New Roman" panose="02020603050405020304" pitchFamily="18" charset="0"/>
              </a:rPr>
              <a:t>（</a:t>
            </a:r>
            <a:r>
              <a:rPr lang="ja-JP" altLang="ja-JP" sz="2800" kern="100" dirty="0">
                <a:solidFill>
                  <a:srgbClr val="000000"/>
                </a:solidFill>
                <a:latin typeface="游明朝" panose="02020400000000000000" pitchFamily="18" charset="-128"/>
                <a:ea typeface="ＭＳ Ｐゴシック" panose="020B0600070205080204" pitchFamily="50" charset="-128"/>
                <a:cs typeface="Times New Roman" panose="02020603050405020304" pitchFamily="18" charset="0"/>
              </a:rPr>
              <a:t>２０２２年</a:t>
            </a:r>
            <a:r>
              <a:rPr lang="ja-JP" altLang="en-US" sz="2800" kern="100" dirty="0">
                <a:solidFill>
                  <a:srgbClr val="000000"/>
                </a:solidFill>
                <a:latin typeface="游明朝" panose="02020400000000000000" pitchFamily="18" charset="-128"/>
                <a:ea typeface="ＭＳ Ｐゴシック" panose="020B0600070205080204" pitchFamily="50" charset="-128"/>
                <a:cs typeface="Times New Roman" panose="02020603050405020304" pitchFamily="18" charset="0"/>
              </a:rPr>
              <a:t>）</a:t>
            </a:r>
            <a:endParaRPr lang="ja-JP" altLang="en-US" sz="2800" dirty="0">
              <a:latin typeface="ＭＳ Ｐゴシック" panose="020B0600070205080204" pitchFamily="50" charset="-128"/>
              <a:ea typeface="ＭＳ Ｐゴシック" panose="020B0600070205080204" pitchFamily="50" charset="-128"/>
            </a:endParaRPr>
          </a:p>
        </p:txBody>
      </p:sp>
      <p:sp>
        <p:nvSpPr>
          <p:cNvPr id="7" name="サブタイトル 2">
            <a:extLst>
              <a:ext uri="{FF2B5EF4-FFF2-40B4-BE49-F238E27FC236}">
                <a16:creationId xmlns:a16="http://schemas.microsoft.com/office/drawing/2014/main" id="{7BBA50E5-0FC3-FEB9-402D-2A07FE0B5E07}"/>
              </a:ext>
            </a:extLst>
          </p:cNvPr>
          <p:cNvSpPr txBox="1">
            <a:spLocks/>
          </p:cNvSpPr>
          <p:nvPr/>
        </p:nvSpPr>
        <p:spPr>
          <a:xfrm>
            <a:off x="5554147" y="2293748"/>
            <a:ext cx="6369216" cy="43508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600" dirty="0">
                <a:solidFill>
                  <a:srgbClr val="FF0000"/>
                </a:solidFill>
                <a:latin typeface="ＭＳ Ｐゴシック" panose="020B0600070205080204" pitchFamily="50" charset="-128"/>
                <a:ea typeface="ＭＳ Ｐゴシック" panose="020B0600070205080204" pitchFamily="50" charset="-128"/>
              </a:rPr>
              <a:t>発達障害・うつ病・不安障害・認知症などは、</a:t>
            </a:r>
            <a:r>
              <a:rPr lang="ja-JP" altLang="en-US" sz="3600" dirty="0">
                <a:solidFill>
                  <a:srgbClr val="FF0000"/>
                </a:solidFill>
                <a:highlight>
                  <a:srgbClr val="FFFF00"/>
                </a:highlight>
                <a:latin typeface="ＭＳ Ｐゴシック" panose="020B0600070205080204" pitchFamily="50" charset="-128"/>
                <a:ea typeface="ＭＳ Ｐゴシック" panose="020B0600070205080204" pitchFamily="50" charset="-128"/>
              </a:rPr>
              <a:t>「ミクログリアの過活動」が原因だった</a:t>
            </a:r>
            <a:endParaRPr lang="en-US" altLang="ja-JP" sz="3600" dirty="0">
              <a:solidFill>
                <a:srgbClr val="FF0000"/>
              </a:solidFill>
              <a:highlight>
                <a:srgbClr val="FFFF00"/>
              </a:highlight>
              <a:latin typeface="ＭＳ Ｐゴシック" panose="020B0600070205080204" pitchFamily="50" charset="-128"/>
              <a:ea typeface="ＭＳ Ｐゴシック" panose="020B0600070205080204" pitchFamily="50" charset="-128"/>
            </a:endParaRPr>
          </a:p>
          <a:p>
            <a:r>
              <a:rPr lang="ja-JP" altLang="en-US" sz="3600" dirty="0">
                <a:latin typeface="ＭＳ Ｐゴシック" panose="020B0600070205080204" pitchFamily="50" charset="-128"/>
                <a:ea typeface="ＭＳ Ｐゴシック" panose="020B0600070205080204" pitchFamily="50" charset="-128"/>
              </a:rPr>
              <a:t>脳を守り、破壊もするミクログリア細胞の働きを制御すれば、 精神疾患の予防が可能になる</a:t>
            </a:r>
            <a:endParaRPr lang="en-US" altLang="ja-JP" sz="3600" dirty="0">
              <a:latin typeface="ＭＳ Ｐゴシック" panose="020B0600070205080204" pitchFamily="50" charset="-128"/>
              <a:ea typeface="ＭＳ Ｐゴシック" panose="020B0600070205080204" pitchFamily="50" charset="-128"/>
            </a:endParaRPr>
          </a:p>
          <a:p>
            <a:r>
              <a:rPr lang="ja-JP" altLang="en-US" sz="3600" dirty="0">
                <a:highlight>
                  <a:srgbClr val="00FF00"/>
                </a:highlight>
                <a:latin typeface="ＭＳ Ｐゴシック" panose="020B0600070205080204" pitchFamily="50" charset="-128"/>
                <a:ea typeface="ＭＳ Ｐゴシック" panose="020B0600070205080204" pitchFamily="50" charset="-128"/>
              </a:rPr>
              <a:t>「脳の免疫」</a:t>
            </a:r>
            <a:r>
              <a:rPr lang="ja-JP" altLang="en-US" sz="3600" dirty="0">
                <a:latin typeface="ＭＳ Ｐゴシック" panose="020B0600070205080204" pitchFamily="50" charset="-128"/>
                <a:ea typeface="ＭＳ Ｐゴシック" panose="020B0600070205080204" pitchFamily="50" charset="-128"/>
              </a:rPr>
              <a:t>の発見がもたらす医療革命</a:t>
            </a:r>
          </a:p>
        </p:txBody>
      </p:sp>
      <p:sp>
        <p:nvSpPr>
          <p:cNvPr id="9" name="テキスト ボックス 8">
            <a:extLst>
              <a:ext uri="{FF2B5EF4-FFF2-40B4-BE49-F238E27FC236}">
                <a16:creationId xmlns:a16="http://schemas.microsoft.com/office/drawing/2014/main" id="{D7747EB6-A145-BC32-60D3-241FBA30811F}"/>
              </a:ext>
            </a:extLst>
          </p:cNvPr>
          <p:cNvSpPr txBox="1"/>
          <p:nvPr/>
        </p:nvSpPr>
        <p:spPr>
          <a:xfrm>
            <a:off x="11292396" y="6156664"/>
            <a:ext cx="675185" cy="523220"/>
          </a:xfrm>
          <a:prstGeom prst="rect">
            <a:avLst/>
          </a:prstGeom>
          <a:noFill/>
        </p:spPr>
        <p:txBody>
          <a:bodyPr wrap="none" rtlCol="0">
            <a:spAutoFit/>
          </a:bodyPr>
          <a:lstStyle/>
          <a:p>
            <a:r>
              <a:rPr lang="ja-JP" altLang="en-US" sz="2800" dirty="0">
                <a:latin typeface="ＭＳ Ｐゴシック" panose="020B0600070205080204" pitchFamily="50" charset="-128"/>
                <a:ea typeface="ＭＳ Ｐゴシック" panose="020B0600070205080204" pitchFamily="50" charset="-128"/>
              </a:rPr>
              <a:t>２１</a:t>
            </a:r>
            <a:endParaRPr kumimoji="1" lang="ja-JP" altLang="en-US" sz="28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40108548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7441" y="241602"/>
            <a:ext cx="6975565" cy="6091993"/>
          </a:xfrm>
          <a:prstGeom prst="rect">
            <a:avLst/>
          </a:prstGeom>
        </p:spPr>
      </p:pic>
      <p:sp>
        <p:nvSpPr>
          <p:cNvPr id="3" name="テキスト ボックス 2"/>
          <p:cNvSpPr txBox="1"/>
          <p:nvPr/>
        </p:nvSpPr>
        <p:spPr>
          <a:xfrm>
            <a:off x="2632955" y="6235051"/>
            <a:ext cx="7144905" cy="461665"/>
          </a:xfrm>
          <a:prstGeom prst="rect">
            <a:avLst/>
          </a:prstGeom>
          <a:noFill/>
        </p:spPr>
        <p:txBody>
          <a:bodyPr wrap="none" rtlCol="0">
            <a:spAutoFit/>
          </a:bodyPr>
          <a:lstStyle/>
          <a:p>
            <a:r>
              <a:rPr lang="pl-PL" altLang="ja-JP" sz="2400" b="1" dirty="0">
                <a:latin typeface="ＭＳ Ｐゴシック" panose="020B0600070205080204" pitchFamily="50" charset="-128"/>
                <a:ea typeface="ＭＳ Ｐゴシック" panose="020B0600070205080204" pitchFamily="50" charset="-128"/>
              </a:rPr>
              <a:t>Suzuki</a:t>
            </a:r>
            <a:r>
              <a:rPr lang="ja-JP" altLang="pl-PL" sz="2400" b="1" dirty="0" err="1">
                <a:latin typeface="ＭＳ Ｐゴシック" panose="020B0600070205080204" pitchFamily="50" charset="-128"/>
                <a:ea typeface="ＭＳ Ｐゴシック" panose="020B0600070205080204" pitchFamily="50" charset="-128"/>
              </a:rPr>
              <a:t>、</a:t>
            </a:r>
            <a:r>
              <a:rPr lang="pl-PL" altLang="ja-JP" sz="2400" b="1" dirty="0">
                <a:latin typeface="ＭＳ Ｐゴシック" panose="020B0600070205080204" pitchFamily="50" charset="-128"/>
                <a:ea typeface="ＭＳ Ｐゴシック" panose="020B0600070205080204" pitchFamily="50" charset="-128"/>
              </a:rPr>
              <a:t> K. </a:t>
            </a:r>
            <a:r>
              <a:rPr lang="pl-PL" altLang="ja-JP" sz="2400" b="1" i="1" dirty="0">
                <a:latin typeface="ＭＳ Ｐゴシック" panose="020B0600070205080204" pitchFamily="50" charset="-128"/>
                <a:ea typeface="ＭＳ Ｐゴシック" panose="020B0600070205080204" pitchFamily="50" charset="-128"/>
              </a:rPr>
              <a:t>et al</a:t>
            </a:r>
            <a:r>
              <a:rPr lang="pl-PL" altLang="ja-JP" sz="2400" b="1" dirty="0">
                <a:latin typeface="ＭＳ Ｐゴシック" panose="020B0600070205080204" pitchFamily="50" charset="-128"/>
                <a:ea typeface="ＭＳ Ｐゴシック" panose="020B0600070205080204" pitchFamily="50" charset="-128"/>
              </a:rPr>
              <a:t>. : </a:t>
            </a:r>
            <a:r>
              <a:rPr lang="pl-PL" altLang="ja-JP" sz="2400" b="1" i="1" dirty="0">
                <a:latin typeface="ＭＳ Ｐゴシック" panose="020B0600070205080204" pitchFamily="50" charset="-128"/>
                <a:ea typeface="ＭＳ Ｐゴシック" panose="020B0600070205080204" pitchFamily="50" charset="-128"/>
              </a:rPr>
              <a:t>JAMA Psychiatry</a:t>
            </a:r>
            <a:r>
              <a:rPr lang="ja-JP" altLang="pl-PL" sz="2400" b="1" dirty="0" err="1">
                <a:latin typeface="ＭＳ Ｐゴシック" panose="020B0600070205080204" pitchFamily="50" charset="-128"/>
                <a:ea typeface="ＭＳ Ｐゴシック" panose="020B0600070205080204" pitchFamily="50" charset="-128"/>
              </a:rPr>
              <a:t>、</a:t>
            </a:r>
            <a:r>
              <a:rPr lang="pl-PL" altLang="ja-JP" sz="2400" b="1" dirty="0">
                <a:latin typeface="ＭＳ Ｐゴシック" panose="020B0600070205080204" pitchFamily="50" charset="-128"/>
                <a:ea typeface="ＭＳ Ｐゴシック" panose="020B0600070205080204" pitchFamily="50" charset="-128"/>
              </a:rPr>
              <a:t> 70</a:t>
            </a:r>
            <a:r>
              <a:rPr lang="ja-JP" altLang="pl-PL" sz="2400" b="1" dirty="0" err="1">
                <a:latin typeface="ＭＳ Ｐゴシック" panose="020B0600070205080204" pitchFamily="50" charset="-128"/>
                <a:ea typeface="ＭＳ Ｐゴシック" panose="020B0600070205080204" pitchFamily="50" charset="-128"/>
              </a:rPr>
              <a:t>、</a:t>
            </a:r>
            <a:r>
              <a:rPr lang="pl-PL" altLang="ja-JP" sz="2400" b="1" dirty="0">
                <a:latin typeface="ＭＳ Ｐゴシック" panose="020B0600070205080204" pitchFamily="50" charset="-128"/>
                <a:ea typeface="ＭＳ Ｐゴシック" panose="020B0600070205080204" pitchFamily="50" charset="-128"/>
              </a:rPr>
              <a:t> 49 </a:t>
            </a:r>
            <a:r>
              <a:rPr lang="ja-JP" altLang="pl-PL" sz="2400" b="1" dirty="0">
                <a:latin typeface="ＭＳ Ｐゴシック" panose="020B0600070205080204" pitchFamily="50" charset="-128"/>
                <a:ea typeface="ＭＳ Ｐゴシック" panose="020B0600070205080204" pitchFamily="50" charset="-128"/>
              </a:rPr>
              <a:t>（</a:t>
            </a:r>
            <a:r>
              <a:rPr lang="pl-PL" altLang="ja-JP" sz="2400" b="1" dirty="0">
                <a:latin typeface="ＭＳ Ｐゴシック" panose="020B0600070205080204" pitchFamily="50" charset="-128"/>
                <a:ea typeface="ＭＳ Ｐゴシック" panose="020B0600070205080204" pitchFamily="50" charset="-128"/>
              </a:rPr>
              <a:t>2013</a:t>
            </a:r>
            <a:r>
              <a:rPr lang="ja-JP" altLang="pl-PL" dirty="0"/>
              <a:t>）</a:t>
            </a:r>
            <a:endParaRPr kumimoji="1" lang="ja-JP" altLang="en-US" dirty="0"/>
          </a:p>
        </p:txBody>
      </p:sp>
      <p:sp>
        <p:nvSpPr>
          <p:cNvPr id="6" name="正方形/長方形 5"/>
          <p:cNvSpPr/>
          <p:nvPr/>
        </p:nvSpPr>
        <p:spPr>
          <a:xfrm>
            <a:off x="2258008" y="5542384"/>
            <a:ext cx="7361853" cy="7912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578498" y="5505060"/>
            <a:ext cx="11264622" cy="830997"/>
          </a:xfrm>
          <a:prstGeom prst="rect">
            <a:avLst/>
          </a:prstGeom>
          <a:noFill/>
        </p:spPr>
        <p:txBody>
          <a:bodyPr wrap="none" rtlCol="0">
            <a:spAutoFit/>
          </a:bodyPr>
          <a:lstStyle/>
          <a:p>
            <a:pPr lvl="0"/>
            <a:r>
              <a:rPr lang="ja-JP" altLang="ja-JP" sz="2400" b="1" dirty="0"/>
              <a:t>活性化ミクログリアに特異的に結合するトレーサーを用いた</a:t>
            </a:r>
            <a:r>
              <a:rPr lang="pl-PL" altLang="ja-JP" sz="2400" b="1" dirty="0"/>
              <a:t>PET</a:t>
            </a:r>
            <a:r>
              <a:rPr lang="ja-JP" altLang="ja-JP" sz="2400" b="1" dirty="0"/>
              <a:t>検査にて</a:t>
            </a:r>
          </a:p>
          <a:p>
            <a:pPr lvl="0"/>
            <a:r>
              <a:rPr lang="ja-JP" altLang="ja-JP" sz="2400" b="1" dirty="0">
                <a:solidFill>
                  <a:srgbClr val="FF0000"/>
                </a:solidFill>
              </a:rPr>
              <a:t>自閉症スペクトラム障害患者脳</a:t>
            </a:r>
            <a:r>
              <a:rPr lang="ja-JP" altLang="ja-JP" sz="2400" b="1" dirty="0"/>
              <a:t>における</a:t>
            </a:r>
            <a:r>
              <a:rPr lang="ja-JP" altLang="ja-JP" sz="2400" b="1" dirty="0">
                <a:solidFill>
                  <a:srgbClr val="0E24F0"/>
                </a:solidFill>
                <a:highlight>
                  <a:srgbClr val="FFFF00"/>
                </a:highlight>
              </a:rPr>
              <a:t>活性化ミクログリアの増加</a:t>
            </a:r>
            <a:r>
              <a:rPr lang="ja-JP" altLang="ja-JP" sz="2400" b="1" dirty="0"/>
              <a:t>が証明された</a:t>
            </a:r>
          </a:p>
        </p:txBody>
      </p:sp>
      <p:sp>
        <p:nvSpPr>
          <p:cNvPr id="9" name="テキスト ボックス 8">
            <a:extLst>
              <a:ext uri="{FF2B5EF4-FFF2-40B4-BE49-F238E27FC236}">
                <a16:creationId xmlns:a16="http://schemas.microsoft.com/office/drawing/2014/main" id="{33045AD1-182C-47C1-5C72-C9CF3A527405}"/>
              </a:ext>
            </a:extLst>
          </p:cNvPr>
          <p:cNvSpPr txBox="1"/>
          <p:nvPr/>
        </p:nvSpPr>
        <p:spPr>
          <a:xfrm>
            <a:off x="5086034" y="563755"/>
            <a:ext cx="1346844" cy="369332"/>
          </a:xfrm>
          <a:prstGeom prst="rect">
            <a:avLst/>
          </a:prstGeom>
          <a:noFill/>
        </p:spPr>
        <p:txBody>
          <a:bodyPr wrap="none" rtlCol="0">
            <a:spAutoFit/>
          </a:bodyPr>
          <a:lstStyle/>
          <a:p>
            <a:r>
              <a:rPr lang="ja-JP" altLang="en-US" b="1" dirty="0">
                <a:solidFill>
                  <a:schemeClr val="bg1"/>
                </a:solidFill>
                <a:latin typeface="ＭＳ Ｐゴシック" panose="020B0600070205080204" pitchFamily="50" charset="-128"/>
                <a:ea typeface="ＭＳ Ｐゴシック" panose="020B0600070205080204" pitchFamily="50" charset="-128"/>
              </a:rPr>
              <a:t>定型</a:t>
            </a:r>
            <a:r>
              <a:rPr kumimoji="1" lang="ja-JP" altLang="en-US" b="1" dirty="0">
                <a:solidFill>
                  <a:schemeClr val="bg1"/>
                </a:solidFill>
                <a:latin typeface="ＭＳ Ｐゴシック" panose="020B0600070205080204" pitchFamily="50" charset="-128"/>
                <a:ea typeface="ＭＳ Ｐゴシック" panose="020B0600070205080204" pitchFamily="50" charset="-128"/>
              </a:rPr>
              <a:t>発達者</a:t>
            </a:r>
          </a:p>
        </p:txBody>
      </p:sp>
      <p:sp>
        <p:nvSpPr>
          <p:cNvPr id="10" name="テキスト ボックス 9">
            <a:extLst>
              <a:ext uri="{FF2B5EF4-FFF2-40B4-BE49-F238E27FC236}">
                <a16:creationId xmlns:a16="http://schemas.microsoft.com/office/drawing/2014/main" id="{C09DE4B8-5398-80F5-7F4C-4C79390EAFA4}"/>
              </a:ext>
            </a:extLst>
          </p:cNvPr>
          <p:cNvSpPr txBox="1"/>
          <p:nvPr/>
        </p:nvSpPr>
        <p:spPr>
          <a:xfrm>
            <a:off x="5135728" y="3117551"/>
            <a:ext cx="1247457" cy="369332"/>
          </a:xfrm>
          <a:prstGeom prst="rect">
            <a:avLst/>
          </a:prstGeom>
          <a:noFill/>
        </p:spPr>
        <p:txBody>
          <a:bodyPr wrap="none" rtlCol="0">
            <a:spAutoFit/>
          </a:bodyPr>
          <a:lstStyle/>
          <a:p>
            <a:r>
              <a:rPr kumimoji="1" lang="en-US" altLang="ja-JP" b="1" dirty="0">
                <a:solidFill>
                  <a:schemeClr val="bg1"/>
                </a:solidFill>
                <a:latin typeface="ＭＳ Ｐゴシック" panose="020B0600070205080204" pitchFamily="50" charset="-128"/>
                <a:ea typeface="ＭＳ Ｐゴシック" panose="020B0600070205080204" pitchFamily="50" charset="-128"/>
              </a:rPr>
              <a:t>ADHD</a:t>
            </a:r>
            <a:r>
              <a:rPr kumimoji="1" lang="ja-JP" altLang="en-US" b="1" dirty="0">
                <a:solidFill>
                  <a:schemeClr val="bg1"/>
                </a:solidFill>
                <a:latin typeface="ＭＳ Ｐゴシック" panose="020B0600070205080204" pitchFamily="50" charset="-128"/>
                <a:ea typeface="ＭＳ Ｐゴシック" panose="020B0600070205080204" pitchFamily="50" charset="-128"/>
              </a:rPr>
              <a:t>患者</a:t>
            </a:r>
          </a:p>
        </p:txBody>
      </p:sp>
      <p:sp>
        <p:nvSpPr>
          <p:cNvPr id="11" name="テキスト ボックス 10">
            <a:extLst>
              <a:ext uri="{FF2B5EF4-FFF2-40B4-BE49-F238E27FC236}">
                <a16:creationId xmlns:a16="http://schemas.microsoft.com/office/drawing/2014/main" id="{FEDE5A46-AAFC-879E-A3DE-B031D3F53DFB}"/>
              </a:ext>
            </a:extLst>
          </p:cNvPr>
          <p:cNvSpPr txBox="1"/>
          <p:nvPr/>
        </p:nvSpPr>
        <p:spPr>
          <a:xfrm>
            <a:off x="11292396" y="6156664"/>
            <a:ext cx="675185" cy="523220"/>
          </a:xfrm>
          <a:prstGeom prst="rect">
            <a:avLst/>
          </a:prstGeom>
          <a:noFill/>
        </p:spPr>
        <p:txBody>
          <a:bodyPr wrap="none" rtlCol="0">
            <a:spAutoFit/>
          </a:bodyPr>
          <a:lstStyle/>
          <a:p>
            <a:r>
              <a:rPr lang="ja-JP" altLang="en-US" sz="2800" dirty="0">
                <a:latin typeface="ＭＳ Ｐゴシック" panose="020B0600070205080204" pitchFamily="50" charset="-128"/>
                <a:ea typeface="ＭＳ Ｐゴシック" panose="020B0600070205080204" pitchFamily="50" charset="-128"/>
              </a:rPr>
              <a:t>２２</a:t>
            </a:r>
            <a:endParaRPr kumimoji="1" lang="ja-JP" altLang="en-US" sz="28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125330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915888" y="868680"/>
            <a:ext cx="8194764" cy="6146074"/>
          </a:xfrm>
          <a:prstGeom prst="rect">
            <a:avLst/>
          </a:prstGeom>
        </p:spPr>
      </p:pic>
      <p:sp>
        <p:nvSpPr>
          <p:cNvPr id="5" name="テキスト ボックス 4"/>
          <p:cNvSpPr txBox="1"/>
          <p:nvPr/>
        </p:nvSpPr>
        <p:spPr>
          <a:xfrm>
            <a:off x="692328" y="156754"/>
            <a:ext cx="10663646" cy="646331"/>
          </a:xfrm>
          <a:prstGeom prst="rect">
            <a:avLst/>
          </a:prstGeom>
          <a:noFill/>
        </p:spPr>
        <p:txBody>
          <a:bodyPr wrap="square" rtlCol="0">
            <a:spAutoFit/>
          </a:bodyPr>
          <a:lstStyle/>
          <a:p>
            <a:r>
              <a:rPr lang="en-US" altLang="ja-JP" sz="3600" b="1" dirty="0"/>
              <a:t>ADHD</a:t>
            </a:r>
            <a:r>
              <a:rPr lang="ja-JP" altLang="en-US" sz="3600" b="1" dirty="0"/>
              <a:t>のドパミン</a:t>
            </a:r>
            <a:r>
              <a:rPr lang="en-US" altLang="ja-JP" sz="3600" b="1" dirty="0"/>
              <a:t>D1</a:t>
            </a:r>
            <a:r>
              <a:rPr lang="ja-JP" altLang="en-US" sz="3600" b="1" dirty="0"/>
              <a:t>受容体と</a:t>
            </a:r>
            <a:r>
              <a:rPr lang="ja-JP" altLang="en-US" sz="3600" b="1" dirty="0">
                <a:highlight>
                  <a:srgbClr val="FFFF00"/>
                </a:highlight>
              </a:rPr>
              <a:t>活性化ミクログリア</a:t>
            </a:r>
            <a:endParaRPr kumimoji="1" lang="ja-JP" altLang="en-US" sz="3600" dirty="0">
              <a:highlight>
                <a:srgbClr val="FFFF00"/>
              </a:highlight>
            </a:endParaRPr>
          </a:p>
        </p:txBody>
      </p:sp>
      <p:sp>
        <p:nvSpPr>
          <p:cNvPr id="6" name="テキスト ボックス 5"/>
          <p:cNvSpPr txBox="1"/>
          <p:nvPr/>
        </p:nvSpPr>
        <p:spPr>
          <a:xfrm>
            <a:off x="2308849" y="803085"/>
            <a:ext cx="6417141" cy="369332"/>
          </a:xfrm>
          <a:prstGeom prst="rect">
            <a:avLst/>
          </a:prstGeom>
          <a:noFill/>
        </p:spPr>
        <p:txBody>
          <a:bodyPr wrap="none" rtlCol="0">
            <a:spAutoFit/>
          </a:bodyPr>
          <a:lstStyle/>
          <a:p>
            <a:r>
              <a:rPr lang="ja-JP" altLang="en-US" b="1" dirty="0"/>
              <a:t>国立精神・神経医療研究センター　神経研究所　佐栁　友規</a:t>
            </a:r>
            <a:endParaRPr kumimoji="1" lang="ja-JP" altLang="en-US" dirty="0"/>
          </a:p>
        </p:txBody>
      </p:sp>
      <p:sp>
        <p:nvSpPr>
          <p:cNvPr id="8" name="テキスト ボックス 7">
            <a:extLst>
              <a:ext uri="{FF2B5EF4-FFF2-40B4-BE49-F238E27FC236}">
                <a16:creationId xmlns:a16="http://schemas.microsoft.com/office/drawing/2014/main" id="{B80ABDD3-79CA-1DB7-30F1-50DFB5E7627E}"/>
              </a:ext>
            </a:extLst>
          </p:cNvPr>
          <p:cNvSpPr txBox="1"/>
          <p:nvPr/>
        </p:nvSpPr>
        <p:spPr>
          <a:xfrm>
            <a:off x="5699464" y="4234648"/>
            <a:ext cx="1346844" cy="369332"/>
          </a:xfrm>
          <a:prstGeom prst="rect">
            <a:avLst/>
          </a:prstGeom>
          <a:noFill/>
        </p:spPr>
        <p:txBody>
          <a:bodyPr wrap="none" rtlCol="0">
            <a:spAutoFit/>
          </a:bodyPr>
          <a:lstStyle/>
          <a:p>
            <a:r>
              <a:rPr lang="ja-JP" altLang="en-US" b="1" dirty="0">
                <a:solidFill>
                  <a:schemeClr val="bg1"/>
                </a:solidFill>
                <a:latin typeface="ＭＳ Ｐゴシック" panose="020B0600070205080204" pitchFamily="50" charset="-128"/>
                <a:ea typeface="ＭＳ Ｐゴシック" panose="020B0600070205080204" pitchFamily="50" charset="-128"/>
              </a:rPr>
              <a:t>定型</a:t>
            </a:r>
            <a:r>
              <a:rPr kumimoji="1" lang="ja-JP" altLang="en-US" b="1" dirty="0">
                <a:solidFill>
                  <a:schemeClr val="bg1"/>
                </a:solidFill>
                <a:latin typeface="ＭＳ Ｐゴシック" panose="020B0600070205080204" pitchFamily="50" charset="-128"/>
                <a:ea typeface="ＭＳ Ｐゴシック" panose="020B0600070205080204" pitchFamily="50" charset="-128"/>
              </a:rPr>
              <a:t>発達者</a:t>
            </a:r>
          </a:p>
        </p:txBody>
      </p:sp>
      <p:sp>
        <p:nvSpPr>
          <p:cNvPr id="9" name="テキスト ボックス 8">
            <a:extLst>
              <a:ext uri="{FF2B5EF4-FFF2-40B4-BE49-F238E27FC236}">
                <a16:creationId xmlns:a16="http://schemas.microsoft.com/office/drawing/2014/main" id="{63429824-8D83-1E8D-9CC0-98752E20994A}"/>
              </a:ext>
            </a:extLst>
          </p:cNvPr>
          <p:cNvSpPr txBox="1"/>
          <p:nvPr/>
        </p:nvSpPr>
        <p:spPr>
          <a:xfrm>
            <a:off x="5699464" y="1492941"/>
            <a:ext cx="1247457" cy="369332"/>
          </a:xfrm>
          <a:prstGeom prst="rect">
            <a:avLst/>
          </a:prstGeom>
          <a:noFill/>
        </p:spPr>
        <p:txBody>
          <a:bodyPr wrap="none" rtlCol="0">
            <a:spAutoFit/>
          </a:bodyPr>
          <a:lstStyle/>
          <a:p>
            <a:r>
              <a:rPr kumimoji="1" lang="en-US" altLang="ja-JP" b="1" dirty="0">
                <a:solidFill>
                  <a:schemeClr val="bg1"/>
                </a:solidFill>
                <a:latin typeface="ＭＳ Ｐゴシック" panose="020B0600070205080204" pitchFamily="50" charset="-128"/>
                <a:ea typeface="ＭＳ Ｐゴシック" panose="020B0600070205080204" pitchFamily="50" charset="-128"/>
              </a:rPr>
              <a:t>ADHD</a:t>
            </a:r>
            <a:r>
              <a:rPr kumimoji="1" lang="ja-JP" altLang="en-US" b="1" dirty="0">
                <a:solidFill>
                  <a:schemeClr val="bg1"/>
                </a:solidFill>
                <a:latin typeface="ＭＳ Ｐゴシック" panose="020B0600070205080204" pitchFamily="50" charset="-128"/>
                <a:ea typeface="ＭＳ Ｐゴシック" panose="020B0600070205080204" pitchFamily="50" charset="-128"/>
              </a:rPr>
              <a:t>患者</a:t>
            </a:r>
          </a:p>
        </p:txBody>
      </p:sp>
      <p:sp>
        <p:nvSpPr>
          <p:cNvPr id="10" name="テキスト ボックス 9">
            <a:extLst>
              <a:ext uri="{FF2B5EF4-FFF2-40B4-BE49-F238E27FC236}">
                <a16:creationId xmlns:a16="http://schemas.microsoft.com/office/drawing/2014/main" id="{B83E1B29-1B9A-A6AF-4F54-4EC913940C9D}"/>
              </a:ext>
            </a:extLst>
          </p:cNvPr>
          <p:cNvSpPr txBox="1"/>
          <p:nvPr/>
        </p:nvSpPr>
        <p:spPr>
          <a:xfrm>
            <a:off x="11292396" y="6156664"/>
            <a:ext cx="675185" cy="523220"/>
          </a:xfrm>
          <a:prstGeom prst="rect">
            <a:avLst/>
          </a:prstGeom>
          <a:noFill/>
        </p:spPr>
        <p:txBody>
          <a:bodyPr wrap="none" rtlCol="0">
            <a:spAutoFit/>
          </a:bodyPr>
          <a:lstStyle/>
          <a:p>
            <a:r>
              <a:rPr lang="ja-JP" altLang="en-US" sz="2800" dirty="0">
                <a:latin typeface="ＭＳ Ｐゴシック" panose="020B0600070205080204" pitchFamily="50" charset="-128"/>
                <a:ea typeface="ＭＳ Ｐゴシック" panose="020B0600070205080204" pitchFamily="50" charset="-128"/>
              </a:rPr>
              <a:t>２３</a:t>
            </a:r>
            <a:endParaRPr kumimoji="1" lang="ja-JP" altLang="en-US" sz="28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8809443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EDB8279C-3E27-C6A3-8227-38690049ED08}"/>
              </a:ext>
            </a:extLst>
          </p:cNvPr>
          <p:cNvSpPr/>
          <p:nvPr/>
        </p:nvSpPr>
        <p:spPr>
          <a:xfrm>
            <a:off x="5092505" y="6246055"/>
            <a:ext cx="900332" cy="611945"/>
          </a:xfrm>
          <a:prstGeom prst="rect">
            <a:avLst/>
          </a:prstGeom>
          <a:solidFill>
            <a:srgbClr val="DA0B09"/>
          </a:solidFill>
          <a:ln>
            <a:solidFill>
              <a:srgbClr val="DA0B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 name="グループ化 9">
            <a:extLst>
              <a:ext uri="{FF2B5EF4-FFF2-40B4-BE49-F238E27FC236}">
                <a16:creationId xmlns:a16="http://schemas.microsoft.com/office/drawing/2014/main" id="{1D67F130-D499-513C-5D10-C03CC4BF8317}"/>
              </a:ext>
            </a:extLst>
          </p:cNvPr>
          <p:cNvGrpSpPr/>
          <p:nvPr/>
        </p:nvGrpSpPr>
        <p:grpSpPr>
          <a:xfrm>
            <a:off x="1236968" y="139298"/>
            <a:ext cx="9718063" cy="6718702"/>
            <a:chOff x="1236968" y="139298"/>
            <a:chExt cx="9718063" cy="6718702"/>
          </a:xfrm>
        </p:grpSpPr>
        <p:grpSp>
          <p:nvGrpSpPr>
            <p:cNvPr id="8" name="グループ化 7">
              <a:extLst>
                <a:ext uri="{FF2B5EF4-FFF2-40B4-BE49-F238E27FC236}">
                  <a16:creationId xmlns:a16="http://schemas.microsoft.com/office/drawing/2014/main" id="{389A9B26-6EB8-9A75-0C36-97A936B23C73}"/>
                </a:ext>
              </a:extLst>
            </p:cNvPr>
            <p:cNvGrpSpPr/>
            <p:nvPr/>
          </p:nvGrpSpPr>
          <p:grpSpPr>
            <a:xfrm>
              <a:off x="1236968" y="139298"/>
              <a:ext cx="9718063" cy="6718702"/>
              <a:chOff x="1236968" y="139298"/>
              <a:chExt cx="9718063" cy="6718702"/>
            </a:xfrm>
          </p:grpSpPr>
          <p:pic>
            <p:nvPicPr>
              <p:cNvPr id="3" name="図 2">
                <a:extLst>
                  <a:ext uri="{FF2B5EF4-FFF2-40B4-BE49-F238E27FC236}">
                    <a16:creationId xmlns:a16="http://schemas.microsoft.com/office/drawing/2014/main" id="{5009DFE0-B6FF-D988-5826-24C0114FC82D}"/>
                  </a:ext>
                </a:extLst>
              </p:cNvPr>
              <p:cNvPicPr>
                <a:picLocks noChangeAspect="1"/>
              </p:cNvPicPr>
              <p:nvPr/>
            </p:nvPicPr>
            <p:blipFill>
              <a:blip r:embed="rId2"/>
              <a:stretch>
                <a:fillRect/>
              </a:stretch>
            </p:blipFill>
            <p:spPr>
              <a:xfrm>
                <a:off x="1236968" y="139298"/>
                <a:ext cx="9718063" cy="6718702"/>
              </a:xfrm>
              <a:prstGeom prst="rect">
                <a:avLst/>
              </a:prstGeom>
            </p:spPr>
          </p:pic>
          <p:sp>
            <p:nvSpPr>
              <p:cNvPr id="6" name="正方形/長方形 5">
                <a:extLst>
                  <a:ext uri="{FF2B5EF4-FFF2-40B4-BE49-F238E27FC236}">
                    <a16:creationId xmlns:a16="http://schemas.microsoft.com/office/drawing/2014/main" id="{5FE220DB-6211-6551-19D1-5F2FCCC0079B}"/>
                  </a:ext>
                </a:extLst>
              </p:cNvPr>
              <p:cNvSpPr/>
              <p:nvPr/>
            </p:nvSpPr>
            <p:spPr>
              <a:xfrm>
                <a:off x="4698610" y="239151"/>
                <a:ext cx="6133513" cy="648232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サブタイトル 2">
              <a:extLst>
                <a:ext uri="{FF2B5EF4-FFF2-40B4-BE49-F238E27FC236}">
                  <a16:creationId xmlns:a16="http://schemas.microsoft.com/office/drawing/2014/main" id="{7BA079F9-0525-BC9A-262D-69B9E7989A39}"/>
                </a:ext>
              </a:extLst>
            </p:cNvPr>
            <p:cNvSpPr txBox="1">
              <a:spLocks/>
            </p:cNvSpPr>
            <p:nvPr/>
          </p:nvSpPr>
          <p:spPr>
            <a:xfrm>
              <a:off x="4680524" y="230997"/>
              <a:ext cx="6133513" cy="55977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ja-JP" sz="2400" dirty="0">
                  <a:solidFill>
                    <a:srgbClr val="FF0000"/>
                  </a:solidFill>
                  <a:latin typeface="ＭＳ Ｐゴシック" panose="020B0600070205080204" pitchFamily="50" charset="-128"/>
                  <a:ea typeface="ＭＳ Ｐゴシック" panose="020B0600070205080204" pitchFamily="50" charset="-128"/>
                  <a:cs typeface="Times New Roman" panose="02020603050405020304" pitchFamily="18" charset="0"/>
                </a:rPr>
                <a:t>ありふれていながら複雑で、原因もひとつではなく、特定しにくい多くの要因が関わっている</a:t>
              </a:r>
              <a:r>
                <a:rPr lang="ja-JP" altLang="en-US" sz="2400" kern="100" dirty="0">
                  <a:latin typeface="Century" panose="02040604050505020304" pitchFamily="18" charset="0"/>
                  <a:ea typeface="ＭＳ Ｐゴシック" panose="020B0600070205080204" pitchFamily="50" charset="-128"/>
                  <a:cs typeface="Times New Roman" panose="02020603050405020304" pitchFamily="18" charset="0"/>
                </a:rPr>
                <a:t>　</a:t>
              </a:r>
              <a:endParaRPr lang="en-US" altLang="ja-JP" sz="2400" kern="100" dirty="0">
                <a:latin typeface="Century" panose="02040604050505020304" pitchFamily="18" charset="0"/>
                <a:ea typeface="ＭＳ Ｐゴシック" panose="020B0600070205080204" pitchFamily="50" charset="-128"/>
                <a:cs typeface="Times New Roman" panose="02020603050405020304" pitchFamily="18" charset="0"/>
              </a:endParaRPr>
            </a:p>
            <a:p>
              <a:pPr marL="0" indent="0">
                <a:buNone/>
              </a:pPr>
              <a:r>
                <a:rPr lang="ja-JP" altLang="ja-JP" sz="2400" kern="100" dirty="0">
                  <a:latin typeface="Century" panose="02040604050505020304" pitchFamily="18" charset="0"/>
                  <a:ea typeface="ＭＳ Ｐゴシック" panose="020B0600070205080204" pitchFamily="50" charset="-128"/>
                  <a:cs typeface="Times New Roman" panose="02020603050405020304" pitchFamily="18" charset="0"/>
                </a:rPr>
                <a:t>２型糖尿病、痛風、高血圧、認知症のような心血管疾患</a:t>
              </a:r>
              <a:endParaRPr lang="en-US" altLang="ja-JP" sz="2400" kern="100" dirty="0">
                <a:latin typeface="Century" panose="02040604050505020304" pitchFamily="18" charset="0"/>
                <a:ea typeface="ＭＳ 明朝" panose="02020609040205080304" pitchFamily="17" charset="-128"/>
                <a:cs typeface="Times New Roman" panose="02020603050405020304" pitchFamily="18" charset="0"/>
              </a:endParaRPr>
            </a:p>
            <a:p>
              <a:pPr marL="0" indent="0">
                <a:buNone/>
              </a:pPr>
              <a:r>
                <a:rPr lang="ja-JP" altLang="ja-JP" sz="2400" kern="100" dirty="0">
                  <a:latin typeface="Century" panose="02040604050505020304" pitchFamily="18" charset="0"/>
                  <a:ea typeface="ＭＳ Ｐゴシック" panose="020B0600070205080204" pitchFamily="50" charset="-128"/>
                  <a:cs typeface="Times New Roman" panose="02020603050405020304" pitchFamily="18" charset="0"/>
                </a:rPr>
                <a:t>関節炎のような</a:t>
              </a:r>
              <a:r>
                <a:rPr lang="ja-JP" altLang="ja-JP" sz="2400" kern="100" dirty="0">
                  <a:solidFill>
                    <a:srgbClr val="009900"/>
                  </a:solidFill>
                  <a:latin typeface="Century" panose="02040604050505020304" pitchFamily="18" charset="0"/>
                  <a:ea typeface="ＭＳ Ｐゴシック" panose="020B0600070205080204" pitchFamily="50" charset="-128"/>
                  <a:cs typeface="Times New Roman" panose="02020603050405020304" pitchFamily="18" charset="0"/>
                </a:rPr>
                <a:t>自己免疫性炎症性</a:t>
              </a:r>
              <a:r>
                <a:rPr lang="ja-JP" altLang="ja-JP" sz="2400" kern="100" dirty="0">
                  <a:latin typeface="Century" panose="02040604050505020304" pitchFamily="18" charset="0"/>
                  <a:ea typeface="ＭＳ Ｐゴシック" panose="020B0600070205080204" pitchFamily="50" charset="-128"/>
                  <a:cs typeface="Times New Roman" panose="02020603050405020304" pitchFamily="18" charset="0"/>
                </a:rPr>
                <a:t>疾患</a:t>
              </a:r>
              <a:endParaRPr lang="en-US" altLang="ja-JP" sz="2400" kern="100" dirty="0">
                <a:latin typeface="Century" panose="02040604050505020304" pitchFamily="18" charset="0"/>
                <a:ea typeface="ＭＳ 明朝" panose="02020609040205080304" pitchFamily="17" charset="-128"/>
                <a:cs typeface="Times New Roman" panose="02020603050405020304" pitchFamily="18" charset="0"/>
              </a:endParaRPr>
            </a:p>
            <a:p>
              <a:pPr marL="0" indent="0">
                <a:buNone/>
              </a:pPr>
              <a:r>
                <a:rPr lang="ja-JP" altLang="ja-JP" sz="2400" kern="100" dirty="0">
                  <a:solidFill>
                    <a:srgbClr val="0000CC"/>
                  </a:solidFill>
                  <a:latin typeface="Century" panose="02040604050505020304" pitchFamily="18" charset="0"/>
                  <a:ea typeface="ＭＳ Ｐゴシック" panose="020B0600070205080204" pitchFamily="50" charset="-128"/>
                  <a:cs typeface="Times New Roman" panose="02020603050405020304" pitchFamily="18" charset="0"/>
                </a:rPr>
                <a:t>うつ病、注意欠陥障害、自閉症</a:t>
              </a:r>
              <a:r>
                <a:rPr lang="ja-JP" altLang="ja-JP" sz="2400" kern="100" dirty="0">
                  <a:latin typeface="Century" panose="02040604050505020304" pitchFamily="18" charset="0"/>
                  <a:ea typeface="ＭＳ Ｐゴシック" panose="020B0600070205080204" pitchFamily="50" charset="-128"/>
                  <a:cs typeface="Times New Roman" panose="02020603050405020304" pitchFamily="18" charset="0"/>
                </a:rPr>
                <a:t>のような神経障害</a:t>
              </a:r>
              <a:endParaRPr lang="en-US" altLang="ja-JP" sz="2400" kern="100" dirty="0">
                <a:latin typeface="Century" panose="02040604050505020304" pitchFamily="18" charset="0"/>
                <a:ea typeface="ＭＳ 明朝" panose="02020609040205080304" pitchFamily="17" charset="-128"/>
                <a:cs typeface="Times New Roman" panose="02020603050405020304" pitchFamily="18" charset="0"/>
              </a:endParaRPr>
            </a:p>
            <a:p>
              <a:pPr marL="0" indent="0">
                <a:buNone/>
              </a:pPr>
              <a:r>
                <a:rPr lang="ja-JP" altLang="ja-JP" sz="2400" kern="100" dirty="0">
                  <a:solidFill>
                    <a:srgbClr val="7030A0"/>
                  </a:solidFill>
                  <a:latin typeface="Century" panose="02040604050505020304" pitchFamily="18" charset="0"/>
                  <a:ea typeface="ＭＳ Ｐゴシック" panose="020B0600070205080204" pitchFamily="50" charset="-128"/>
                  <a:cs typeface="Times New Roman" panose="02020603050405020304" pitchFamily="18" charset="0"/>
                </a:rPr>
                <a:t>逆流性食道炎、十二指腸潰瘍、炎症性腸疾患</a:t>
              </a:r>
              <a:r>
                <a:rPr lang="ja-JP" altLang="ja-JP" sz="2400" kern="100" dirty="0">
                  <a:latin typeface="Century" panose="02040604050505020304" pitchFamily="18" charset="0"/>
                  <a:ea typeface="ＭＳ Ｐゴシック" panose="020B0600070205080204" pitchFamily="50" charset="-128"/>
                  <a:cs typeface="Times New Roman" panose="02020603050405020304" pitchFamily="18" charset="0"/>
                </a:rPr>
                <a:t>などの消化器疾患</a:t>
              </a:r>
              <a:endParaRPr lang="en-US" altLang="ja-JP" sz="2400" kern="100" dirty="0">
                <a:latin typeface="Century" panose="02040604050505020304" pitchFamily="18" charset="0"/>
                <a:ea typeface="ＭＳ 明朝" panose="02020609040205080304" pitchFamily="17" charset="-128"/>
                <a:cs typeface="Times New Roman" panose="02020603050405020304" pitchFamily="18" charset="0"/>
              </a:endParaRPr>
            </a:p>
            <a:p>
              <a:pPr marL="0" indent="0">
                <a:buNone/>
              </a:pPr>
              <a:r>
                <a:rPr lang="ja-JP" altLang="ja-JP" sz="2400" kern="100" dirty="0">
                  <a:latin typeface="Century" panose="02040604050505020304" pitchFamily="18" charset="0"/>
                  <a:ea typeface="ＭＳ Ｐゴシック" panose="020B0600070205080204" pitchFamily="50" charset="-128"/>
                  <a:cs typeface="Times New Roman" panose="02020603050405020304" pitchFamily="18" charset="0"/>
                </a:rPr>
                <a:t>骨粗鬆症のような骨量の減少</a:t>
              </a:r>
              <a:r>
                <a:rPr lang="ja-JP" altLang="en-US" sz="2400" kern="100" dirty="0">
                  <a:latin typeface="Century" panose="02040604050505020304" pitchFamily="18" charset="0"/>
                  <a:ea typeface="ＭＳ 明朝" panose="02020609040205080304" pitchFamily="17" charset="-128"/>
                  <a:cs typeface="Times New Roman" panose="02020603050405020304" pitchFamily="18" charset="0"/>
                </a:rPr>
                <a:t>　　</a:t>
              </a:r>
              <a:endParaRPr lang="en-US" altLang="ja-JP" sz="2400" kern="100" dirty="0">
                <a:latin typeface="Century" panose="02040604050505020304" pitchFamily="18" charset="0"/>
                <a:ea typeface="ＭＳ 明朝" panose="02020609040205080304" pitchFamily="17" charset="-128"/>
                <a:cs typeface="Times New Roman" panose="02020603050405020304" pitchFamily="18" charset="0"/>
              </a:endParaRPr>
            </a:p>
            <a:p>
              <a:pPr marL="0" indent="0">
                <a:buNone/>
              </a:pPr>
              <a:r>
                <a:rPr lang="ja-JP" altLang="ja-JP" sz="2400" kern="100" dirty="0">
                  <a:latin typeface="Century" panose="02040604050505020304" pitchFamily="18" charset="0"/>
                  <a:ea typeface="ＭＳ Ｐゴシック" panose="020B0600070205080204" pitchFamily="50" charset="-128"/>
                  <a:cs typeface="Times New Roman" panose="02020603050405020304" pitchFamily="18" charset="0"/>
                </a:rPr>
                <a:t>閉塞性肺疾患や喘息</a:t>
              </a:r>
              <a:endParaRPr lang="en-US" altLang="ja-JP" sz="2400" kern="100" dirty="0">
                <a:latin typeface="Century" panose="02040604050505020304" pitchFamily="18" charset="0"/>
                <a:ea typeface="ＭＳ 明朝" panose="02020609040205080304" pitchFamily="17" charset="-128"/>
                <a:cs typeface="Times New Roman" panose="02020603050405020304" pitchFamily="18" charset="0"/>
              </a:endParaRPr>
            </a:p>
            <a:p>
              <a:pPr marL="0" indent="0">
                <a:buNone/>
              </a:pPr>
              <a:r>
                <a:rPr lang="ja-JP" altLang="ja-JP" sz="2400" kern="100" dirty="0">
                  <a:solidFill>
                    <a:srgbClr val="FF0000"/>
                  </a:solidFill>
                  <a:latin typeface="Century" panose="02040604050505020304" pitchFamily="18" charset="0"/>
                  <a:ea typeface="ＭＳ Ｐゴシック" panose="020B0600070205080204" pitchFamily="50" charset="-128"/>
                  <a:cs typeface="Times New Roman" panose="02020603050405020304" pitchFamily="18" charset="0"/>
                </a:rPr>
                <a:t>慢性疲労症候群や線維筋痛症</a:t>
              </a:r>
              <a:r>
                <a:rPr lang="ja-JP" altLang="ja-JP" sz="2400" kern="100" dirty="0">
                  <a:latin typeface="Century" panose="02040604050505020304" pitchFamily="18" charset="0"/>
                  <a:ea typeface="ＭＳ Ｐゴシック" panose="020B0600070205080204" pitchFamily="50" charset="-128"/>
                  <a:cs typeface="Times New Roman" panose="02020603050405020304" pitchFamily="18" charset="0"/>
                </a:rPr>
                <a:t>による筋肉痛や筋力低下</a:t>
              </a:r>
              <a:endParaRPr lang="en-US" altLang="ja-JP" sz="2400" kern="100" dirty="0">
                <a:latin typeface="Century" panose="02040604050505020304" pitchFamily="18" charset="0"/>
                <a:ea typeface="ＭＳ 明朝" panose="02020609040205080304" pitchFamily="17" charset="-128"/>
                <a:cs typeface="Times New Roman" panose="02020603050405020304" pitchFamily="18" charset="0"/>
              </a:endParaRPr>
            </a:p>
            <a:p>
              <a:pPr marL="0" indent="0">
                <a:buNone/>
              </a:pPr>
              <a:r>
                <a:rPr lang="ja-JP" altLang="ja-JP" sz="2400" kern="100" dirty="0">
                  <a:latin typeface="Century" panose="02040604050505020304" pitchFamily="18" charset="0"/>
                  <a:ea typeface="ＭＳ Ｐゴシック" panose="020B0600070205080204" pitchFamily="50" charset="-128"/>
                  <a:cs typeface="Times New Roman" panose="02020603050405020304" pitchFamily="18" charset="0"/>
                </a:rPr>
                <a:t>腎臓や肝臓の病気</a:t>
              </a:r>
              <a:r>
                <a:rPr lang="ja-JP" altLang="en-US" sz="2400" kern="100" dirty="0">
                  <a:latin typeface="Century" panose="02040604050505020304" pitchFamily="18" charset="0"/>
                  <a:ea typeface="ＭＳ 明朝" panose="02020609040205080304" pitchFamily="17" charset="-128"/>
                  <a:cs typeface="Times New Roman" panose="02020603050405020304" pitchFamily="18" charset="0"/>
                </a:rPr>
                <a:t>　</a:t>
              </a:r>
              <a:r>
                <a:rPr lang="ja-JP" altLang="ja-JP" sz="2400" kern="100" dirty="0">
                  <a:latin typeface="Century" panose="02040604050505020304" pitchFamily="18" charset="0"/>
                  <a:ea typeface="ＭＳ Ｐゴシック" panose="020B0600070205080204" pitchFamily="50" charset="-128"/>
                  <a:cs typeface="Times New Roman" panose="02020603050405020304" pitchFamily="18" charset="0"/>
                </a:rPr>
                <a:t>黄斑変性や網膜症のような視覚障害</a:t>
              </a:r>
              <a:endParaRPr lang="en-US" altLang="ja-JP" sz="2400" kern="100" dirty="0">
                <a:latin typeface="Century" panose="02040604050505020304" pitchFamily="18" charset="0"/>
                <a:ea typeface="ＭＳ Ｐゴシック" panose="020B0600070205080204" pitchFamily="50" charset="-128"/>
                <a:cs typeface="Times New Roman" panose="02020603050405020304" pitchFamily="18" charset="0"/>
              </a:endParaRPr>
            </a:p>
            <a:p>
              <a:pPr marL="0" indent="0">
                <a:buNone/>
              </a:pPr>
              <a:r>
                <a:rPr lang="ja-JP" altLang="en-US" sz="2400" kern="100" dirty="0">
                  <a:latin typeface="Century" panose="02040604050505020304" pitchFamily="18" charset="0"/>
                  <a:ea typeface="ＭＳ Ｐゴシック" panose="020B0600070205080204" pitchFamily="50" charset="-128"/>
                  <a:cs typeface="Times New Roman" panose="02020603050405020304" pitchFamily="18" charset="0"/>
                </a:rPr>
                <a:t>がんなどの悪性腫瘍</a:t>
              </a:r>
              <a:endParaRPr lang="en-US" altLang="ja-JP" sz="2400" kern="100" dirty="0">
                <a:latin typeface="Century" panose="02040604050505020304" pitchFamily="18" charset="0"/>
                <a:ea typeface="ＭＳ 明朝" panose="02020609040205080304" pitchFamily="17" charset="-128"/>
                <a:cs typeface="Times New Roman" panose="02020603050405020304" pitchFamily="18" charset="0"/>
              </a:endParaRPr>
            </a:p>
            <a:p>
              <a:endParaRPr lang="en-US" altLang="ja-JP" sz="3200" kern="100" dirty="0">
                <a:solidFill>
                  <a:srgbClr val="000000"/>
                </a:solidFill>
                <a:latin typeface="Times New Roman" panose="02020603050405020304" pitchFamily="18" charset="0"/>
                <a:ea typeface="ＭＳ ゴシック" panose="020B0609070205080204" pitchFamily="49" charset="-128"/>
                <a:cs typeface="Times New Roman" panose="02020603050405020304" pitchFamily="18" charset="0"/>
              </a:endParaRPr>
            </a:p>
          </p:txBody>
        </p:sp>
      </p:grpSp>
      <p:sp>
        <p:nvSpPr>
          <p:cNvPr id="11" name="テキスト ボックス 10">
            <a:extLst>
              <a:ext uri="{FF2B5EF4-FFF2-40B4-BE49-F238E27FC236}">
                <a16:creationId xmlns:a16="http://schemas.microsoft.com/office/drawing/2014/main" id="{A20A2709-FD0E-D307-67B1-3BE492568EB8}"/>
              </a:ext>
            </a:extLst>
          </p:cNvPr>
          <p:cNvSpPr txBox="1"/>
          <p:nvPr/>
        </p:nvSpPr>
        <p:spPr>
          <a:xfrm>
            <a:off x="11292396" y="6156664"/>
            <a:ext cx="675185" cy="523220"/>
          </a:xfrm>
          <a:prstGeom prst="rect">
            <a:avLst/>
          </a:prstGeom>
          <a:noFill/>
        </p:spPr>
        <p:txBody>
          <a:bodyPr wrap="none" rtlCol="0">
            <a:spAutoFit/>
          </a:bodyPr>
          <a:lstStyle/>
          <a:p>
            <a:r>
              <a:rPr lang="ja-JP" altLang="en-US" sz="2800" dirty="0">
                <a:latin typeface="ＭＳ Ｐゴシック" panose="020B0600070205080204" pitchFamily="50" charset="-128"/>
                <a:ea typeface="ＭＳ Ｐゴシック" panose="020B0600070205080204" pitchFamily="50" charset="-128"/>
              </a:rPr>
              <a:t>２４</a:t>
            </a:r>
            <a:endParaRPr kumimoji="1" lang="ja-JP" altLang="en-US" sz="28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5295558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C866A7E-F127-BF4E-A19A-8D7EFE620E3D}"/>
              </a:ext>
            </a:extLst>
          </p:cNvPr>
          <p:cNvSpPr>
            <a:spLocks noGrp="1"/>
          </p:cNvSpPr>
          <p:nvPr>
            <p:ph type="ctrTitle"/>
          </p:nvPr>
        </p:nvSpPr>
        <p:spPr>
          <a:xfrm>
            <a:off x="182880" y="106680"/>
            <a:ext cx="11856720" cy="838199"/>
          </a:xfrm>
        </p:spPr>
        <p:txBody>
          <a:bodyPr>
            <a:normAutofit/>
          </a:bodyPr>
          <a:lstStyle/>
          <a:p>
            <a:r>
              <a:rPr kumimoji="1" lang="en-US" altLang="ja-JP" sz="4800" dirty="0">
                <a:latin typeface="ＭＳ Ｐゴシック" panose="020B0600070205080204" pitchFamily="50" charset="-128"/>
                <a:ea typeface="ＭＳ Ｐゴシック" panose="020B0600070205080204" pitchFamily="50" charset="-128"/>
              </a:rPr>
              <a:t>｢</a:t>
            </a:r>
            <a:r>
              <a:rPr kumimoji="1" lang="ja-JP" altLang="en-US" sz="4800" dirty="0">
                <a:latin typeface="ＭＳ Ｐゴシック" panose="020B0600070205080204" pitchFamily="50" charset="-128"/>
                <a:ea typeface="ＭＳ Ｐゴシック" panose="020B0600070205080204" pitchFamily="50" charset="-128"/>
              </a:rPr>
              <a:t>機能性医学」とは（日本機能性医学研究所）</a:t>
            </a:r>
          </a:p>
        </p:txBody>
      </p:sp>
      <p:sp>
        <p:nvSpPr>
          <p:cNvPr id="3" name="字幕 2">
            <a:extLst>
              <a:ext uri="{FF2B5EF4-FFF2-40B4-BE49-F238E27FC236}">
                <a16:creationId xmlns:a16="http://schemas.microsoft.com/office/drawing/2014/main" id="{119F7B49-E9BB-443E-E4A3-4DAC67E865FE}"/>
              </a:ext>
            </a:extLst>
          </p:cNvPr>
          <p:cNvSpPr>
            <a:spLocks noGrp="1"/>
          </p:cNvSpPr>
          <p:nvPr>
            <p:ph type="subTitle" idx="1"/>
          </p:nvPr>
        </p:nvSpPr>
        <p:spPr>
          <a:xfrm>
            <a:off x="182880" y="944880"/>
            <a:ext cx="11856720" cy="5669280"/>
          </a:xfrm>
        </p:spPr>
        <p:txBody>
          <a:bodyPr>
            <a:noAutofit/>
          </a:bodyPr>
          <a:lstStyle/>
          <a:p>
            <a:pPr marL="571500" indent="-571500" algn="l">
              <a:buFont typeface="Arial" panose="020B0604020202020204" pitchFamily="34" charset="0"/>
              <a:buChar char="•"/>
            </a:pPr>
            <a:r>
              <a:rPr kumimoji="1" lang="ja-JP" altLang="en-US" sz="3600" dirty="0">
                <a:latin typeface="ＭＳ Ｐゴシック" panose="020B0600070205080204" pitchFamily="50" charset="-128"/>
                <a:ea typeface="ＭＳ Ｐゴシック" panose="020B0600070205080204" pitchFamily="50" charset="-128"/>
              </a:rPr>
              <a:t>機能性医学</a:t>
            </a:r>
            <a:r>
              <a:rPr kumimoji="1" lang="en-US" altLang="ja-JP" sz="3600" dirty="0">
                <a:latin typeface="ＭＳ Ｐゴシック" panose="020B0600070205080204" pitchFamily="50" charset="-128"/>
                <a:ea typeface="ＭＳ Ｐゴシック" panose="020B0600070205080204" pitchFamily="50" charset="-128"/>
              </a:rPr>
              <a:t>(Functional Medicine)</a:t>
            </a:r>
            <a:r>
              <a:rPr kumimoji="1" lang="ja-JP" altLang="en-US" sz="3600" dirty="0">
                <a:latin typeface="ＭＳ Ｐゴシック" panose="020B0600070205080204" pitchFamily="50" charset="-128"/>
                <a:ea typeface="ＭＳ Ｐゴシック" panose="020B0600070205080204" pitchFamily="50" charset="-128"/>
              </a:rPr>
              <a:t>は、</a:t>
            </a:r>
            <a:r>
              <a:rPr kumimoji="1" lang="en-US" altLang="ja-JP" sz="3600" dirty="0">
                <a:latin typeface="ＭＳ Ｐゴシック" panose="020B0600070205080204" pitchFamily="50" charset="-128"/>
                <a:ea typeface="ＭＳ Ｐゴシック" panose="020B0600070205080204" pitchFamily="50" charset="-128"/>
              </a:rPr>
              <a:t>1990</a:t>
            </a:r>
            <a:r>
              <a:rPr kumimoji="1" lang="ja-JP" altLang="en-US" sz="3600" dirty="0">
                <a:latin typeface="ＭＳ Ｐゴシック" panose="020B0600070205080204" pitchFamily="50" charset="-128"/>
                <a:ea typeface="ＭＳ Ｐゴシック" panose="020B0600070205080204" pitchFamily="50" charset="-128"/>
              </a:rPr>
              <a:t>年にアメリカのジェフリー・ブランド</a:t>
            </a:r>
            <a:r>
              <a:rPr kumimoji="1" lang="en-US" altLang="ja-JP" sz="3600" dirty="0">
                <a:latin typeface="ＭＳ Ｐゴシック" panose="020B0600070205080204" pitchFamily="50" charset="-128"/>
                <a:ea typeface="ＭＳ Ｐゴシック" panose="020B0600070205080204" pitchFamily="50" charset="-128"/>
              </a:rPr>
              <a:t>(Jeffrey Bland)</a:t>
            </a:r>
            <a:r>
              <a:rPr kumimoji="1" lang="ja-JP" altLang="en-US" sz="3600" dirty="0">
                <a:latin typeface="ＭＳ Ｐゴシック" panose="020B0600070205080204" pitchFamily="50" charset="-128"/>
                <a:ea typeface="ＭＳ Ｐゴシック" panose="020B0600070205080204" pitchFamily="50" charset="-128"/>
              </a:rPr>
              <a:t>博士によって提唱された</a:t>
            </a:r>
            <a:r>
              <a:rPr kumimoji="1" lang="ja-JP" altLang="en-US" sz="3600" dirty="0">
                <a:solidFill>
                  <a:srgbClr val="00B050"/>
                </a:solidFill>
                <a:latin typeface="ＭＳ Ｐゴシック" panose="020B0600070205080204" pitchFamily="50" charset="-128"/>
                <a:ea typeface="ＭＳ Ｐゴシック" panose="020B0600070205080204" pitchFamily="50" charset="-128"/>
              </a:rPr>
              <a:t>「最先端科学と医学を融合した、生活習慣病や慢性病の治療法」</a:t>
            </a:r>
            <a:r>
              <a:rPr kumimoji="1" lang="ja-JP" altLang="en-US" sz="3600" dirty="0">
                <a:latin typeface="ＭＳ Ｐゴシック" panose="020B0600070205080204" pitchFamily="50" charset="-128"/>
                <a:ea typeface="ＭＳ Ｐゴシック" panose="020B0600070205080204" pitchFamily="50" charset="-128"/>
              </a:rPr>
              <a:t> 翌年には</a:t>
            </a:r>
            <a:r>
              <a:rPr kumimoji="1" lang="ja-JP" altLang="en-US" sz="3600" dirty="0">
                <a:highlight>
                  <a:srgbClr val="FFFF00"/>
                </a:highlight>
                <a:latin typeface="ＭＳ Ｐゴシック" panose="020B0600070205080204" pitchFamily="50" charset="-128"/>
                <a:ea typeface="ＭＳ Ｐゴシック" panose="020B0600070205080204" pitchFamily="50" charset="-128"/>
              </a:rPr>
              <a:t>機能性医学会</a:t>
            </a:r>
            <a:r>
              <a:rPr kumimoji="1" lang="ja-JP" altLang="en-US" sz="3600" dirty="0">
                <a:latin typeface="ＭＳ Ｐゴシック" panose="020B0600070205080204" pitchFamily="50" charset="-128"/>
                <a:ea typeface="ＭＳ Ｐゴシック" panose="020B0600070205080204" pitchFamily="50" charset="-128"/>
              </a:rPr>
              <a:t>が設立され、その後、多くの学者に支持、研究されてきた</a:t>
            </a:r>
            <a:endParaRPr kumimoji="1" lang="en-US" altLang="ja-JP" sz="3600" dirty="0">
              <a:latin typeface="ＭＳ Ｐゴシック" panose="020B0600070205080204" pitchFamily="50" charset="-128"/>
              <a:ea typeface="ＭＳ Ｐゴシック" panose="020B0600070205080204" pitchFamily="50" charset="-128"/>
            </a:endParaRPr>
          </a:p>
          <a:p>
            <a:pPr algn="l"/>
            <a:r>
              <a:rPr lang="ja-JP" altLang="en-US" sz="3600" dirty="0">
                <a:latin typeface="ＭＳ Ｐゴシック" panose="020B0600070205080204" pitchFamily="50" charset="-128"/>
                <a:ea typeface="ＭＳ Ｐゴシック" panose="020B0600070205080204" pitchFamily="50" charset="-128"/>
              </a:rPr>
              <a:t>「</a:t>
            </a:r>
            <a:r>
              <a:rPr kumimoji="1" lang="ja-JP" altLang="en-US" sz="3600" dirty="0">
                <a:latin typeface="ＭＳ Ｐゴシック" panose="020B0600070205080204" pitchFamily="50" charset="-128"/>
                <a:ea typeface="ＭＳ Ｐゴシック" panose="020B0600070205080204" pitchFamily="50" charset="-128"/>
              </a:rPr>
              <a:t>機能性医学の定義」（機能性医学の教科書より）</a:t>
            </a:r>
          </a:p>
          <a:p>
            <a:pPr marL="571500" indent="-571500" algn="l">
              <a:buFont typeface="Arial" panose="020B0604020202020204" pitchFamily="34" charset="0"/>
              <a:buChar char="•"/>
            </a:pPr>
            <a:r>
              <a:rPr kumimoji="1" lang="ja-JP" altLang="en-US" sz="3600" u="sng" dirty="0">
                <a:solidFill>
                  <a:srgbClr val="FF0000"/>
                </a:solidFill>
                <a:latin typeface="ＭＳ Ｐゴシック" panose="020B0600070205080204" pitchFamily="50" charset="-128"/>
                <a:ea typeface="ＭＳ Ｐゴシック" panose="020B0600070205080204" pitchFamily="50" charset="-128"/>
              </a:rPr>
              <a:t>機能性医学とは、発症メカニズムが複雑である慢性疾患に対して、</a:t>
            </a:r>
            <a:r>
              <a:rPr kumimoji="1" lang="ja-JP" altLang="en-US" sz="3600" u="sng" dirty="0">
                <a:solidFill>
                  <a:srgbClr val="FF0000"/>
                </a:solidFill>
                <a:highlight>
                  <a:srgbClr val="FFFF00"/>
                </a:highlight>
                <a:latin typeface="ＭＳ Ｐゴシック" panose="020B0600070205080204" pitchFamily="50" charset="-128"/>
                <a:ea typeface="ＭＳ Ｐゴシック" panose="020B0600070205080204" pitchFamily="50" charset="-128"/>
              </a:rPr>
              <a:t>対症療法</a:t>
            </a:r>
            <a:r>
              <a:rPr kumimoji="1" lang="ja-JP" altLang="en-US" sz="3600" u="sng" dirty="0">
                <a:solidFill>
                  <a:srgbClr val="FF0000"/>
                </a:solidFill>
                <a:latin typeface="ＭＳ Ｐゴシック" panose="020B0600070205080204" pitchFamily="50" charset="-128"/>
                <a:ea typeface="ＭＳ Ｐゴシック" panose="020B0600070205080204" pitchFamily="50" charset="-128"/>
              </a:rPr>
              <a:t>に終始するのではなく、発症原因に着目しながら、その予防と</a:t>
            </a:r>
            <a:r>
              <a:rPr kumimoji="1" lang="ja-JP" altLang="en-US" sz="3600" u="sng" dirty="0">
                <a:solidFill>
                  <a:srgbClr val="FF0000"/>
                </a:solidFill>
                <a:highlight>
                  <a:srgbClr val="FFFF00"/>
                </a:highlight>
                <a:latin typeface="ＭＳ Ｐゴシック" panose="020B0600070205080204" pitchFamily="50" charset="-128"/>
                <a:ea typeface="ＭＳ Ｐゴシック" panose="020B0600070205080204" pitchFamily="50" charset="-128"/>
              </a:rPr>
              <a:t>根本治療</a:t>
            </a:r>
            <a:r>
              <a:rPr kumimoji="1" lang="ja-JP" altLang="en-US" sz="3600" u="sng" dirty="0">
                <a:solidFill>
                  <a:srgbClr val="FF0000"/>
                </a:solidFill>
                <a:latin typeface="ＭＳ Ｐゴシック" panose="020B0600070205080204" pitchFamily="50" charset="-128"/>
                <a:ea typeface="ＭＳ Ｐゴシック" panose="020B0600070205080204" pitchFamily="50" charset="-128"/>
              </a:rPr>
              <a:t>を目指す、個体差を考慮した医学である</a:t>
            </a:r>
            <a:endParaRPr kumimoji="1" lang="en-US" altLang="ja-JP" sz="3600" u="sng" dirty="0">
              <a:solidFill>
                <a:srgbClr val="FF0000"/>
              </a:solidFill>
              <a:latin typeface="ＭＳ Ｐゴシック" panose="020B0600070205080204" pitchFamily="50" charset="-128"/>
              <a:ea typeface="ＭＳ Ｐゴシック" panose="020B0600070205080204" pitchFamily="50" charset="-128"/>
            </a:endParaRPr>
          </a:p>
        </p:txBody>
      </p:sp>
      <p:sp>
        <p:nvSpPr>
          <p:cNvPr id="6" name="テキスト ボックス 5">
            <a:extLst>
              <a:ext uri="{FF2B5EF4-FFF2-40B4-BE49-F238E27FC236}">
                <a16:creationId xmlns:a16="http://schemas.microsoft.com/office/drawing/2014/main" id="{108BE0FB-EE52-CF45-C332-04B08A905CEB}"/>
              </a:ext>
            </a:extLst>
          </p:cNvPr>
          <p:cNvSpPr txBox="1"/>
          <p:nvPr/>
        </p:nvSpPr>
        <p:spPr>
          <a:xfrm>
            <a:off x="11292396" y="6156664"/>
            <a:ext cx="675185" cy="523220"/>
          </a:xfrm>
          <a:prstGeom prst="rect">
            <a:avLst/>
          </a:prstGeom>
          <a:noFill/>
        </p:spPr>
        <p:txBody>
          <a:bodyPr wrap="none" rtlCol="0">
            <a:spAutoFit/>
          </a:bodyPr>
          <a:lstStyle/>
          <a:p>
            <a:r>
              <a:rPr lang="ja-JP" altLang="en-US" sz="2800" dirty="0">
                <a:latin typeface="ＭＳ Ｐゴシック" panose="020B0600070205080204" pitchFamily="50" charset="-128"/>
                <a:ea typeface="ＭＳ Ｐゴシック" panose="020B0600070205080204" pitchFamily="50" charset="-128"/>
              </a:rPr>
              <a:t>２５</a:t>
            </a:r>
            <a:endParaRPr kumimoji="1" lang="ja-JP" altLang="en-US" sz="28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4326588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57051" y="136525"/>
            <a:ext cx="11599818" cy="724866"/>
          </a:xfrm>
        </p:spPr>
        <p:txBody>
          <a:bodyPr>
            <a:normAutofit/>
          </a:bodyPr>
          <a:lstStyle/>
          <a:p>
            <a:r>
              <a:rPr lang="ja-JP" altLang="en-US" sz="4400" kern="100" dirty="0">
                <a:effectLst/>
                <a:highlight>
                  <a:srgbClr val="FFFF00"/>
                </a:highligh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4400" kern="100" dirty="0">
                <a:effectLst/>
                <a:highlight>
                  <a:srgbClr val="FFFF00"/>
                </a:highlight>
                <a:latin typeface="ＭＳ Ｐゴシック" panose="020B0600070205080204" pitchFamily="50" charset="-128"/>
                <a:ea typeface="ＭＳ Ｐゴシック" panose="020B0600070205080204" pitchFamily="50" charset="-128"/>
                <a:cs typeface="Times New Roman" panose="02020603050405020304" pitchFamily="18" charset="0"/>
              </a:rPr>
              <a:t>慢性</a:t>
            </a:r>
            <a:r>
              <a:rPr lang="ja-JP" altLang="en-US" sz="4400" kern="100" dirty="0">
                <a:effectLst/>
                <a:highlight>
                  <a:srgbClr val="FFFF00"/>
                </a:highlight>
                <a:latin typeface="ＭＳ Ｐゴシック" panose="020B0600070205080204" pitchFamily="50" charset="-128"/>
                <a:ea typeface="ＭＳ Ｐゴシック" panose="020B0600070205080204" pitchFamily="50" charset="-128"/>
                <a:cs typeface="Times New Roman" panose="02020603050405020304" pitchFamily="18" charset="0"/>
              </a:rPr>
              <a:t>機能性</a:t>
            </a:r>
            <a:r>
              <a:rPr lang="ja-JP" altLang="ja-JP" sz="4400" kern="100" dirty="0">
                <a:effectLst/>
                <a:highlight>
                  <a:srgbClr val="FFFF00"/>
                </a:highlight>
                <a:latin typeface="ＭＳ Ｐゴシック" panose="020B0600070205080204" pitchFamily="50" charset="-128"/>
                <a:ea typeface="ＭＳ Ｐゴシック" panose="020B0600070205080204" pitchFamily="50" charset="-128"/>
                <a:cs typeface="Times New Roman" panose="02020603050405020304" pitchFamily="18" charset="0"/>
              </a:rPr>
              <a:t>疾患</a:t>
            </a:r>
            <a:r>
              <a:rPr lang="ja-JP" altLang="en-US" sz="4400" kern="100" dirty="0">
                <a:effectLst/>
                <a:highlight>
                  <a:srgbClr val="FFFF00"/>
                </a:highligh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ja-JP" sz="4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の</a:t>
            </a:r>
            <a:r>
              <a:rPr lang="ja-JP" altLang="en-US" sz="4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４つの特徴（</a:t>
            </a:r>
            <a:r>
              <a:rPr lang="en-US" altLang="ja-JP" sz="44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J</a:t>
            </a:r>
            <a:r>
              <a:rPr lang="ja-JP" altLang="ja-JP" sz="44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・Ｓ・ブランド</a:t>
            </a:r>
            <a:r>
              <a:rPr lang="ja-JP" altLang="en-US" sz="44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kumimoji="1" lang="ja-JP" altLang="en-US" sz="4400" dirty="0">
              <a:latin typeface="ＭＳ Ｐゴシック" panose="020B0600070205080204" pitchFamily="50" charset="-128"/>
              <a:ea typeface="ＭＳ Ｐゴシック" panose="020B0600070205080204" pitchFamily="50" charset="-128"/>
            </a:endParaRPr>
          </a:p>
        </p:txBody>
      </p:sp>
      <p:sp>
        <p:nvSpPr>
          <p:cNvPr id="3" name="サブタイトル 2"/>
          <p:cNvSpPr>
            <a:spLocks noGrp="1"/>
          </p:cNvSpPr>
          <p:nvPr>
            <p:ph type="subTitle" idx="1"/>
          </p:nvPr>
        </p:nvSpPr>
        <p:spPr>
          <a:xfrm>
            <a:off x="357051" y="861391"/>
            <a:ext cx="11599818" cy="5783249"/>
          </a:xfrm>
        </p:spPr>
        <p:txBody>
          <a:bodyPr>
            <a:noAutofit/>
          </a:bodyPr>
          <a:lstStyle/>
          <a:p>
            <a:pPr lvl="0" algn="l"/>
            <a:r>
              <a:rPr lang="ja-JP" altLang="en-US" sz="3200" kern="100" dirty="0">
                <a:solidFill>
                  <a:srgbClr val="FF0000"/>
                </a:solidFill>
                <a:latin typeface="ＭＳ Ｐゴシック" panose="020B0600070205080204" pitchFamily="50" charset="-128"/>
                <a:ea typeface="ＭＳ Ｐゴシック" panose="020B0600070205080204" pitchFamily="50" charset="-128"/>
                <a:cs typeface="Times New Roman" panose="02020603050405020304" pitchFamily="18" charset="0"/>
              </a:rPr>
              <a:t>①　</a:t>
            </a:r>
            <a:r>
              <a:rPr lang="ja-JP" altLang="ja-JP" sz="3200" u="sng"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不調がひとりでに治ることはない</a:t>
            </a:r>
            <a:endParaRPr lang="en-US" altLang="ja-JP" sz="3200" u="sng" kern="100" dirty="0">
              <a:solidFill>
                <a:srgbClr val="FF0000"/>
              </a:solidFill>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342900" lvl="0" indent="-342900" algn="l">
              <a:buFont typeface="ＭＳ Ｐゴシック" panose="020B0600070205080204" pitchFamily="50" charset="-128"/>
              <a:buChar char="・"/>
            </a:pPr>
            <a:r>
              <a:rPr lang="ja-JP" altLang="en-US" sz="3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慢性の不調は、風邪のように</a:t>
            </a:r>
            <a:r>
              <a:rPr lang="ja-JP" altLang="ja-JP" sz="3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自己限定性で、一定の経過をたどって消えていく</a:t>
            </a:r>
            <a:r>
              <a:rPr lang="ja-JP" altLang="en-US" sz="3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わけではない</a:t>
            </a:r>
            <a:endParaRPr lang="ja-JP" altLang="ja-JP" sz="3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lvl="0" algn="l"/>
            <a:r>
              <a:rPr lang="ja-JP" altLang="en-US" sz="3200" kern="100" dirty="0">
                <a:solidFill>
                  <a:srgbClr val="FF0000"/>
                </a:solidFill>
                <a:latin typeface="ＭＳ Ｐゴシック" panose="020B0600070205080204" pitchFamily="50" charset="-128"/>
                <a:ea typeface="ＭＳ Ｐゴシック" panose="020B0600070205080204" pitchFamily="50" charset="-128"/>
                <a:cs typeface="Times New Roman" panose="02020603050405020304" pitchFamily="18" charset="0"/>
              </a:rPr>
              <a:t>②　</a:t>
            </a:r>
            <a:r>
              <a:rPr lang="ja-JP" altLang="ja-JP" sz="3200" u="sng"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不調が時とともに悪化する</a:t>
            </a:r>
            <a:endParaRPr lang="en-US" altLang="ja-JP" sz="3200" u="sng" kern="100" dirty="0">
              <a:solidFill>
                <a:srgbClr val="FF0000"/>
              </a:solidFill>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342900" lvl="0" indent="-342900" algn="l">
              <a:buFont typeface="ＭＳ Ｐゴシック" panose="020B0600070205080204" pitchFamily="50" charset="-128"/>
              <a:buChar char="・"/>
            </a:pPr>
            <a:r>
              <a:rPr lang="ja-JP" altLang="ja-JP" sz="3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不調を和らげることはできても消し去ることはできな</a:t>
            </a:r>
            <a:r>
              <a:rPr lang="ja-JP" altLang="en-US" sz="3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い</a:t>
            </a:r>
            <a:endParaRPr lang="en-US" altLang="ja-JP" sz="3200" kern="1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342900" lvl="0" indent="-342900" algn="l">
              <a:buFont typeface="ＭＳ Ｐゴシック" panose="020B0600070205080204" pitchFamily="50" charset="-128"/>
              <a:buChar char="・"/>
            </a:pPr>
            <a:r>
              <a:rPr lang="ja-JP" altLang="ja-JP" sz="3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二度と健康を取り戻せず、ぶり返す症状への対処が永遠に続く</a:t>
            </a:r>
          </a:p>
          <a:p>
            <a:pPr lvl="0" algn="l"/>
            <a:r>
              <a:rPr lang="ja-JP" altLang="en-US" sz="3200" kern="100" dirty="0">
                <a:solidFill>
                  <a:srgbClr val="FF0000"/>
                </a:solidFill>
                <a:latin typeface="ＭＳ Ｐゴシック" panose="020B0600070205080204" pitchFamily="50" charset="-128"/>
                <a:ea typeface="ＭＳ Ｐゴシック" panose="020B0600070205080204" pitchFamily="50" charset="-128"/>
                <a:cs typeface="Times New Roman" panose="02020603050405020304" pitchFamily="18" charset="0"/>
              </a:rPr>
              <a:t>③　</a:t>
            </a:r>
            <a:r>
              <a:rPr lang="ja-JP" altLang="ja-JP" sz="3200" u="sng"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これと指摘できるような単一の原因がない</a:t>
            </a:r>
            <a:endParaRPr lang="en-US" altLang="ja-JP" sz="3200" u="sng"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342900" lvl="0" indent="-342900" algn="l">
              <a:buFont typeface="ＭＳ Ｐゴシック" panose="020B0600070205080204" pitchFamily="50" charset="-128"/>
              <a:buChar char="・"/>
            </a:pPr>
            <a:r>
              <a:rPr lang="ja-JP" altLang="ja-JP" sz="3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いくつかの要因または原因物質が関わっている</a:t>
            </a:r>
          </a:p>
          <a:p>
            <a:pPr lvl="0" algn="l"/>
            <a:r>
              <a:rPr lang="ja-JP" altLang="en-US" sz="3200" kern="100" dirty="0">
                <a:solidFill>
                  <a:srgbClr val="FF0000"/>
                </a:solidFill>
                <a:latin typeface="ＭＳ Ｐゴシック" panose="020B0600070205080204" pitchFamily="50" charset="-128"/>
                <a:ea typeface="ＭＳ Ｐゴシック" panose="020B0600070205080204" pitchFamily="50" charset="-128"/>
                <a:cs typeface="Times New Roman" panose="02020603050405020304" pitchFamily="18" charset="0"/>
              </a:rPr>
              <a:t>④　</a:t>
            </a:r>
            <a:r>
              <a:rPr lang="ja-JP" altLang="ja-JP" sz="3200" u="sng"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症状が複雑なパターンを示す傾向がある</a:t>
            </a:r>
            <a:endParaRPr lang="en-US" altLang="ja-JP" sz="3200" u="sng" kern="100" dirty="0">
              <a:solidFill>
                <a:srgbClr val="FF0000"/>
              </a:solidFill>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342900" lvl="0" indent="-342900" algn="l">
              <a:buFont typeface="ＭＳ Ｐゴシック" panose="020B0600070205080204" pitchFamily="50" charset="-128"/>
              <a:buChar char="・"/>
            </a:pPr>
            <a:r>
              <a:rPr lang="ja-JP" altLang="ja-JP" sz="3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患者の訴える症状は千差万別で、病気の徴候もさまざま</a:t>
            </a:r>
            <a:endParaRPr lang="en-US" altLang="ja-JP" sz="3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
        <p:nvSpPr>
          <p:cNvPr id="7" name="テキスト ボックス 6">
            <a:extLst>
              <a:ext uri="{FF2B5EF4-FFF2-40B4-BE49-F238E27FC236}">
                <a16:creationId xmlns:a16="http://schemas.microsoft.com/office/drawing/2014/main" id="{F3942C7A-0E1B-6200-1CE5-9ADD0316E36F}"/>
              </a:ext>
            </a:extLst>
          </p:cNvPr>
          <p:cNvSpPr txBox="1"/>
          <p:nvPr/>
        </p:nvSpPr>
        <p:spPr>
          <a:xfrm>
            <a:off x="11292396" y="6156664"/>
            <a:ext cx="675185" cy="523220"/>
          </a:xfrm>
          <a:prstGeom prst="rect">
            <a:avLst/>
          </a:prstGeom>
          <a:noFill/>
        </p:spPr>
        <p:txBody>
          <a:bodyPr wrap="none" rtlCol="0">
            <a:spAutoFit/>
          </a:bodyPr>
          <a:lstStyle/>
          <a:p>
            <a:r>
              <a:rPr lang="ja-JP" altLang="en-US" sz="2800" dirty="0">
                <a:latin typeface="ＭＳ Ｐゴシック" panose="020B0600070205080204" pitchFamily="50" charset="-128"/>
                <a:ea typeface="ＭＳ Ｐゴシック" panose="020B0600070205080204" pitchFamily="50" charset="-128"/>
              </a:rPr>
              <a:t>２６</a:t>
            </a:r>
            <a:endParaRPr kumimoji="1" lang="ja-JP" altLang="en-US" sz="28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4049451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AFF1C8ED-11F5-107D-468D-BF0BE59835E8}"/>
              </a:ext>
            </a:extLst>
          </p:cNvPr>
          <p:cNvSpPr txBox="1"/>
          <p:nvPr/>
        </p:nvSpPr>
        <p:spPr>
          <a:xfrm>
            <a:off x="1126749" y="1503776"/>
            <a:ext cx="184731" cy="369332"/>
          </a:xfrm>
          <a:prstGeom prst="rect">
            <a:avLst/>
          </a:prstGeom>
          <a:noFill/>
        </p:spPr>
        <p:txBody>
          <a:bodyPr wrap="none" rtlCol="0">
            <a:spAutoFit/>
          </a:bodyPr>
          <a:lstStyle/>
          <a:p>
            <a:endParaRPr kumimoji="1" lang="ja-JP" altLang="en-US" dirty="0"/>
          </a:p>
        </p:txBody>
      </p:sp>
      <p:pic>
        <p:nvPicPr>
          <p:cNvPr id="5" name="図 4">
            <a:extLst>
              <a:ext uri="{FF2B5EF4-FFF2-40B4-BE49-F238E27FC236}">
                <a16:creationId xmlns:a16="http://schemas.microsoft.com/office/drawing/2014/main" id="{372B17D9-5FD7-924B-9CA5-FA3F387FC0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8050" y="72716"/>
            <a:ext cx="8788672" cy="6687630"/>
          </a:xfrm>
          <a:prstGeom prst="rect">
            <a:avLst/>
          </a:prstGeom>
        </p:spPr>
      </p:pic>
      <p:sp>
        <p:nvSpPr>
          <p:cNvPr id="6" name="テキスト ボックス 5">
            <a:extLst>
              <a:ext uri="{FF2B5EF4-FFF2-40B4-BE49-F238E27FC236}">
                <a16:creationId xmlns:a16="http://schemas.microsoft.com/office/drawing/2014/main" id="{5DC65742-8B0B-00A0-CBE5-8A25CBA41E51}"/>
              </a:ext>
            </a:extLst>
          </p:cNvPr>
          <p:cNvSpPr txBox="1"/>
          <p:nvPr/>
        </p:nvSpPr>
        <p:spPr>
          <a:xfrm>
            <a:off x="11292396" y="6156664"/>
            <a:ext cx="675185" cy="523220"/>
          </a:xfrm>
          <a:prstGeom prst="rect">
            <a:avLst/>
          </a:prstGeom>
          <a:noFill/>
        </p:spPr>
        <p:txBody>
          <a:bodyPr wrap="none" rtlCol="0">
            <a:spAutoFit/>
          </a:bodyPr>
          <a:lstStyle/>
          <a:p>
            <a:r>
              <a:rPr lang="ja-JP" altLang="en-US" sz="2800" dirty="0">
                <a:latin typeface="ＭＳ Ｐゴシック" panose="020B0600070205080204" pitchFamily="50" charset="-128"/>
                <a:ea typeface="ＭＳ Ｐゴシック" panose="020B0600070205080204" pitchFamily="50" charset="-128"/>
              </a:rPr>
              <a:t>２７</a:t>
            </a:r>
            <a:endParaRPr kumimoji="1" lang="ja-JP" altLang="en-US" sz="28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2301520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237A99E-66B1-D119-635F-0068B6D5CA28}"/>
              </a:ext>
            </a:extLst>
          </p:cNvPr>
          <p:cNvSpPr>
            <a:spLocks noGrp="1"/>
          </p:cNvSpPr>
          <p:nvPr>
            <p:ph type="ctrTitle"/>
          </p:nvPr>
        </p:nvSpPr>
        <p:spPr>
          <a:xfrm>
            <a:off x="198783" y="434364"/>
            <a:ext cx="11834191" cy="702365"/>
          </a:xfrm>
        </p:spPr>
        <p:txBody>
          <a:bodyPr>
            <a:noAutofit/>
          </a:bodyPr>
          <a:lstStyle/>
          <a:p>
            <a:r>
              <a:rPr kumimoji="1" lang="ja-JP" altLang="en-US" sz="4800" dirty="0">
                <a:latin typeface="ＭＳ Ｐゴシック" panose="020B0600070205080204" pitchFamily="50" charset="-128"/>
                <a:ea typeface="ＭＳ Ｐゴシック" panose="020B0600070205080204" pitchFamily="50" charset="-128"/>
              </a:rPr>
              <a:t>第</a:t>
            </a:r>
            <a:r>
              <a:rPr kumimoji="1" lang="en-US" altLang="ja-JP" sz="4800" dirty="0">
                <a:latin typeface="ＭＳ Ｐゴシック" panose="020B0600070205080204" pitchFamily="50" charset="-128"/>
                <a:ea typeface="ＭＳ Ｐゴシック" panose="020B0600070205080204" pitchFamily="50" charset="-128"/>
              </a:rPr>
              <a:t>73</a:t>
            </a:r>
            <a:r>
              <a:rPr kumimoji="1" lang="ja-JP" altLang="en-US" sz="4800" dirty="0">
                <a:latin typeface="ＭＳ Ｐゴシック" panose="020B0600070205080204" pitchFamily="50" charset="-128"/>
                <a:ea typeface="ＭＳ Ｐゴシック" panose="020B0600070205080204" pitchFamily="50" charset="-128"/>
              </a:rPr>
              <a:t>回（</a:t>
            </a:r>
            <a:r>
              <a:rPr kumimoji="1" lang="en-US" altLang="ja-JP" sz="4800" dirty="0">
                <a:latin typeface="ＭＳ Ｐゴシック" panose="020B0600070205080204" pitchFamily="50" charset="-128"/>
                <a:ea typeface="ＭＳ Ｐゴシック" panose="020B0600070205080204" pitchFamily="50" charset="-128"/>
              </a:rPr>
              <a:t>R</a:t>
            </a:r>
            <a:r>
              <a:rPr kumimoji="1" lang="ja-JP" altLang="en-US" sz="4800" dirty="0">
                <a:latin typeface="ＭＳ Ｐゴシック" panose="020B0600070205080204" pitchFamily="50" charset="-128"/>
                <a:ea typeface="ＭＳ Ｐゴシック" panose="020B0600070205080204" pitchFamily="50" charset="-128"/>
              </a:rPr>
              <a:t>３）日本自律神経学会シンポジウム</a:t>
            </a:r>
          </a:p>
        </p:txBody>
      </p:sp>
      <p:sp>
        <p:nvSpPr>
          <p:cNvPr id="3" name="字幕 2">
            <a:extLst>
              <a:ext uri="{FF2B5EF4-FFF2-40B4-BE49-F238E27FC236}">
                <a16:creationId xmlns:a16="http://schemas.microsoft.com/office/drawing/2014/main" id="{CE0A4092-1F02-2832-295C-6393393D8A92}"/>
              </a:ext>
            </a:extLst>
          </p:cNvPr>
          <p:cNvSpPr>
            <a:spLocks noGrp="1"/>
          </p:cNvSpPr>
          <p:nvPr>
            <p:ph type="subTitle" idx="1"/>
          </p:nvPr>
        </p:nvSpPr>
        <p:spPr>
          <a:xfrm>
            <a:off x="198783" y="1391478"/>
            <a:ext cx="11834191" cy="5334000"/>
          </a:xfrm>
        </p:spPr>
        <p:txBody>
          <a:bodyPr>
            <a:noAutofit/>
          </a:bodyPr>
          <a:lstStyle/>
          <a:p>
            <a:pPr algn="l"/>
            <a:r>
              <a:rPr lang="ja-JP" altLang="en-US" sz="3600" kern="100" dirty="0">
                <a:solidFill>
                  <a:srgbClr val="0000CC"/>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日常生活の中の環境過敏症：疫学、症候、病態</a:t>
            </a:r>
            <a:endParaRPr lang="en-US" altLang="ja-JP" sz="3600" kern="100" dirty="0">
              <a:solidFill>
                <a:srgbClr val="0000CC"/>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l"/>
            <a:endParaRPr lang="ja-JP" altLang="en-US" sz="900" kern="100" dirty="0">
              <a:solidFill>
                <a:srgbClr val="0000CC"/>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l"/>
            <a:r>
              <a:rPr lang="ja-JP" altLang="en-US" sz="4400" kern="100" dirty="0">
                <a:solidFill>
                  <a:srgbClr val="FF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en-US" sz="4400" kern="100" dirty="0">
                <a:solidFill>
                  <a:srgbClr val="FF0000"/>
                </a:solidFill>
                <a:effectLst/>
                <a:highlight>
                  <a:srgbClr val="FFFF00"/>
                </a:highlight>
                <a:latin typeface="ＭＳ Ｐゴシック" panose="020B0600070205080204" pitchFamily="50" charset="-128"/>
                <a:ea typeface="ＭＳ Ｐゴシック" panose="020B0600070205080204" pitchFamily="50" charset="-128"/>
                <a:cs typeface="Times New Roman" panose="02020603050405020304" pitchFamily="18" charset="0"/>
              </a:rPr>
              <a:t>視床下部性ストレス不耐・疲労症候群としての</a:t>
            </a:r>
            <a:endParaRPr lang="en-US" altLang="ja-JP" sz="4400" kern="100" dirty="0">
              <a:solidFill>
                <a:srgbClr val="FF0000"/>
              </a:solidFill>
              <a:effectLst/>
              <a:highlight>
                <a:srgbClr val="FFFF00"/>
              </a:highligh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l"/>
            <a:r>
              <a:rPr lang="ja-JP" altLang="en-US" sz="4400" kern="100" dirty="0">
                <a:solidFill>
                  <a:srgbClr val="FF0000"/>
                </a:solidFill>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en-US" sz="4400" kern="100" dirty="0">
                <a:solidFill>
                  <a:srgbClr val="FF0000"/>
                </a:solidFill>
                <a:highlight>
                  <a:srgbClr val="FFFF00"/>
                </a:highligh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4400" kern="100" dirty="0">
                <a:solidFill>
                  <a:srgbClr val="FF0000"/>
                </a:solidFill>
                <a:effectLst/>
                <a:highlight>
                  <a:srgbClr val="FFFF00"/>
                </a:highlight>
                <a:latin typeface="ＭＳ Ｐゴシック" panose="020B0600070205080204" pitchFamily="50" charset="-128"/>
                <a:ea typeface="ＭＳ Ｐゴシック" panose="020B0600070205080204" pitchFamily="50" charset="-128"/>
                <a:cs typeface="Times New Roman" panose="02020603050405020304" pitchFamily="18" charset="0"/>
              </a:rPr>
              <a:t>環境ストレス過敏症　</a:t>
            </a:r>
            <a:r>
              <a:rPr lang="en-US" altLang="ja-JP" sz="4400" kern="100" dirty="0">
                <a:solidFill>
                  <a:srgbClr val="FF0000"/>
                </a:solidFill>
                <a:effectLst/>
                <a:highlight>
                  <a:srgbClr val="FFFF00"/>
                </a:highligh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4400" kern="100" dirty="0">
                <a:solidFill>
                  <a:srgbClr val="FF0000"/>
                </a:solidFill>
                <a:effectLst/>
                <a:highlight>
                  <a:srgbClr val="FFFF00"/>
                </a:highlight>
                <a:latin typeface="ＭＳ Ｐゴシック" panose="020B0600070205080204" pitchFamily="50" charset="-128"/>
                <a:ea typeface="ＭＳ Ｐゴシック" panose="020B0600070205080204" pitchFamily="50" charset="-128"/>
                <a:cs typeface="Times New Roman" panose="02020603050405020304" pitchFamily="18" charset="0"/>
              </a:rPr>
              <a:t>環境ストレス不耐症</a:t>
            </a:r>
            <a:r>
              <a:rPr lang="en-US" altLang="ja-JP" sz="4400" kern="100" dirty="0">
                <a:solidFill>
                  <a:srgbClr val="FF0000"/>
                </a:solidFill>
                <a:effectLst/>
                <a:highlight>
                  <a:srgbClr val="FFFF00"/>
                </a:highligh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4400" kern="100" dirty="0">
                <a:solidFill>
                  <a:srgbClr val="FF0000"/>
                </a:solidFill>
                <a:effectLst/>
                <a:highlight>
                  <a:srgbClr val="FFFF00"/>
                </a:highlight>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lang="en-US" altLang="ja-JP" sz="4400" kern="100" dirty="0">
              <a:solidFill>
                <a:srgbClr val="FF0000"/>
              </a:solidFill>
              <a:effectLst/>
              <a:highlight>
                <a:srgbClr val="FFFF00"/>
              </a:highligh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l"/>
            <a:r>
              <a:rPr lang="ja-JP" altLang="en-US" sz="2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　黒岩義之、平井利明、水越厚史</a:t>
            </a:r>
            <a:r>
              <a:rPr lang="ja-JP" altLang="en-US" sz="28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2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中里直美</a:t>
            </a:r>
            <a:r>
              <a:rPr lang="ja-JP" altLang="en-US" sz="28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2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鈴木高弘、横田俊平</a:t>
            </a:r>
            <a:r>
              <a:rPr lang="ja-JP" altLang="en-US" sz="2800" kern="100" dirty="0">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2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北條祥子</a:t>
            </a:r>
            <a:endParaRPr lang="en-US" altLang="ja-JP" sz="2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l"/>
            <a:endParaRPr lang="en-US" altLang="ja-JP" sz="28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l"/>
            <a:r>
              <a:rPr lang="ja-JP" altLang="en-US" sz="3600" kern="100" dirty="0">
                <a:solidFill>
                  <a:srgbClr val="00B05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「環境ストレス過敏症」「環境ストレス不耐症」「視床下部性ストレス不耐・疲労症候群」「脳脊髄液漏出症」「筋痛性脳脊髄炎／慢性疲労症候群」　　</a:t>
            </a:r>
            <a:r>
              <a:rPr lang="en-US"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自律神経　</a:t>
            </a:r>
            <a:r>
              <a:rPr lang="en-US"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59</a:t>
            </a:r>
            <a:r>
              <a:rPr lang="ja-JP" altLang="en-US"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巻１号　</a:t>
            </a:r>
            <a:r>
              <a:rPr lang="en-US"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2022</a:t>
            </a:r>
            <a:r>
              <a:rPr lang="ja-JP" altLang="en-US"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年</a:t>
            </a:r>
            <a:r>
              <a:rPr lang="en-US"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a:p>
            <a:pPr marL="571500" indent="-571500" algn="l">
              <a:buFont typeface="Arial" panose="020B0604020202020204" pitchFamily="34" charset="0"/>
              <a:buChar char="•"/>
            </a:pPr>
            <a:endParaRPr lang="ja-JP" altLang="ja-JP" sz="36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
        <p:nvSpPr>
          <p:cNvPr id="5" name="テキスト ボックス 4">
            <a:extLst>
              <a:ext uri="{FF2B5EF4-FFF2-40B4-BE49-F238E27FC236}">
                <a16:creationId xmlns:a16="http://schemas.microsoft.com/office/drawing/2014/main" id="{26B4D178-1F90-5067-B0CA-7C51C30F0D82}"/>
              </a:ext>
            </a:extLst>
          </p:cNvPr>
          <p:cNvSpPr txBox="1"/>
          <p:nvPr/>
        </p:nvSpPr>
        <p:spPr>
          <a:xfrm>
            <a:off x="11292396" y="6156664"/>
            <a:ext cx="675185" cy="523220"/>
          </a:xfrm>
          <a:prstGeom prst="rect">
            <a:avLst/>
          </a:prstGeom>
          <a:noFill/>
        </p:spPr>
        <p:txBody>
          <a:bodyPr wrap="none" rtlCol="0">
            <a:spAutoFit/>
          </a:bodyPr>
          <a:lstStyle/>
          <a:p>
            <a:r>
              <a:rPr lang="ja-JP" altLang="en-US" sz="2800" dirty="0">
                <a:latin typeface="ＭＳ Ｐゴシック" panose="020B0600070205080204" pitchFamily="50" charset="-128"/>
                <a:ea typeface="ＭＳ Ｐゴシック" panose="020B0600070205080204" pitchFamily="50" charset="-128"/>
              </a:rPr>
              <a:t>２８</a:t>
            </a:r>
            <a:endParaRPr kumimoji="1" lang="ja-JP" altLang="en-US" sz="28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3463149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グループ化 33">
            <a:extLst>
              <a:ext uri="{FF2B5EF4-FFF2-40B4-BE49-F238E27FC236}">
                <a16:creationId xmlns:a16="http://schemas.microsoft.com/office/drawing/2014/main" id="{67EE50D9-D294-523A-494F-F6F519243255}"/>
              </a:ext>
            </a:extLst>
          </p:cNvPr>
          <p:cNvGrpSpPr/>
          <p:nvPr/>
        </p:nvGrpSpPr>
        <p:grpSpPr>
          <a:xfrm>
            <a:off x="210584" y="633122"/>
            <a:ext cx="11826351" cy="5400011"/>
            <a:chOff x="210584" y="1281196"/>
            <a:chExt cx="11826351" cy="5400011"/>
          </a:xfrm>
        </p:grpSpPr>
        <p:sp>
          <p:nvSpPr>
            <p:cNvPr id="3" name="楕円 2">
              <a:extLst>
                <a:ext uri="{FF2B5EF4-FFF2-40B4-BE49-F238E27FC236}">
                  <a16:creationId xmlns:a16="http://schemas.microsoft.com/office/drawing/2014/main" id="{2345F152-49C4-D0ED-8470-D342E7887BD1}"/>
                </a:ext>
              </a:extLst>
            </p:cNvPr>
            <p:cNvSpPr/>
            <p:nvPr/>
          </p:nvSpPr>
          <p:spPr>
            <a:xfrm>
              <a:off x="4871637" y="2360911"/>
              <a:ext cx="2614047" cy="24177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latin typeface="ＭＳ Ｐゴシック" panose="020B0600070205080204" pitchFamily="50" charset="-128"/>
                  <a:ea typeface="ＭＳ Ｐゴシック" panose="020B0600070205080204" pitchFamily="50" charset="-128"/>
                </a:rPr>
                <a:t>脳室周囲器官</a:t>
              </a:r>
            </a:p>
          </p:txBody>
        </p:sp>
        <p:sp>
          <p:nvSpPr>
            <p:cNvPr id="4" name="矢印: 右 3">
              <a:extLst>
                <a:ext uri="{FF2B5EF4-FFF2-40B4-BE49-F238E27FC236}">
                  <a16:creationId xmlns:a16="http://schemas.microsoft.com/office/drawing/2014/main" id="{BEE9A7BF-092E-3437-3998-7B97B67CBCD2}"/>
                </a:ext>
              </a:extLst>
            </p:cNvPr>
            <p:cNvSpPr/>
            <p:nvPr/>
          </p:nvSpPr>
          <p:spPr>
            <a:xfrm flipH="1">
              <a:off x="7573508" y="2960179"/>
              <a:ext cx="749084" cy="282844"/>
            </a:xfrm>
            <a:prstGeom prst="rightArrow">
              <a:avLst/>
            </a:prstGeom>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a:solidFill>
                    <a:schemeClr val="tx1"/>
                  </a:solidFill>
                  <a:prstDash val="sysDash"/>
                </a:ln>
                <a:solidFill>
                  <a:schemeClr val="tx1"/>
                </a:solidFill>
              </a:endParaRPr>
            </a:p>
          </p:txBody>
        </p:sp>
        <p:sp>
          <p:nvSpPr>
            <p:cNvPr id="5" name="矢印: 右 4">
              <a:extLst>
                <a:ext uri="{FF2B5EF4-FFF2-40B4-BE49-F238E27FC236}">
                  <a16:creationId xmlns:a16="http://schemas.microsoft.com/office/drawing/2014/main" id="{6735A248-C185-E96F-A167-29C348468F60}"/>
                </a:ext>
              </a:extLst>
            </p:cNvPr>
            <p:cNvSpPr/>
            <p:nvPr/>
          </p:nvSpPr>
          <p:spPr>
            <a:xfrm flipH="1">
              <a:off x="7570928" y="3918492"/>
              <a:ext cx="749084" cy="282844"/>
            </a:xfrm>
            <a:prstGeom prst="rightArrow">
              <a:avLst/>
            </a:prstGeom>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a:solidFill>
                    <a:schemeClr val="tx1"/>
                  </a:solidFill>
                  <a:prstDash val="sysDash"/>
                </a:ln>
                <a:solidFill>
                  <a:schemeClr val="tx1"/>
                </a:solidFill>
              </a:endParaRPr>
            </a:p>
          </p:txBody>
        </p:sp>
        <p:sp>
          <p:nvSpPr>
            <p:cNvPr id="6" name="テキスト ボックス 5">
              <a:extLst>
                <a:ext uri="{FF2B5EF4-FFF2-40B4-BE49-F238E27FC236}">
                  <a16:creationId xmlns:a16="http://schemas.microsoft.com/office/drawing/2014/main" id="{570B5B22-42C1-D7EB-3494-58CA5CBC661E}"/>
                </a:ext>
              </a:extLst>
            </p:cNvPr>
            <p:cNvSpPr txBox="1"/>
            <p:nvPr/>
          </p:nvSpPr>
          <p:spPr>
            <a:xfrm>
              <a:off x="8053956" y="2696706"/>
              <a:ext cx="3698448" cy="954107"/>
            </a:xfrm>
            <a:prstGeom prst="rect">
              <a:avLst/>
            </a:prstGeom>
            <a:noFill/>
          </p:spPr>
          <p:txBody>
            <a:bodyPr wrap="none" rtlCol="0">
              <a:spAutoFit/>
            </a:bodyPr>
            <a:lstStyle/>
            <a:p>
              <a:pPr algn="ctr"/>
              <a:r>
                <a:rPr kumimoji="1" lang="ja-JP" altLang="en-US" sz="2800" dirty="0">
                  <a:highlight>
                    <a:srgbClr val="00FF00"/>
                  </a:highlight>
                  <a:latin typeface="ＭＳ Ｐゴシック" panose="020B0600070205080204" pitchFamily="50" charset="-128"/>
                  <a:ea typeface="ＭＳ Ｐゴシック" panose="020B0600070205080204" pitchFamily="50" charset="-128"/>
                </a:rPr>
                <a:t>内部環境ストレス</a:t>
              </a:r>
              <a:endParaRPr kumimoji="1" lang="en-US" altLang="ja-JP" sz="2800" dirty="0">
                <a:highlight>
                  <a:srgbClr val="00FF00"/>
                </a:highlight>
                <a:latin typeface="ＭＳ Ｐゴシック" panose="020B0600070205080204" pitchFamily="50" charset="-128"/>
                <a:ea typeface="ＭＳ Ｐゴシック" panose="020B0600070205080204" pitchFamily="50" charset="-128"/>
              </a:endParaRPr>
            </a:p>
            <a:p>
              <a:pPr algn="ctr"/>
              <a:r>
                <a:rPr lang="ja-JP" altLang="en-US" sz="2800" dirty="0">
                  <a:highlight>
                    <a:srgbClr val="00FF00"/>
                  </a:highlight>
                  <a:latin typeface="ＭＳ Ｐゴシック" panose="020B0600070205080204" pitchFamily="50" charset="-128"/>
                  <a:ea typeface="ＭＳ Ｐゴシック" panose="020B0600070205080204" pitchFamily="50" charset="-128"/>
                </a:rPr>
                <a:t>（身体・内臓・血液など）</a:t>
              </a:r>
              <a:endParaRPr kumimoji="1" lang="ja-JP" altLang="en-US" sz="2800" dirty="0">
                <a:highlight>
                  <a:srgbClr val="00FF00"/>
                </a:highlight>
                <a:latin typeface="ＭＳ Ｐゴシック" panose="020B0600070205080204" pitchFamily="50" charset="-128"/>
                <a:ea typeface="ＭＳ Ｐゴシック" panose="020B0600070205080204" pitchFamily="50" charset="-128"/>
              </a:endParaRPr>
            </a:p>
          </p:txBody>
        </p:sp>
        <p:sp>
          <p:nvSpPr>
            <p:cNvPr id="7" name="テキスト ボックス 6">
              <a:extLst>
                <a:ext uri="{FF2B5EF4-FFF2-40B4-BE49-F238E27FC236}">
                  <a16:creationId xmlns:a16="http://schemas.microsoft.com/office/drawing/2014/main" id="{DCD9B297-9B8A-0170-C7CC-EDB7DBC1720B}"/>
                </a:ext>
              </a:extLst>
            </p:cNvPr>
            <p:cNvSpPr txBox="1"/>
            <p:nvPr/>
          </p:nvSpPr>
          <p:spPr>
            <a:xfrm>
              <a:off x="7722934" y="3799672"/>
              <a:ext cx="4314001" cy="1815882"/>
            </a:xfrm>
            <a:prstGeom prst="rect">
              <a:avLst/>
            </a:prstGeom>
            <a:noFill/>
          </p:spPr>
          <p:txBody>
            <a:bodyPr wrap="none" rtlCol="0">
              <a:spAutoFit/>
            </a:bodyPr>
            <a:lstStyle/>
            <a:p>
              <a:pPr algn="ctr"/>
              <a:r>
                <a:rPr lang="ja-JP" altLang="en-US" sz="2800" dirty="0">
                  <a:highlight>
                    <a:srgbClr val="FFFF00"/>
                  </a:highlight>
                  <a:latin typeface="ＭＳ Ｐゴシック" panose="020B0600070205080204" pitchFamily="50" charset="-128"/>
                  <a:ea typeface="ＭＳ Ｐゴシック" panose="020B0600070205080204" pitchFamily="50" charset="-128"/>
                </a:rPr>
                <a:t>外</a:t>
              </a:r>
              <a:r>
                <a:rPr kumimoji="1" lang="ja-JP" altLang="en-US" sz="2800" dirty="0">
                  <a:highlight>
                    <a:srgbClr val="FFFF00"/>
                  </a:highlight>
                  <a:latin typeface="ＭＳ Ｐゴシック" panose="020B0600070205080204" pitchFamily="50" charset="-128"/>
                  <a:ea typeface="ＭＳ Ｐゴシック" panose="020B0600070205080204" pitchFamily="50" charset="-128"/>
                </a:rPr>
                <a:t>部環境ストレス</a:t>
              </a:r>
              <a:endParaRPr kumimoji="1" lang="en-US" altLang="ja-JP" sz="2800" dirty="0">
                <a:highlight>
                  <a:srgbClr val="FFFF00"/>
                </a:highlight>
                <a:latin typeface="ＭＳ Ｐゴシック" panose="020B0600070205080204" pitchFamily="50" charset="-128"/>
                <a:ea typeface="ＭＳ Ｐゴシック" panose="020B0600070205080204" pitchFamily="50" charset="-128"/>
              </a:endParaRPr>
            </a:p>
            <a:p>
              <a:pPr algn="ctr"/>
              <a:r>
                <a:rPr lang="ja-JP" altLang="en-US" sz="2800" dirty="0">
                  <a:highlight>
                    <a:srgbClr val="FFFF00"/>
                  </a:highlight>
                  <a:latin typeface="ＭＳ Ｐゴシック" panose="020B0600070205080204" pitchFamily="50" charset="-128"/>
                  <a:ea typeface="ＭＳ Ｐゴシック" panose="020B0600070205080204" pitchFamily="50" charset="-128"/>
                </a:rPr>
                <a:t>（物理化学的・心理社会的）</a:t>
              </a:r>
              <a:endParaRPr lang="en-US" altLang="ja-JP" sz="2800" dirty="0">
                <a:highlight>
                  <a:srgbClr val="FFFF00"/>
                </a:highlight>
                <a:latin typeface="ＭＳ Ｐゴシック" panose="020B0600070205080204" pitchFamily="50" charset="-128"/>
                <a:ea typeface="ＭＳ Ｐゴシック" panose="020B0600070205080204" pitchFamily="50" charset="-128"/>
              </a:endParaRPr>
            </a:p>
            <a:p>
              <a:pPr algn="ctr"/>
              <a:r>
                <a:rPr lang="ja-JP" altLang="en-US" sz="2800" dirty="0">
                  <a:highlight>
                    <a:srgbClr val="FFFF00"/>
                  </a:highlight>
                  <a:latin typeface="ＭＳ Ｐゴシック" panose="020B0600070205080204" pitchFamily="50" charset="-128"/>
                  <a:ea typeface="ＭＳ Ｐゴシック" panose="020B0600070205080204" pitchFamily="50" charset="-128"/>
                </a:rPr>
                <a:t>（感染・炎症・免疫・凝固系）</a:t>
              </a:r>
              <a:endParaRPr kumimoji="1" lang="ja-JP" altLang="en-US" sz="2800" dirty="0">
                <a:highlight>
                  <a:srgbClr val="FFFF00"/>
                </a:highlight>
                <a:latin typeface="ＭＳ Ｐゴシック" panose="020B0600070205080204" pitchFamily="50" charset="-128"/>
                <a:ea typeface="ＭＳ Ｐゴシック" panose="020B0600070205080204" pitchFamily="50" charset="-128"/>
              </a:endParaRPr>
            </a:p>
            <a:p>
              <a:pPr algn="ctr"/>
              <a:endParaRPr kumimoji="1" lang="ja-JP" altLang="en-US" sz="2800" dirty="0">
                <a:latin typeface="ＭＳ Ｐゴシック" panose="020B0600070205080204" pitchFamily="50" charset="-128"/>
                <a:ea typeface="ＭＳ Ｐゴシック" panose="020B0600070205080204" pitchFamily="50" charset="-128"/>
              </a:endParaRPr>
            </a:p>
          </p:txBody>
        </p:sp>
        <p:grpSp>
          <p:nvGrpSpPr>
            <p:cNvPr id="10" name="グループ化 9">
              <a:extLst>
                <a:ext uri="{FF2B5EF4-FFF2-40B4-BE49-F238E27FC236}">
                  <a16:creationId xmlns:a16="http://schemas.microsoft.com/office/drawing/2014/main" id="{648C5457-1E71-9067-15BE-46C4A666D50B}"/>
                </a:ext>
              </a:extLst>
            </p:cNvPr>
            <p:cNvGrpSpPr/>
            <p:nvPr/>
          </p:nvGrpSpPr>
          <p:grpSpPr>
            <a:xfrm rot="20184064">
              <a:off x="4423481" y="4205936"/>
              <a:ext cx="555352" cy="457198"/>
              <a:chOff x="4187129" y="3311472"/>
              <a:chExt cx="555352" cy="457198"/>
            </a:xfrm>
          </p:grpSpPr>
          <p:sp>
            <p:nvSpPr>
              <p:cNvPr id="8" name="矢印: 右 7">
                <a:extLst>
                  <a:ext uri="{FF2B5EF4-FFF2-40B4-BE49-F238E27FC236}">
                    <a16:creationId xmlns:a16="http://schemas.microsoft.com/office/drawing/2014/main" id="{CA99E6E9-9330-C36C-7EAB-8B465A5EEB1D}"/>
                  </a:ext>
                </a:extLst>
              </p:cNvPr>
              <p:cNvSpPr/>
              <p:nvPr/>
            </p:nvSpPr>
            <p:spPr>
              <a:xfrm>
                <a:off x="4194875" y="3311472"/>
                <a:ext cx="547606" cy="216976"/>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矢印: 右 8">
                <a:extLst>
                  <a:ext uri="{FF2B5EF4-FFF2-40B4-BE49-F238E27FC236}">
                    <a16:creationId xmlns:a16="http://schemas.microsoft.com/office/drawing/2014/main" id="{A052E1D4-F8C4-219C-4AC5-4CD10D8D0676}"/>
                  </a:ext>
                </a:extLst>
              </p:cNvPr>
              <p:cNvSpPr/>
              <p:nvPr/>
            </p:nvSpPr>
            <p:spPr>
              <a:xfrm flipH="1">
                <a:off x="4187129" y="3551694"/>
                <a:ext cx="547606" cy="216976"/>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1" name="グループ化 10">
              <a:extLst>
                <a:ext uri="{FF2B5EF4-FFF2-40B4-BE49-F238E27FC236}">
                  <a16:creationId xmlns:a16="http://schemas.microsoft.com/office/drawing/2014/main" id="{1897C701-F9F1-AECA-438F-1CBC030042ED}"/>
                </a:ext>
              </a:extLst>
            </p:cNvPr>
            <p:cNvGrpSpPr/>
            <p:nvPr/>
          </p:nvGrpSpPr>
          <p:grpSpPr>
            <a:xfrm>
              <a:off x="4153552" y="3277895"/>
              <a:ext cx="555352" cy="457198"/>
              <a:chOff x="4187129" y="3311472"/>
              <a:chExt cx="555352" cy="457198"/>
            </a:xfrm>
          </p:grpSpPr>
          <p:sp>
            <p:nvSpPr>
              <p:cNvPr id="12" name="矢印: 右 11">
                <a:extLst>
                  <a:ext uri="{FF2B5EF4-FFF2-40B4-BE49-F238E27FC236}">
                    <a16:creationId xmlns:a16="http://schemas.microsoft.com/office/drawing/2014/main" id="{BD3527F5-79CB-D4D6-3805-7A96B6CA432A}"/>
                  </a:ext>
                </a:extLst>
              </p:cNvPr>
              <p:cNvSpPr/>
              <p:nvPr/>
            </p:nvSpPr>
            <p:spPr>
              <a:xfrm>
                <a:off x="4194875" y="3311472"/>
                <a:ext cx="547606" cy="216976"/>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矢印: 右 12">
                <a:extLst>
                  <a:ext uri="{FF2B5EF4-FFF2-40B4-BE49-F238E27FC236}">
                    <a16:creationId xmlns:a16="http://schemas.microsoft.com/office/drawing/2014/main" id="{A3B14A90-0D80-92C1-D9D5-9B9911B9CA8B}"/>
                  </a:ext>
                </a:extLst>
              </p:cNvPr>
              <p:cNvSpPr/>
              <p:nvPr/>
            </p:nvSpPr>
            <p:spPr>
              <a:xfrm flipH="1">
                <a:off x="4187129" y="3551694"/>
                <a:ext cx="547606" cy="216976"/>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4" name="グループ化 13">
              <a:extLst>
                <a:ext uri="{FF2B5EF4-FFF2-40B4-BE49-F238E27FC236}">
                  <a16:creationId xmlns:a16="http://schemas.microsoft.com/office/drawing/2014/main" id="{C972E6FB-2668-F261-2AF1-F6BFB1B2BBFE}"/>
                </a:ext>
              </a:extLst>
            </p:cNvPr>
            <p:cNvGrpSpPr/>
            <p:nvPr/>
          </p:nvGrpSpPr>
          <p:grpSpPr>
            <a:xfrm rot="1526737">
              <a:off x="4305952" y="2262755"/>
              <a:ext cx="555352" cy="457198"/>
              <a:chOff x="4187129" y="3311472"/>
              <a:chExt cx="555352" cy="457198"/>
            </a:xfrm>
          </p:grpSpPr>
          <p:sp>
            <p:nvSpPr>
              <p:cNvPr id="15" name="矢印: 右 14">
                <a:extLst>
                  <a:ext uri="{FF2B5EF4-FFF2-40B4-BE49-F238E27FC236}">
                    <a16:creationId xmlns:a16="http://schemas.microsoft.com/office/drawing/2014/main" id="{AB611055-E06D-E1C1-6A97-459EA03D03AF}"/>
                  </a:ext>
                </a:extLst>
              </p:cNvPr>
              <p:cNvSpPr/>
              <p:nvPr/>
            </p:nvSpPr>
            <p:spPr>
              <a:xfrm>
                <a:off x="4194875" y="3311472"/>
                <a:ext cx="547606" cy="216976"/>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矢印: 右 15">
                <a:extLst>
                  <a:ext uri="{FF2B5EF4-FFF2-40B4-BE49-F238E27FC236}">
                    <a16:creationId xmlns:a16="http://schemas.microsoft.com/office/drawing/2014/main" id="{4850CDD2-7276-7CC1-3ADC-0B2C9A96F083}"/>
                  </a:ext>
                </a:extLst>
              </p:cNvPr>
              <p:cNvSpPr/>
              <p:nvPr/>
            </p:nvSpPr>
            <p:spPr>
              <a:xfrm flipH="1">
                <a:off x="4187129" y="3551694"/>
                <a:ext cx="547606" cy="216976"/>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7" name="楕円 16">
              <a:extLst>
                <a:ext uri="{FF2B5EF4-FFF2-40B4-BE49-F238E27FC236}">
                  <a16:creationId xmlns:a16="http://schemas.microsoft.com/office/drawing/2014/main" id="{4D440F88-BF91-22E8-1B7E-9616FE33F3B4}"/>
                </a:ext>
              </a:extLst>
            </p:cNvPr>
            <p:cNvSpPr/>
            <p:nvPr/>
          </p:nvSpPr>
          <p:spPr>
            <a:xfrm>
              <a:off x="2639881" y="1281196"/>
              <a:ext cx="1357539" cy="1318968"/>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latin typeface="ＭＳ Ｐゴシック" panose="020B0600070205080204" pitchFamily="50" charset="-128"/>
                  <a:ea typeface="ＭＳ Ｐゴシック" panose="020B0600070205080204" pitchFamily="50" charset="-128"/>
                </a:rPr>
                <a:t>内臓器官</a:t>
              </a:r>
            </a:p>
          </p:txBody>
        </p:sp>
        <p:sp>
          <p:nvSpPr>
            <p:cNvPr id="18" name="楕円 17">
              <a:extLst>
                <a:ext uri="{FF2B5EF4-FFF2-40B4-BE49-F238E27FC236}">
                  <a16:creationId xmlns:a16="http://schemas.microsoft.com/office/drawing/2014/main" id="{9BEDCC05-2290-AC64-F068-B40931CCA725}"/>
                </a:ext>
              </a:extLst>
            </p:cNvPr>
            <p:cNvSpPr/>
            <p:nvPr/>
          </p:nvSpPr>
          <p:spPr>
            <a:xfrm>
              <a:off x="2001864" y="2859441"/>
              <a:ext cx="1357539" cy="1318968"/>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latin typeface="ＭＳ Ｐゴシック" panose="020B0600070205080204" pitchFamily="50" charset="-128"/>
                  <a:ea typeface="ＭＳ Ｐゴシック" panose="020B0600070205080204" pitchFamily="50" charset="-128"/>
                </a:rPr>
                <a:t>内分泌器官</a:t>
              </a:r>
            </a:p>
          </p:txBody>
        </p:sp>
        <p:sp>
          <p:nvSpPr>
            <p:cNvPr id="19" name="楕円 18">
              <a:extLst>
                <a:ext uri="{FF2B5EF4-FFF2-40B4-BE49-F238E27FC236}">
                  <a16:creationId xmlns:a16="http://schemas.microsoft.com/office/drawing/2014/main" id="{54602726-631C-DD85-4D5A-81283A4731FD}"/>
                </a:ext>
              </a:extLst>
            </p:cNvPr>
            <p:cNvSpPr/>
            <p:nvPr/>
          </p:nvSpPr>
          <p:spPr>
            <a:xfrm>
              <a:off x="2670878" y="4355026"/>
              <a:ext cx="1357539" cy="1318968"/>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latin typeface="ＭＳ Ｐゴシック" panose="020B0600070205080204" pitchFamily="50" charset="-128"/>
                  <a:ea typeface="ＭＳ Ｐゴシック" panose="020B0600070205080204" pitchFamily="50" charset="-128"/>
                </a:rPr>
                <a:t>内免疫官</a:t>
              </a:r>
            </a:p>
          </p:txBody>
        </p:sp>
        <p:sp>
          <p:nvSpPr>
            <p:cNvPr id="20" name="テキスト ボックス 19">
              <a:extLst>
                <a:ext uri="{FF2B5EF4-FFF2-40B4-BE49-F238E27FC236}">
                  <a16:creationId xmlns:a16="http://schemas.microsoft.com/office/drawing/2014/main" id="{4083552A-1B40-C683-47F2-777C215A873A}"/>
                </a:ext>
              </a:extLst>
            </p:cNvPr>
            <p:cNvSpPr txBox="1"/>
            <p:nvPr/>
          </p:nvSpPr>
          <p:spPr>
            <a:xfrm>
              <a:off x="661265" y="1616995"/>
              <a:ext cx="1620957" cy="523220"/>
            </a:xfrm>
            <a:prstGeom prst="rect">
              <a:avLst/>
            </a:prstGeom>
            <a:noFill/>
          </p:spPr>
          <p:txBody>
            <a:bodyPr wrap="none" rtlCol="0">
              <a:spAutoFit/>
            </a:bodyPr>
            <a:lstStyle/>
            <a:p>
              <a:r>
                <a:rPr kumimoji="1" lang="ja-JP" altLang="en-US" sz="2800" dirty="0">
                  <a:solidFill>
                    <a:srgbClr val="7030A0"/>
                  </a:solidFill>
                  <a:latin typeface="ＭＳ Ｐゴシック" panose="020B0600070205080204" pitchFamily="50" charset="-128"/>
                  <a:ea typeface="ＭＳ Ｐゴシック" panose="020B0600070205080204" pitchFamily="50" charset="-128"/>
                </a:rPr>
                <a:t>自律神経</a:t>
              </a:r>
            </a:p>
          </p:txBody>
        </p:sp>
        <p:sp>
          <p:nvSpPr>
            <p:cNvPr id="21" name="テキスト ボックス 20">
              <a:extLst>
                <a:ext uri="{FF2B5EF4-FFF2-40B4-BE49-F238E27FC236}">
                  <a16:creationId xmlns:a16="http://schemas.microsoft.com/office/drawing/2014/main" id="{B40CFDE6-77D8-39B0-E5E2-5911991E3DB5}"/>
                </a:ext>
              </a:extLst>
            </p:cNvPr>
            <p:cNvSpPr txBox="1"/>
            <p:nvPr/>
          </p:nvSpPr>
          <p:spPr>
            <a:xfrm>
              <a:off x="210584" y="3202988"/>
              <a:ext cx="1507144" cy="523220"/>
            </a:xfrm>
            <a:prstGeom prst="rect">
              <a:avLst/>
            </a:prstGeom>
            <a:noFill/>
          </p:spPr>
          <p:txBody>
            <a:bodyPr wrap="none" rtlCol="0">
              <a:spAutoFit/>
            </a:bodyPr>
            <a:lstStyle/>
            <a:p>
              <a:r>
                <a:rPr kumimoji="1" lang="ja-JP" altLang="en-US" sz="2800" dirty="0">
                  <a:solidFill>
                    <a:srgbClr val="0070C0"/>
                  </a:solidFill>
                  <a:latin typeface="ＭＳ Ｐゴシック" panose="020B0600070205080204" pitchFamily="50" charset="-128"/>
                  <a:ea typeface="ＭＳ Ｐゴシック" panose="020B0600070205080204" pitchFamily="50" charset="-128"/>
                </a:rPr>
                <a:t>ホルモン</a:t>
              </a:r>
              <a:endParaRPr kumimoji="1" lang="en-US" altLang="ja-JP" sz="2800" dirty="0">
                <a:solidFill>
                  <a:srgbClr val="0070C0"/>
                </a:solidFill>
                <a:latin typeface="ＭＳ Ｐゴシック" panose="020B0600070205080204" pitchFamily="50" charset="-128"/>
                <a:ea typeface="ＭＳ Ｐゴシック" panose="020B0600070205080204" pitchFamily="50" charset="-128"/>
              </a:endParaRPr>
            </a:p>
          </p:txBody>
        </p:sp>
        <p:sp>
          <p:nvSpPr>
            <p:cNvPr id="22" name="テキスト ボックス 21">
              <a:extLst>
                <a:ext uri="{FF2B5EF4-FFF2-40B4-BE49-F238E27FC236}">
                  <a16:creationId xmlns:a16="http://schemas.microsoft.com/office/drawing/2014/main" id="{6BAE25A1-1A28-0DC4-12E1-BDAFCC7A1A0F}"/>
                </a:ext>
              </a:extLst>
            </p:cNvPr>
            <p:cNvSpPr txBox="1"/>
            <p:nvPr/>
          </p:nvSpPr>
          <p:spPr>
            <a:xfrm>
              <a:off x="661265" y="4788981"/>
              <a:ext cx="1620957" cy="523220"/>
            </a:xfrm>
            <a:prstGeom prst="rect">
              <a:avLst/>
            </a:prstGeom>
            <a:noFill/>
          </p:spPr>
          <p:txBody>
            <a:bodyPr wrap="none" rtlCol="0">
              <a:spAutoFit/>
            </a:bodyPr>
            <a:lstStyle/>
            <a:p>
              <a:r>
                <a:rPr lang="ja-JP" altLang="en-US" sz="2800" dirty="0">
                  <a:solidFill>
                    <a:srgbClr val="FF0000"/>
                  </a:solidFill>
                  <a:latin typeface="ＭＳ Ｐゴシック" panose="020B0600070205080204" pitchFamily="50" charset="-128"/>
                  <a:ea typeface="ＭＳ Ｐゴシック" panose="020B0600070205080204" pitchFamily="50" charset="-128"/>
                </a:rPr>
                <a:t>免疫細胞</a:t>
              </a:r>
              <a:endParaRPr kumimoji="1" lang="ja-JP" altLang="en-US" sz="2800" dirty="0">
                <a:solidFill>
                  <a:srgbClr val="FF0000"/>
                </a:solidFill>
                <a:latin typeface="ＭＳ Ｐゴシック" panose="020B0600070205080204" pitchFamily="50" charset="-128"/>
                <a:ea typeface="ＭＳ Ｐゴシック" panose="020B0600070205080204" pitchFamily="50" charset="-128"/>
              </a:endParaRPr>
            </a:p>
          </p:txBody>
        </p:sp>
        <p:sp>
          <p:nvSpPr>
            <p:cNvPr id="23" name="テキスト ボックス 22">
              <a:extLst>
                <a:ext uri="{FF2B5EF4-FFF2-40B4-BE49-F238E27FC236}">
                  <a16:creationId xmlns:a16="http://schemas.microsoft.com/office/drawing/2014/main" id="{6716C53A-4EDA-CFD0-C5F7-CE9208DF7985}"/>
                </a:ext>
              </a:extLst>
            </p:cNvPr>
            <p:cNvSpPr txBox="1"/>
            <p:nvPr/>
          </p:nvSpPr>
          <p:spPr>
            <a:xfrm>
              <a:off x="5238430" y="1286803"/>
              <a:ext cx="5865708" cy="646331"/>
            </a:xfrm>
            <a:prstGeom prst="rect">
              <a:avLst/>
            </a:prstGeom>
            <a:noFill/>
          </p:spPr>
          <p:txBody>
            <a:bodyPr wrap="none" rtlCol="0">
              <a:spAutoFit/>
            </a:bodyPr>
            <a:lstStyle/>
            <a:p>
              <a:r>
                <a:rPr lang="ja-JP" altLang="en-US" sz="3600"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ストレス中枢（脳室周囲器官）</a:t>
              </a:r>
              <a:endParaRPr kumimoji="1" lang="ja-JP" altLang="en-US" sz="3600"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grpSp>
          <p:nvGrpSpPr>
            <p:cNvPr id="27" name="グループ化 26">
              <a:extLst>
                <a:ext uri="{FF2B5EF4-FFF2-40B4-BE49-F238E27FC236}">
                  <a16:creationId xmlns:a16="http://schemas.microsoft.com/office/drawing/2014/main" id="{FF8024F1-D254-1D0B-C538-07DF2BA400C6}"/>
                </a:ext>
              </a:extLst>
            </p:cNvPr>
            <p:cNvGrpSpPr/>
            <p:nvPr/>
          </p:nvGrpSpPr>
          <p:grpSpPr>
            <a:xfrm rot="18318444">
              <a:off x="5158648" y="4856826"/>
              <a:ext cx="555352" cy="457198"/>
              <a:chOff x="4187129" y="3311472"/>
              <a:chExt cx="555352" cy="457198"/>
            </a:xfrm>
          </p:grpSpPr>
          <p:sp>
            <p:nvSpPr>
              <p:cNvPr id="28" name="矢印: 右 27">
                <a:extLst>
                  <a:ext uri="{FF2B5EF4-FFF2-40B4-BE49-F238E27FC236}">
                    <a16:creationId xmlns:a16="http://schemas.microsoft.com/office/drawing/2014/main" id="{9C498B92-C8FE-F632-9A83-615EAFF37C8B}"/>
                  </a:ext>
                </a:extLst>
              </p:cNvPr>
              <p:cNvSpPr/>
              <p:nvPr/>
            </p:nvSpPr>
            <p:spPr>
              <a:xfrm>
                <a:off x="4194875" y="3311472"/>
                <a:ext cx="547606" cy="216976"/>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矢印: 右 28">
                <a:extLst>
                  <a:ext uri="{FF2B5EF4-FFF2-40B4-BE49-F238E27FC236}">
                    <a16:creationId xmlns:a16="http://schemas.microsoft.com/office/drawing/2014/main" id="{E3F4A691-739C-97DC-7A58-BE5EC7F05F7A}"/>
                  </a:ext>
                </a:extLst>
              </p:cNvPr>
              <p:cNvSpPr/>
              <p:nvPr/>
            </p:nvSpPr>
            <p:spPr>
              <a:xfrm flipH="1">
                <a:off x="4187129" y="3551694"/>
                <a:ext cx="547606" cy="216976"/>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0" name="楕円 29">
              <a:extLst>
                <a:ext uri="{FF2B5EF4-FFF2-40B4-BE49-F238E27FC236}">
                  <a16:creationId xmlns:a16="http://schemas.microsoft.com/office/drawing/2014/main" id="{2BFAF7C0-5FC8-0F78-BA97-1182CA58D5F4}"/>
                </a:ext>
              </a:extLst>
            </p:cNvPr>
            <p:cNvSpPr/>
            <p:nvPr/>
          </p:nvSpPr>
          <p:spPr>
            <a:xfrm>
              <a:off x="4223676" y="5362239"/>
              <a:ext cx="1357539" cy="1318968"/>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latin typeface="ＭＳ Ｐゴシック" panose="020B0600070205080204" pitchFamily="50" charset="-128"/>
                  <a:ea typeface="ＭＳ Ｐゴシック" panose="020B0600070205080204" pitchFamily="50" charset="-128"/>
                </a:rPr>
                <a:t>運動器官</a:t>
              </a:r>
              <a:endParaRPr kumimoji="1" lang="ja-JP" altLang="en-US" sz="2400" dirty="0">
                <a:latin typeface="ＭＳ Ｐゴシック" panose="020B0600070205080204" pitchFamily="50" charset="-128"/>
                <a:ea typeface="ＭＳ Ｐゴシック" panose="020B0600070205080204" pitchFamily="50" charset="-128"/>
              </a:endParaRPr>
            </a:p>
          </p:txBody>
        </p:sp>
        <p:sp>
          <p:nvSpPr>
            <p:cNvPr id="31" name="テキスト ボックス 30">
              <a:extLst>
                <a:ext uri="{FF2B5EF4-FFF2-40B4-BE49-F238E27FC236}">
                  <a16:creationId xmlns:a16="http://schemas.microsoft.com/office/drawing/2014/main" id="{2F834EE6-364E-8122-D4A0-7F54515762EE}"/>
                </a:ext>
              </a:extLst>
            </p:cNvPr>
            <p:cNvSpPr txBox="1"/>
            <p:nvPr/>
          </p:nvSpPr>
          <p:spPr>
            <a:xfrm>
              <a:off x="2081957" y="5980719"/>
              <a:ext cx="1980029" cy="523220"/>
            </a:xfrm>
            <a:prstGeom prst="rect">
              <a:avLst/>
            </a:prstGeom>
            <a:noFill/>
          </p:spPr>
          <p:txBody>
            <a:bodyPr wrap="none" rtlCol="0">
              <a:spAutoFit/>
            </a:bodyPr>
            <a:lstStyle/>
            <a:p>
              <a:r>
                <a:rPr kumimoji="1" lang="ja-JP" altLang="en-US" sz="2800" dirty="0">
                  <a:solidFill>
                    <a:srgbClr val="C00000"/>
                  </a:solidFill>
                  <a:latin typeface="ＭＳ Ｐゴシック" panose="020B0600070205080204" pitchFamily="50" charset="-128"/>
                  <a:ea typeface="ＭＳ Ｐゴシック" panose="020B0600070205080204" pitchFamily="50" charset="-128"/>
                </a:rPr>
                <a:t>体性神経系</a:t>
              </a:r>
            </a:p>
          </p:txBody>
        </p:sp>
        <p:sp>
          <p:nvSpPr>
            <p:cNvPr id="32" name="テキスト ボックス 31">
              <a:extLst>
                <a:ext uri="{FF2B5EF4-FFF2-40B4-BE49-F238E27FC236}">
                  <a16:creationId xmlns:a16="http://schemas.microsoft.com/office/drawing/2014/main" id="{54049F92-9E6F-A1C9-C10A-CC8A44AA7F10}"/>
                </a:ext>
              </a:extLst>
            </p:cNvPr>
            <p:cNvSpPr txBox="1"/>
            <p:nvPr/>
          </p:nvSpPr>
          <p:spPr>
            <a:xfrm>
              <a:off x="6752204" y="5796053"/>
              <a:ext cx="5057795" cy="369332"/>
            </a:xfrm>
            <a:prstGeom prst="rect">
              <a:avLst/>
            </a:prstGeom>
            <a:noFill/>
          </p:spPr>
          <p:txBody>
            <a:bodyPr wrap="none" rtlCol="0">
              <a:spAutoFit/>
            </a:bodyPr>
            <a:lstStyle/>
            <a:p>
              <a:r>
                <a:rPr kumimoji="1" lang="ja-JP" altLang="en-US" b="1" dirty="0"/>
                <a:t>自律神経の科学（</a:t>
              </a:r>
              <a:r>
                <a:rPr kumimoji="1" lang="en-US" altLang="ja-JP" b="1" dirty="0"/>
                <a:t>BLUE BACKS</a:t>
              </a:r>
              <a:r>
                <a:rPr kumimoji="1" lang="ja-JP" altLang="en-US" b="1" dirty="0"/>
                <a:t>）講談社 </a:t>
              </a:r>
              <a:r>
                <a:rPr kumimoji="1" lang="en-US" altLang="ja-JP" b="1" dirty="0"/>
                <a:t>2023</a:t>
              </a:r>
              <a:endParaRPr kumimoji="1" lang="ja-JP" altLang="en-US" b="1" dirty="0"/>
            </a:p>
          </p:txBody>
        </p:sp>
      </p:grpSp>
      <p:sp>
        <p:nvSpPr>
          <p:cNvPr id="35" name="テキスト ボックス 34">
            <a:extLst>
              <a:ext uri="{FF2B5EF4-FFF2-40B4-BE49-F238E27FC236}">
                <a16:creationId xmlns:a16="http://schemas.microsoft.com/office/drawing/2014/main" id="{3EFE20E7-E179-861B-3D38-4CADDD9A17B3}"/>
              </a:ext>
            </a:extLst>
          </p:cNvPr>
          <p:cNvSpPr txBox="1"/>
          <p:nvPr/>
        </p:nvSpPr>
        <p:spPr>
          <a:xfrm>
            <a:off x="11292396" y="6156664"/>
            <a:ext cx="675185" cy="523220"/>
          </a:xfrm>
          <a:prstGeom prst="rect">
            <a:avLst/>
          </a:prstGeom>
          <a:noFill/>
        </p:spPr>
        <p:txBody>
          <a:bodyPr wrap="none" rtlCol="0">
            <a:spAutoFit/>
          </a:bodyPr>
          <a:lstStyle/>
          <a:p>
            <a:r>
              <a:rPr lang="ja-JP" altLang="en-US" sz="2800" dirty="0">
                <a:latin typeface="ＭＳ Ｐゴシック" panose="020B0600070205080204" pitchFamily="50" charset="-128"/>
                <a:ea typeface="ＭＳ Ｐゴシック" panose="020B0600070205080204" pitchFamily="50" charset="-128"/>
              </a:rPr>
              <a:t>２９</a:t>
            </a:r>
            <a:endParaRPr kumimoji="1" lang="ja-JP" altLang="en-US" sz="28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661014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a:extLst>
              <a:ext uri="{FF2B5EF4-FFF2-40B4-BE49-F238E27FC236}">
                <a16:creationId xmlns:a16="http://schemas.microsoft.com/office/drawing/2014/main" id="{D657BC68-84C2-1D38-47A9-397C251C170B}"/>
              </a:ext>
            </a:extLst>
          </p:cNvPr>
          <p:cNvGrpSpPr/>
          <p:nvPr/>
        </p:nvGrpSpPr>
        <p:grpSpPr>
          <a:xfrm>
            <a:off x="1275932" y="1110414"/>
            <a:ext cx="9640135" cy="4637172"/>
            <a:chOff x="1275932" y="1110414"/>
            <a:chExt cx="9640135" cy="4637172"/>
          </a:xfrm>
        </p:grpSpPr>
        <p:pic>
          <p:nvPicPr>
            <p:cNvPr id="3" name="図 2">
              <a:extLst>
                <a:ext uri="{FF2B5EF4-FFF2-40B4-BE49-F238E27FC236}">
                  <a16:creationId xmlns:a16="http://schemas.microsoft.com/office/drawing/2014/main" id="{794E212F-ED35-FA3F-0AA4-270A84A124A8}"/>
                </a:ext>
              </a:extLst>
            </p:cNvPr>
            <p:cNvPicPr>
              <a:picLocks noChangeAspect="1"/>
            </p:cNvPicPr>
            <p:nvPr/>
          </p:nvPicPr>
          <p:blipFill>
            <a:blip r:embed="rId2"/>
            <a:stretch>
              <a:fillRect/>
            </a:stretch>
          </p:blipFill>
          <p:spPr>
            <a:xfrm>
              <a:off x="1275932" y="1110414"/>
              <a:ext cx="9640135" cy="4637172"/>
            </a:xfrm>
            <a:prstGeom prst="rect">
              <a:avLst/>
            </a:prstGeom>
          </p:spPr>
        </p:pic>
        <p:cxnSp>
          <p:nvCxnSpPr>
            <p:cNvPr id="5" name="直線コネクタ 4">
              <a:extLst>
                <a:ext uri="{FF2B5EF4-FFF2-40B4-BE49-F238E27FC236}">
                  <a16:creationId xmlns:a16="http://schemas.microsoft.com/office/drawing/2014/main" id="{C860C3FE-AEB2-B69D-8E00-A37C62696163}"/>
                </a:ext>
              </a:extLst>
            </p:cNvPr>
            <p:cNvCxnSpPr/>
            <p:nvPr/>
          </p:nvCxnSpPr>
          <p:spPr>
            <a:xfrm>
              <a:off x="1340528" y="5597370"/>
              <a:ext cx="432786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 name="テキスト ボックス 6">
            <a:extLst>
              <a:ext uri="{FF2B5EF4-FFF2-40B4-BE49-F238E27FC236}">
                <a16:creationId xmlns:a16="http://schemas.microsoft.com/office/drawing/2014/main" id="{B231D7C1-FEAC-DD20-C1C2-84360E7D4B83}"/>
              </a:ext>
            </a:extLst>
          </p:cNvPr>
          <p:cNvSpPr txBox="1"/>
          <p:nvPr/>
        </p:nvSpPr>
        <p:spPr>
          <a:xfrm>
            <a:off x="1451500" y="3123060"/>
            <a:ext cx="4536819" cy="461665"/>
          </a:xfrm>
          <a:prstGeom prst="rect">
            <a:avLst/>
          </a:prstGeom>
          <a:noFill/>
        </p:spPr>
        <p:txBody>
          <a:bodyPr wrap="none" rtlCol="0">
            <a:spAutoFit/>
          </a:bodyPr>
          <a:lstStyle/>
          <a:p>
            <a:r>
              <a:rPr kumimoji="1" lang="ja-JP" altLang="en-US" sz="2400" dirty="0">
                <a:highlight>
                  <a:srgbClr val="FFFF00"/>
                </a:highlight>
                <a:latin typeface="ＭＳ Ｐゴシック" panose="020B0600070205080204" pitchFamily="50" charset="-128"/>
                <a:ea typeface="ＭＳ Ｐゴシック" panose="020B0600070205080204" pitchFamily="50" charset="-128"/>
              </a:rPr>
              <a:t>古典物理学の世界　「物質、もの」</a:t>
            </a:r>
          </a:p>
        </p:txBody>
      </p:sp>
      <p:sp>
        <p:nvSpPr>
          <p:cNvPr id="8" name="テキスト ボックス 7">
            <a:extLst>
              <a:ext uri="{FF2B5EF4-FFF2-40B4-BE49-F238E27FC236}">
                <a16:creationId xmlns:a16="http://schemas.microsoft.com/office/drawing/2014/main" id="{62AE7F8D-5611-3231-AEF2-21F4B5ECE5A1}"/>
              </a:ext>
            </a:extLst>
          </p:cNvPr>
          <p:cNvSpPr txBox="1"/>
          <p:nvPr/>
        </p:nvSpPr>
        <p:spPr>
          <a:xfrm>
            <a:off x="6698533" y="3121180"/>
            <a:ext cx="2864887" cy="461665"/>
          </a:xfrm>
          <a:prstGeom prst="rect">
            <a:avLst/>
          </a:prstGeom>
          <a:noFill/>
        </p:spPr>
        <p:txBody>
          <a:bodyPr wrap="none" rtlCol="0">
            <a:spAutoFit/>
          </a:bodyPr>
          <a:lstStyle/>
          <a:p>
            <a:r>
              <a:rPr lang="ja-JP" altLang="en-US" sz="2400" dirty="0">
                <a:highlight>
                  <a:srgbClr val="FFFF00"/>
                </a:highlight>
                <a:latin typeface="ＭＳ Ｐゴシック" panose="020B0600070205080204" pitchFamily="50" charset="-128"/>
                <a:ea typeface="ＭＳ Ｐゴシック" panose="020B0600070205080204" pitchFamily="50" charset="-128"/>
              </a:rPr>
              <a:t>＜目に見える世界＞</a:t>
            </a:r>
            <a:endParaRPr kumimoji="1" lang="ja-JP" altLang="en-US" sz="2400" dirty="0">
              <a:highlight>
                <a:srgbClr val="FFFF00"/>
              </a:highlight>
              <a:latin typeface="ＭＳ Ｐゴシック" panose="020B0600070205080204" pitchFamily="50" charset="-128"/>
              <a:ea typeface="ＭＳ Ｐゴシック" panose="020B0600070205080204" pitchFamily="50" charset="-128"/>
            </a:endParaRPr>
          </a:p>
        </p:txBody>
      </p:sp>
      <p:sp>
        <p:nvSpPr>
          <p:cNvPr id="9" name="テキスト ボックス 8">
            <a:extLst>
              <a:ext uri="{FF2B5EF4-FFF2-40B4-BE49-F238E27FC236}">
                <a16:creationId xmlns:a16="http://schemas.microsoft.com/office/drawing/2014/main" id="{2053E07D-B858-1CFF-DBD2-45A3C3415464}"/>
              </a:ext>
            </a:extLst>
          </p:cNvPr>
          <p:cNvSpPr txBox="1"/>
          <p:nvPr/>
        </p:nvSpPr>
        <p:spPr>
          <a:xfrm>
            <a:off x="5856623" y="5593611"/>
            <a:ext cx="5444119" cy="461665"/>
          </a:xfrm>
          <a:prstGeom prst="rect">
            <a:avLst/>
          </a:prstGeom>
          <a:noFill/>
        </p:spPr>
        <p:txBody>
          <a:bodyPr wrap="none" rtlCol="0">
            <a:spAutoFit/>
          </a:bodyPr>
          <a:lstStyle/>
          <a:p>
            <a:r>
              <a:rPr lang="ja-JP" altLang="en-US" sz="2400" dirty="0">
                <a:highlight>
                  <a:srgbClr val="00FF00"/>
                </a:highlight>
                <a:latin typeface="ＭＳ Ｐゴシック" panose="020B0600070205080204" pitchFamily="50" charset="-128"/>
                <a:ea typeface="ＭＳ Ｐゴシック" panose="020B0600070205080204" pitchFamily="50" charset="-128"/>
              </a:rPr>
              <a:t>量子</a:t>
            </a:r>
            <a:r>
              <a:rPr kumimoji="1" lang="ja-JP" altLang="en-US" sz="2400" dirty="0">
                <a:highlight>
                  <a:srgbClr val="00FF00"/>
                </a:highlight>
                <a:latin typeface="ＭＳ Ｐゴシック" panose="020B0600070205080204" pitchFamily="50" charset="-128"/>
                <a:ea typeface="ＭＳ Ｐゴシック" panose="020B0600070205080204" pitchFamily="50" charset="-128"/>
              </a:rPr>
              <a:t>物理学の世界　「波動、エネルギー」</a:t>
            </a:r>
          </a:p>
        </p:txBody>
      </p:sp>
      <p:sp>
        <p:nvSpPr>
          <p:cNvPr id="10" name="テキスト ボックス 9">
            <a:extLst>
              <a:ext uri="{FF2B5EF4-FFF2-40B4-BE49-F238E27FC236}">
                <a16:creationId xmlns:a16="http://schemas.microsoft.com/office/drawing/2014/main" id="{6A8DF0C3-41EE-0527-7608-4DB30AB4DA0B}"/>
              </a:ext>
            </a:extLst>
          </p:cNvPr>
          <p:cNvSpPr txBox="1"/>
          <p:nvPr/>
        </p:nvSpPr>
        <p:spPr>
          <a:xfrm>
            <a:off x="6917516" y="6055276"/>
            <a:ext cx="3167855" cy="461665"/>
          </a:xfrm>
          <a:prstGeom prst="rect">
            <a:avLst/>
          </a:prstGeom>
          <a:noFill/>
        </p:spPr>
        <p:txBody>
          <a:bodyPr wrap="none" rtlCol="0">
            <a:spAutoFit/>
          </a:bodyPr>
          <a:lstStyle/>
          <a:p>
            <a:r>
              <a:rPr lang="ja-JP" altLang="en-US" sz="2400" dirty="0">
                <a:highlight>
                  <a:srgbClr val="00FF00"/>
                </a:highlight>
                <a:latin typeface="ＭＳ Ｐゴシック" panose="020B0600070205080204" pitchFamily="50" charset="-128"/>
                <a:ea typeface="ＭＳ Ｐゴシック" panose="020B0600070205080204" pitchFamily="50" charset="-128"/>
              </a:rPr>
              <a:t>＜目に見えない世界＞</a:t>
            </a:r>
            <a:endParaRPr kumimoji="1" lang="ja-JP" altLang="en-US" sz="2400" dirty="0">
              <a:highlight>
                <a:srgbClr val="00FF00"/>
              </a:highlight>
              <a:latin typeface="ＭＳ Ｐゴシック" panose="020B0600070205080204" pitchFamily="50" charset="-128"/>
              <a:ea typeface="ＭＳ Ｐゴシック" panose="020B0600070205080204" pitchFamily="50" charset="-128"/>
            </a:endParaRPr>
          </a:p>
        </p:txBody>
      </p:sp>
      <p:sp>
        <p:nvSpPr>
          <p:cNvPr id="2" name="テキスト ボックス 1">
            <a:extLst>
              <a:ext uri="{FF2B5EF4-FFF2-40B4-BE49-F238E27FC236}">
                <a16:creationId xmlns:a16="http://schemas.microsoft.com/office/drawing/2014/main" id="{719A838B-7E2A-D24C-12F7-FF1BAB2ADCC3}"/>
              </a:ext>
            </a:extLst>
          </p:cNvPr>
          <p:cNvSpPr txBox="1"/>
          <p:nvPr/>
        </p:nvSpPr>
        <p:spPr>
          <a:xfrm>
            <a:off x="1662455" y="435099"/>
            <a:ext cx="8651727" cy="523220"/>
          </a:xfrm>
          <a:prstGeom prst="rect">
            <a:avLst/>
          </a:prstGeom>
          <a:noFill/>
        </p:spPr>
        <p:txBody>
          <a:bodyPr wrap="none" rtlCol="0">
            <a:spAutoFit/>
          </a:bodyPr>
          <a:lstStyle/>
          <a:p>
            <a:r>
              <a:rPr kumimoji="1" lang="ja-JP" altLang="en-US" sz="2800" dirty="0">
                <a:solidFill>
                  <a:srgbClr val="FF0000"/>
                </a:solidFill>
                <a:latin typeface="ＭＳ Ｐゴシック" panose="020B0600070205080204" pitchFamily="50" charset="-128"/>
                <a:ea typeface="ＭＳ Ｐゴシック" panose="020B0600070205080204" pitchFamily="50" charset="-128"/>
              </a:rPr>
              <a:t>「目に見える世界」と「目に見えない世界」が重なっている</a:t>
            </a:r>
          </a:p>
        </p:txBody>
      </p:sp>
      <p:sp>
        <p:nvSpPr>
          <p:cNvPr id="11" name="テキスト ボックス 10">
            <a:extLst>
              <a:ext uri="{FF2B5EF4-FFF2-40B4-BE49-F238E27FC236}">
                <a16:creationId xmlns:a16="http://schemas.microsoft.com/office/drawing/2014/main" id="{2493FC05-A2D3-62EF-ABF6-EE3E47C1C962}"/>
              </a:ext>
            </a:extLst>
          </p:cNvPr>
          <p:cNvSpPr txBox="1"/>
          <p:nvPr/>
        </p:nvSpPr>
        <p:spPr>
          <a:xfrm>
            <a:off x="11292396" y="6156664"/>
            <a:ext cx="429926" cy="523220"/>
          </a:xfrm>
          <a:prstGeom prst="rect">
            <a:avLst/>
          </a:prstGeom>
          <a:noFill/>
        </p:spPr>
        <p:txBody>
          <a:bodyPr wrap="none" rtlCol="0">
            <a:spAutoFit/>
          </a:bodyPr>
          <a:lstStyle/>
          <a:p>
            <a:r>
              <a:rPr lang="ja-JP" altLang="en-US" sz="2800" dirty="0">
                <a:latin typeface="ＭＳ Ｐゴシック" panose="020B0600070205080204" pitchFamily="50" charset="-128"/>
                <a:ea typeface="ＭＳ Ｐゴシック" panose="020B0600070205080204" pitchFamily="50" charset="-128"/>
              </a:rPr>
              <a:t>３</a:t>
            </a:r>
            <a:endParaRPr kumimoji="1" lang="ja-JP" altLang="en-US" sz="28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42473231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214604" y="256892"/>
            <a:ext cx="11700588" cy="769441"/>
          </a:xfrm>
          <a:prstGeom prst="rect">
            <a:avLst/>
          </a:prstGeom>
          <a:noFill/>
        </p:spPr>
        <p:txBody>
          <a:bodyPr wrap="square" rtlCol="0">
            <a:spAutoFit/>
          </a:bodyPr>
          <a:lstStyle/>
          <a:p>
            <a:r>
              <a:rPr lang="ja-JP" altLang="ja-JP" sz="4400" dirty="0">
                <a:latin typeface="ＭＳ Ｐゴシック" panose="020B0600070205080204" pitchFamily="50" charset="-128"/>
                <a:ea typeface="ＭＳ Ｐゴシック" panose="020B0600070205080204" pitchFamily="50" charset="-128"/>
              </a:rPr>
              <a:t>ストレスが</a:t>
            </a:r>
            <a:r>
              <a:rPr lang="ja-JP" altLang="en-US" sz="4400" dirty="0">
                <a:latin typeface="ＭＳ Ｐゴシック" panose="020B0600070205080204" pitchFamily="50" charset="-128"/>
                <a:ea typeface="ＭＳ Ｐゴシック" panose="020B0600070205080204" pitchFamily="50" charset="-128"/>
              </a:rPr>
              <a:t>筋痛性脳脊髄炎</a:t>
            </a:r>
            <a:r>
              <a:rPr lang="ja-JP" altLang="ja-JP" sz="4400" dirty="0">
                <a:latin typeface="ＭＳ Ｐゴシック" panose="020B0600070205080204" pitchFamily="50" charset="-128"/>
                <a:ea typeface="ＭＳ Ｐゴシック" panose="020B0600070205080204" pitchFamily="50" charset="-128"/>
              </a:rPr>
              <a:t>を</a:t>
            </a:r>
            <a:r>
              <a:rPr lang="ja-JP" altLang="en-US" sz="4400" dirty="0">
                <a:latin typeface="ＭＳ Ｐゴシック" panose="020B0600070205080204" pitchFamily="50" charset="-128"/>
                <a:ea typeface="ＭＳ Ｐゴシック" panose="020B0600070205080204" pitchFamily="50" charset="-128"/>
              </a:rPr>
              <a:t>起こす</a:t>
            </a:r>
            <a:r>
              <a:rPr lang="ja-JP" altLang="ja-JP" sz="4400" dirty="0">
                <a:latin typeface="ＭＳ Ｐゴシック" panose="020B0600070205080204" pitchFamily="50" charset="-128"/>
                <a:ea typeface="ＭＳ Ｐゴシック" panose="020B0600070205080204" pitchFamily="50" charset="-128"/>
              </a:rPr>
              <a:t>しくみ</a:t>
            </a:r>
            <a:r>
              <a:rPr lang="ja-JP" altLang="en-US" sz="4400" dirty="0">
                <a:latin typeface="ＭＳ Ｐゴシック" panose="020B0600070205080204" pitchFamily="50" charset="-128"/>
                <a:ea typeface="ＭＳ Ｐゴシック" panose="020B0600070205080204" pitchFamily="50" charset="-128"/>
              </a:rPr>
              <a:t>（仮説）</a:t>
            </a:r>
            <a:endParaRPr lang="ja-JP" altLang="ja-JP" sz="4400" dirty="0">
              <a:latin typeface="ＭＳ Ｐゴシック" panose="020B0600070205080204" pitchFamily="50" charset="-128"/>
              <a:ea typeface="ＭＳ Ｐゴシック" panose="020B0600070205080204" pitchFamily="50" charset="-128"/>
            </a:endParaRPr>
          </a:p>
        </p:txBody>
      </p:sp>
      <p:sp>
        <p:nvSpPr>
          <p:cNvPr id="3" name="テキスト ボックス 2"/>
          <p:cNvSpPr txBox="1"/>
          <p:nvPr/>
        </p:nvSpPr>
        <p:spPr>
          <a:xfrm>
            <a:off x="1892248" y="2491675"/>
            <a:ext cx="8394754" cy="830997"/>
          </a:xfrm>
          <a:prstGeom prst="rect">
            <a:avLst/>
          </a:prstGeom>
          <a:noFill/>
        </p:spPr>
        <p:txBody>
          <a:bodyPr wrap="square" rtlCol="0">
            <a:spAutoFit/>
          </a:bodyPr>
          <a:lstStyle/>
          <a:p>
            <a:r>
              <a:rPr lang="ja-JP" altLang="en-US" sz="2400" b="1" dirty="0">
                <a:solidFill>
                  <a:srgbClr val="0E24F0"/>
                </a:solidFill>
                <a:latin typeface="ＭＳ Ｐゴシック" panose="020B0600070205080204" pitchFamily="50" charset="-128"/>
                <a:ea typeface="ＭＳ Ｐゴシック" panose="020B0600070205080204" pitchFamily="50" charset="-128"/>
              </a:rPr>
              <a:t>アドレナリン・ノルアドレナリン・コルチゾル・</a:t>
            </a:r>
            <a:r>
              <a:rPr kumimoji="1" lang="ja-JP" altLang="en-US" sz="2400" b="1" dirty="0">
                <a:solidFill>
                  <a:srgbClr val="0E24F0"/>
                </a:solidFill>
                <a:latin typeface="ＭＳ Ｐゴシック" panose="020B0600070205080204" pitchFamily="50" charset="-128"/>
                <a:ea typeface="ＭＳ Ｐゴシック" panose="020B0600070205080204" pitchFamily="50" charset="-128"/>
              </a:rPr>
              <a:t>炎症性サイトカイン</a:t>
            </a:r>
            <a:endParaRPr kumimoji="1" lang="en-US" altLang="ja-JP" sz="2400" b="1" dirty="0">
              <a:solidFill>
                <a:srgbClr val="0E24F0"/>
              </a:solidFill>
              <a:latin typeface="ＭＳ Ｐゴシック" panose="020B0600070205080204" pitchFamily="50" charset="-128"/>
              <a:ea typeface="ＭＳ Ｐゴシック" panose="020B0600070205080204" pitchFamily="50" charset="-128"/>
            </a:endParaRPr>
          </a:p>
          <a:p>
            <a:r>
              <a:rPr lang="ja-JP" altLang="en-US" sz="2400" b="1" dirty="0">
                <a:solidFill>
                  <a:srgbClr val="0E24F0"/>
                </a:solidFill>
                <a:latin typeface="ＭＳ Ｐゴシック" panose="020B0600070205080204" pitchFamily="50" charset="-128"/>
                <a:ea typeface="ＭＳ Ｐゴシック" panose="020B0600070205080204" pitchFamily="50" charset="-128"/>
              </a:rPr>
              <a:t>など</a:t>
            </a:r>
            <a:r>
              <a:rPr kumimoji="1" lang="ja-JP" altLang="en-US" sz="2400" b="1" dirty="0">
                <a:latin typeface="ＭＳ Ｐゴシック" panose="020B0600070205080204" pitchFamily="50" charset="-128"/>
                <a:ea typeface="ＭＳ Ｐゴシック" panose="020B0600070205080204" pitchFamily="50" charset="-128"/>
              </a:rPr>
              <a:t>が血液脳関門を破って血液から脳内に入る</a:t>
            </a:r>
          </a:p>
        </p:txBody>
      </p:sp>
      <p:sp>
        <p:nvSpPr>
          <p:cNvPr id="6" name="楕円 5"/>
          <p:cNvSpPr/>
          <p:nvPr/>
        </p:nvSpPr>
        <p:spPr>
          <a:xfrm>
            <a:off x="634071" y="1557103"/>
            <a:ext cx="1940768" cy="1073020"/>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B050"/>
              </a:solidFill>
            </a:endParaRPr>
          </a:p>
        </p:txBody>
      </p:sp>
      <p:sp>
        <p:nvSpPr>
          <p:cNvPr id="15" name="テキスト ボックス 14"/>
          <p:cNvSpPr txBox="1"/>
          <p:nvPr/>
        </p:nvSpPr>
        <p:spPr>
          <a:xfrm>
            <a:off x="762822" y="1625985"/>
            <a:ext cx="1701107" cy="830997"/>
          </a:xfrm>
          <a:prstGeom prst="rect">
            <a:avLst/>
          </a:prstGeom>
          <a:noFill/>
        </p:spPr>
        <p:txBody>
          <a:bodyPr wrap="none" rtlCol="0">
            <a:spAutoFit/>
          </a:bodyPr>
          <a:lstStyle/>
          <a:p>
            <a:r>
              <a:rPr kumimoji="1" lang="ja-JP" altLang="en-US" sz="2400" dirty="0">
                <a:latin typeface="ＭＳ Ｐゴシック" panose="020B0600070205080204" pitchFamily="50" charset="-128"/>
                <a:ea typeface="ＭＳ Ｐゴシック" panose="020B0600070205080204" pitchFamily="50" charset="-128"/>
              </a:rPr>
              <a:t>　　</a:t>
            </a:r>
            <a:r>
              <a:rPr kumimoji="1" lang="ja-JP" altLang="en-US" sz="2400" dirty="0">
                <a:solidFill>
                  <a:srgbClr val="00B050"/>
                </a:solidFill>
                <a:latin typeface="ＭＳ Ｐゴシック" panose="020B0600070205080204" pitchFamily="50" charset="-128"/>
                <a:ea typeface="ＭＳ Ｐゴシック" panose="020B0600070205080204" pitchFamily="50" charset="-128"/>
              </a:rPr>
              <a:t>脳内</a:t>
            </a:r>
            <a:endParaRPr kumimoji="1" lang="en-US" altLang="ja-JP" sz="2400" dirty="0">
              <a:solidFill>
                <a:srgbClr val="00B050"/>
              </a:solidFill>
              <a:latin typeface="ＭＳ Ｐゴシック" panose="020B0600070205080204" pitchFamily="50" charset="-128"/>
              <a:ea typeface="ＭＳ Ｐゴシック" panose="020B0600070205080204" pitchFamily="50" charset="-128"/>
            </a:endParaRPr>
          </a:p>
          <a:p>
            <a:r>
              <a:rPr kumimoji="1" lang="ja-JP" altLang="en-US" sz="2400" dirty="0">
                <a:solidFill>
                  <a:srgbClr val="00B050"/>
                </a:solidFill>
                <a:latin typeface="ＭＳ Ｐゴシック" panose="020B0600070205080204" pitchFamily="50" charset="-128"/>
                <a:ea typeface="ＭＳ Ｐゴシック" panose="020B0600070205080204" pitchFamily="50" charset="-128"/>
              </a:rPr>
              <a:t>ミクログリア</a:t>
            </a:r>
          </a:p>
        </p:txBody>
      </p:sp>
      <p:sp>
        <p:nvSpPr>
          <p:cNvPr id="7" name="星 7 6"/>
          <p:cNvSpPr/>
          <p:nvPr/>
        </p:nvSpPr>
        <p:spPr>
          <a:xfrm>
            <a:off x="9200308" y="1061356"/>
            <a:ext cx="2593586" cy="1831134"/>
          </a:xfrm>
          <a:prstGeom prst="star7">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9644580" y="1358455"/>
            <a:ext cx="1861608" cy="1363212"/>
          </a:xfrm>
          <a:prstGeom prst="rect">
            <a:avLst/>
          </a:prstGeom>
          <a:noFill/>
        </p:spPr>
        <p:txBody>
          <a:bodyPr wrap="none" rtlCol="0">
            <a:spAutoFit/>
          </a:bodyPr>
          <a:lstStyle/>
          <a:p>
            <a:r>
              <a:rPr kumimoji="1" lang="ja-JP" altLang="en-US" sz="2400" dirty="0">
                <a:latin typeface="ＭＳ Ｐゴシック" panose="020B0600070205080204" pitchFamily="50" charset="-128"/>
                <a:ea typeface="ＭＳ Ｐゴシック" panose="020B0600070205080204" pitchFamily="50" charset="-128"/>
              </a:rPr>
              <a:t>　　</a:t>
            </a:r>
            <a:r>
              <a:rPr kumimoji="1" lang="ja-JP" altLang="en-US" sz="2400" dirty="0">
                <a:solidFill>
                  <a:srgbClr val="FF0000"/>
                </a:solidFill>
                <a:latin typeface="ＭＳ Ｐゴシック" panose="020B0600070205080204" pitchFamily="50" charset="-128"/>
                <a:ea typeface="ＭＳ Ｐゴシック" panose="020B0600070205080204" pitchFamily="50" charset="-128"/>
              </a:rPr>
              <a:t>脳内</a:t>
            </a:r>
            <a:endParaRPr kumimoji="1" lang="en-US" altLang="ja-JP" sz="2400" dirty="0">
              <a:solidFill>
                <a:srgbClr val="FF0000"/>
              </a:solidFill>
              <a:latin typeface="ＭＳ Ｐゴシック" panose="020B0600070205080204" pitchFamily="50" charset="-128"/>
              <a:ea typeface="ＭＳ Ｐゴシック" panose="020B0600070205080204" pitchFamily="50" charset="-128"/>
            </a:endParaRPr>
          </a:p>
          <a:p>
            <a:r>
              <a:rPr lang="ja-JP" altLang="en-US" sz="2400" dirty="0">
                <a:solidFill>
                  <a:srgbClr val="FF0000"/>
                </a:solidFill>
                <a:latin typeface="ＭＳ Ｐゴシック" panose="020B0600070205080204" pitchFamily="50" charset="-128"/>
                <a:ea typeface="ＭＳ Ｐゴシック" panose="020B0600070205080204" pitchFamily="50" charset="-128"/>
              </a:rPr>
              <a:t>　活性化</a:t>
            </a:r>
            <a:endParaRPr kumimoji="1" lang="en-US" altLang="ja-JP" sz="2400" dirty="0">
              <a:solidFill>
                <a:srgbClr val="FF0000"/>
              </a:solidFill>
              <a:latin typeface="ＭＳ Ｐゴシック" panose="020B0600070205080204" pitchFamily="50" charset="-128"/>
              <a:ea typeface="ＭＳ Ｐゴシック" panose="020B0600070205080204" pitchFamily="50" charset="-128"/>
            </a:endParaRPr>
          </a:p>
          <a:p>
            <a:r>
              <a:rPr kumimoji="1" lang="ja-JP" altLang="en-US" sz="2400" dirty="0">
                <a:solidFill>
                  <a:srgbClr val="FF0000"/>
                </a:solidFill>
                <a:latin typeface="ＭＳ Ｐゴシック" panose="020B0600070205080204" pitchFamily="50" charset="-128"/>
                <a:ea typeface="ＭＳ Ｐゴシック" panose="020B0600070205080204" pitchFamily="50" charset="-128"/>
              </a:rPr>
              <a:t>ミクログリア</a:t>
            </a:r>
          </a:p>
        </p:txBody>
      </p:sp>
      <p:grpSp>
        <p:nvGrpSpPr>
          <p:cNvPr id="29" name="グループ化 28"/>
          <p:cNvGrpSpPr/>
          <p:nvPr/>
        </p:nvGrpSpPr>
        <p:grpSpPr>
          <a:xfrm>
            <a:off x="9754262" y="3456315"/>
            <a:ext cx="1940768" cy="1073020"/>
            <a:chOff x="9299505" y="3617169"/>
            <a:chExt cx="1940768" cy="1073020"/>
          </a:xfrm>
        </p:grpSpPr>
        <p:sp>
          <p:nvSpPr>
            <p:cNvPr id="9" name="楕円 8"/>
            <p:cNvSpPr/>
            <p:nvPr/>
          </p:nvSpPr>
          <p:spPr>
            <a:xfrm>
              <a:off x="9299505" y="3617169"/>
              <a:ext cx="1940768" cy="1073020"/>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9562003" y="3706825"/>
              <a:ext cx="1415772" cy="830997"/>
            </a:xfrm>
            <a:prstGeom prst="rect">
              <a:avLst/>
            </a:prstGeom>
            <a:noFill/>
          </p:spPr>
          <p:txBody>
            <a:bodyPr wrap="none" rtlCol="0">
              <a:spAutoFit/>
            </a:bodyPr>
            <a:lstStyle/>
            <a:p>
              <a:r>
                <a:rPr lang="ja-JP" altLang="en-US" sz="2400" dirty="0">
                  <a:latin typeface="ＭＳ Ｐゴシック" panose="020B0600070205080204" pitchFamily="50" charset="-128"/>
                  <a:ea typeface="ＭＳ Ｐゴシック" panose="020B0600070205080204" pitchFamily="50" charset="-128"/>
                </a:rPr>
                <a:t>　</a:t>
              </a:r>
              <a:r>
                <a:rPr kumimoji="1" lang="ja-JP" altLang="en-US" sz="2400" dirty="0">
                  <a:solidFill>
                    <a:srgbClr val="00B050"/>
                  </a:solidFill>
                  <a:latin typeface="ＭＳ Ｐゴシック" panose="020B0600070205080204" pitchFamily="50" charset="-128"/>
                  <a:ea typeface="ＭＳ Ｐゴシック" panose="020B0600070205080204" pitchFamily="50" charset="-128"/>
                </a:rPr>
                <a:t>安定性</a:t>
              </a:r>
              <a:endParaRPr kumimoji="1" lang="en-US" altLang="ja-JP" sz="2400" dirty="0">
                <a:solidFill>
                  <a:srgbClr val="00B050"/>
                </a:solidFill>
                <a:latin typeface="ＭＳ Ｐゴシック" panose="020B0600070205080204" pitchFamily="50" charset="-128"/>
                <a:ea typeface="ＭＳ Ｐゴシック" panose="020B0600070205080204" pitchFamily="50" charset="-128"/>
              </a:endParaRPr>
            </a:p>
            <a:p>
              <a:r>
                <a:rPr lang="ja-JP" altLang="en-US" sz="2400" dirty="0">
                  <a:solidFill>
                    <a:srgbClr val="00B050"/>
                  </a:solidFill>
                  <a:latin typeface="ＭＳ Ｐゴシック" panose="020B0600070205080204" pitchFamily="50" charset="-128"/>
                  <a:ea typeface="ＭＳ Ｐゴシック" panose="020B0600070205080204" pitchFamily="50" charset="-128"/>
                </a:rPr>
                <a:t>神経細胞</a:t>
              </a:r>
              <a:endParaRPr kumimoji="1" lang="ja-JP" altLang="en-US" sz="2400" dirty="0">
                <a:solidFill>
                  <a:srgbClr val="00B050"/>
                </a:solidFill>
                <a:latin typeface="ＭＳ Ｐゴシック" panose="020B0600070205080204" pitchFamily="50" charset="-128"/>
                <a:ea typeface="ＭＳ Ｐゴシック" panose="020B0600070205080204" pitchFamily="50" charset="-128"/>
              </a:endParaRPr>
            </a:p>
          </p:txBody>
        </p:sp>
      </p:grpSp>
      <p:sp>
        <p:nvSpPr>
          <p:cNvPr id="13" name="星 7 12"/>
          <p:cNvSpPr/>
          <p:nvPr/>
        </p:nvSpPr>
        <p:spPr>
          <a:xfrm>
            <a:off x="4715060" y="3402425"/>
            <a:ext cx="2295331" cy="1250650"/>
          </a:xfrm>
          <a:prstGeom prst="star7">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5217040" y="3563966"/>
            <a:ext cx="1415772" cy="830997"/>
          </a:xfrm>
          <a:prstGeom prst="rect">
            <a:avLst/>
          </a:prstGeom>
          <a:noFill/>
        </p:spPr>
        <p:txBody>
          <a:bodyPr wrap="none" rtlCol="0">
            <a:spAutoFit/>
          </a:bodyPr>
          <a:lstStyle/>
          <a:p>
            <a:r>
              <a:rPr lang="ja-JP" altLang="en-US" sz="2400" dirty="0">
                <a:solidFill>
                  <a:srgbClr val="FF0000"/>
                </a:solidFill>
                <a:latin typeface="ＭＳ Ｐゴシック" panose="020B0600070205080204" pitchFamily="50" charset="-128"/>
                <a:ea typeface="ＭＳ Ｐゴシック" panose="020B0600070205080204" pitchFamily="50" charset="-128"/>
              </a:rPr>
              <a:t>　興奮</a:t>
            </a:r>
            <a:r>
              <a:rPr kumimoji="1" lang="ja-JP" altLang="en-US" sz="2400" dirty="0">
                <a:solidFill>
                  <a:srgbClr val="FF0000"/>
                </a:solidFill>
                <a:latin typeface="ＭＳ Ｐゴシック" panose="020B0600070205080204" pitchFamily="50" charset="-128"/>
                <a:ea typeface="ＭＳ Ｐゴシック" panose="020B0600070205080204" pitchFamily="50" charset="-128"/>
              </a:rPr>
              <a:t>性</a:t>
            </a:r>
            <a:endParaRPr kumimoji="1" lang="en-US" altLang="ja-JP" sz="2400" dirty="0">
              <a:solidFill>
                <a:srgbClr val="FF0000"/>
              </a:solidFill>
              <a:latin typeface="ＭＳ Ｐゴシック" panose="020B0600070205080204" pitchFamily="50" charset="-128"/>
              <a:ea typeface="ＭＳ Ｐゴシック" panose="020B0600070205080204" pitchFamily="50" charset="-128"/>
            </a:endParaRPr>
          </a:p>
          <a:p>
            <a:r>
              <a:rPr lang="ja-JP" altLang="en-US" sz="2400" dirty="0">
                <a:solidFill>
                  <a:srgbClr val="FF0000"/>
                </a:solidFill>
                <a:latin typeface="ＭＳ Ｐゴシック" panose="020B0600070205080204" pitchFamily="50" charset="-128"/>
                <a:ea typeface="ＭＳ Ｐゴシック" panose="020B0600070205080204" pitchFamily="50" charset="-128"/>
              </a:rPr>
              <a:t>神経細胞</a:t>
            </a:r>
            <a:endParaRPr kumimoji="1" lang="ja-JP" altLang="en-US" sz="2400" dirty="0">
              <a:solidFill>
                <a:srgbClr val="FF0000"/>
              </a:solidFill>
              <a:latin typeface="ＭＳ Ｐゴシック" panose="020B0600070205080204" pitchFamily="50" charset="-128"/>
              <a:ea typeface="ＭＳ Ｐゴシック" panose="020B0600070205080204" pitchFamily="50" charset="-128"/>
            </a:endParaRPr>
          </a:p>
        </p:txBody>
      </p:sp>
      <p:sp>
        <p:nvSpPr>
          <p:cNvPr id="21" name="テキスト ボックス 20"/>
          <p:cNvSpPr txBox="1"/>
          <p:nvPr/>
        </p:nvSpPr>
        <p:spPr>
          <a:xfrm>
            <a:off x="9820459" y="5523758"/>
            <a:ext cx="1415772" cy="830997"/>
          </a:xfrm>
          <a:prstGeom prst="rect">
            <a:avLst/>
          </a:prstGeom>
          <a:noFill/>
        </p:spPr>
        <p:txBody>
          <a:bodyPr wrap="none" rtlCol="0">
            <a:spAutoFit/>
          </a:bodyPr>
          <a:lstStyle/>
          <a:p>
            <a:r>
              <a:rPr kumimoji="1" lang="ja-JP" altLang="en-US" sz="2400" dirty="0">
                <a:solidFill>
                  <a:srgbClr val="7030A0"/>
                </a:solidFill>
                <a:latin typeface="ＭＳ Ｐゴシック" panose="020B0600070205080204" pitchFamily="50" charset="-128"/>
                <a:ea typeface="ＭＳ Ｐゴシック" panose="020B0600070205080204" pitchFamily="50" charset="-128"/>
              </a:rPr>
              <a:t>慢性疲労</a:t>
            </a:r>
            <a:endParaRPr kumimoji="1" lang="en-US" altLang="ja-JP" sz="2400" dirty="0">
              <a:solidFill>
                <a:srgbClr val="7030A0"/>
              </a:solidFill>
              <a:latin typeface="ＭＳ Ｐゴシック" panose="020B0600070205080204" pitchFamily="50" charset="-128"/>
              <a:ea typeface="ＭＳ Ｐゴシック" panose="020B0600070205080204" pitchFamily="50" charset="-128"/>
            </a:endParaRPr>
          </a:p>
          <a:p>
            <a:r>
              <a:rPr lang="ja-JP" altLang="en-US" sz="2400" dirty="0">
                <a:solidFill>
                  <a:srgbClr val="7030A0"/>
                </a:solidFill>
                <a:latin typeface="ＭＳ Ｐゴシック" panose="020B0600070205080204" pitchFamily="50" charset="-128"/>
                <a:ea typeface="ＭＳ Ｐゴシック" panose="020B0600070205080204" pitchFamily="50" charset="-128"/>
              </a:rPr>
              <a:t>慢性</a:t>
            </a:r>
            <a:r>
              <a:rPr kumimoji="1" lang="ja-JP" altLang="en-US" sz="2400" dirty="0">
                <a:solidFill>
                  <a:srgbClr val="7030A0"/>
                </a:solidFill>
                <a:latin typeface="ＭＳ Ｐゴシック" panose="020B0600070205080204" pitchFamily="50" charset="-128"/>
                <a:ea typeface="ＭＳ Ｐゴシック" panose="020B0600070205080204" pitchFamily="50" charset="-128"/>
              </a:rPr>
              <a:t>疼痛</a:t>
            </a:r>
          </a:p>
        </p:txBody>
      </p:sp>
      <p:sp>
        <p:nvSpPr>
          <p:cNvPr id="22" name="テキスト ボックス 21"/>
          <p:cNvSpPr txBox="1"/>
          <p:nvPr/>
        </p:nvSpPr>
        <p:spPr>
          <a:xfrm>
            <a:off x="5225158" y="5590770"/>
            <a:ext cx="1481382" cy="830997"/>
          </a:xfrm>
          <a:prstGeom prst="rect">
            <a:avLst/>
          </a:prstGeom>
          <a:noFill/>
          <a:ln>
            <a:noFill/>
          </a:ln>
        </p:spPr>
        <p:txBody>
          <a:bodyPr wrap="square" rtlCol="0">
            <a:spAutoFit/>
          </a:bodyPr>
          <a:lstStyle/>
          <a:p>
            <a:r>
              <a:rPr kumimoji="1" lang="ja-JP" altLang="en-US" sz="2400" dirty="0">
                <a:solidFill>
                  <a:srgbClr val="FFC000"/>
                </a:solidFill>
                <a:latin typeface="ＭＳ Ｐゴシック" panose="020B0600070205080204" pitchFamily="50" charset="-128"/>
                <a:ea typeface="ＭＳ Ｐゴシック" panose="020B0600070205080204" pitchFamily="50" charset="-128"/>
              </a:rPr>
              <a:t>過剰反応</a:t>
            </a:r>
            <a:endParaRPr kumimoji="1" lang="en-US" altLang="ja-JP" sz="2400" dirty="0">
              <a:solidFill>
                <a:srgbClr val="FFC000"/>
              </a:solidFill>
              <a:latin typeface="ＭＳ Ｐゴシック" panose="020B0600070205080204" pitchFamily="50" charset="-128"/>
              <a:ea typeface="ＭＳ Ｐゴシック" panose="020B0600070205080204" pitchFamily="50" charset="-128"/>
            </a:endParaRPr>
          </a:p>
          <a:p>
            <a:r>
              <a:rPr lang="ja-JP" altLang="en-US" sz="2400" dirty="0">
                <a:solidFill>
                  <a:srgbClr val="FFC000"/>
                </a:solidFill>
                <a:latin typeface="ＭＳ Ｐゴシック" panose="020B0600070205080204" pitchFamily="50" charset="-128"/>
                <a:ea typeface="ＭＳ Ｐゴシック" panose="020B0600070205080204" pitchFamily="50" charset="-128"/>
              </a:rPr>
              <a:t>過敏症状</a:t>
            </a:r>
            <a:endParaRPr kumimoji="1" lang="ja-JP" altLang="en-US" sz="2400" dirty="0">
              <a:solidFill>
                <a:srgbClr val="FFC000"/>
              </a:solidFill>
              <a:latin typeface="ＭＳ Ｐゴシック" panose="020B0600070205080204" pitchFamily="50" charset="-128"/>
              <a:ea typeface="ＭＳ Ｐゴシック" panose="020B0600070205080204" pitchFamily="50" charset="-128"/>
            </a:endParaRPr>
          </a:p>
        </p:txBody>
      </p:sp>
      <p:sp>
        <p:nvSpPr>
          <p:cNvPr id="8" name="楕円 7"/>
          <p:cNvSpPr/>
          <p:nvPr/>
        </p:nvSpPr>
        <p:spPr>
          <a:xfrm>
            <a:off x="4789228" y="5416456"/>
            <a:ext cx="2251787" cy="127883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814963" y="5560488"/>
            <a:ext cx="1877437" cy="830997"/>
          </a:xfrm>
          <a:prstGeom prst="rect">
            <a:avLst/>
          </a:prstGeom>
          <a:noFill/>
        </p:spPr>
        <p:txBody>
          <a:bodyPr wrap="none" rtlCol="0">
            <a:spAutoFit/>
          </a:bodyPr>
          <a:lstStyle/>
          <a:p>
            <a:r>
              <a:rPr kumimoji="1" lang="ja-JP" altLang="en-US" sz="2400" dirty="0">
                <a:latin typeface="ＭＳ Ｐゴシック" panose="020B0600070205080204" pitchFamily="50" charset="-128"/>
                <a:ea typeface="ＭＳ Ｐゴシック" panose="020B0600070205080204" pitchFamily="50" charset="-128"/>
              </a:rPr>
              <a:t>　</a:t>
            </a:r>
            <a:r>
              <a:rPr kumimoji="1" lang="ja-JP" altLang="en-US" sz="2400" dirty="0">
                <a:solidFill>
                  <a:srgbClr val="FF0000"/>
                </a:solidFill>
                <a:latin typeface="ＭＳ Ｐゴシック" panose="020B0600070205080204" pitchFamily="50" charset="-128"/>
                <a:ea typeface="ＭＳ Ｐゴシック" panose="020B0600070205080204" pitchFamily="50" charset="-128"/>
              </a:rPr>
              <a:t>感覚情報</a:t>
            </a:r>
            <a:endParaRPr kumimoji="1" lang="en-US" altLang="ja-JP" sz="2400" dirty="0">
              <a:solidFill>
                <a:srgbClr val="FF0000"/>
              </a:solidFill>
              <a:latin typeface="ＭＳ Ｐゴシック" panose="020B0600070205080204" pitchFamily="50" charset="-128"/>
              <a:ea typeface="ＭＳ Ｐゴシック" panose="020B0600070205080204" pitchFamily="50" charset="-128"/>
            </a:endParaRPr>
          </a:p>
          <a:p>
            <a:r>
              <a:rPr lang="ja-JP" altLang="en-US" sz="2400" dirty="0">
                <a:solidFill>
                  <a:srgbClr val="FF0000"/>
                </a:solidFill>
                <a:latin typeface="ＭＳ Ｐゴシック" panose="020B0600070205080204" pitchFamily="50" charset="-128"/>
                <a:ea typeface="ＭＳ Ｐゴシック" panose="020B0600070205080204" pitchFamily="50" charset="-128"/>
              </a:rPr>
              <a:t>誤認・誤作動</a:t>
            </a:r>
            <a:endParaRPr kumimoji="1" lang="ja-JP" altLang="en-US" sz="2400" dirty="0">
              <a:solidFill>
                <a:srgbClr val="FF0000"/>
              </a:solidFill>
              <a:latin typeface="ＭＳ Ｐゴシック" panose="020B0600070205080204" pitchFamily="50" charset="-128"/>
              <a:ea typeface="ＭＳ Ｐゴシック" panose="020B0600070205080204" pitchFamily="50" charset="-128"/>
            </a:endParaRPr>
          </a:p>
        </p:txBody>
      </p:sp>
      <p:grpSp>
        <p:nvGrpSpPr>
          <p:cNvPr id="30" name="グループ化 29"/>
          <p:cNvGrpSpPr/>
          <p:nvPr/>
        </p:nvGrpSpPr>
        <p:grpSpPr>
          <a:xfrm>
            <a:off x="618319" y="3563966"/>
            <a:ext cx="1940768" cy="1073020"/>
            <a:chOff x="1101011" y="3769569"/>
            <a:chExt cx="1940768" cy="1073020"/>
          </a:xfrm>
        </p:grpSpPr>
        <p:sp>
          <p:nvSpPr>
            <p:cNvPr id="10" name="楕円 9"/>
            <p:cNvSpPr/>
            <p:nvPr/>
          </p:nvSpPr>
          <p:spPr>
            <a:xfrm>
              <a:off x="1101011" y="3769569"/>
              <a:ext cx="1940768" cy="107302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1360801" y="3890580"/>
              <a:ext cx="1569660" cy="830997"/>
            </a:xfrm>
            <a:prstGeom prst="rect">
              <a:avLst/>
            </a:prstGeom>
            <a:noFill/>
          </p:spPr>
          <p:txBody>
            <a:bodyPr wrap="none" rtlCol="0">
              <a:spAutoFit/>
            </a:bodyPr>
            <a:lstStyle/>
            <a:p>
              <a:r>
                <a:rPr kumimoji="1" lang="ja-JP" altLang="en-US" sz="2400" dirty="0">
                  <a:latin typeface="ＭＳ Ｐゴシック" panose="020B0600070205080204" pitchFamily="50" charset="-128"/>
                  <a:ea typeface="ＭＳ Ｐゴシック" panose="020B0600070205080204" pitchFamily="50" charset="-128"/>
                </a:rPr>
                <a:t>神経細胞</a:t>
              </a:r>
              <a:endParaRPr kumimoji="1" lang="en-US" altLang="ja-JP" sz="2400" dirty="0">
                <a:latin typeface="ＭＳ Ｐゴシック" panose="020B0600070205080204" pitchFamily="50" charset="-128"/>
                <a:ea typeface="ＭＳ Ｐゴシック" panose="020B0600070205080204" pitchFamily="50" charset="-128"/>
              </a:endParaRPr>
            </a:p>
            <a:p>
              <a:r>
                <a:rPr lang="ja-JP" altLang="en-US" sz="2400" dirty="0">
                  <a:latin typeface="ＭＳ Ｐゴシック" panose="020B0600070205080204" pitchFamily="50" charset="-128"/>
                  <a:ea typeface="ＭＳ Ｐゴシック" panose="020B0600070205080204" pitchFamily="50" charset="-128"/>
                </a:rPr>
                <a:t>過敏・鈍磨</a:t>
              </a:r>
              <a:endParaRPr kumimoji="1" lang="ja-JP" altLang="en-US" sz="2400" dirty="0">
                <a:latin typeface="ＭＳ Ｐゴシック" panose="020B0600070205080204" pitchFamily="50" charset="-128"/>
                <a:ea typeface="ＭＳ Ｐゴシック" panose="020B0600070205080204" pitchFamily="50" charset="-128"/>
              </a:endParaRPr>
            </a:p>
          </p:txBody>
        </p:sp>
      </p:grpSp>
      <p:sp>
        <p:nvSpPr>
          <p:cNvPr id="25" name="テキスト ボックス 24"/>
          <p:cNvSpPr txBox="1"/>
          <p:nvPr/>
        </p:nvSpPr>
        <p:spPr>
          <a:xfrm>
            <a:off x="7367207" y="3938059"/>
            <a:ext cx="2028119" cy="646331"/>
          </a:xfrm>
          <a:prstGeom prst="rect">
            <a:avLst/>
          </a:prstGeom>
          <a:noFill/>
        </p:spPr>
        <p:txBody>
          <a:bodyPr wrap="none" rtlCol="0">
            <a:spAutoFit/>
          </a:bodyPr>
          <a:lstStyle/>
          <a:p>
            <a:r>
              <a:rPr kumimoji="1" lang="ja-JP" altLang="en-US" dirty="0">
                <a:solidFill>
                  <a:srgbClr val="0E24F0"/>
                </a:solidFill>
                <a:latin typeface="ＭＳ Ｐゴシック" panose="020B0600070205080204" pitchFamily="50" charset="-128"/>
                <a:ea typeface="ＭＳ Ｐゴシック" panose="020B0600070205080204" pitchFamily="50" charset="-128"/>
              </a:rPr>
              <a:t>炎症性サイトカイン</a:t>
            </a:r>
            <a:endParaRPr kumimoji="1" lang="en-US" altLang="ja-JP" dirty="0">
              <a:solidFill>
                <a:srgbClr val="0E24F0"/>
              </a:solidFill>
              <a:latin typeface="ＭＳ Ｐゴシック" panose="020B0600070205080204" pitchFamily="50" charset="-128"/>
              <a:ea typeface="ＭＳ Ｐゴシック" panose="020B0600070205080204" pitchFamily="50" charset="-128"/>
            </a:endParaRPr>
          </a:p>
          <a:p>
            <a:r>
              <a:rPr lang="ja-JP" altLang="en-US" dirty="0">
                <a:solidFill>
                  <a:srgbClr val="0E24F0"/>
                </a:solidFill>
                <a:latin typeface="ＭＳ Ｐゴシック" panose="020B0600070205080204" pitchFamily="50" charset="-128"/>
                <a:ea typeface="ＭＳ Ｐゴシック" panose="020B0600070205080204" pitchFamily="50" charset="-128"/>
              </a:rPr>
              <a:t>　活性酸素</a:t>
            </a:r>
            <a:r>
              <a:rPr lang="ja-JP" altLang="en-US" dirty="0">
                <a:latin typeface="ＭＳ Ｐゴシック" panose="020B0600070205080204" pitchFamily="50" charset="-128"/>
                <a:ea typeface="ＭＳ Ｐゴシック" panose="020B0600070205080204" pitchFamily="50" charset="-128"/>
              </a:rPr>
              <a:t>の放出</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33" name="テキスト ボックス 32"/>
          <p:cNvSpPr txBox="1"/>
          <p:nvPr/>
        </p:nvSpPr>
        <p:spPr>
          <a:xfrm>
            <a:off x="3938161" y="1433588"/>
            <a:ext cx="3849131" cy="523220"/>
          </a:xfrm>
          <a:prstGeom prst="rect">
            <a:avLst/>
          </a:prstGeom>
          <a:noFill/>
        </p:spPr>
        <p:txBody>
          <a:bodyPr wrap="none" rtlCol="0">
            <a:spAutoFit/>
          </a:bodyPr>
          <a:lstStyle/>
          <a:p>
            <a:r>
              <a:rPr kumimoji="1" lang="ja-JP" altLang="en-US" sz="2800" dirty="0">
                <a:solidFill>
                  <a:srgbClr val="FF0000"/>
                </a:solidFill>
                <a:highlight>
                  <a:srgbClr val="FFFF00"/>
                </a:highlight>
                <a:latin typeface="ＭＳ Ｐゴシック" panose="020B0600070205080204" pitchFamily="50" charset="-128"/>
                <a:ea typeface="ＭＳ Ｐゴシック" panose="020B0600070205080204" pitchFamily="50" charset="-128"/>
              </a:rPr>
              <a:t>慢性過剰なストレス状態</a:t>
            </a:r>
          </a:p>
        </p:txBody>
      </p:sp>
      <p:cxnSp>
        <p:nvCxnSpPr>
          <p:cNvPr id="37" name="直線矢印コネクタ 36"/>
          <p:cNvCxnSpPr/>
          <p:nvPr/>
        </p:nvCxnSpPr>
        <p:spPr>
          <a:xfrm>
            <a:off x="2780522" y="2093613"/>
            <a:ext cx="633548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線矢印コネクタ 38"/>
          <p:cNvCxnSpPr/>
          <p:nvPr/>
        </p:nvCxnSpPr>
        <p:spPr>
          <a:xfrm flipH="1">
            <a:off x="7175241" y="3960487"/>
            <a:ext cx="219759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線矢印コネクタ 39"/>
          <p:cNvCxnSpPr/>
          <p:nvPr/>
        </p:nvCxnSpPr>
        <p:spPr>
          <a:xfrm flipH="1">
            <a:off x="2690336" y="3963596"/>
            <a:ext cx="219759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星 7 40"/>
          <p:cNvSpPr/>
          <p:nvPr/>
        </p:nvSpPr>
        <p:spPr>
          <a:xfrm>
            <a:off x="489207" y="5213063"/>
            <a:ext cx="2528947" cy="1586413"/>
          </a:xfrm>
          <a:prstGeom prst="star7">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3" name="直線矢印コネクタ 42"/>
          <p:cNvCxnSpPr/>
          <p:nvPr/>
        </p:nvCxnSpPr>
        <p:spPr>
          <a:xfrm>
            <a:off x="3013788" y="6023815"/>
            <a:ext cx="162352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直線矢印コネクタ 43"/>
          <p:cNvCxnSpPr/>
          <p:nvPr/>
        </p:nvCxnSpPr>
        <p:spPr>
          <a:xfrm>
            <a:off x="7492482" y="6023815"/>
            <a:ext cx="162352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5" name="楕円 44"/>
          <p:cNvSpPr/>
          <p:nvPr/>
        </p:nvSpPr>
        <p:spPr>
          <a:xfrm>
            <a:off x="9410987" y="5354246"/>
            <a:ext cx="2251787" cy="127883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下矢印 45"/>
          <p:cNvSpPr/>
          <p:nvPr/>
        </p:nvSpPr>
        <p:spPr>
          <a:xfrm>
            <a:off x="10315154" y="2837425"/>
            <a:ext cx="363894" cy="555829"/>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下矢印 46"/>
          <p:cNvSpPr/>
          <p:nvPr/>
        </p:nvSpPr>
        <p:spPr>
          <a:xfrm>
            <a:off x="1388876" y="4711216"/>
            <a:ext cx="363894" cy="555829"/>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p:cNvSpPr txBox="1"/>
          <p:nvPr/>
        </p:nvSpPr>
        <p:spPr>
          <a:xfrm>
            <a:off x="2044648" y="4611670"/>
            <a:ext cx="8394754" cy="830997"/>
          </a:xfrm>
          <a:prstGeom prst="rect">
            <a:avLst/>
          </a:prstGeom>
          <a:noFill/>
        </p:spPr>
        <p:txBody>
          <a:bodyPr wrap="square" rtlCol="0">
            <a:spAutoFit/>
          </a:bodyPr>
          <a:lstStyle/>
          <a:p>
            <a:r>
              <a:rPr lang="ja-JP" altLang="en-US" sz="2400" b="1" dirty="0">
                <a:solidFill>
                  <a:srgbClr val="0E24F0"/>
                </a:solidFill>
                <a:latin typeface="ＭＳ Ｐゴシック" panose="020B0600070205080204" pitchFamily="50" charset="-128"/>
                <a:ea typeface="ＭＳ Ｐゴシック" panose="020B0600070205080204" pitchFamily="50" charset="-128"/>
              </a:rPr>
              <a:t>視床下部・松果体・脈絡叢（第３・４脳室）・終後野</a:t>
            </a:r>
            <a:r>
              <a:rPr lang="ja-JP" altLang="en-US" sz="2400" b="1" dirty="0">
                <a:latin typeface="ＭＳ Ｐゴシック" panose="020B0600070205080204" pitchFamily="50" charset="-128"/>
                <a:ea typeface="ＭＳ Ｐゴシック" panose="020B0600070205080204" pitchFamily="50" charset="-128"/>
              </a:rPr>
              <a:t>は</a:t>
            </a:r>
            <a:r>
              <a:rPr kumimoji="1" lang="ja-JP" altLang="en-US" sz="2400" b="1" dirty="0">
                <a:latin typeface="ＭＳ Ｐゴシック" panose="020B0600070205080204" pitchFamily="50" charset="-128"/>
                <a:ea typeface="ＭＳ Ｐゴシック" panose="020B0600070205080204" pitchFamily="50" charset="-128"/>
              </a:rPr>
              <a:t>血液脳関門</a:t>
            </a:r>
            <a:r>
              <a:rPr lang="ja-JP" altLang="en-US" sz="2400" b="1" dirty="0">
                <a:latin typeface="ＭＳ Ｐゴシック" panose="020B0600070205080204" pitchFamily="50" charset="-128"/>
                <a:ea typeface="ＭＳ Ｐゴシック" panose="020B0600070205080204" pitchFamily="50" charset="-128"/>
              </a:rPr>
              <a:t>がない場所であり、</a:t>
            </a:r>
            <a:r>
              <a:rPr kumimoji="1" lang="ja-JP" altLang="en-US" sz="2400" b="1" dirty="0">
                <a:latin typeface="ＭＳ Ｐゴシック" panose="020B0600070205080204" pitchFamily="50" charset="-128"/>
                <a:ea typeface="ＭＳ Ｐゴシック" panose="020B0600070205080204" pitchFamily="50" charset="-128"/>
              </a:rPr>
              <a:t>炎症性物質が血液から脳内に入りやすい</a:t>
            </a:r>
          </a:p>
        </p:txBody>
      </p:sp>
      <p:sp>
        <p:nvSpPr>
          <p:cNvPr id="34" name="テキスト ボックス 33">
            <a:extLst>
              <a:ext uri="{FF2B5EF4-FFF2-40B4-BE49-F238E27FC236}">
                <a16:creationId xmlns:a16="http://schemas.microsoft.com/office/drawing/2014/main" id="{0D9CE3EE-560D-ABBD-4C46-80CCB7C8EFB7}"/>
              </a:ext>
            </a:extLst>
          </p:cNvPr>
          <p:cNvSpPr txBox="1"/>
          <p:nvPr/>
        </p:nvSpPr>
        <p:spPr>
          <a:xfrm>
            <a:off x="11394492" y="6258760"/>
            <a:ext cx="675185" cy="523220"/>
          </a:xfrm>
          <a:prstGeom prst="rect">
            <a:avLst/>
          </a:prstGeom>
          <a:noFill/>
        </p:spPr>
        <p:txBody>
          <a:bodyPr wrap="none" rtlCol="0">
            <a:spAutoFit/>
          </a:bodyPr>
          <a:lstStyle/>
          <a:p>
            <a:r>
              <a:rPr lang="ja-JP" altLang="en-US" sz="2800" dirty="0">
                <a:latin typeface="ＭＳ Ｐゴシック" panose="020B0600070205080204" pitchFamily="50" charset="-128"/>
                <a:ea typeface="ＭＳ Ｐゴシック" panose="020B0600070205080204" pitchFamily="50" charset="-128"/>
              </a:rPr>
              <a:t>３０</a:t>
            </a:r>
            <a:endParaRPr kumimoji="1" lang="ja-JP" altLang="en-US" sz="28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8668511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ロゴ 神経化学 Bulletin of the Japanese Society for Neurochemistry Japanese  English ISSN: 0037-3796 日本神経化学会 The Japanese Society for Neurochemistry  160-0016 東京都新宿区信濃町35番地 国際医学情報センター内 c/o International Medical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643" y="548640"/>
            <a:ext cx="11000663" cy="5221017"/>
          </a:xfrm>
          <a:prstGeom prst="rect">
            <a:avLst/>
          </a:prstGeom>
          <a:noFill/>
          <a:extLst>
            <a:ext uri="{909E8E84-426E-40DD-AFC4-6F175D3DCCD1}">
              <a14:hiddenFill xmlns:a14="http://schemas.microsoft.com/office/drawing/2010/main">
                <a:solidFill>
                  <a:srgbClr val="FFFFFF"/>
                </a:solidFill>
              </a14:hiddenFill>
            </a:ext>
          </a:extLst>
        </p:spPr>
      </p:pic>
      <p:sp>
        <p:nvSpPr>
          <p:cNvPr id="4" name="楕円 3">
            <a:extLst>
              <a:ext uri="{FF2B5EF4-FFF2-40B4-BE49-F238E27FC236}">
                <a16:creationId xmlns:a16="http://schemas.microsoft.com/office/drawing/2014/main" id="{FDD1BD6D-3256-48F0-D042-6A755511C786}"/>
              </a:ext>
            </a:extLst>
          </p:cNvPr>
          <p:cNvSpPr/>
          <p:nvPr/>
        </p:nvSpPr>
        <p:spPr>
          <a:xfrm>
            <a:off x="1961322" y="2610678"/>
            <a:ext cx="569843" cy="100716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楕円 6">
            <a:extLst>
              <a:ext uri="{FF2B5EF4-FFF2-40B4-BE49-F238E27FC236}">
                <a16:creationId xmlns:a16="http://schemas.microsoft.com/office/drawing/2014/main" id="{C7845432-E793-ECA6-89D5-75296308D9B7}"/>
              </a:ext>
            </a:extLst>
          </p:cNvPr>
          <p:cNvSpPr/>
          <p:nvPr/>
        </p:nvSpPr>
        <p:spPr>
          <a:xfrm>
            <a:off x="2955235" y="3182339"/>
            <a:ext cx="417443" cy="44394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楕円 7">
            <a:extLst>
              <a:ext uri="{FF2B5EF4-FFF2-40B4-BE49-F238E27FC236}">
                <a16:creationId xmlns:a16="http://schemas.microsoft.com/office/drawing/2014/main" id="{D9528001-33FA-FA5C-72F3-350AF811F27E}"/>
              </a:ext>
            </a:extLst>
          </p:cNvPr>
          <p:cNvSpPr/>
          <p:nvPr/>
        </p:nvSpPr>
        <p:spPr>
          <a:xfrm>
            <a:off x="3163957" y="4210878"/>
            <a:ext cx="417443" cy="49364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92696122-BE3D-EA54-4AF9-93CCB3AA6A14}"/>
              </a:ext>
            </a:extLst>
          </p:cNvPr>
          <p:cNvSpPr txBox="1"/>
          <p:nvPr/>
        </p:nvSpPr>
        <p:spPr>
          <a:xfrm>
            <a:off x="257506" y="46054"/>
            <a:ext cx="4705134" cy="1200329"/>
          </a:xfrm>
          <a:prstGeom prst="rect">
            <a:avLst/>
          </a:prstGeom>
          <a:noFill/>
        </p:spPr>
        <p:txBody>
          <a:bodyPr wrap="none" rtlCol="0">
            <a:spAutoFit/>
          </a:bodyPr>
          <a:lstStyle/>
          <a:p>
            <a:r>
              <a:rPr kumimoji="1" lang="ja-JP" altLang="en-US" sz="3600" dirty="0">
                <a:effectLst>
                  <a:outerShdw blurRad="38100" dist="38100" dir="2700000" algn="tl">
                    <a:srgbClr val="000000">
                      <a:alpha val="43137"/>
                    </a:srgbClr>
                  </a:outerShdw>
                </a:effectLst>
                <a:highlight>
                  <a:srgbClr val="FFFF00"/>
                </a:highlight>
                <a:latin typeface="ＭＳ Ｐゴシック" panose="020B0600070205080204" pitchFamily="50" charset="-128"/>
                <a:ea typeface="ＭＳ Ｐゴシック" panose="020B0600070205080204" pitchFamily="50" charset="-128"/>
              </a:rPr>
              <a:t>脳血液関門がない部位</a:t>
            </a:r>
            <a:endParaRPr kumimoji="1" lang="en-US" altLang="ja-JP" sz="3600" dirty="0">
              <a:effectLst>
                <a:outerShdw blurRad="38100" dist="38100" dir="2700000" algn="tl">
                  <a:srgbClr val="000000">
                    <a:alpha val="43137"/>
                  </a:srgbClr>
                </a:outerShdw>
              </a:effectLst>
              <a:highlight>
                <a:srgbClr val="FFFF00"/>
              </a:highlight>
              <a:latin typeface="ＭＳ Ｐゴシック" panose="020B0600070205080204" pitchFamily="50" charset="-128"/>
              <a:ea typeface="ＭＳ Ｐゴシック" panose="020B0600070205080204" pitchFamily="50" charset="-128"/>
            </a:endParaRPr>
          </a:p>
          <a:p>
            <a:r>
              <a:rPr lang="ja-JP" altLang="en-US" sz="3600"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　　　　（脳の窓）</a:t>
            </a:r>
            <a:endParaRPr kumimoji="1" lang="ja-JP" altLang="en-US" sz="3600"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sp>
        <p:nvSpPr>
          <p:cNvPr id="11" name="テキスト ボックス 10">
            <a:extLst>
              <a:ext uri="{FF2B5EF4-FFF2-40B4-BE49-F238E27FC236}">
                <a16:creationId xmlns:a16="http://schemas.microsoft.com/office/drawing/2014/main" id="{7653E6B4-AE97-FE86-6480-7C7BD9C3BB99}"/>
              </a:ext>
            </a:extLst>
          </p:cNvPr>
          <p:cNvSpPr txBox="1"/>
          <p:nvPr/>
        </p:nvSpPr>
        <p:spPr>
          <a:xfrm>
            <a:off x="230456" y="4045683"/>
            <a:ext cx="2091058" cy="523220"/>
          </a:xfrm>
          <a:prstGeom prst="rect">
            <a:avLst/>
          </a:prstGeom>
          <a:noFill/>
        </p:spPr>
        <p:txBody>
          <a:bodyPr wrap="square" rtlCol="0">
            <a:spAutoFit/>
          </a:bodyPr>
          <a:lstStyle/>
          <a:p>
            <a:r>
              <a:rPr kumimoji="1" lang="ja-JP" altLang="en-US" sz="2800" dirty="0">
                <a:solidFill>
                  <a:srgbClr val="FF00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ストレス中枢</a:t>
            </a:r>
          </a:p>
        </p:txBody>
      </p:sp>
      <p:sp>
        <p:nvSpPr>
          <p:cNvPr id="12" name="テキスト ボックス 11">
            <a:extLst>
              <a:ext uri="{FF2B5EF4-FFF2-40B4-BE49-F238E27FC236}">
                <a16:creationId xmlns:a16="http://schemas.microsoft.com/office/drawing/2014/main" id="{F4D6C856-A9E5-905F-FD74-DA6820D48F1E}"/>
              </a:ext>
            </a:extLst>
          </p:cNvPr>
          <p:cNvSpPr txBox="1"/>
          <p:nvPr/>
        </p:nvSpPr>
        <p:spPr>
          <a:xfrm>
            <a:off x="500654" y="4562755"/>
            <a:ext cx="1620957" cy="523220"/>
          </a:xfrm>
          <a:prstGeom prst="rect">
            <a:avLst/>
          </a:prstGeom>
          <a:noFill/>
        </p:spPr>
        <p:txBody>
          <a:bodyPr wrap="none" rtlCol="0">
            <a:spAutoFit/>
          </a:bodyPr>
          <a:lstStyle/>
          <a:p>
            <a:r>
              <a:rPr lang="ja-JP" altLang="en-US" sz="2800" dirty="0">
                <a:solidFill>
                  <a:srgbClr val="FF00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睡眠</a:t>
            </a:r>
            <a:r>
              <a:rPr kumimoji="1" lang="ja-JP" altLang="en-US" sz="2800" dirty="0">
                <a:solidFill>
                  <a:srgbClr val="FF00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中枢</a:t>
            </a:r>
          </a:p>
        </p:txBody>
      </p:sp>
      <p:sp>
        <p:nvSpPr>
          <p:cNvPr id="13" name="テキスト ボックス 12">
            <a:extLst>
              <a:ext uri="{FF2B5EF4-FFF2-40B4-BE49-F238E27FC236}">
                <a16:creationId xmlns:a16="http://schemas.microsoft.com/office/drawing/2014/main" id="{AEA0A4AB-A09F-5AF3-11AE-15D6CFE01B5B}"/>
              </a:ext>
            </a:extLst>
          </p:cNvPr>
          <p:cNvSpPr txBox="1"/>
          <p:nvPr/>
        </p:nvSpPr>
        <p:spPr>
          <a:xfrm>
            <a:off x="500655" y="5180237"/>
            <a:ext cx="1620957" cy="523220"/>
          </a:xfrm>
          <a:prstGeom prst="rect">
            <a:avLst/>
          </a:prstGeom>
          <a:noFill/>
        </p:spPr>
        <p:txBody>
          <a:bodyPr wrap="none" rtlCol="0">
            <a:spAutoFit/>
          </a:bodyPr>
          <a:lstStyle/>
          <a:p>
            <a:r>
              <a:rPr lang="ja-JP" altLang="en-US" sz="2800" dirty="0">
                <a:solidFill>
                  <a:srgbClr val="FF00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内臓中枢</a:t>
            </a:r>
            <a:endParaRPr kumimoji="1" lang="ja-JP" altLang="en-US" sz="2800" dirty="0">
              <a:solidFill>
                <a:srgbClr val="FF00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sp>
        <p:nvSpPr>
          <p:cNvPr id="15" name="楕円 14">
            <a:extLst>
              <a:ext uri="{FF2B5EF4-FFF2-40B4-BE49-F238E27FC236}">
                <a16:creationId xmlns:a16="http://schemas.microsoft.com/office/drawing/2014/main" id="{C6C0EEE6-3577-0799-F95F-9D2333194701}"/>
              </a:ext>
            </a:extLst>
          </p:cNvPr>
          <p:cNvSpPr/>
          <p:nvPr/>
        </p:nvSpPr>
        <p:spPr>
          <a:xfrm>
            <a:off x="1493303" y="2311519"/>
            <a:ext cx="1116770" cy="81773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8491D3E8-9CFE-BF96-E1FD-97C7C784B8A5}"/>
              </a:ext>
            </a:extLst>
          </p:cNvPr>
          <p:cNvSpPr txBox="1"/>
          <p:nvPr/>
        </p:nvSpPr>
        <p:spPr>
          <a:xfrm>
            <a:off x="758535" y="6202499"/>
            <a:ext cx="10795752" cy="369332"/>
          </a:xfrm>
          <a:prstGeom prst="rect">
            <a:avLst/>
          </a:prstGeom>
          <a:noFill/>
        </p:spPr>
        <p:txBody>
          <a:bodyPr wrap="square" rtlCol="0">
            <a:spAutoFit/>
          </a:bodyPr>
          <a:lstStyle/>
          <a:p>
            <a:r>
              <a:rPr kumimoji="1" lang="ja-JP" altLang="en-US" b="1" dirty="0"/>
              <a:t>神経化学　</a:t>
            </a:r>
            <a:r>
              <a:rPr lang="en-US" altLang="ja-JP" b="1" u="sng" dirty="0">
                <a:hlinkClick r:id="rId3"/>
              </a:rPr>
              <a:t>Vol. 59 - No. 2</a:t>
            </a:r>
            <a:r>
              <a:rPr lang="ja-JP" altLang="en-US" b="1" dirty="0"/>
              <a:t>　</a:t>
            </a:r>
            <a:r>
              <a:rPr lang="en-US" altLang="ja-JP" b="1" dirty="0"/>
              <a:t>Bulletin of Japanese Society for Neurochemistry 59(2): 52-58 (2020)</a:t>
            </a:r>
          </a:p>
        </p:txBody>
      </p:sp>
      <p:sp>
        <p:nvSpPr>
          <p:cNvPr id="2" name="正方形/長方形 1">
            <a:extLst>
              <a:ext uri="{FF2B5EF4-FFF2-40B4-BE49-F238E27FC236}">
                <a16:creationId xmlns:a16="http://schemas.microsoft.com/office/drawing/2014/main" id="{BD77514C-64BE-4F3E-3566-57393E65A4EA}"/>
              </a:ext>
            </a:extLst>
          </p:cNvPr>
          <p:cNvSpPr/>
          <p:nvPr/>
        </p:nvSpPr>
        <p:spPr>
          <a:xfrm>
            <a:off x="9827582" y="5331042"/>
            <a:ext cx="1398232" cy="344974"/>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noFill/>
            </a:endParaRPr>
          </a:p>
        </p:txBody>
      </p:sp>
      <p:sp>
        <p:nvSpPr>
          <p:cNvPr id="19" name="テキスト ボックス 18">
            <a:extLst>
              <a:ext uri="{FF2B5EF4-FFF2-40B4-BE49-F238E27FC236}">
                <a16:creationId xmlns:a16="http://schemas.microsoft.com/office/drawing/2014/main" id="{7FCA570A-2E4A-8F4B-3596-F7DA0514F1A5}"/>
              </a:ext>
            </a:extLst>
          </p:cNvPr>
          <p:cNvSpPr txBox="1"/>
          <p:nvPr/>
        </p:nvSpPr>
        <p:spPr>
          <a:xfrm>
            <a:off x="11292396" y="6156664"/>
            <a:ext cx="675185" cy="523220"/>
          </a:xfrm>
          <a:prstGeom prst="rect">
            <a:avLst/>
          </a:prstGeom>
          <a:noFill/>
        </p:spPr>
        <p:txBody>
          <a:bodyPr wrap="none" rtlCol="0">
            <a:spAutoFit/>
          </a:bodyPr>
          <a:lstStyle/>
          <a:p>
            <a:r>
              <a:rPr lang="ja-JP" altLang="en-US" sz="2800" dirty="0">
                <a:latin typeface="ＭＳ Ｐゴシック" panose="020B0600070205080204" pitchFamily="50" charset="-128"/>
                <a:ea typeface="ＭＳ Ｐゴシック" panose="020B0600070205080204" pitchFamily="50" charset="-128"/>
              </a:rPr>
              <a:t>３１</a:t>
            </a:r>
            <a:endParaRPr kumimoji="1" lang="ja-JP" altLang="en-US" sz="28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2227752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933450" y="1169579"/>
            <a:ext cx="9905210" cy="5688421"/>
          </a:xfrm>
          <a:prstGeom prst="rect">
            <a:avLst/>
          </a:prstGeom>
        </p:spPr>
      </p:pic>
      <p:pic>
        <p:nvPicPr>
          <p:cNvPr id="6" name="図 5"/>
          <p:cNvPicPr>
            <a:picLocks noChangeAspect="1"/>
          </p:cNvPicPr>
          <p:nvPr/>
        </p:nvPicPr>
        <p:blipFill>
          <a:blip r:embed="rId3"/>
          <a:stretch>
            <a:fillRect/>
          </a:stretch>
        </p:blipFill>
        <p:spPr>
          <a:xfrm>
            <a:off x="9507908" y="246249"/>
            <a:ext cx="2415160" cy="2022697"/>
          </a:xfrm>
          <a:prstGeom prst="rect">
            <a:avLst/>
          </a:prstGeom>
        </p:spPr>
      </p:pic>
      <p:sp>
        <p:nvSpPr>
          <p:cNvPr id="2" name="テキスト ボックス 1"/>
          <p:cNvSpPr txBox="1"/>
          <p:nvPr/>
        </p:nvSpPr>
        <p:spPr>
          <a:xfrm>
            <a:off x="338842" y="246249"/>
            <a:ext cx="9100568" cy="923330"/>
          </a:xfrm>
          <a:prstGeom prst="rect">
            <a:avLst/>
          </a:prstGeom>
          <a:noFill/>
        </p:spPr>
        <p:txBody>
          <a:bodyPr wrap="none" rtlCol="0">
            <a:spAutoFit/>
          </a:bodyPr>
          <a:lstStyle/>
          <a:p>
            <a:r>
              <a:rPr kumimoji="1" lang="ja-JP" altLang="en-US" sz="5400" dirty="0">
                <a:highlight>
                  <a:srgbClr val="FFFF00"/>
                </a:highlight>
                <a:latin typeface="ＭＳ Ｐゴシック" panose="020B0600070205080204" pitchFamily="50" charset="-128"/>
                <a:ea typeface="ＭＳ Ｐゴシック" panose="020B0600070205080204" pitchFamily="50" charset="-128"/>
              </a:rPr>
              <a:t>慢性上咽頭炎</a:t>
            </a:r>
            <a:r>
              <a:rPr kumimoji="1" lang="ja-JP" altLang="en-US" sz="5400" dirty="0">
                <a:latin typeface="ＭＳ Ｐゴシック" panose="020B0600070205080204" pitchFamily="50" charset="-128"/>
                <a:ea typeface="ＭＳ Ｐゴシック" panose="020B0600070205080204" pitchFamily="50" charset="-128"/>
              </a:rPr>
              <a:t>の</a:t>
            </a:r>
            <a:r>
              <a:rPr kumimoji="1" lang="en-US" altLang="ja-JP" sz="5400" dirty="0">
                <a:latin typeface="ＭＳ Ｐゴシック" panose="020B0600070205080204" pitchFamily="50" charset="-128"/>
                <a:ea typeface="ＭＳ Ｐゴシック" panose="020B0600070205080204" pitchFamily="50" charset="-128"/>
              </a:rPr>
              <a:t>B</a:t>
            </a:r>
            <a:r>
              <a:rPr kumimoji="1" lang="ja-JP" altLang="en-US" sz="5400" dirty="0">
                <a:latin typeface="ＭＳ Ｐゴシック" panose="020B0600070205080204" pitchFamily="50" charset="-128"/>
                <a:ea typeface="ＭＳ Ｐゴシック" panose="020B0600070205080204" pitchFamily="50" charset="-128"/>
              </a:rPr>
              <a:t>スポット療法</a:t>
            </a:r>
          </a:p>
        </p:txBody>
      </p:sp>
      <p:sp>
        <p:nvSpPr>
          <p:cNvPr id="5" name="テキスト ボックス 4">
            <a:extLst>
              <a:ext uri="{FF2B5EF4-FFF2-40B4-BE49-F238E27FC236}">
                <a16:creationId xmlns:a16="http://schemas.microsoft.com/office/drawing/2014/main" id="{F144F9C4-21D5-1E42-0950-A6E487167596}"/>
              </a:ext>
            </a:extLst>
          </p:cNvPr>
          <p:cNvSpPr txBox="1"/>
          <p:nvPr/>
        </p:nvSpPr>
        <p:spPr>
          <a:xfrm>
            <a:off x="6345890" y="1054509"/>
            <a:ext cx="2646878" cy="830997"/>
          </a:xfrm>
          <a:prstGeom prst="rect">
            <a:avLst/>
          </a:prstGeom>
          <a:noFill/>
        </p:spPr>
        <p:txBody>
          <a:bodyPr wrap="none" rtlCol="0">
            <a:spAutoFit/>
          </a:bodyPr>
          <a:lstStyle/>
          <a:p>
            <a:r>
              <a:rPr lang="ja-JP" altLang="en-US" sz="4800" dirty="0">
                <a:highlight>
                  <a:srgbClr val="00FF00"/>
                </a:highlight>
                <a:latin typeface="ＭＳ Ｐゴシック" panose="020B0600070205080204" pitchFamily="50" charset="-128"/>
                <a:ea typeface="ＭＳ Ｐゴシック" panose="020B0600070205080204" pitchFamily="50" charset="-128"/>
              </a:rPr>
              <a:t>病巣疾患</a:t>
            </a:r>
            <a:endParaRPr kumimoji="1" lang="ja-JP" altLang="en-US" sz="4800" dirty="0">
              <a:highlight>
                <a:srgbClr val="00FF00"/>
              </a:highlight>
              <a:latin typeface="ＭＳ Ｐゴシック" panose="020B0600070205080204" pitchFamily="50" charset="-128"/>
              <a:ea typeface="ＭＳ Ｐゴシック" panose="020B0600070205080204" pitchFamily="50" charset="-128"/>
            </a:endParaRPr>
          </a:p>
        </p:txBody>
      </p:sp>
      <p:sp>
        <p:nvSpPr>
          <p:cNvPr id="7" name="テキスト ボックス 6">
            <a:extLst>
              <a:ext uri="{FF2B5EF4-FFF2-40B4-BE49-F238E27FC236}">
                <a16:creationId xmlns:a16="http://schemas.microsoft.com/office/drawing/2014/main" id="{00675A15-2DC0-CE22-B4BC-18A4629968A2}"/>
              </a:ext>
            </a:extLst>
          </p:cNvPr>
          <p:cNvSpPr txBox="1"/>
          <p:nvPr/>
        </p:nvSpPr>
        <p:spPr>
          <a:xfrm>
            <a:off x="6431163" y="2808836"/>
            <a:ext cx="5514651" cy="954107"/>
          </a:xfrm>
          <a:prstGeom prst="rect">
            <a:avLst/>
          </a:prstGeom>
          <a:noFill/>
        </p:spPr>
        <p:txBody>
          <a:bodyPr wrap="none" rtlCol="0">
            <a:spAutoFit/>
          </a:bodyPr>
          <a:lstStyle/>
          <a:p>
            <a:r>
              <a:rPr lang="ja-JP" altLang="en-US" sz="2800" b="1" dirty="0">
                <a:highlight>
                  <a:srgbClr val="00FF00"/>
                </a:highlight>
                <a:latin typeface="ＭＳ Ｐゴシック" panose="020B0600070205080204" pitchFamily="50" charset="-128"/>
                <a:ea typeface="ＭＳ Ｐゴシック" panose="020B0600070205080204" pitchFamily="50" charset="-128"/>
              </a:rPr>
              <a:t>「病巣炎症」によって引き起こされた</a:t>
            </a:r>
            <a:endParaRPr lang="en-US" altLang="ja-JP" sz="2800" b="1" dirty="0">
              <a:highlight>
                <a:srgbClr val="00FF00"/>
              </a:highlight>
              <a:latin typeface="ＭＳ Ｐゴシック" panose="020B0600070205080204" pitchFamily="50" charset="-128"/>
              <a:ea typeface="ＭＳ Ｐゴシック" panose="020B0600070205080204" pitchFamily="50" charset="-128"/>
            </a:endParaRPr>
          </a:p>
          <a:p>
            <a:r>
              <a:rPr lang="ja-JP" altLang="en-US" sz="2800" b="1" dirty="0">
                <a:highlight>
                  <a:srgbClr val="00FF00"/>
                </a:highlight>
                <a:latin typeface="ＭＳ Ｐゴシック" panose="020B0600070205080204" pitchFamily="50" charset="-128"/>
                <a:ea typeface="ＭＳ Ｐゴシック" panose="020B0600070205080204" pitchFamily="50" charset="-128"/>
              </a:rPr>
              <a:t>　二次的な自己免疫性炎症性疾患</a:t>
            </a:r>
            <a:endParaRPr kumimoji="1" lang="ja-JP" altLang="en-US" sz="2800" b="1" dirty="0">
              <a:highlight>
                <a:srgbClr val="00FF00"/>
              </a:highlight>
            </a:endParaRPr>
          </a:p>
        </p:txBody>
      </p:sp>
      <p:sp>
        <p:nvSpPr>
          <p:cNvPr id="8" name="テキスト ボックス 7">
            <a:extLst>
              <a:ext uri="{FF2B5EF4-FFF2-40B4-BE49-F238E27FC236}">
                <a16:creationId xmlns:a16="http://schemas.microsoft.com/office/drawing/2014/main" id="{1E4E7385-0965-90EC-CB17-C398204F9AAE}"/>
              </a:ext>
            </a:extLst>
          </p:cNvPr>
          <p:cNvSpPr txBox="1"/>
          <p:nvPr/>
        </p:nvSpPr>
        <p:spPr>
          <a:xfrm>
            <a:off x="11292396" y="6156664"/>
            <a:ext cx="675185" cy="523220"/>
          </a:xfrm>
          <a:prstGeom prst="rect">
            <a:avLst/>
          </a:prstGeom>
          <a:noFill/>
        </p:spPr>
        <p:txBody>
          <a:bodyPr wrap="none" rtlCol="0">
            <a:spAutoFit/>
          </a:bodyPr>
          <a:lstStyle/>
          <a:p>
            <a:r>
              <a:rPr lang="ja-JP" altLang="en-US" sz="2800" dirty="0">
                <a:latin typeface="ＭＳ Ｐゴシック" panose="020B0600070205080204" pitchFamily="50" charset="-128"/>
                <a:ea typeface="ＭＳ Ｐゴシック" panose="020B0600070205080204" pitchFamily="50" charset="-128"/>
              </a:rPr>
              <a:t>３２</a:t>
            </a:r>
            <a:endParaRPr kumimoji="1" lang="ja-JP" altLang="en-US" sz="28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677722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746655" y="400555"/>
            <a:ext cx="11319124" cy="769441"/>
          </a:xfrm>
          <a:prstGeom prst="rect">
            <a:avLst/>
          </a:prstGeom>
          <a:noFill/>
        </p:spPr>
        <p:txBody>
          <a:bodyPr wrap="none" rtlCol="0">
            <a:spAutoFit/>
          </a:bodyPr>
          <a:lstStyle/>
          <a:p>
            <a:r>
              <a:rPr kumimoji="1" lang="ja-JP" altLang="en-US" sz="4400" dirty="0">
                <a:solidFill>
                  <a:srgbClr val="0000CC"/>
                </a:solidFill>
                <a:latin typeface="ＭＳ Ｐゴシック" panose="020B0600070205080204" pitchFamily="50" charset="-128"/>
                <a:ea typeface="ＭＳ Ｐゴシック" panose="020B0600070205080204" pitchFamily="50" charset="-128"/>
              </a:rPr>
              <a:t>筋痛性脳脊髄炎（</a:t>
            </a:r>
            <a:r>
              <a:rPr kumimoji="1" lang="en-US" altLang="ja-JP" sz="4400" dirty="0">
                <a:solidFill>
                  <a:srgbClr val="0000CC"/>
                </a:solidFill>
                <a:latin typeface="ＭＳ Ｐゴシック" panose="020B0600070205080204" pitchFamily="50" charset="-128"/>
                <a:ea typeface="ＭＳ Ｐゴシック" panose="020B0600070205080204" pitchFamily="50" charset="-128"/>
              </a:rPr>
              <a:t>ME)</a:t>
            </a:r>
            <a:r>
              <a:rPr kumimoji="1" lang="ja-JP" altLang="en-US" sz="4400" dirty="0">
                <a:latin typeface="ＭＳ Ｐゴシック" panose="020B0600070205080204" pitchFamily="50" charset="-128"/>
                <a:ea typeface="ＭＳ Ｐゴシック" panose="020B0600070205080204" pitchFamily="50" charset="-128"/>
              </a:rPr>
              <a:t>／</a:t>
            </a:r>
            <a:r>
              <a:rPr kumimoji="1" lang="ja-JP" altLang="en-US" sz="4400" dirty="0">
                <a:solidFill>
                  <a:srgbClr val="FF0000"/>
                </a:solidFill>
                <a:latin typeface="ＭＳ Ｐゴシック" panose="020B0600070205080204" pitchFamily="50" charset="-128"/>
                <a:ea typeface="ＭＳ Ｐゴシック" panose="020B0600070205080204" pitchFamily="50" charset="-128"/>
              </a:rPr>
              <a:t>慢性疲労症候群（</a:t>
            </a:r>
            <a:r>
              <a:rPr kumimoji="1" lang="en-US" altLang="ja-JP" sz="4400" dirty="0">
                <a:solidFill>
                  <a:srgbClr val="FF0000"/>
                </a:solidFill>
                <a:latin typeface="ＭＳ Ｐゴシック" panose="020B0600070205080204" pitchFamily="50" charset="-128"/>
                <a:ea typeface="ＭＳ Ｐゴシック" panose="020B0600070205080204" pitchFamily="50" charset="-128"/>
              </a:rPr>
              <a:t>CFS)</a:t>
            </a:r>
            <a:endParaRPr kumimoji="1" lang="ja-JP" altLang="en-US" sz="4400" dirty="0">
              <a:solidFill>
                <a:srgbClr val="FF0000"/>
              </a:solidFill>
              <a:latin typeface="ＭＳ Ｐゴシック" panose="020B0600070205080204" pitchFamily="50" charset="-128"/>
              <a:ea typeface="ＭＳ Ｐゴシック" panose="020B0600070205080204" pitchFamily="50" charset="-128"/>
            </a:endParaRPr>
          </a:p>
        </p:txBody>
      </p:sp>
      <p:grpSp>
        <p:nvGrpSpPr>
          <p:cNvPr id="16" name="グループ化 15"/>
          <p:cNvGrpSpPr/>
          <p:nvPr/>
        </p:nvGrpSpPr>
        <p:grpSpPr>
          <a:xfrm>
            <a:off x="522511" y="1722664"/>
            <a:ext cx="4816928" cy="4721677"/>
            <a:chOff x="3306536" y="1387929"/>
            <a:chExt cx="4816928" cy="4721677"/>
          </a:xfrm>
        </p:grpSpPr>
        <p:grpSp>
          <p:nvGrpSpPr>
            <p:cNvPr id="5" name="グループ化 4"/>
            <p:cNvGrpSpPr/>
            <p:nvPr/>
          </p:nvGrpSpPr>
          <p:grpSpPr>
            <a:xfrm>
              <a:off x="3306536" y="1387929"/>
              <a:ext cx="4816928" cy="4721677"/>
              <a:chOff x="3477986" y="1491342"/>
              <a:chExt cx="3973291" cy="3989614"/>
            </a:xfrm>
          </p:grpSpPr>
          <p:sp>
            <p:nvSpPr>
              <p:cNvPr id="2" name="楕円 1"/>
              <p:cNvSpPr/>
              <p:nvPr/>
            </p:nvSpPr>
            <p:spPr>
              <a:xfrm>
                <a:off x="3477986" y="1494064"/>
                <a:ext cx="2645228" cy="2661557"/>
              </a:xfrm>
              <a:prstGeom prst="ellipse">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楕円 2"/>
              <p:cNvSpPr/>
              <p:nvPr/>
            </p:nvSpPr>
            <p:spPr>
              <a:xfrm>
                <a:off x="4806049" y="1491342"/>
                <a:ext cx="2645228" cy="2661557"/>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楕円 3"/>
              <p:cNvSpPr/>
              <p:nvPr/>
            </p:nvSpPr>
            <p:spPr>
              <a:xfrm>
                <a:off x="4166505" y="2819399"/>
                <a:ext cx="2645228" cy="266155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 name="テキスト ボックス 7"/>
            <p:cNvSpPr txBox="1"/>
            <p:nvPr/>
          </p:nvSpPr>
          <p:spPr>
            <a:xfrm>
              <a:off x="3673929" y="2367642"/>
              <a:ext cx="1107996" cy="646331"/>
            </a:xfrm>
            <a:prstGeom prst="rect">
              <a:avLst/>
            </a:prstGeom>
            <a:noFill/>
          </p:spPr>
          <p:txBody>
            <a:bodyPr wrap="none" rtlCol="0">
              <a:spAutoFit/>
            </a:bodyPr>
            <a:lstStyle/>
            <a:p>
              <a:r>
                <a:rPr kumimoji="1" lang="ja-JP" altLang="en-US" sz="3600" dirty="0">
                  <a:solidFill>
                    <a:srgbClr val="0000CC"/>
                  </a:solidFill>
                  <a:latin typeface="ＭＳ Ｐゴシック" panose="020B0600070205080204" pitchFamily="50" charset="-128"/>
                  <a:ea typeface="ＭＳ Ｐゴシック" panose="020B0600070205080204" pitchFamily="50" charset="-128"/>
                </a:rPr>
                <a:t>疼痛</a:t>
              </a:r>
            </a:p>
          </p:txBody>
        </p:sp>
        <p:sp>
          <p:nvSpPr>
            <p:cNvPr id="9" name="テキスト ボックス 8"/>
            <p:cNvSpPr txBox="1"/>
            <p:nvPr/>
          </p:nvSpPr>
          <p:spPr>
            <a:xfrm>
              <a:off x="6659338" y="2381250"/>
              <a:ext cx="1107996" cy="646331"/>
            </a:xfrm>
            <a:prstGeom prst="rect">
              <a:avLst/>
            </a:prstGeom>
            <a:noFill/>
          </p:spPr>
          <p:txBody>
            <a:bodyPr wrap="none" rtlCol="0">
              <a:spAutoFit/>
            </a:bodyPr>
            <a:lstStyle/>
            <a:p>
              <a:r>
                <a:rPr lang="ja-JP" altLang="en-US" sz="3600" dirty="0">
                  <a:solidFill>
                    <a:srgbClr val="00B050"/>
                  </a:solidFill>
                  <a:latin typeface="ＭＳ Ｐゴシック" panose="020B0600070205080204" pitchFamily="50" charset="-128"/>
                  <a:ea typeface="ＭＳ Ｐゴシック" panose="020B0600070205080204" pitchFamily="50" charset="-128"/>
                </a:rPr>
                <a:t>疲労</a:t>
              </a:r>
              <a:endParaRPr kumimoji="1" lang="ja-JP" altLang="en-US" sz="3600" dirty="0">
                <a:solidFill>
                  <a:srgbClr val="00B050"/>
                </a:solidFill>
                <a:latin typeface="ＭＳ Ｐゴシック" panose="020B0600070205080204" pitchFamily="50" charset="-128"/>
                <a:ea typeface="ＭＳ Ｐゴシック" panose="020B0600070205080204" pitchFamily="50" charset="-128"/>
              </a:endParaRPr>
            </a:p>
          </p:txBody>
        </p:sp>
        <p:sp>
          <p:nvSpPr>
            <p:cNvPr id="10" name="テキスト ボックス 9"/>
            <p:cNvSpPr txBox="1"/>
            <p:nvPr/>
          </p:nvSpPr>
          <p:spPr>
            <a:xfrm>
              <a:off x="5190688" y="4793119"/>
              <a:ext cx="1107996" cy="646331"/>
            </a:xfrm>
            <a:prstGeom prst="rect">
              <a:avLst/>
            </a:prstGeom>
            <a:noFill/>
          </p:spPr>
          <p:txBody>
            <a:bodyPr wrap="none" rtlCol="0">
              <a:spAutoFit/>
            </a:bodyPr>
            <a:lstStyle/>
            <a:p>
              <a:r>
                <a:rPr lang="ja-JP" altLang="en-US" sz="3600" dirty="0">
                  <a:solidFill>
                    <a:srgbClr val="FF0000"/>
                  </a:solidFill>
                  <a:latin typeface="ＭＳ Ｐゴシック" panose="020B0600070205080204" pitchFamily="50" charset="-128"/>
                  <a:ea typeface="ＭＳ Ｐゴシック" panose="020B0600070205080204" pitchFamily="50" charset="-128"/>
                </a:rPr>
                <a:t>過敏</a:t>
              </a:r>
              <a:endParaRPr kumimoji="1" lang="ja-JP" altLang="en-US" sz="3600" dirty="0">
                <a:solidFill>
                  <a:srgbClr val="FF0000"/>
                </a:solidFill>
                <a:latin typeface="ＭＳ Ｐゴシック" panose="020B0600070205080204" pitchFamily="50" charset="-128"/>
                <a:ea typeface="ＭＳ Ｐゴシック" panose="020B0600070205080204" pitchFamily="50" charset="-128"/>
              </a:endParaRPr>
            </a:p>
          </p:txBody>
        </p:sp>
        <p:sp>
          <p:nvSpPr>
            <p:cNvPr id="12" name="テキスト ボックス 11"/>
            <p:cNvSpPr txBox="1"/>
            <p:nvPr/>
          </p:nvSpPr>
          <p:spPr>
            <a:xfrm>
              <a:off x="5230690" y="3183928"/>
              <a:ext cx="998724" cy="584775"/>
            </a:xfrm>
            <a:prstGeom prst="rect">
              <a:avLst/>
            </a:prstGeom>
            <a:noFill/>
          </p:spPr>
          <p:txBody>
            <a:bodyPr wrap="square" rtlCol="0">
              <a:spAutoFit/>
            </a:bodyPr>
            <a:lstStyle/>
            <a:p>
              <a:r>
                <a:rPr lang="ja-JP" altLang="en-US" sz="3200" dirty="0">
                  <a:solidFill>
                    <a:srgbClr val="33CCCC"/>
                  </a:solidFill>
                  <a:highlight>
                    <a:srgbClr val="FFFF00"/>
                  </a:highlight>
                  <a:latin typeface="ＭＳ Ｐゴシック" panose="020B0600070205080204" pitchFamily="50" charset="-128"/>
                  <a:ea typeface="ＭＳ Ｐゴシック" panose="020B0600070205080204" pitchFamily="50" charset="-128"/>
                </a:rPr>
                <a:t>脳霧</a:t>
              </a:r>
              <a:endParaRPr kumimoji="1" lang="ja-JP" altLang="en-US" sz="3200" dirty="0">
                <a:solidFill>
                  <a:srgbClr val="33CCCC"/>
                </a:solidFill>
                <a:highlight>
                  <a:srgbClr val="FFFF00"/>
                </a:highlight>
                <a:latin typeface="ＭＳ Ｐゴシック" panose="020B0600070205080204" pitchFamily="50" charset="-128"/>
                <a:ea typeface="ＭＳ Ｐゴシック" panose="020B0600070205080204" pitchFamily="50" charset="-128"/>
              </a:endParaRPr>
            </a:p>
          </p:txBody>
        </p:sp>
        <p:sp>
          <p:nvSpPr>
            <p:cNvPr id="13" name="テキスト ボックス 12"/>
            <p:cNvSpPr txBox="1"/>
            <p:nvPr/>
          </p:nvSpPr>
          <p:spPr>
            <a:xfrm>
              <a:off x="4285690" y="3778140"/>
              <a:ext cx="987214" cy="523220"/>
            </a:xfrm>
            <a:prstGeom prst="rect">
              <a:avLst/>
            </a:prstGeom>
            <a:noFill/>
          </p:spPr>
          <p:txBody>
            <a:bodyPr wrap="square" rtlCol="0">
              <a:spAutoFit/>
            </a:bodyPr>
            <a:lstStyle/>
            <a:p>
              <a:r>
                <a:rPr lang="ja-JP" altLang="en-US" sz="2800" dirty="0">
                  <a:solidFill>
                    <a:srgbClr val="7030A0"/>
                  </a:solidFill>
                  <a:latin typeface="ＭＳ Ｐゴシック" panose="020B0600070205080204" pitchFamily="50" charset="-128"/>
                  <a:ea typeface="ＭＳ Ｐゴシック" panose="020B0600070205080204" pitchFamily="50" charset="-128"/>
                </a:rPr>
                <a:t>頭痛</a:t>
              </a:r>
              <a:endParaRPr kumimoji="1" lang="ja-JP" altLang="en-US" sz="2800" dirty="0">
                <a:solidFill>
                  <a:srgbClr val="7030A0"/>
                </a:solidFill>
                <a:latin typeface="ＭＳ Ｐゴシック" panose="020B0600070205080204" pitchFamily="50" charset="-128"/>
                <a:ea typeface="ＭＳ Ｐゴシック" panose="020B0600070205080204" pitchFamily="50" charset="-128"/>
              </a:endParaRPr>
            </a:p>
          </p:txBody>
        </p:sp>
        <p:sp>
          <p:nvSpPr>
            <p:cNvPr id="14" name="テキスト ボックス 13"/>
            <p:cNvSpPr txBox="1"/>
            <p:nvPr/>
          </p:nvSpPr>
          <p:spPr>
            <a:xfrm>
              <a:off x="6217904" y="3767254"/>
              <a:ext cx="987214" cy="523220"/>
            </a:xfrm>
            <a:prstGeom prst="rect">
              <a:avLst/>
            </a:prstGeom>
            <a:noFill/>
          </p:spPr>
          <p:txBody>
            <a:bodyPr wrap="square" rtlCol="0">
              <a:spAutoFit/>
            </a:bodyPr>
            <a:lstStyle/>
            <a:p>
              <a:r>
                <a:rPr lang="ja-JP" altLang="en-US" sz="2800" dirty="0">
                  <a:solidFill>
                    <a:srgbClr val="FF3300"/>
                  </a:solidFill>
                  <a:latin typeface="ＭＳ Ｐゴシック" panose="020B0600070205080204" pitchFamily="50" charset="-128"/>
                  <a:ea typeface="ＭＳ Ｐゴシック" panose="020B0600070205080204" pitchFamily="50" charset="-128"/>
                </a:rPr>
                <a:t>眩暈</a:t>
              </a:r>
              <a:endParaRPr kumimoji="1" lang="ja-JP" altLang="en-US" sz="2800" dirty="0">
                <a:solidFill>
                  <a:srgbClr val="FF3300"/>
                </a:solidFill>
                <a:latin typeface="ＭＳ Ｐゴシック" panose="020B0600070205080204" pitchFamily="50" charset="-128"/>
                <a:ea typeface="ＭＳ Ｐゴシック" panose="020B0600070205080204" pitchFamily="50" charset="-128"/>
              </a:endParaRPr>
            </a:p>
          </p:txBody>
        </p:sp>
      </p:grpSp>
      <p:grpSp>
        <p:nvGrpSpPr>
          <p:cNvPr id="29" name="グループ化 28"/>
          <p:cNvGrpSpPr/>
          <p:nvPr/>
        </p:nvGrpSpPr>
        <p:grpSpPr>
          <a:xfrm>
            <a:off x="5659948" y="1121502"/>
            <a:ext cx="6009914" cy="5516519"/>
            <a:chOff x="3022881" y="1121502"/>
            <a:chExt cx="6009914" cy="5516519"/>
          </a:xfrm>
        </p:grpSpPr>
        <p:sp>
          <p:nvSpPr>
            <p:cNvPr id="30" name="楕円 29"/>
            <p:cNvSpPr/>
            <p:nvPr/>
          </p:nvSpPr>
          <p:spPr>
            <a:xfrm>
              <a:off x="4742876" y="1121502"/>
              <a:ext cx="2668962" cy="264974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楕円 30"/>
            <p:cNvSpPr/>
            <p:nvPr/>
          </p:nvSpPr>
          <p:spPr>
            <a:xfrm>
              <a:off x="5745166" y="3982136"/>
              <a:ext cx="2668962" cy="2649744"/>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楕円 31"/>
            <p:cNvSpPr/>
            <p:nvPr/>
          </p:nvSpPr>
          <p:spPr>
            <a:xfrm>
              <a:off x="3649965" y="3988277"/>
              <a:ext cx="2668962" cy="264974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楕円 32"/>
            <p:cNvSpPr/>
            <p:nvPr/>
          </p:nvSpPr>
          <p:spPr>
            <a:xfrm>
              <a:off x="3022881" y="2097620"/>
              <a:ext cx="2668962" cy="2649744"/>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楕円 33"/>
            <p:cNvSpPr/>
            <p:nvPr/>
          </p:nvSpPr>
          <p:spPr>
            <a:xfrm>
              <a:off x="6340548" y="2097620"/>
              <a:ext cx="2668962" cy="2649744"/>
            </a:xfrm>
            <a:prstGeom prst="ellipse">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p:cNvSpPr txBox="1"/>
            <p:nvPr/>
          </p:nvSpPr>
          <p:spPr>
            <a:xfrm>
              <a:off x="3113034" y="2669818"/>
              <a:ext cx="1620957" cy="1384995"/>
            </a:xfrm>
            <a:prstGeom prst="rect">
              <a:avLst/>
            </a:prstGeom>
            <a:noFill/>
          </p:spPr>
          <p:txBody>
            <a:bodyPr wrap="none" rtlCol="0">
              <a:spAutoFit/>
            </a:bodyPr>
            <a:lstStyle/>
            <a:p>
              <a:r>
                <a:rPr lang="ja-JP" altLang="en-US" sz="2800" dirty="0">
                  <a:solidFill>
                    <a:srgbClr val="FFC000"/>
                  </a:solidFill>
                  <a:latin typeface="ＭＳ Ｐゴシック" panose="020B0600070205080204" pitchFamily="50" charset="-128"/>
                  <a:ea typeface="ＭＳ Ｐゴシック" panose="020B0600070205080204" pitchFamily="50" charset="-128"/>
                </a:rPr>
                <a:t>化学物質</a:t>
              </a:r>
              <a:endParaRPr lang="en-US" altLang="ja-JP" sz="2800" dirty="0">
                <a:solidFill>
                  <a:srgbClr val="FFC000"/>
                </a:solidFill>
                <a:latin typeface="ＭＳ Ｐゴシック" panose="020B0600070205080204" pitchFamily="50" charset="-128"/>
                <a:ea typeface="ＭＳ Ｐゴシック" panose="020B0600070205080204" pitchFamily="50" charset="-128"/>
              </a:endParaRPr>
            </a:p>
            <a:p>
              <a:r>
                <a:rPr lang="ja-JP" altLang="en-US" sz="2800" dirty="0">
                  <a:solidFill>
                    <a:srgbClr val="FFC000"/>
                  </a:solidFill>
                  <a:latin typeface="ＭＳ Ｐゴシック" panose="020B0600070205080204" pitchFamily="50" charset="-128"/>
                  <a:ea typeface="ＭＳ Ｐゴシック" panose="020B0600070205080204" pitchFamily="50" charset="-128"/>
                </a:rPr>
                <a:t>  電磁波</a:t>
              </a:r>
              <a:endParaRPr lang="en-US" altLang="ja-JP" sz="2800" dirty="0">
                <a:solidFill>
                  <a:srgbClr val="FFC000"/>
                </a:solidFill>
                <a:latin typeface="ＭＳ Ｐゴシック" panose="020B0600070205080204" pitchFamily="50" charset="-128"/>
                <a:ea typeface="ＭＳ Ｐゴシック" panose="020B0600070205080204" pitchFamily="50" charset="-128"/>
              </a:endParaRPr>
            </a:p>
            <a:p>
              <a:r>
                <a:rPr lang="ja-JP" altLang="en-US" sz="2800" dirty="0">
                  <a:solidFill>
                    <a:srgbClr val="FFC000"/>
                  </a:solidFill>
                  <a:latin typeface="ＭＳ Ｐゴシック" panose="020B0600070205080204" pitchFamily="50" charset="-128"/>
                  <a:ea typeface="ＭＳ Ｐゴシック" panose="020B0600070205080204" pitchFamily="50" charset="-128"/>
                </a:rPr>
                <a:t>　過敏症</a:t>
              </a:r>
            </a:p>
          </p:txBody>
        </p:sp>
        <p:sp>
          <p:nvSpPr>
            <p:cNvPr id="36" name="テキスト ボックス 35"/>
            <p:cNvSpPr txBox="1"/>
            <p:nvPr/>
          </p:nvSpPr>
          <p:spPr>
            <a:xfrm>
              <a:off x="7411838" y="2921889"/>
              <a:ext cx="1620957" cy="954107"/>
            </a:xfrm>
            <a:prstGeom prst="rect">
              <a:avLst/>
            </a:prstGeom>
            <a:noFill/>
          </p:spPr>
          <p:txBody>
            <a:bodyPr wrap="none" rtlCol="0">
              <a:spAutoFit/>
            </a:bodyPr>
            <a:lstStyle/>
            <a:p>
              <a:r>
                <a:rPr lang="ja-JP" altLang="en-US" sz="2800" dirty="0">
                  <a:solidFill>
                    <a:srgbClr val="0000CC"/>
                  </a:solidFill>
                  <a:latin typeface="ＭＳ Ｐゴシック" panose="020B0600070205080204" pitchFamily="50" charset="-128"/>
                  <a:ea typeface="ＭＳ Ｐゴシック" panose="020B0600070205080204" pitchFamily="50" charset="-128"/>
                </a:rPr>
                <a:t>過敏性</a:t>
              </a:r>
              <a:endParaRPr lang="en-US" altLang="ja-JP" sz="2800" dirty="0">
                <a:solidFill>
                  <a:srgbClr val="0000CC"/>
                </a:solidFill>
                <a:latin typeface="ＭＳ Ｐゴシック" panose="020B0600070205080204" pitchFamily="50" charset="-128"/>
                <a:ea typeface="ＭＳ Ｐゴシック" panose="020B0600070205080204" pitchFamily="50" charset="-128"/>
              </a:endParaRPr>
            </a:p>
            <a:p>
              <a:r>
                <a:rPr lang="ja-JP" altLang="en-US" sz="2800" dirty="0">
                  <a:solidFill>
                    <a:srgbClr val="0000CC"/>
                  </a:solidFill>
                  <a:latin typeface="ＭＳ Ｐゴシック" panose="020B0600070205080204" pitchFamily="50" charset="-128"/>
                  <a:ea typeface="ＭＳ Ｐゴシック" panose="020B0600070205080204" pitchFamily="50" charset="-128"/>
                </a:rPr>
                <a:t>腸症候群</a:t>
              </a:r>
            </a:p>
          </p:txBody>
        </p:sp>
        <p:sp>
          <p:nvSpPr>
            <p:cNvPr id="37" name="テキスト ボックス 36"/>
            <p:cNvSpPr txBox="1"/>
            <p:nvPr/>
          </p:nvSpPr>
          <p:spPr>
            <a:xfrm>
              <a:off x="5103040" y="1642305"/>
              <a:ext cx="1980029" cy="523220"/>
            </a:xfrm>
            <a:prstGeom prst="rect">
              <a:avLst/>
            </a:prstGeom>
            <a:noFill/>
          </p:spPr>
          <p:txBody>
            <a:bodyPr wrap="none" rtlCol="0">
              <a:spAutoFit/>
            </a:bodyPr>
            <a:lstStyle/>
            <a:p>
              <a:r>
                <a:rPr lang="ja-JP" altLang="en-US" sz="2800" dirty="0">
                  <a:solidFill>
                    <a:srgbClr val="FF0000"/>
                  </a:solidFill>
                  <a:latin typeface="ＭＳ Ｐゴシック" panose="020B0600070205080204" pitchFamily="50" charset="-128"/>
                  <a:ea typeface="ＭＳ Ｐゴシック" panose="020B0600070205080204" pitchFamily="50" charset="-128"/>
                </a:rPr>
                <a:t>線維筋痛症</a:t>
              </a:r>
            </a:p>
          </p:txBody>
        </p:sp>
        <p:sp>
          <p:nvSpPr>
            <p:cNvPr id="38" name="テキスト ボックス 37"/>
            <p:cNvSpPr txBox="1"/>
            <p:nvPr/>
          </p:nvSpPr>
          <p:spPr>
            <a:xfrm>
              <a:off x="3965794" y="5116830"/>
              <a:ext cx="1726049" cy="954107"/>
            </a:xfrm>
            <a:prstGeom prst="rect">
              <a:avLst/>
            </a:prstGeom>
            <a:noFill/>
          </p:spPr>
          <p:txBody>
            <a:bodyPr wrap="square" rtlCol="0">
              <a:spAutoFit/>
            </a:bodyPr>
            <a:lstStyle/>
            <a:p>
              <a:r>
                <a:rPr lang="ja-JP" altLang="en-US" sz="2800" dirty="0">
                  <a:solidFill>
                    <a:srgbClr val="00B050"/>
                  </a:solidFill>
                  <a:latin typeface="ＭＳ Ｐゴシック" panose="020B0600070205080204" pitchFamily="50" charset="-128"/>
                  <a:ea typeface="ＭＳ Ｐゴシック" panose="020B0600070205080204" pitchFamily="50" charset="-128"/>
                </a:rPr>
                <a:t>不安障害気分障害</a:t>
              </a:r>
            </a:p>
          </p:txBody>
        </p:sp>
        <p:sp>
          <p:nvSpPr>
            <p:cNvPr id="39" name="テキスト ボックス 38"/>
            <p:cNvSpPr txBox="1"/>
            <p:nvPr/>
          </p:nvSpPr>
          <p:spPr>
            <a:xfrm>
              <a:off x="6528555" y="5105484"/>
              <a:ext cx="1620957" cy="954107"/>
            </a:xfrm>
            <a:prstGeom prst="rect">
              <a:avLst/>
            </a:prstGeom>
            <a:noFill/>
          </p:spPr>
          <p:txBody>
            <a:bodyPr wrap="none" rtlCol="0">
              <a:spAutoFit/>
            </a:bodyPr>
            <a:lstStyle/>
            <a:p>
              <a:r>
                <a:rPr lang="ja-JP" altLang="en-US" sz="2800" dirty="0">
                  <a:solidFill>
                    <a:srgbClr val="7030A0"/>
                  </a:solidFill>
                  <a:latin typeface="ＭＳ Ｐゴシック" panose="020B0600070205080204" pitchFamily="50" charset="-128"/>
                  <a:ea typeface="ＭＳ Ｐゴシック" panose="020B0600070205080204" pitchFamily="50" charset="-128"/>
                </a:rPr>
                <a:t>起立性</a:t>
              </a:r>
              <a:endParaRPr lang="en-US" altLang="ja-JP" sz="2800" dirty="0">
                <a:solidFill>
                  <a:srgbClr val="7030A0"/>
                </a:solidFill>
                <a:latin typeface="ＭＳ Ｐゴシック" panose="020B0600070205080204" pitchFamily="50" charset="-128"/>
                <a:ea typeface="ＭＳ Ｐゴシック" panose="020B0600070205080204" pitchFamily="50" charset="-128"/>
              </a:endParaRPr>
            </a:p>
            <a:p>
              <a:r>
                <a:rPr lang="ja-JP" altLang="en-US" sz="2800" dirty="0">
                  <a:solidFill>
                    <a:srgbClr val="7030A0"/>
                  </a:solidFill>
                  <a:latin typeface="ＭＳ Ｐゴシック" panose="020B0600070205080204" pitchFamily="50" charset="-128"/>
                  <a:ea typeface="ＭＳ Ｐゴシック" panose="020B0600070205080204" pitchFamily="50" charset="-128"/>
                </a:rPr>
                <a:t>調節障害</a:t>
              </a:r>
            </a:p>
          </p:txBody>
        </p:sp>
        <p:sp>
          <p:nvSpPr>
            <p:cNvPr id="40" name="楕円 39"/>
            <p:cNvSpPr/>
            <p:nvPr/>
          </p:nvSpPr>
          <p:spPr>
            <a:xfrm>
              <a:off x="4620553" y="2467087"/>
              <a:ext cx="2668962" cy="264974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p:cNvSpPr txBox="1"/>
            <p:nvPr/>
          </p:nvSpPr>
          <p:spPr>
            <a:xfrm>
              <a:off x="4945349" y="3471675"/>
              <a:ext cx="2031325" cy="646331"/>
            </a:xfrm>
            <a:prstGeom prst="rect">
              <a:avLst/>
            </a:prstGeom>
            <a:noFill/>
          </p:spPr>
          <p:txBody>
            <a:bodyPr wrap="none" rtlCol="0">
              <a:spAutoFit/>
            </a:bodyPr>
            <a:lstStyle/>
            <a:p>
              <a:r>
                <a:rPr lang="ja-JP" altLang="en-US" sz="3600" dirty="0">
                  <a:latin typeface="ＭＳ Ｐゴシック" panose="020B0600070205080204" pitchFamily="50" charset="-128"/>
                  <a:ea typeface="ＭＳ Ｐゴシック" panose="020B0600070205080204" pitchFamily="50" charset="-128"/>
                </a:rPr>
                <a:t>慢性炎症</a:t>
              </a:r>
              <a:endParaRPr lang="en-US" altLang="ja-JP" sz="3600" dirty="0">
                <a:latin typeface="ＭＳ Ｐゴシック" panose="020B0600070205080204" pitchFamily="50" charset="-128"/>
                <a:ea typeface="ＭＳ Ｐゴシック" panose="020B0600070205080204" pitchFamily="50" charset="-128"/>
              </a:endParaRPr>
            </a:p>
          </p:txBody>
        </p:sp>
      </p:grpSp>
      <p:sp>
        <p:nvSpPr>
          <p:cNvPr id="28" name="テキスト ボックス 27">
            <a:extLst>
              <a:ext uri="{FF2B5EF4-FFF2-40B4-BE49-F238E27FC236}">
                <a16:creationId xmlns:a16="http://schemas.microsoft.com/office/drawing/2014/main" id="{73170F5C-BD71-CCFD-E3F9-722F5E774EFA}"/>
              </a:ext>
            </a:extLst>
          </p:cNvPr>
          <p:cNvSpPr txBox="1"/>
          <p:nvPr/>
        </p:nvSpPr>
        <p:spPr>
          <a:xfrm>
            <a:off x="2427582" y="2623566"/>
            <a:ext cx="1209265" cy="523220"/>
          </a:xfrm>
          <a:prstGeom prst="rect">
            <a:avLst/>
          </a:prstGeom>
          <a:noFill/>
        </p:spPr>
        <p:txBody>
          <a:bodyPr wrap="square" rtlCol="0">
            <a:spAutoFit/>
          </a:bodyPr>
          <a:lstStyle/>
          <a:p>
            <a:r>
              <a:rPr lang="ja-JP" altLang="en-US" sz="2800" dirty="0">
                <a:latin typeface="ＭＳ Ｐゴシック" panose="020B0600070205080204" pitchFamily="50" charset="-128"/>
                <a:ea typeface="ＭＳ Ｐゴシック" panose="020B0600070205080204" pitchFamily="50" charset="-128"/>
              </a:rPr>
              <a:t>不眠</a:t>
            </a:r>
            <a:endParaRPr kumimoji="1" lang="ja-JP" altLang="en-US" sz="2800" dirty="0">
              <a:latin typeface="ＭＳ Ｐゴシック" panose="020B0600070205080204" pitchFamily="50" charset="-128"/>
              <a:ea typeface="ＭＳ Ｐゴシック" panose="020B0600070205080204" pitchFamily="50" charset="-128"/>
            </a:endParaRPr>
          </a:p>
        </p:txBody>
      </p:sp>
      <p:sp>
        <p:nvSpPr>
          <p:cNvPr id="42" name="テキスト ボックス 41">
            <a:extLst>
              <a:ext uri="{FF2B5EF4-FFF2-40B4-BE49-F238E27FC236}">
                <a16:creationId xmlns:a16="http://schemas.microsoft.com/office/drawing/2014/main" id="{114756D3-3FEA-6BA2-A6EB-2D840B903B6E}"/>
              </a:ext>
            </a:extLst>
          </p:cNvPr>
          <p:cNvSpPr txBox="1"/>
          <p:nvPr/>
        </p:nvSpPr>
        <p:spPr>
          <a:xfrm>
            <a:off x="3957708" y="6070620"/>
            <a:ext cx="4658648" cy="646331"/>
          </a:xfrm>
          <a:prstGeom prst="rect">
            <a:avLst/>
          </a:prstGeom>
          <a:noFill/>
        </p:spPr>
        <p:txBody>
          <a:bodyPr wrap="none" rtlCol="0">
            <a:spAutoFit/>
          </a:bodyPr>
          <a:lstStyle/>
          <a:p>
            <a:r>
              <a:rPr kumimoji="1" lang="ja-JP" altLang="en-US" sz="3600" dirty="0">
                <a:highlight>
                  <a:srgbClr val="00FFFF"/>
                </a:highlight>
                <a:latin typeface="ＭＳ Ｐゴシック" panose="020B0600070205080204" pitchFamily="50" charset="-128"/>
                <a:ea typeface="ＭＳ Ｐゴシック" panose="020B0600070205080204" pitchFamily="50" charset="-128"/>
              </a:rPr>
              <a:t>検査にて異常が出ない</a:t>
            </a:r>
          </a:p>
        </p:txBody>
      </p:sp>
      <p:sp>
        <p:nvSpPr>
          <p:cNvPr id="43" name="テキスト ボックス 42">
            <a:extLst>
              <a:ext uri="{FF2B5EF4-FFF2-40B4-BE49-F238E27FC236}">
                <a16:creationId xmlns:a16="http://schemas.microsoft.com/office/drawing/2014/main" id="{2B889021-7553-BA54-C64D-95ED97DFDE09}"/>
              </a:ext>
            </a:extLst>
          </p:cNvPr>
          <p:cNvSpPr txBox="1"/>
          <p:nvPr/>
        </p:nvSpPr>
        <p:spPr>
          <a:xfrm>
            <a:off x="4257467" y="1154860"/>
            <a:ext cx="3324949" cy="646331"/>
          </a:xfrm>
          <a:prstGeom prst="rect">
            <a:avLst/>
          </a:prstGeom>
          <a:noFill/>
        </p:spPr>
        <p:txBody>
          <a:bodyPr wrap="none" rtlCol="0">
            <a:spAutoFit/>
          </a:bodyPr>
          <a:lstStyle/>
          <a:p>
            <a:r>
              <a:rPr lang="ja-JP" altLang="en-US" sz="3600" dirty="0">
                <a:highlight>
                  <a:srgbClr val="00FFFF"/>
                </a:highlight>
                <a:latin typeface="ＭＳ Ｐゴシック" panose="020B0600070205080204" pitchFamily="50" charset="-128"/>
                <a:ea typeface="ＭＳ Ｐゴシック" panose="020B0600070205080204" pitchFamily="50" charset="-128"/>
              </a:rPr>
              <a:t>診断がつかない</a:t>
            </a:r>
            <a:endParaRPr kumimoji="1" lang="ja-JP" altLang="en-US" sz="3600" dirty="0">
              <a:highlight>
                <a:srgbClr val="00FFFF"/>
              </a:highlight>
              <a:latin typeface="ＭＳ Ｐゴシック" panose="020B0600070205080204" pitchFamily="50" charset="-128"/>
              <a:ea typeface="ＭＳ Ｐゴシック" panose="020B0600070205080204" pitchFamily="50" charset="-128"/>
            </a:endParaRPr>
          </a:p>
        </p:txBody>
      </p:sp>
      <p:sp>
        <p:nvSpPr>
          <p:cNvPr id="44" name="テキスト ボックス 43">
            <a:extLst>
              <a:ext uri="{FF2B5EF4-FFF2-40B4-BE49-F238E27FC236}">
                <a16:creationId xmlns:a16="http://schemas.microsoft.com/office/drawing/2014/main" id="{DB802362-64E2-D610-9551-7611EEA5E304}"/>
              </a:ext>
            </a:extLst>
          </p:cNvPr>
          <p:cNvSpPr txBox="1"/>
          <p:nvPr/>
        </p:nvSpPr>
        <p:spPr>
          <a:xfrm>
            <a:off x="11292396" y="6156664"/>
            <a:ext cx="675185" cy="523220"/>
          </a:xfrm>
          <a:prstGeom prst="rect">
            <a:avLst/>
          </a:prstGeom>
          <a:noFill/>
        </p:spPr>
        <p:txBody>
          <a:bodyPr wrap="none" rtlCol="0">
            <a:spAutoFit/>
          </a:bodyPr>
          <a:lstStyle/>
          <a:p>
            <a:r>
              <a:rPr lang="ja-JP" altLang="en-US" sz="2800" dirty="0">
                <a:latin typeface="ＭＳ Ｐゴシック" panose="020B0600070205080204" pitchFamily="50" charset="-128"/>
                <a:ea typeface="ＭＳ Ｐゴシック" panose="020B0600070205080204" pitchFamily="50" charset="-128"/>
              </a:rPr>
              <a:t>３３</a:t>
            </a:r>
            <a:endParaRPr kumimoji="1" lang="ja-JP" altLang="en-US" sz="28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0806710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746655" y="400555"/>
            <a:ext cx="11319124" cy="769441"/>
          </a:xfrm>
          <a:prstGeom prst="rect">
            <a:avLst/>
          </a:prstGeom>
          <a:noFill/>
        </p:spPr>
        <p:txBody>
          <a:bodyPr wrap="none" rtlCol="0">
            <a:spAutoFit/>
          </a:bodyPr>
          <a:lstStyle/>
          <a:p>
            <a:r>
              <a:rPr kumimoji="1" lang="ja-JP" altLang="en-US" sz="4400" dirty="0">
                <a:solidFill>
                  <a:srgbClr val="0000CC"/>
                </a:solidFill>
                <a:latin typeface="ＭＳ Ｐゴシック" panose="020B0600070205080204" pitchFamily="50" charset="-128"/>
                <a:ea typeface="ＭＳ Ｐゴシック" panose="020B0600070205080204" pitchFamily="50" charset="-128"/>
              </a:rPr>
              <a:t>筋痛性脳脊髄炎（</a:t>
            </a:r>
            <a:r>
              <a:rPr kumimoji="1" lang="en-US" altLang="ja-JP" sz="4400" dirty="0">
                <a:solidFill>
                  <a:srgbClr val="0000CC"/>
                </a:solidFill>
                <a:latin typeface="ＭＳ Ｐゴシック" panose="020B0600070205080204" pitchFamily="50" charset="-128"/>
                <a:ea typeface="ＭＳ Ｐゴシック" panose="020B0600070205080204" pitchFamily="50" charset="-128"/>
              </a:rPr>
              <a:t>ME)</a:t>
            </a:r>
            <a:r>
              <a:rPr kumimoji="1" lang="ja-JP" altLang="en-US" sz="4400" dirty="0">
                <a:latin typeface="ＭＳ Ｐゴシック" panose="020B0600070205080204" pitchFamily="50" charset="-128"/>
                <a:ea typeface="ＭＳ Ｐゴシック" panose="020B0600070205080204" pitchFamily="50" charset="-128"/>
              </a:rPr>
              <a:t>／</a:t>
            </a:r>
            <a:r>
              <a:rPr kumimoji="1" lang="ja-JP" altLang="en-US" sz="4400" dirty="0">
                <a:solidFill>
                  <a:srgbClr val="FF0000"/>
                </a:solidFill>
                <a:latin typeface="ＭＳ Ｐゴシック" panose="020B0600070205080204" pitchFamily="50" charset="-128"/>
                <a:ea typeface="ＭＳ Ｐゴシック" panose="020B0600070205080204" pitchFamily="50" charset="-128"/>
              </a:rPr>
              <a:t>慢性疲労症候群（</a:t>
            </a:r>
            <a:r>
              <a:rPr kumimoji="1" lang="en-US" altLang="ja-JP" sz="4400" dirty="0">
                <a:solidFill>
                  <a:srgbClr val="FF0000"/>
                </a:solidFill>
                <a:latin typeface="ＭＳ Ｐゴシック" panose="020B0600070205080204" pitchFamily="50" charset="-128"/>
                <a:ea typeface="ＭＳ Ｐゴシック" panose="020B0600070205080204" pitchFamily="50" charset="-128"/>
              </a:rPr>
              <a:t>CFS)</a:t>
            </a:r>
            <a:endParaRPr kumimoji="1" lang="ja-JP" altLang="en-US" sz="4400" dirty="0">
              <a:solidFill>
                <a:srgbClr val="FF0000"/>
              </a:solidFill>
              <a:latin typeface="ＭＳ Ｐゴシック" panose="020B0600070205080204" pitchFamily="50" charset="-128"/>
              <a:ea typeface="ＭＳ Ｐゴシック" panose="020B0600070205080204" pitchFamily="50" charset="-128"/>
            </a:endParaRPr>
          </a:p>
        </p:txBody>
      </p:sp>
      <p:grpSp>
        <p:nvGrpSpPr>
          <p:cNvPr id="16" name="グループ化 15"/>
          <p:cNvGrpSpPr/>
          <p:nvPr/>
        </p:nvGrpSpPr>
        <p:grpSpPr>
          <a:xfrm>
            <a:off x="522511" y="1722664"/>
            <a:ext cx="4816928" cy="4721677"/>
            <a:chOff x="3306536" y="1387929"/>
            <a:chExt cx="4816928" cy="4721677"/>
          </a:xfrm>
        </p:grpSpPr>
        <p:grpSp>
          <p:nvGrpSpPr>
            <p:cNvPr id="5" name="グループ化 4"/>
            <p:cNvGrpSpPr/>
            <p:nvPr/>
          </p:nvGrpSpPr>
          <p:grpSpPr>
            <a:xfrm>
              <a:off x="3306536" y="1387929"/>
              <a:ext cx="4816928" cy="4721677"/>
              <a:chOff x="3477986" y="1491342"/>
              <a:chExt cx="3973291" cy="3989614"/>
            </a:xfrm>
          </p:grpSpPr>
          <p:sp>
            <p:nvSpPr>
              <p:cNvPr id="2" name="楕円 1"/>
              <p:cNvSpPr/>
              <p:nvPr/>
            </p:nvSpPr>
            <p:spPr>
              <a:xfrm>
                <a:off x="3477986" y="1494064"/>
                <a:ext cx="2645228" cy="2661557"/>
              </a:xfrm>
              <a:prstGeom prst="ellipse">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楕円 2"/>
              <p:cNvSpPr/>
              <p:nvPr/>
            </p:nvSpPr>
            <p:spPr>
              <a:xfrm>
                <a:off x="4806049" y="1491342"/>
                <a:ext cx="2645228" cy="2661557"/>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楕円 3"/>
              <p:cNvSpPr/>
              <p:nvPr/>
            </p:nvSpPr>
            <p:spPr>
              <a:xfrm>
                <a:off x="4166505" y="2819399"/>
                <a:ext cx="2645228" cy="266155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 name="テキスト ボックス 7"/>
            <p:cNvSpPr txBox="1"/>
            <p:nvPr/>
          </p:nvSpPr>
          <p:spPr>
            <a:xfrm>
              <a:off x="3687675" y="2141948"/>
              <a:ext cx="1005403" cy="1077218"/>
            </a:xfrm>
            <a:prstGeom prst="rect">
              <a:avLst/>
            </a:prstGeom>
            <a:noFill/>
          </p:spPr>
          <p:txBody>
            <a:bodyPr wrap="none" rtlCol="0">
              <a:spAutoFit/>
            </a:bodyPr>
            <a:lstStyle/>
            <a:p>
              <a:r>
                <a:rPr lang="ja-JP" altLang="en-US" sz="3200" dirty="0">
                  <a:solidFill>
                    <a:srgbClr val="0000CC"/>
                  </a:solidFill>
                  <a:latin typeface="ＭＳ Ｐゴシック" panose="020B0600070205080204" pitchFamily="50" charset="-128"/>
                  <a:ea typeface="ＭＳ Ｐゴシック" panose="020B0600070205080204" pitchFamily="50" charset="-128"/>
                </a:rPr>
                <a:t>自己</a:t>
              </a:r>
              <a:endParaRPr lang="en-US" altLang="ja-JP" sz="3200" dirty="0">
                <a:solidFill>
                  <a:srgbClr val="0000CC"/>
                </a:solidFill>
                <a:latin typeface="ＭＳ Ｐゴシック" panose="020B0600070205080204" pitchFamily="50" charset="-128"/>
                <a:ea typeface="ＭＳ Ｐゴシック" panose="020B0600070205080204" pitchFamily="50" charset="-128"/>
              </a:endParaRPr>
            </a:p>
            <a:p>
              <a:r>
                <a:rPr lang="ja-JP" altLang="en-US" sz="3200" dirty="0">
                  <a:solidFill>
                    <a:srgbClr val="0000CC"/>
                  </a:solidFill>
                  <a:latin typeface="ＭＳ Ｐゴシック" panose="020B0600070205080204" pitchFamily="50" charset="-128"/>
                  <a:ea typeface="ＭＳ Ｐゴシック" panose="020B0600070205080204" pitchFamily="50" charset="-128"/>
                </a:rPr>
                <a:t>抗体</a:t>
              </a:r>
              <a:endParaRPr kumimoji="1" lang="ja-JP" altLang="en-US" sz="3200" dirty="0">
                <a:solidFill>
                  <a:srgbClr val="0000CC"/>
                </a:solidFill>
                <a:latin typeface="ＭＳ Ｐゴシック" panose="020B0600070205080204" pitchFamily="50" charset="-128"/>
                <a:ea typeface="ＭＳ Ｐゴシック" panose="020B0600070205080204" pitchFamily="50" charset="-128"/>
              </a:endParaRPr>
            </a:p>
          </p:txBody>
        </p:sp>
        <p:sp>
          <p:nvSpPr>
            <p:cNvPr id="9" name="テキスト ボックス 8"/>
            <p:cNvSpPr txBox="1"/>
            <p:nvPr/>
          </p:nvSpPr>
          <p:spPr>
            <a:xfrm>
              <a:off x="6777212" y="2141948"/>
              <a:ext cx="1267569" cy="1077218"/>
            </a:xfrm>
            <a:prstGeom prst="rect">
              <a:avLst/>
            </a:prstGeom>
            <a:noFill/>
          </p:spPr>
          <p:txBody>
            <a:bodyPr wrap="square" rtlCol="0">
              <a:spAutoFit/>
            </a:bodyPr>
            <a:lstStyle/>
            <a:p>
              <a:r>
                <a:rPr lang="ja-JP" altLang="en-US" sz="3200" dirty="0">
                  <a:solidFill>
                    <a:srgbClr val="00B050"/>
                  </a:solidFill>
                  <a:latin typeface="ＭＳ Ｐゴシック" panose="020B0600070205080204" pitchFamily="50" charset="-128"/>
                  <a:ea typeface="ＭＳ Ｐゴシック" panose="020B0600070205080204" pitchFamily="50" charset="-128"/>
                </a:rPr>
                <a:t>持続</a:t>
              </a:r>
              <a:endParaRPr lang="en-US" altLang="ja-JP" sz="3200" dirty="0">
                <a:solidFill>
                  <a:srgbClr val="00B050"/>
                </a:solidFill>
                <a:latin typeface="ＭＳ Ｐゴシック" panose="020B0600070205080204" pitchFamily="50" charset="-128"/>
                <a:ea typeface="ＭＳ Ｐゴシック" panose="020B0600070205080204" pitchFamily="50" charset="-128"/>
              </a:endParaRPr>
            </a:p>
            <a:p>
              <a:r>
                <a:rPr lang="ja-JP" altLang="en-US" sz="3200" dirty="0">
                  <a:solidFill>
                    <a:srgbClr val="00B050"/>
                  </a:solidFill>
                  <a:latin typeface="ＭＳ Ｐゴシック" panose="020B0600070205080204" pitchFamily="50" charset="-128"/>
                  <a:ea typeface="ＭＳ Ｐゴシック" panose="020B0600070205080204" pitchFamily="50" charset="-128"/>
                </a:rPr>
                <a:t>感染</a:t>
              </a:r>
              <a:endParaRPr kumimoji="1" lang="ja-JP" altLang="en-US" sz="3200" dirty="0">
                <a:solidFill>
                  <a:srgbClr val="00B050"/>
                </a:solidFill>
                <a:latin typeface="ＭＳ Ｐゴシック" panose="020B0600070205080204" pitchFamily="50" charset="-128"/>
                <a:ea typeface="ＭＳ Ｐゴシック" panose="020B0600070205080204" pitchFamily="50" charset="-128"/>
              </a:endParaRPr>
            </a:p>
          </p:txBody>
        </p:sp>
        <p:sp>
          <p:nvSpPr>
            <p:cNvPr id="10" name="テキスト ボックス 9"/>
            <p:cNvSpPr txBox="1"/>
            <p:nvPr/>
          </p:nvSpPr>
          <p:spPr>
            <a:xfrm>
              <a:off x="4933587" y="4762115"/>
              <a:ext cx="1975221" cy="954107"/>
            </a:xfrm>
            <a:prstGeom prst="rect">
              <a:avLst/>
            </a:prstGeom>
            <a:noFill/>
          </p:spPr>
          <p:txBody>
            <a:bodyPr wrap="none" rtlCol="0">
              <a:spAutoFit/>
            </a:bodyPr>
            <a:lstStyle/>
            <a:p>
              <a:r>
                <a:rPr kumimoji="1" lang="ja-JP" altLang="en-US" sz="2800" dirty="0">
                  <a:solidFill>
                    <a:srgbClr val="FF0000"/>
                  </a:solidFill>
                  <a:latin typeface="ＭＳ Ｐゴシック" panose="020B0600070205080204" pitchFamily="50" charset="-128"/>
                  <a:ea typeface="ＭＳ Ｐゴシック" panose="020B0600070205080204" pitchFamily="50" charset="-128"/>
                </a:rPr>
                <a:t>サイトカイン</a:t>
              </a:r>
              <a:endParaRPr kumimoji="1" lang="en-US" altLang="ja-JP" sz="2800" dirty="0">
                <a:solidFill>
                  <a:srgbClr val="FF0000"/>
                </a:solidFill>
                <a:latin typeface="ＭＳ Ｐゴシック" panose="020B0600070205080204" pitchFamily="50" charset="-128"/>
                <a:ea typeface="ＭＳ Ｐゴシック" panose="020B0600070205080204" pitchFamily="50" charset="-128"/>
              </a:endParaRPr>
            </a:p>
            <a:p>
              <a:r>
                <a:rPr kumimoji="1" lang="ja-JP" altLang="en-US" sz="2800" dirty="0">
                  <a:solidFill>
                    <a:srgbClr val="FF0000"/>
                  </a:solidFill>
                  <a:latin typeface="ＭＳ Ｐゴシック" panose="020B0600070205080204" pitchFamily="50" charset="-128"/>
                  <a:ea typeface="ＭＳ Ｐゴシック" panose="020B0600070205080204" pitchFamily="50" charset="-128"/>
                </a:rPr>
                <a:t>  ストーム</a:t>
              </a:r>
            </a:p>
          </p:txBody>
        </p:sp>
        <p:sp>
          <p:nvSpPr>
            <p:cNvPr id="12" name="テキスト ボックス 11"/>
            <p:cNvSpPr txBox="1"/>
            <p:nvPr/>
          </p:nvSpPr>
          <p:spPr>
            <a:xfrm>
              <a:off x="5255051" y="2999809"/>
              <a:ext cx="998724" cy="1077218"/>
            </a:xfrm>
            <a:prstGeom prst="rect">
              <a:avLst/>
            </a:prstGeom>
            <a:noFill/>
          </p:spPr>
          <p:txBody>
            <a:bodyPr wrap="square" rtlCol="0">
              <a:spAutoFit/>
            </a:bodyPr>
            <a:lstStyle/>
            <a:p>
              <a:r>
                <a:rPr kumimoji="1" lang="ja-JP" altLang="en-US" sz="3200" dirty="0">
                  <a:latin typeface="ＭＳ Ｐゴシック" panose="020B0600070205080204" pitchFamily="50" charset="-128"/>
                  <a:ea typeface="ＭＳ Ｐゴシック" panose="020B0600070205080204" pitchFamily="50" charset="-128"/>
                </a:rPr>
                <a:t>遺伝素因</a:t>
              </a:r>
            </a:p>
          </p:txBody>
        </p:sp>
      </p:grpSp>
      <p:grpSp>
        <p:nvGrpSpPr>
          <p:cNvPr id="29" name="グループ化 28"/>
          <p:cNvGrpSpPr/>
          <p:nvPr/>
        </p:nvGrpSpPr>
        <p:grpSpPr>
          <a:xfrm>
            <a:off x="5659948" y="1121502"/>
            <a:ext cx="6009914" cy="5516519"/>
            <a:chOff x="3022881" y="1121502"/>
            <a:chExt cx="6009914" cy="5516519"/>
          </a:xfrm>
        </p:grpSpPr>
        <p:sp>
          <p:nvSpPr>
            <p:cNvPr id="30" name="楕円 29"/>
            <p:cNvSpPr/>
            <p:nvPr/>
          </p:nvSpPr>
          <p:spPr>
            <a:xfrm>
              <a:off x="4742876" y="1121502"/>
              <a:ext cx="2668962" cy="264974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楕円 30"/>
            <p:cNvSpPr/>
            <p:nvPr/>
          </p:nvSpPr>
          <p:spPr>
            <a:xfrm>
              <a:off x="5745166" y="3982136"/>
              <a:ext cx="2668962" cy="2649744"/>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楕円 31"/>
            <p:cNvSpPr/>
            <p:nvPr/>
          </p:nvSpPr>
          <p:spPr>
            <a:xfrm>
              <a:off x="3649965" y="3988277"/>
              <a:ext cx="2668962" cy="264974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楕円 32"/>
            <p:cNvSpPr/>
            <p:nvPr/>
          </p:nvSpPr>
          <p:spPr>
            <a:xfrm>
              <a:off x="3022881" y="2097620"/>
              <a:ext cx="2668962" cy="2649744"/>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楕円 33"/>
            <p:cNvSpPr/>
            <p:nvPr/>
          </p:nvSpPr>
          <p:spPr>
            <a:xfrm>
              <a:off x="6340548" y="2097620"/>
              <a:ext cx="2668962" cy="2649744"/>
            </a:xfrm>
            <a:prstGeom prst="ellipse">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p:cNvSpPr txBox="1"/>
            <p:nvPr/>
          </p:nvSpPr>
          <p:spPr>
            <a:xfrm>
              <a:off x="3114518" y="2925410"/>
              <a:ext cx="1620957" cy="523220"/>
            </a:xfrm>
            <a:prstGeom prst="rect">
              <a:avLst/>
            </a:prstGeom>
            <a:noFill/>
          </p:spPr>
          <p:txBody>
            <a:bodyPr wrap="none" rtlCol="0">
              <a:spAutoFit/>
            </a:bodyPr>
            <a:lstStyle/>
            <a:p>
              <a:r>
                <a:rPr lang="ja-JP" altLang="en-US" sz="2800" dirty="0">
                  <a:solidFill>
                    <a:srgbClr val="FFC000"/>
                  </a:solidFill>
                  <a:latin typeface="ＭＳ Ｐゴシック" panose="020B0600070205080204" pitchFamily="50" charset="-128"/>
                  <a:ea typeface="ＭＳ Ｐゴシック" panose="020B0600070205080204" pitchFamily="50" charset="-128"/>
                </a:rPr>
                <a:t>神経障害</a:t>
              </a:r>
              <a:endParaRPr lang="en-US" altLang="ja-JP" sz="2800" dirty="0">
                <a:solidFill>
                  <a:srgbClr val="FFC000"/>
                </a:solidFill>
                <a:latin typeface="ＭＳ Ｐゴシック" panose="020B0600070205080204" pitchFamily="50" charset="-128"/>
                <a:ea typeface="ＭＳ Ｐゴシック" panose="020B0600070205080204" pitchFamily="50" charset="-128"/>
              </a:endParaRPr>
            </a:p>
          </p:txBody>
        </p:sp>
        <p:sp>
          <p:nvSpPr>
            <p:cNvPr id="36" name="テキスト ボックス 35"/>
            <p:cNvSpPr txBox="1"/>
            <p:nvPr/>
          </p:nvSpPr>
          <p:spPr>
            <a:xfrm>
              <a:off x="7411838" y="2921889"/>
              <a:ext cx="1620957" cy="523220"/>
            </a:xfrm>
            <a:prstGeom prst="rect">
              <a:avLst/>
            </a:prstGeom>
            <a:noFill/>
          </p:spPr>
          <p:txBody>
            <a:bodyPr wrap="none" rtlCol="0">
              <a:spAutoFit/>
            </a:bodyPr>
            <a:lstStyle/>
            <a:p>
              <a:r>
                <a:rPr lang="ja-JP" altLang="en-US" sz="2800" dirty="0">
                  <a:solidFill>
                    <a:srgbClr val="0000CC"/>
                  </a:solidFill>
                  <a:latin typeface="ＭＳ Ｐゴシック" panose="020B0600070205080204" pitchFamily="50" charset="-128"/>
                  <a:ea typeface="ＭＳ Ｐゴシック" panose="020B0600070205080204" pitchFamily="50" charset="-128"/>
                </a:rPr>
                <a:t>代謝障害</a:t>
              </a:r>
              <a:endParaRPr lang="en-US" altLang="ja-JP" sz="2800" dirty="0">
                <a:solidFill>
                  <a:srgbClr val="0000CC"/>
                </a:solidFill>
                <a:latin typeface="ＭＳ Ｐゴシック" panose="020B0600070205080204" pitchFamily="50" charset="-128"/>
                <a:ea typeface="ＭＳ Ｐゴシック" panose="020B0600070205080204" pitchFamily="50" charset="-128"/>
              </a:endParaRPr>
            </a:p>
          </p:txBody>
        </p:sp>
        <p:sp>
          <p:nvSpPr>
            <p:cNvPr id="37" name="テキスト ボックス 36"/>
            <p:cNvSpPr txBox="1"/>
            <p:nvPr/>
          </p:nvSpPr>
          <p:spPr>
            <a:xfrm>
              <a:off x="5099618" y="1722664"/>
              <a:ext cx="1980029" cy="523220"/>
            </a:xfrm>
            <a:prstGeom prst="rect">
              <a:avLst/>
            </a:prstGeom>
            <a:noFill/>
          </p:spPr>
          <p:txBody>
            <a:bodyPr wrap="none" rtlCol="0">
              <a:spAutoFit/>
            </a:bodyPr>
            <a:lstStyle/>
            <a:p>
              <a:r>
                <a:rPr lang="ja-JP" altLang="en-US" sz="2800" dirty="0">
                  <a:solidFill>
                    <a:srgbClr val="FF0000"/>
                  </a:solidFill>
                  <a:latin typeface="ＭＳ Ｐゴシック" panose="020B0600070205080204" pitchFamily="50" charset="-128"/>
                  <a:ea typeface="ＭＳ Ｐゴシック" panose="020B0600070205080204" pitchFamily="50" charset="-128"/>
                </a:rPr>
                <a:t>内分泌障害</a:t>
              </a:r>
            </a:p>
          </p:txBody>
        </p:sp>
        <p:sp>
          <p:nvSpPr>
            <p:cNvPr id="38" name="テキスト ボックス 37"/>
            <p:cNvSpPr txBox="1"/>
            <p:nvPr/>
          </p:nvSpPr>
          <p:spPr>
            <a:xfrm>
              <a:off x="3965794" y="5116830"/>
              <a:ext cx="1726049" cy="523220"/>
            </a:xfrm>
            <a:prstGeom prst="rect">
              <a:avLst/>
            </a:prstGeom>
            <a:noFill/>
          </p:spPr>
          <p:txBody>
            <a:bodyPr wrap="square" rtlCol="0">
              <a:spAutoFit/>
            </a:bodyPr>
            <a:lstStyle/>
            <a:p>
              <a:r>
                <a:rPr lang="ja-JP" altLang="en-US" sz="2800" dirty="0">
                  <a:solidFill>
                    <a:srgbClr val="00B050"/>
                  </a:solidFill>
                  <a:latin typeface="ＭＳ Ｐゴシック" panose="020B0600070205080204" pitchFamily="50" charset="-128"/>
                  <a:ea typeface="ＭＳ Ｐゴシック" panose="020B0600070205080204" pitchFamily="50" charset="-128"/>
                </a:rPr>
                <a:t>循環障害</a:t>
              </a:r>
            </a:p>
          </p:txBody>
        </p:sp>
        <p:sp>
          <p:nvSpPr>
            <p:cNvPr id="39" name="テキスト ボックス 38"/>
            <p:cNvSpPr txBox="1"/>
            <p:nvPr/>
          </p:nvSpPr>
          <p:spPr>
            <a:xfrm>
              <a:off x="6540198" y="5118321"/>
              <a:ext cx="1620957" cy="523220"/>
            </a:xfrm>
            <a:prstGeom prst="rect">
              <a:avLst/>
            </a:prstGeom>
            <a:noFill/>
          </p:spPr>
          <p:txBody>
            <a:bodyPr wrap="none" rtlCol="0">
              <a:spAutoFit/>
            </a:bodyPr>
            <a:lstStyle/>
            <a:p>
              <a:r>
                <a:rPr lang="ja-JP" altLang="en-US" sz="2800" dirty="0">
                  <a:solidFill>
                    <a:srgbClr val="7030A0"/>
                  </a:solidFill>
                  <a:latin typeface="ＭＳ Ｐゴシック" panose="020B0600070205080204" pitchFamily="50" charset="-128"/>
                  <a:ea typeface="ＭＳ Ｐゴシック" panose="020B0600070205080204" pitchFamily="50" charset="-128"/>
                </a:rPr>
                <a:t>細胞障害</a:t>
              </a:r>
            </a:p>
          </p:txBody>
        </p:sp>
        <p:sp>
          <p:nvSpPr>
            <p:cNvPr id="40" name="楕円 39"/>
            <p:cNvSpPr/>
            <p:nvPr/>
          </p:nvSpPr>
          <p:spPr>
            <a:xfrm>
              <a:off x="4620553" y="2467087"/>
              <a:ext cx="2668962" cy="264974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p:cNvSpPr txBox="1"/>
            <p:nvPr/>
          </p:nvSpPr>
          <p:spPr>
            <a:xfrm>
              <a:off x="4945349" y="3471675"/>
              <a:ext cx="2031325" cy="646331"/>
            </a:xfrm>
            <a:prstGeom prst="rect">
              <a:avLst/>
            </a:prstGeom>
            <a:noFill/>
          </p:spPr>
          <p:txBody>
            <a:bodyPr wrap="none" rtlCol="0">
              <a:spAutoFit/>
            </a:bodyPr>
            <a:lstStyle/>
            <a:p>
              <a:r>
                <a:rPr lang="ja-JP" altLang="en-US" sz="3600" dirty="0">
                  <a:latin typeface="ＭＳ Ｐゴシック" panose="020B0600070205080204" pitchFamily="50" charset="-128"/>
                  <a:ea typeface="ＭＳ Ｐゴシック" panose="020B0600070205080204" pitchFamily="50" charset="-128"/>
                </a:rPr>
                <a:t>慢性炎症</a:t>
              </a:r>
              <a:endParaRPr lang="en-US" altLang="ja-JP" sz="3600" dirty="0">
                <a:latin typeface="ＭＳ Ｐゴシック" panose="020B0600070205080204" pitchFamily="50" charset="-128"/>
                <a:ea typeface="ＭＳ Ｐゴシック" panose="020B0600070205080204" pitchFamily="50" charset="-128"/>
              </a:endParaRPr>
            </a:p>
          </p:txBody>
        </p:sp>
      </p:grpSp>
      <p:sp>
        <p:nvSpPr>
          <p:cNvPr id="13" name="テキスト ボックス 12">
            <a:extLst>
              <a:ext uri="{FF2B5EF4-FFF2-40B4-BE49-F238E27FC236}">
                <a16:creationId xmlns:a16="http://schemas.microsoft.com/office/drawing/2014/main" id="{96015A27-B6BF-F832-6360-A09CDFEFA4C6}"/>
              </a:ext>
            </a:extLst>
          </p:cNvPr>
          <p:cNvSpPr txBox="1"/>
          <p:nvPr/>
        </p:nvSpPr>
        <p:spPr>
          <a:xfrm>
            <a:off x="3915195" y="5865217"/>
            <a:ext cx="4225837" cy="646331"/>
          </a:xfrm>
          <a:prstGeom prst="rect">
            <a:avLst/>
          </a:prstGeom>
          <a:noFill/>
        </p:spPr>
        <p:txBody>
          <a:bodyPr wrap="none" rtlCol="0">
            <a:spAutoFit/>
          </a:bodyPr>
          <a:lstStyle/>
          <a:p>
            <a:r>
              <a:rPr kumimoji="1" lang="ja-JP" altLang="en-US" sz="3600" dirty="0">
                <a:highlight>
                  <a:srgbClr val="00FFFF"/>
                </a:highlight>
                <a:latin typeface="ＭＳ Ｐゴシック" panose="020B0600070205080204" pitchFamily="50" charset="-128"/>
                <a:ea typeface="ＭＳ Ｐゴシック" panose="020B0600070205080204" pitchFamily="50" charset="-128"/>
              </a:rPr>
              <a:t>エネルギー産生不足</a:t>
            </a:r>
          </a:p>
        </p:txBody>
      </p:sp>
      <p:sp>
        <p:nvSpPr>
          <p:cNvPr id="28" name="テキスト ボックス 27">
            <a:extLst>
              <a:ext uri="{FF2B5EF4-FFF2-40B4-BE49-F238E27FC236}">
                <a16:creationId xmlns:a16="http://schemas.microsoft.com/office/drawing/2014/main" id="{075154E7-1D23-4E41-021E-79D9EA9C2FA7}"/>
              </a:ext>
            </a:extLst>
          </p:cNvPr>
          <p:cNvSpPr txBox="1"/>
          <p:nvPr/>
        </p:nvSpPr>
        <p:spPr>
          <a:xfrm>
            <a:off x="3880539" y="1145896"/>
            <a:ext cx="4493538" cy="646331"/>
          </a:xfrm>
          <a:prstGeom prst="rect">
            <a:avLst/>
          </a:prstGeom>
          <a:noFill/>
        </p:spPr>
        <p:txBody>
          <a:bodyPr wrap="none" rtlCol="0">
            <a:spAutoFit/>
          </a:bodyPr>
          <a:lstStyle/>
          <a:p>
            <a:r>
              <a:rPr kumimoji="1" lang="ja-JP" altLang="en-US" sz="3600" dirty="0">
                <a:highlight>
                  <a:srgbClr val="00FFFF"/>
                </a:highlight>
                <a:latin typeface="ＭＳ Ｐゴシック" panose="020B0600070205080204" pitchFamily="50" charset="-128"/>
                <a:ea typeface="ＭＳ Ｐゴシック" panose="020B0600070205080204" pitchFamily="50" charset="-128"/>
              </a:rPr>
              <a:t>ミトコンドリア機能障害</a:t>
            </a:r>
          </a:p>
        </p:txBody>
      </p:sp>
      <p:sp>
        <p:nvSpPr>
          <p:cNvPr id="42" name="テキスト ボックス 41">
            <a:extLst>
              <a:ext uri="{FF2B5EF4-FFF2-40B4-BE49-F238E27FC236}">
                <a16:creationId xmlns:a16="http://schemas.microsoft.com/office/drawing/2014/main" id="{1794FB73-2F22-852C-A551-D0393FFBE75C}"/>
              </a:ext>
            </a:extLst>
          </p:cNvPr>
          <p:cNvSpPr txBox="1"/>
          <p:nvPr/>
        </p:nvSpPr>
        <p:spPr>
          <a:xfrm>
            <a:off x="11292396" y="6156664"/>
            <a:ext cx="675185" cy="523220"/>
          </a:xfrm>
          <a:prstGeom prst="rect">
            <a:avLst/>
          </a:prstGeom>
          <a:noFill/>
        </p:spPr>
        <p:txBody>
          <a:bodyPr wrap="none" rtlCol="0">
            <a:spAutoFit/>
          </a:bodyPr>
          <a:lstStyle/>
          <a:p>
            <a:r>
              <a:rPr lang="ja-JP" altLang="en-US" sz="2800" dirty="0">
                <a:latin typeface="ＭＳ Ｐゴシック" panose="020B0600070205080204" pitchFamily="50" charset="-128"/>
                <a:ea typeface="ＭＳ Ｐゴシック" panose="020B0600070205080204" pitchFamily="50" charset="-128"/>
              </a:rPr>
              <a:t>３４</a:t>
            </a:r>
            <a:endParaRPr kumimoji="1" lang="ja-JP" altLang="en-US" sz="28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5487292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Oval 3"/>
          <p:cNvSpPr>
            <a:spLocks noChangeArrowheads="1"/>
          </p:cNvSpPr>
          <p:nvPr/>
        </p:nvSpPr>
        <p:spPr bwMode="auto">
          <a:xfrm>
            <a:off x="2779486" y="737770"/>
            <a:ext cx="6310944" cy="547425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grpSp>
        <p:nvGrpSpPr>
          <p:cNvPr id="4" name="グループ化 3"/>
          <p:cNvGrpSpPr/>
          <p:nvPr/>
        </p:nvGrpSpPr>
        <p:grpSpPr>
          <a:xfrm>
            <a:off x="1797096" y="3313619"/>
            <a:ext cx="2901177" cy="2420337"/>
            <a:chOff x="2424114" y="3789364"/>
            <a:chExt cx="2879725" cy="2519362"/>
          </a:xfrm>
        </p:grpSpPr>
        <p:sp>
          <p:nvSpPr>
            <p:cNvPr id="28677" name="Oval 5"/>
            <p:cNvSpPr>
              <a:spLocks noChangeArrowheads="1"/>
            </p:cNvSpPr>
            <p:nvPr/>
          </p:nvSpPr>
          <p:spPr bwMode="auto">
            <a:xfrm>
              <a:off x="2424114" y="3789364"/>
              <a:ext cx="2879725" cy="2519362"/>
            </a:xfrm>
            <a:prstGeom prst="ellipse">
              <a:avLst/>
            </a:prstGeom>
            <a:solidFill>
              <a:schemeClr val="bg1"/>
            </a:solidFill>
            <a:ln w="57150">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endParaRPr lang="ja-JP" altLang="ja-JP" b="1"/>
            </a:p>
          </p:txBody>
        </p:sp>
        <p:grpSp>
          <p:nvGrpSpPr>
            <p:cNvPr id="28682" name="Group 11"/>
            <p:cNvGrpSpPr>
              <a:grpSpLocks/>
            </p:cNvGrpSpPr>
            <p:nvPr/>
          </p:nvGrpSpPr>
          <p:grpSpPr bwMode="auto">
            <a:xfrm>
              <a:off x="2711450" y="3933826"/>
              <a:ext cx="2305050" cy="1871663"/>
              <a:chOff x="2018" y="981"/>
              <a:chExt cx="1452" cy="1179"/>
            </a:xfrm>
          </p:grpSpPr>
          <p:sp>
            <p:nvSpPr>
              <p:cNvPr id="28692" name="Oval 12"/>
              <p:cNvSpPr>
                <a:spLocks noChangeArrowheads="1"/>
              </p:cNvSpPr>
              <p:nvPr/>
            </p:nvSpPr>
            <p:spPr bwMode="auto">
              <a:xfrm>
                <a:off x="2154" y="1162"/>
                <a:ext cx="1134" cy="907"/>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8693" name="Oval 13"/>
              <p:cNvSpPr>
                <a:spLocks noChangeArrowheads="1"/>
              </p:cNvSpPr>
              <p:nvPr/>
            </p:nvSpPr>
            <p:spPr bwMode="auto">
              <a:xfrm>
                <a:off x="2018" y="1570"/>
                <a:ext cx="680" cy="590"/>
              </a:xfrm>
              <a:prstGeom prst="ellipse">
                <a:avLst/>
              </a:prstGeom>
              <a:solidFill>
                <a:srgbClr val="F4FAF6"/>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800" b="1" dirty="0"/>
                  <a:t>自閉症</a:t>
                </a:r>
                <a:endParaRPr lang="en-US" altLang="ja-JP" sz="1800" b="1" dirty="0"/>
              </a:p>
            </p:txBody>
          </p:sp>
          <p:sp>
            <p:nvSpPr>
              <p:cNvPr id="28694" name="Oval 14"/>
              <p:cNvSpPr>
                <a:spLocks noChangeArrowheads="1"/>
              </p:cNvSpPr>
              <p:nvPr/>
            </p:nvSpPr>
            <p:spPr bwMode="auto">
              <a:xfrm>
                <a:off x="2381" y="981"/>
                <a:ext cx="680" cy="590"/>
              </a:xfrm>
              <a:prstGeom prst="ellipse">
                <a:avLst/>
              </a:prstGeom>
              <a:solidFill>
                <a:srgbClr val="F4FAF6"/>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800" b="1" dirty="0"/>
                  <a:t>多動症</a:t>
                </a:r>
              </a:p>
            </p:txBody>
          </p:sp>
          <p:sp>
            <p:nvSpPr>
              <p:cNvPr id="28695" name="Oval 15"/>
              <p:cNvSpPr>
                <a:spLocks noChangeArrowheads="1"/>
              </p:cNvSpPr>
              <p:nvPr/>
            </p:nvSpPr>
            <p:spPr bwMode="auto">
              <a:xfrm>
                <a:off x="2790" y="1570"/>
                <a:ext cx="680" cy="590"/>
              </a:xfrm>
              <a:prstGeom prst="ellipse">
                <a:avLst/>
              </a:prstGeom>
              <a:solidFill>
                <a:srgbClr val="F4FAF6"/>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800" b="1" dirty="0"/>
                  <a:t>学習症</a:t>
                </a:r>
              </a:p>
            </p:txBody>
          </p:sp>
        </p:grpSp>
      </p:grpSp>
      <p:grpSp>
        <p:nvGrpSpPr>
          <p:cNvPr id="3" name="グループ化 2"/>
          <p:cNvGrpSpPr/>
          <p:nvPr/>
        </p:nvGrpSpPr>
        <p:grpSpPr>
          <a:xfrm>
            <a:off x="7104747" y="3376126"/>
            <a:ext cx="2901177" cy="2351708"/>
            <a:chOff x="9194806" y="3789364"/>
            <a:chExt cx="2879725" cy="2447925"/>
          </a:xfrm>
        </p:grpSpPr>
        <p:sp>
          <p:nvSpPr>
            <p:cNvPr id="28678" name="Oval 6"/>
            <p:cNvSpPr>
              <a:spLocks noChangeArrowheads="1"/>
            </p:cNvSpPr>
            <p:nvPr/>
          </p:nvSpPr>
          <p:spPr bwMode="auto">
            <a:xfrm>
              <a:off x="9194806" y="3789364"/>
              <a:ext cx="2879725" cy="2447925"/>
            </a:xfrm>
            <a:prstGeom prst="ellipse">
              <a:avLst/>
            </a:prstGeom>
            <a:solidFill>
              <a:schemeClr val="bg1"/>
            </a:solidFill>
            <a:ln w="57150">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endParaRPr lang="ja-JP" altLang="ja-JP" b="1"/>
            </a:p>
          </p:txBody>
        </p:sp>
        <p:grpSp>
          <p:nvGrpSpPr>
            <p:cNvPr id="28683" name="Group 16"/>
            <p:cNvGrpSpPr>
              <a:grpSpLocks/>
            </p:cNvGrpSpPr>
            <p:nvPr/>
          </p:nvGrpSpPr>
          <p:grpSpPr bwMode="auto">
            <a:xfrm>
              <a:off x="9553579" y="3932237"/>
              <a:ext cx="2305050" cy="1871663"/>
              <a:chOff x="2154" y="1117"/>
              <a:chExt cx="1452" cy="1179"/>
            </a:xfrm>
          </p:grpSpPr>
          <p:sp>
            <p:nvSpPr>
              <p:cNvPr id="28688" name="Oval 17"/>
              <p:cNvSpPr>
                <a:spLocks noChangeArrowheads="1"/>
              </p:cNvSpPr>
              <p:nvPr/>
            </p:nvSpPr>
            <p:spPr bwMode="auto">
              <a:xfrm>
                <a:off x="2290" y="1298"/>
                <a:ext cx="1134" cy="907"/>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8689" name="Oval 18"/>
              <p:cNvSpPr>
                <a:spLocks noChangeArrowheads="1"/>
              </p:cNvSpPr>
              <p:nvPr/>
            </p:nvSpPr>
            <p:spPr bwMode="auto">
              <a:xfrm>
                <a:off x="2154" y="1706"/>
                <a:ext cx="680" cy="590"/>
              </a:xfrm>
              <a:prstGeom prst="ellipse">
                <a:avLst/>
              </a:prstGeom>
              <a:solidFill>
                <a:srgbClr val="F4FAF6"/>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800" b="1" dirty="0"/>
                  <a:t>意識変動</a:t>
                </a:r>
              </a:p>
            </p:txBody>
          </p:sp>
          <p:sp>
            <p:nvSpPr>
              <p:cNvPr id="28690" name="Oval 19"/>
              <p:cNvSpPr>
                <a:spLocks noChangeArrowheads="1"/>
              </p:cNvSpPr>
              <p:nvPr/>
            </p:nvSpPr>
            <p:spPr bwMode="auto">
              <a:xfrm>
                <a:off x="2517" y="1117"/>
                <a:ext cx="680" cy="590"/>
              </a:xfrm>
              <a:prstGeom prst="ellipse">
                <a:avLst/>
              </a:prstGeom>
              <a:solidFill>
                <a:srgbClr val="F4FAF6"/>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800" b="1" dirty="0"/>
                  <a:t>気分変動</a:t>
                </a:r>
              </a:p>
            </p:txBody>
          </p:sp>
          <p:sp>
            <p:nvSpPr>
              <p:cNvPr id="28691" name="Oval 20"/>
              <p:cNvSpPr>
                <a:spLocks noChangeArrowheads="1"/>
              </p:cNvSpPr>
              <p:nvPr/>
            </p:nvSpPr>
            <p:spPr bwMode="auto">
              <a:xfrm>
                <a:off x="2926" y="1706"/>
                <a:ext cx="680" cy="590"/>
              </a:xfrm>
              <a:prstGeom prst="ellipse">
                <a:avLst/>
              </a:prstGeom>
              <a:solidFill>
                <a:srgbClr val="F4FAF6"/>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800" b="1" dirty="0"/>
                  <a:t>対人変動</a:t>
                </a:r>
              </a:p>
            </p:txBody>
          </p:sp>
        </p:grpSp>
      </p:grpSp>
      <p:sp>
        <p:nvSpPr>
          <p:cNvPr id="28684" name="Rectangle 21"/>
          <p:cNvSpPr>
            <a:spLocks noChangeArrowheads="1"/>
          </p:cNvSpPr>
          <p:nvPr/>
        </p:nvSpPr>
        <p:spPr bwMode="auto">
          <a:xfrm>
            <a:off x="2347467" y="4201783"/>
            <a:ext cx="1812036" cy="346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800" b="1" dirty="0">
                <a:solidFill>
                  <a:srgbClr val="FF0000"/>
                </a:solidFill>
              </a:rPr>
              <a:t>神経発達症</a:t>
            </a:r>
          </a:p>
        </p:txBody>
      </p:sp>
      <p:grpSp>
        <p:nvGrpSpPr>
          <p:cNvPr id="6" name="グループ化 5"/>
          <p:cNvGrpSpPr/>
          <p:nvPr/>
        </p:nvGrpSpPr>
        <p:grpSpPr>
          <a:xfrm>
            <a:off x="4471075" y="2244100"/>
            <a:ext cx="2901177" cy="2420337"/>
            <a:chOff x="9173705" y="948194"/>
            <a:chExt cx="2879724" cy="2519364"/>
          </a:xfrm>
        </p:grpSpPr>
        <p:sp>
          <p:nvSpPr>
            <p:cNvPr id="28676" name="Oval 4"/>
            <p:cNvSpPr>
              <a:spLocks noChangeArrowheads="1"/>
            </p:cNvSpPr>
            <p:nvPr/>
          </p:nvSpPr>
          <p:spPr bwMode="auto">
            <a:xfrm>
              <a:off x="9173705" y="948194"/>
              <a:ext cx="2879724" cy="2519364"/>
            </a:xfrm>
            <a:prstGeom prst="ellipse">
              <a:avLst/>
            </a:prstGeom>
            <a:solidFill>
              <a:schemeClr val="bg1"/>
            </a:solidFill>
            <a:ln w="57150">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endParaRPr lang="ja-JP" altLang="ja-JP" b="1"/>
            </a:p>
          </p:txBody>
        </p:sp>
        <p:sp>
          <p:nvSpPr>
            <p:cNvPr id="28679" name="Oval 7"/>
            <p:cNvSpPr>
              <a:spLocks noChangeArrowheads="1"/>
            </p:cNvSpPr>
            <p:nvPr/>
          </p:nvSpPr>
          <p:spPr bwMode="auto">
            <a:xfrm>
              <a:off x="9666976" y="1449162"/>
              <a:ext cx="1800224" cy="1439864"/>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8680" name="Oval 8"/>
            <p:cNvSpPr>
              <a:spLocks noChangeArrowheads="1"/>
            </p:cNvSpPr>
            <p:nvPr/>
          </p:nvSpPr>
          <p:spPr bwMode="auto">
            <a:xfrm>
              <a:off x="9451074" y="2096863"/>
              <a:ext cx="1079500" cy="936625"/>
            </a:xfrm>
            <a:prstGeom prst="ellipse">
              <a:avLst/>
            </a:prstGeom>
            <a:solidFill>
              <a:srgbClr val="F4FAF6"/>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800" b="1" dirty="0"/>
                <a:t>身体感覚</a:t>
              </a:r>
              <a:endParaRPr lang="en-US" altLang="ja-JP" sz="1800" b="1" dirty="0"/>
            </a:p>
          </p:txBody>
        </p:sp>
        <p:sp>
          <p:nvSpPr>
            <p:cNvPr id="28681" name="Oval 9"/>
            <p:cNvSpPr>
              <a:spLocks noChangeArrowheads="1"/>
            </p:cNvSpPr>
            <p:nvPr/>
          </p:nvSpPr>
          <p:spPr bwMode="auto">
            <a:xfrm>
              <a:off x="10027337" y="1161824"/>
              <a:ext cx="1079500" cy="936625"/>
            </a:xfrm>
            <a:prstGeom prst="ellipse">
              <a:avLst/>
            </a:prstGeom>
            <a:solidFill>
              <a:srgbClr val="F4FAF6"/>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800" b="1" dirty="0"/>
                <a:t>通常感覚</a:t>
              </a:r>
              <a:endParaRPr lang="en-US" altLang="ja-JP" sz="1800" b="1" dirty="0"/>
            </a:p>
          </p:txBody>
        </p:sp>
        <p:sp>
          <p:nvSpPr>
            <p:cNvPr id="28687" name="Oval 8"/>
            <p:cNvSpPr>
              <a:spLocks noChangeArrowheads="1"/>
            </p:cNvSpPr>
            <p:nvPr/>
          </p:nvSpPr>
          <p:spPr bwMode="auto">
            <a:xfrm>
              <a:off x="10676628" y="2096861"/>
              <a:ext cx="1079500" cy="936625"/>
            </a:xfrm>
            <a:prstGeom prst="ellipse">
              <a:avLst/>
            </a:prstGeom>
            <a:solidFill>
              <a:srgbClr val="F4FAF6"/>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800" b="1" dirty="0"/>
                <a:t>超感覚</a:t>
              </a:r>
              <a:endParaRPr lang="en-US" altLang="ja-JP" sz="1800" b="1" dirty="0"/>
            </a:p>
          </p:txBody>
        </p:sp>
      </p:grpSp>
      <p:grpSp>
        <p:nvGrpSpPr>
          <p:cNvPr id="28" name="グループ化 27"/>
          <p:cNvGrpSpPr/>
          <p:nvPr/>
        </p:nvGrpSpPr>
        <p:grpSpPr>
          <a:xfrm>
            <a:off x="4437975" y="82738"/>
            <a:ext cx="2901177" cy="2420337"/>
            <a:chOff x="2424114" y="3789364"/>
            <a:chExt cx="2879725" cy="2519362"/>
          </a:xfrm>
        </p:grpSpPr>
        <p:sp>
          <p:nvSpPr>
            <p:cNvPr id="29" name="Oval 5"/>
            <p:cNvSpPr>
              <a:spLocks noChangeArrowheads="1"/>
            </p:cNvSpPr>
            <p:nvPr/>
          </p:nvSpPr>
          <p:spPr bwMode="auto">
            <a:xfrm>
              <a:off x="2424114" y="3789364"/>
              <a:ext cx="2879725" cy="2519362"/>
            </a:xfrm>
            <a:prstGeom prst="ellipse">
              <a:avLst/>
            </a:prstGeom>
            <a:solidFill>
              <a:schemeClr val="bg1"/>
            </a:solidFill>
            <a:ln w="57150">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endParaRPr lang="ja-JP" altLang="ja-JP" b="1"/>
            </a:p>
          </p:txBody>
        </p:sp>
        <p:grpSp>
          <p:nvGrpSpPr>
            <p:cNvPr id="30" name="Group 11"/>
            <p:cNvGrpSpPr>
              <a:grpSpLocks/>
            </p:cNvGrpSpPr>
            <p:nvPr/>
          </p:nvGrpSpPr>
          <p:grpSpPr bwMode="auto">
            <a:xfrm>
              <a:off x="2711450" y="3933826"/>
              <a:ext cx="2305050" cy="1871663"/>
              <a:chOff x="2018" y="981"/>
              <a:chExt cx="1452" cy="1179"/>
            </a:xfrm>
          </p:grpSpPr>
          <p:sp>
            <p:nvSpPr>
              <p:cNvPr id="31" name="Oval 12"/>
              <p:cNvSpPr>
                <a:spLocks noChangeArrowheads="1"/>
              </p:cNvSpPr>
              <p:nvPr/>
            </p:nvSpPr>
            <p:spPr bwMode="auto">
              <a:xfrm>
                <a:off x="2154" y="1162"/>
                <a:ext cx="1134" cy="907"/>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32" name="Oval 13"/>
              <p:cNvSpPr>
                <a:spLocks noChangeArrowheads="1"/>
              </p:cNvSpPr>
              <p:nvPr/>
            </p:nvSpPr>
            <p:spPr bwMode="auto">
              <a:xfrm>
                <a:off x="2018" y="1570"/>
                <a:ext cx="680" cy="590"/>
              </a:xfrm>
              <a:prstGeom prst="ellipse">
                <a:avLst/>
              </a:prstGeom>
              <a:solidFill>
                <a:srgbClr val="F4FAF6"/>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800" b="1" dirty="0"/>
                  <a:t>疼痛</a:t>
                </a:r>
                <a:endParaRPr lang="en-US" altLang="ja-JP" sz="1800" b="1" dirty="0"/>
              </a:p>
            </p:txBody>
          </p:sp>
          <p:sp>
            <p:nvSpPr>
              <p:cNvPr id="33" name="Oval 14"/>
              <p:cNvSpPr>
                <a:spLocks noChangeArrowheads="1"/>
              </p:cNvSpPr>
              <p:nvPr/>
            </p:nvSpPr>
            <p:spPr bwMode="auto">
              <a:xfrm>
                <a:off x="2381" y="981"/>
                <a:ext cx="680" cy="590"/>
              </a:xfrm>
              <a:prstGeom prst="ellipse">
                <a:avLst/>
              </a:prstGeom>
              <a:solidFill>
                <a:srgbClr val="F4FAF6"/>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800" b="1" dirty="0"/>
                  <a:t>過敏</a:t>
                </a:r>
              </a:p>
            </p:txBody>
          </p:sp>
          <p:sp>
            <p:nvSpPr>
              <p:cNvPr id="34" name="Oval 15"/>
              <p:cNvSpPr>
                <a:spLocks noChangeArrowheads="1"/>
              </p:cNvSpPr>
              <p:nvPr/>
            </p:nvSpPr>
            <p:spPr bwMode="auto">
              <a:xfrm>
                <a:off x="2790" y="1570"/>
                <a:ext cx="680" cy="590"/>
              </a:xfrm>
              <a:prstGeom prst="ellipse">
                <a:avLst/>
              </a:prstGeom>
              <a:solidFill>
                <a:srgbClr val="F4FAF6"/>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800" b="1" dirty="0"/>
                  <a:t>疲労</a:t>
                </a:r>
              </a:p>
            </p:txBody>
          </p:sp>
        </p:grpSp>
      </p:grpSp>
      <p:sp>
        <p:nvSpPr>
          <p:cNvPr id="37" name="Rectangle 23"/>
          <p:cNvSpPr>
            <a:spLocks noChangeArrowheads="1"/>
          </p:cNvSpPr>
          <p:nvPr/>
        </p:nvSpPr>
        <p:spPr bwMode="auto">
          <a:xfrm>
            <a:off x="4723489" y="3115027"/>
            <a:ext cx="2392590" cy="346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800" b="1" dirty="0">
                <a:solidFill>
                  <a:srgbClr val="FF0000"/>
                </a:solidFill>
              </a:rPr>
              <a:t>感覚過敏症</a:t>
            </a:r>
          </a:p>
        </p:txBody>
      </p:sp>
      <p:sp>
        <p:nvSpPr>
          <p:cNvPr id="28686" name="Rectangle 23"/>
          <p:cNvSpPr>
            <a:spLocks noChangeArrowheads="1"/>
          </p:cNvSpPr>
          <p:nvPr/>
        </p:nvSpPr>
        <p:spPr bwMode="auto">
          <a:xfrm>
            <a:off x="4532998" y="899874"/>
            <a:ext cx="2805446" cy="346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800" b="1" dirty="0">
                <a:solidFill>
                  <a:srgbClr val="0000CC"/>
                </a:solidFill>
              </a:rPr>
              <a:t>慢性疲労症候群</a:t>
            </a:r>
          </a:p>
        </p:txBody>
      </p:sp>
      <p:sp>
        <p:nvSpPr>
          <p:cNvPr id="28685" name="Rectangle 22"/>
          <p:cNvSpPr>
            <a:spLocks noChangeArrowheads="1"/>
          </p:cNvSpPr>
          <p:nvPr/>
        </p:nvSpPr>
        <p:spPr bwMode="auto">
          <a:xfrm>
            <a:off x="7216208" y="4229904"/>
            <a:ext cx="2809557" cy="346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800" b="1" dirty="0">
                <a:solidFill>
                  <a:srgbClr val="FF0000"/>
                </a:solidFill>
              </a:rPr>
              <a:t>発達性トラウマ症</a:t>
            </a:r>
          </a:p>
        </p:txBody>
      </p:sp>
      <p:grpSp>
        <p:nvGrpSpPr>
          <p:cNvPr id="35" name="グループ化 34"/>
          <p:cNvGrpSpPr/>
          <p:nvPr/>
        </p:nvGrpSpPr>
        <p:grpSpPr>
          <a:xfrm>
            <a:off x="4470631" y="4315100"/>
            <a:ext cx="2901177" cy="2420337"/>
            <a:chOff x="2424114" y="3789364"/>
            <a:chExt cx="2879725" cy="2519362"/>
          </a:xfrm>
        </p:grpSpPr>
        <p:sp>
          <p:nvSpPr>
            <p:cNvPr id="36" name="Oval 5"/>
            <p:cNvSpPr>
              <a:spLocks noChangeArrowheads="1"/>
            </p:cNvSpPr>
            <p:nvPr/>
          </p:nvSpPr>
          <p:spPr bwMode="auto">
            <a:xfrm>
              <a:off x="2424114" y="3789364"/>
              <a:ext cx="2879725" cy="2519362"/>
            </a:xfrm>
            <a:prstGeom prst="ellipse">
              <a:avLst/>
            </a:prstGeom>
            <a:solidFill>
              <a:schemeClr val="bg1"/>
            </a:solidFill>
            <a:ln w="57150">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endParaRPr lang="ja-JP" altLang="ja-JP" b="1"/>
            </a:p>
          </p:txBody>
        </p:sp>
        <p:grpSp>
          <p:nvGrpSpPr>
            <p:cNvPr id="38" name="Group 11"/>
            <p:cNvGrpSpPr>
              <a:grpSpLocks/>
            </p:cNvGrpSpPr>
            <p:nvPr/>
          </p:nvGrpSpPr>
          <p:grpSpPr bwMode="auto">
            <a:xfrm>
              <a:off x="2711450" y="3933826"/>
              <a:ext cx="2305050" cy="1871663"/>
              <a:chOff x="2018" y="981"/>
              <a:chExt cx="1452" cy="1179"/>
            </a:xfrm>
          </p:grpSpPr>
          <p:sp>
            <p:nvSpPr>
              <p:cNvPr id="39" name="Oval 12"/>
              <p:cNvSpPr>
                <a:spLocks noChangeArrowheads="1"/>
              </p:cNvSpPr>
              <p:nvPr/>
            </p:nvSpPr>
            <p:spPr bwMode="auto">
              <a:xfrm>
                <a:off x="2154" y="1162"/>
                <a:ext cx="1134" cy="907"/>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40" name="Oval 13"/>
              <p:cNvSpPr>
                <a:spLocks noChangeArrowheads="1"/>
              </p:cNvSpPr>
              <p:nvPr/>
            </p:nvSpPr>
            <p:spPr bwMode="auto">
              <a:xfrm>
                <a:off x="2018" y="1570"/>
                <a:ext cx="680" cy="590"/>
              </a:xfrm>
              <a:prstGeom prst="ellipse">
                <a:avLst/>
              </a:prstGeom>
              <a:solidFill>
                <a:srgbClr val="F4FAF6"/>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endParaRPr lang="en-US" altLang="ja-JP" sz="1800" b="1" dirty="0"/>
              </a:p>
            </p:txBody>
          </p:sp>
          <p:sp>
            <p:nvSpPr>
              <p:cNvPr id="41" name="Oval 14"/>
              <p:cNvSpPr>
                <a:spLocks noChangeArrowheads="1"/>
              </p:cNvSpPr>
              <p:nvPr/>
            </p:nvSpPr>
            <p:spPr bwMode="auto">
              <a:xfrm>
                <a:off x="2381" y="981"/>
                <a:ext cx="680" cy="590"/>
              </a:xfrm>
              <a:prstGeom prst="ellipse">
                <a:avLst/>
              </a:prstGeom>
              <a:solidFill>
                <a:srgbClr val="F4FAF6"/>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endParaRPr lang="ja-JP" altLang="en-US" sz="1800" b="1" dirty="0"/>
              </a:p>
            </p:txBody>
          </p:sp>
          <p:sp>
            <p:nvSpPr>
              <p:cNvPr id="42" name="Oval 15"/>
              <p:cNvSpPr>
                <a:spLocks noChangeArrowheads="1"/>
              </p:cNvSpPr>
              <p:nvPr/>
            </p:nvSpPr>
            <p:spPr bwMode="auto">
              <a:xfrm>
                <a:off x="2790" y="1570"/>
                <a:ext cx="680" cy="590"/>
              </a:xfrm>
              <a:prstGeom prst="ellipse">
                <a:avLst/>
              </a:prstGeom>
              <a:solidFill>
                <a:srgbClr val="F4FAF6"/>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endParaRPr lang="ja-JP" altLang="en-US" sz="1800" b="1" dirty="0"/>
              </a:p>
            </p:txBody>
          </p:sp>
        </p:grpSp>
      </p:grpSp>
      <p:grpSp>
        <p:nvGrpSpPr>
          <p:cNvPr id="51" name="グループ化 50"/>
          <p:cNvGrpSpPr/>
          <p:nvPr/>
        </p:nvGrpSpPr>
        <p:grpSpPr>
          <a:xfrm>
            <a:off x="7196413" y="966654"/>
            <a:ext cx="2901177" cy="2420337"/>
            <a:chOff x="2424114" y="3789364"/>
            <a:chExt cx="2879725" cy="2519362"/>
          </a:xfrm>
        </p:grpSpPr>
        <p:sp>
          <p:nvSpPr>
            <p:cNvPr id="52" name="Oval 5"/>
            <p:cNvSpPr>
              <a:spLocks noChangeArrowheads="1"/>
            </p:cNvSpPr>
            <p:nvPr/>
          </p:nvSpPr>
          <p:spPr bwMode="auto">
            <a:xfrm>
              <a:off x="2424114" y="3789364"/>
              <a:ext cx="2879725" cy="2519362"/>
            </a:xfrm>
            <a:prstGeom prst="ellipse">
              <a:avLst/>
            </a:prstGeom>
            <a:solidFill>
              <a:schemeClr val="bg1"/>
            </a:solidFill>
            <a:ln w="57150">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endParaRPr lang="ja-JP" altLang="ja-JP" b="1"/>
            </a:p>
          </p:txBody>
        </p:sp>
        <p:grpSp>
          <p:nvGrpSpPr>
            <p:cNvPr id="53" name="Group 11"/>
            <p:cNvGrpSpPr>
              <a:grpSpLocks/>
            </p:cNvGrpSpPr>
            <p:nvPr/>
          </p:nvGrpSpPr>
          <p:grpSpPr bwMode="auto">
            <a:xfrm>
              <a:off x="2711450" y="3933826"/>
              <a:ext cx="2305050" cy="1871663"/>
              <a:chOff x="2018" y="981"/>
              <a:chExt cx="1452" cy="1179"/>
            </a:xfrm>
          </p:grpSpPr>
          <p:sp>
            <p:nvSpPr>
              <p:cNvPr id="54" name="Oval 12"/>
              <p:cNvSpPr>
                <a:spLocks noChangeArrowheads="1"/>
              </p:cNvSpPr>
              <p:nvPr/>
            </p:nvSpPr>
            <p:spPr bwMode="auto">
              <a:xfrm>
                <a:off x="2154" y="1162"/>
                <a:ext cx="1134" cy="907"/>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55" name="Oval 13"/>
              <p:cNvSpPr>
                <a:spLocks noChangeArrowheads="1"/>
              </p:cNvSpPr>
              <p:nvPr/>
            </p:nvSpPr>
            <p:spPr bwMode="auto">
              <a:xfrm>
                <a:off x="2018" y="1570"/>
                <a:ext cx="680" cy="590"/>
              </a:xfrm>
              <a:prstGeom prst="ellipse">
                <a:avLst/>
              </a:prstGeom>
              <a:solidFill>
                <a:srgbClr val="F4FAF6"/>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endParaRPr lang="en-US" altLang="ja-JP" sz="1800" b="1" dirty="0"/>
              </a:p>
            </p:txBody>
          </p:sp>
          <p:sp>
            <p:nvSpPr>
              <p:cNvPr id="56" name="Oval 14"/>
              <p:cNvSpPr>
                <a:spLocks noChangeArrowheads="1"/>
              </p:cNvSpPr>
              <p:nvPr/>
            </p:nvSpPr>
            <p:spPr bwMode="auto">
              <a:xfrm>
                <a:off x="2381" y="981"/>
                <a:ext cx="680" cy="590"/>
              </a:xfrm>
              <a:prstGeom prst="ellipse">
                <a:avLst/>
              </a:prstGeom>
              <a:solidFill>
                <a:srgbClr val="F4FAF6"/>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endParaRPr lang="ja-JP" altLang="en-US" sz="1800" b="1" dirty="0"/>
              </a:p>
            </p:txBody>
          </p:sp>
          <p:sp>
            <p:nvSpPr>
              <p:cNvPr id="57" name="Oval 15"/>
              <p:cNvSpPr>
                <a:spLocks noChangeArrowheads="1"/>
              </p:cNvSpPr>
              <p:nvPr/>
            </p:nvSpPr>
            <p:spPr bwMode="auto">
              <a:xfrm>
                <a:off x="2790" y="1570"/>
                <a:ext cx="680" cy="590"/>
              </a:xfrm>
              <a:prstGeom prst="ellipse">
                <a:avLst/>
              </a:prstGeom>
              <a:solidFill>
                <a:srgbClr val="F4FAF6"/>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endParaRPr lang="ja-JP" altLang="en-US" sz="1800" b="1" dirty="0"/>
              </a:p>
            </p:txBody>
          </p:sp>
        </p:grpSp>
      </p:grpSp>
      <p:grpSp>
        <p:nvGrpSpPr>
          <p:cNvPr id="58" name="グループ化 57"/>
          <p:cNvGrpSpPr/>
          <p:nvPr/>
        </p:nvGrpSpPr>
        <p:grpSpPr>
          <a:xfrm>
            <a:off x="1666463" y="896983"/>
            <a:ext cx="2901177" cy="2420337"/>
            <a:chOff x="2424114" y="3789364"/>
            <a:chExt cx="2879725" cy="2519362"/>
          </a:xfrm>
        </p:grpSpPr>
        <p:sp>
          <p:nvSpPr>
            <p:cNvPr id="59" name="Oval 5"/>
            <p:cNvSpPr>
              <a:spLocks noChangeArrowheads="1"/>
            </p:cNvSpPr>
            <p:nvPr/>
          </p:nvSpPr>
          <p:spPr bwMode="auto">
            <a:xfrm>
              <a:off x="2424114" y="3789364"/>
              <a:ext cx="2879725" cy="2519362"/>
            </a:xfrm>
            <a:prstGeom prst="ellipse">
              <a:avLst/>
            </a:prstGeom>
            <a:solidFill>
              <a:schemeClr val="bg1"/>
            </a:solidFill>
            <a:ln w="57150">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endParaRPr lang="ja-JP" altLang="ja-JP" b="1"/>
            </a:p>
          </p:txBody>
        </p:sp>
        <p:grpSp>
          <p:nvGrpSpPr>
            <p:cNvPr id="60" name="Group 11"/>
            <p:cNvGrpSpPr>
              <a:grpSpLocks/>
            </p:cNvGrpSpPr>
            <p:nvPr/>
          </p:nvGrpSpPr>
          <p:grpSpPr bwMode="auto">
            <a:xfrm>
              <a:off x="2711450" y="3933826"/>
              <a:ext cx="2305050" cy="1871663"/>
              <a:chOff x="2018" y="981"/>
              <a:chExt cx="1452" cy="1179"/>
            </a:xfrm>
          </p:grpSpPr>
          <p:sp>
            <p:nvSpPr>
              <p:cNvPr id="61" name="Oval 12"/>
              <p:cNvSpPr>
                <a:spLocks noChangeArrowheads="1"/>
              </p:cNvSpPr>
              <p:nvPr/>
            </p:nvSpPr>
            <p:spPr bwMode="auto">
              <a:xfrm>
                <a:off x="2154" y="1162"/>
                <a:ext cx="1134" cy="907"/>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62" name="Oval 13"/>
              <p:cNvSpPr>
                <a:spLocks noChangeArrowheads="1"/>
              </p:cNvSpPr>
              <p:nvPr/>
            </p:nvSpPr>
            <p:spPr bwMode="auto">
              <a:xfrm>
                <a:off x="2018" y="1570"/>
                <a:ext cx="680" cy="590"/>
              </a:xfrm>
              <a:prstGeom prst="ellipse">
                <a:avLst/>
              </a:prstGeom>
              <a:solidFill>
                <a:srgbClr val="F4FAF6"/>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endParaRPr lang="en-US" altLang="ja-JP" sz="1800" b="1" dirty="0"/>
              </a:p>
            </p:txBody>
          </p:sp>
          <p:sp>
            <p:nvSpPr>
              <p:cNvPr id="63" name="Oval 14"/>
              <p:cNvSpPr>
                <a:spLocks noChangeArrowheads="1"/>
              </p:cNvSpPr>
              <p:nvPr/>
            </p:nvSpPr>
            <p:spPr bwMode="auto">
              <a:xfrm>
                <a:off x="2381" y="981"/>
                <a:ext cx="680" cy="590"/>
              </a:xfrm>
              <a:prstGeom prst="ellipse">
                <a:avLst/>
              </a:prstGeom>
              <a:solidFill>
                <a:srgbClr val="F4FAF6"/>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endParaRPr lang="ja-JP" altLang="en-US" sz="1800" b="1" dirty="0"/>
              </a:p>
            </p:txBody>
          </p:sp>
          <p:sp>
            <p:nvSpPr>
              <p:cNvPr id="64" name="Oval 15"/>
              <p:cNvSpPr>
                <a:spLocks noChangeArrowheads="1"/>
              </p:cNvSpPr>
              <p:nvPr/>
            </p:nvSpPr>
            <p:spPr bwMode="auto">
              <a:xfrm>
                <a:off x="2790" y="1570"/>
                <a:ext cx="680" cy="590"/>
              </a:xfrm>
              <a:prstGeom prst="ellipse">
                <a:avLst/>
              </a:prstGeom>
              <a:solidFill>
                <a:srgbClr val="F4FAF6"/>
              </a:solidFill>
              <a:ln w="9525">
                <a:solidFill>
                  <a:schemeClr val="tx1"/>
                </a:solidFill>
                <a:round/>
                <a:headEnd/>
                <a:tailEnd/>
              </a:ln>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endParaRPr lang="ja-JP" altLang="en-US" sz="1800" b="1" dirty="0"/>
              </a:p>
            </p:txBody>
          </p:sp>
        </p:grpSp>
      </p:grpSp>
      <p:sp>
        <p:nvSpPr>
          <p:cNvPr id="65" name="Rectangle 21"/>
          <p:cNvSpPr>
            <a:spLocks noChangeArrowheads="1"/>
          </p:cNvSpPr>
          <p:nvPr/>
        </p:nvSpPr>
        <p:spPr bwMode="auto">
          <a:xfrm>
            <a:off x="7537782" y="1856597"/>
            <a:ext cx="2155884" cy="346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800" b="1" dirty="0">
                <a:solidFill>
                  <a:srgbClr val="0000CC"/>
                </a:solidFill>
              </a:rPr>
              <a:t>脳脊髄液漏出症</a:t>
            </a:r>
          </a:p>
        </p:txBody>
      </p:sp>
      <p:sp>
        <p:nvSpPr>
          <p:cNvPr id="66" name="Rectangle 21"/>
          <p:cNvSpPr>
            <a:spLocks noChangeArrowheads="1"/>
          </p:cNvSpPr>
          <p:nvPr/>
        </p:nvSpPr>
        <p:spPr bwMode="auto">
          <a:xfrm>
            <a:off x="4803282" y="5207622"/>
            <a:ext cx="2155884" cy="346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800" b="1" dirty="0">
                <a:solidFill>
                  <a:srgbClr val="0000CC"/>
                </a:solidFill>
              </a:rPr>
              <a:t>線維筋痛症</a:t>
            </a:r>
          </a:p>
        </p:txBody>
      </p:sp>
      <p:sp>
        <p:nvSpPr>
          <p:cNvPr id="50" name="Rectangle 21"/>
          <p:cNvSpPr>
            <a:spLocks noChangeArrowheads="1"/>
          </p:cNvSpPr>
          <p:nvPr/>
        </p:nvSpPr>
        <p:spPr bwMode="auto">
          <a:xfrm>
            <a:off x="2121043" y="1728542"/>
            <a:ext cx="2155884" cy="346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800" b="1" dirty="0">
                <a:solidFill>
                  <a:srgbClr val="0000CC"/>
                </a:solidFill>
              </a:rPr>
              <a:t>化学物質過敏症</a:t>
            </a:r>
          </a:p>
        </p:txBody>
      </p:sp>
      <p:sp>
        <p:nvSpPr>
          <p:cNvPr id="5" name="テキスト ボックス 4"/>
          <p:cNvSpPr txBox="1"/>
          <p:nvPr/>
        </p:nvSpPr>
        <p:spPr>
          <a:xfrm>
            <a:off x="116896" y="75501"/>
            <a:ext cx="4629433" cy="646331"/>
          </a:xfrm>
          <a:prstGeom prst="rect">
            <a:avLst/>
          </a:prstGeom>
          <a:noFill/>
        </p:spPr>
        <p:txBody>
          <a:bodyPr wrap="square" rtlCol="0">
            <a:spAutoFit/>
          </a:bodyPr>
          <a:lstStyle/>
          <a:p>
            <a:r>
              <a:rPr lang="ja-JP" altLang="en-US" sz="3600" dirty="0">
                <a:solidFill>
                  <a:srgbClr val="0E24F0"/>
                </a:solidFill>
                <a:latin typeface="ＭＳ Ｐゴシック" panose="020B0600070205080204" pitchFamily="50" charset="-128"/>
                <a:ea typeface="ＭＳ Ｐゴシック" panose="020B0600070205080204" pitchFamily="50" charset="-128"/>
              </a:rPr>
              <a:t>　</a:t>
            </a:r>
            <a:r>
              <a:rPr kumimoji="1" lang="ja-JP" altLang="en-US" sz="3600" dirty="0">
                <a:highlight>
                  <a:srgbClr val="00FF00"/>
                </a:highlight>
                <a:latin typeface="ＭＳ Ｐゴシック" panose="020B0600070205080204" pitchFamily="50" charset="-128"/>
                <a:ea typeface="ＭＳ Ｐゴシック" panose="020B0600070205080204" pitchFamily="50" charset="-128"/>
              </a:rPr>
              <a:t>過敏症を呈する疾患</a:t>
            </a:r>
          </a:p>
        </p:txBody>
      </p:sp>
      <p:sp>
        <p:nvSpPr>
          <p:cNvPr id="68" name="テキスト ボックス 67"/>
          <p:cNvSpPr txBox="1"/>
          <p:nvPr/>
        </p:nvSpPr>
        <p:spPr>
          <a:xfrm>
            <a:off x="7020014" y="117972"/>
            <a:ext cx="5347303" cy="646331"/>
          </a:xfrm>
          <a:prstGeom prst="rect">
            <a:avLst/>
          </a:prstGeom>
          <a:noFill/>
        </p:spPr>
        <p:txBody>
          <a:bodyPr wrap="square" rtlCol="0">
            <a:spAutoFit/>
          </a:bodyPr>
          <a:lstStyle/>
          <a:p>
            <a:r>
              <a:rPr kumimoji="1" lang="ja-JP" altLang="en-US" sz="3600" u="sng" dirty="0">
                <a:highlight>
                  <a:srgbClr val="FFFF00"/>
                </a:highlight>
                <a:latin typeface="ＭＳ Ｐゴシック" panose="020B0600070205080204" pitchFamily="50" charset="-128"/>
                <a:ea typeface="ＭＳ Ｐゴシック" panose="020B0600070205080204" pitchFamily="50" charset="-128"/>
              </a:rPr>
              <a:t>脳と体の慢性炎症が原因</a:t>
            </a:r>
          </a:p>
        </p:txBody>
      </p:sp>
      <p:sp>
        <p:nvSpPr>
          <p:cNvPr id="67" name="Rectangle 21">
            <a:extLst>
              <a:ext uri="{FF2B5EF4-FFF2-40B4-BE49-F238E27FC236}">
                <a16:creationId xmlns:a16="http://schemas.microsoft.com/office/drawing/2014/main" id="{787EA900-D6B5-65D1-BC5B-6E3BDBFA3188}"/>
              </a:ext>
            </a:extLst>
          </p:cNvPr>
          <p:cNvSpPr>
            <a:spLocks noChangeArrowheads="1"/>
          </p:cNvSpPr>
          <p:nvPr/>
        </p:nvSpPr>
        <p:spPr bwMode="auto">
          <a:xfrm>
            <a:off x="2083972" y="2124409"/>
            <a:ext cx="2155884" cy="346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800" b="1" dirty="0">
                <a:solidFill>
                  <a:srgbClr val="0000CC"/>
                </a:solidFill>
              </a:rPr>
              <a:t>電磁波過敏症</a:t>
            </a:r>
          </a:p>
        </p:txBody>
      </p:sp>
      <p:sp>
        <p:nvSpPr>
          <p:cNvPr id="69" name="テキスト ボックス 68">
            <a:extLst>
              <a:ext uri="{FF2B5EF4-FFF2-40B4-BE49-F238E27FC236}">
                <a16:creationId xmlns:a16="http://schemas.microsoft.com/office/drawing/2014/main" id="{A19AE91A-CD98-3E0D-8681-917A8E16BC0D}"/>
              </a:ext>
            </a:extLst>
          </p:cNvPr>
          <p:cNvSpPr txBox="1"/>
          <p:nvPr/>
        </p:nvSpPr>
        <p:spPr>
          <a:xfrm>
            <a:off x="11292396" y="6156664"/>
            <a:ext cx="675185" cy="523220"/>
          </a:xfrm>
          <a:prstGeom prst="rect">
            <a:avLst/>
          </a:prstGeom>
          <a:noFill/>
        </p:spPr>
        <p:txBody>
          <a:bodyPr wrap="none" rtlCol="0">
            <a:spAutoFit/>
          </a:bodyPr>
          <a:lstStyle/>
          <a:p>
            <a:r>
              <a:rPr lang="ja-JP" altLang="en-US" sz="2800" dirty="0">
                <a:latin typeface="ＭＳ Ｐゴシック" panose="020B0600070205080204" pitchFamily="50" charset="-128"/>
                <a:ea typeface="ＭＳ Ｐゴシック" panose="020B0600070205080204" pitchFamily="50" charset="-128"/>
              </a:rPr>
              <a:t>３５</a:t>
            </a:r>
            <a:endParaRPr kumimoji="1" lang="ja-JP" altLang="en-US" sz="28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0070353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870825" y="2455056"/>
            <a:ext cx="6497633" cy="4188989"/>
          </a:xfrm>
          <a:prstGeom prst="rect">
            <a:avLst/>
          </a:prstGeom>
        </p:spPr>
      </p:pic>
      <p:sp>
        <p:nvSpPr>
          <p:cNvPr id="3" name="テキスト ボックス 2"/>
          <p:cNvSpPr txBox="1"/>
          <p:nvPr/>
        </p:nvSpPr>
        <p:spPr>
          <a:xfrm>
            <a:off x="1175616" y="2455055"/>
            <a:ext cx="615553" cy="3832139"/>
          </a:xfrm>
          <a:prstGeom prst="rect">
            <a:avLst/>
          </a:prstGeom>
          <a:noFill/>
        </p:spPr>
        <p:txBody>
          <a:bodyPr vert="eaVert" wrap="none" rtlCol="0">
            <a:spAutoFit/>
          </a:bodyPr>
          <a:lstStyle/>
          <a:p>
            <a:r>
              <a:rPr kumimoji="1" lang="ja-JP" altLang="en-US" sz="2800" dirty="0">
                <a:solidFill>
                  <a:srgbClr val="FF0000"/>
                </a:solidFill>
                <a:latin typeface="ＭＳ Ｐゴシック" panose="020B0600070205080204" pitchFamily="50" charset="-128"/>
                <a:ea typeface="ＭＳ Ｐゴシック" panose="020B0600070205080204" pitchFamily="50" charset="-128"/>
              </a:rPr>
              <a:t>シナプスでの感受性亢進</a:t>
            </a:r>
          </a:p>
        </p:txBody>
      </p:sp>
      <p:sp>
        <p:nvSpPr>
          <p:cNvPr id="5" name="楕円 4"/>
          <p:cNvSpPr/>
          <p:nvPr/>
        </p:nvSpPr>
        <p:spPr>
          <a:xfrm>
            <a:off x="3157283" y="2686050"/>
            <a:ext cx="1934935" cy="342083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右矢印 5"/>
          <p:cNvSpPr/>
          <p:nvPr/>
        </p:nvSpPr>
        <p:spPr>
          <a:xfrm>
            <a:off x="1978622" y="4324264"/>
            <a:ext cx="1208315" cy="19594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rot="21427942">
            <a:off x="6583468" y="5278748"/>
            <a:ext cx="640029" cy="28945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rot="895795">
            <a:off x="6623516" y="3725916"/>
            <a:ext cx="559929" cy="26614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5915616" y="4101731"/>
            <a:ext cx="1292662" cy="646331"/>
          </a:xfrm>
          <a:prstGeom prst="rect">
            <a:avLst/>
          </a:prstGeom>
          <a:noFill/>
        </p:spPr>
        <p:txBody>
          <a:bodyPr vert="horz" wrap="square" rtlCol="0">
            <a:spAutoFit/>
          </a:bodyPr>
          <a:lstStyle/>
          <a:p>
            <a:r>
              <a:rPr kumimoji="1" lang="ja-JP" altLang="en-US" sz="3600" dirty="0">
                <a:latin typeface="ＭＳ Ｐゴシック" panose="020B0600070205080204" pitchFamily="50" charset="-128"/>
                <a:ea typeface="ＭＳ Ｐゴシック" panose="020B0600070205080204" pitchFamily="50" charset="-128"/>
              </a:rPr>
              <a:t>停滞</a:t>
            </a:r>
          </a:p>
        </p:txBody>
      </p:sp>
      <p:sp>
        <p:nvSpPr>
          <p:cNvPr id="10" name="タイトル 1"/>
          <p:cNvSpPr>
            <a:spLocks noGrp="1"/>
          </p:cNvSpPr>
          <p:nvPr>
            <p:ph type="ctrTitle"/>
          </p:nvPr>
        </p:nvSpPr>
        <p:spPr>
          <a:xfrm>
            <a:off x="489857" y="204106"/>
            <a:ext cx="11397343" cy="742951"/>
          </a:xfrm>
        </p:spPr>
        <p:txBody>
          <a:bodyPr>
            <a:normAutofit/>
          </a:bodyPr>
          <a:lstStyle/>
          <a:p>
            <a:r>
              <a:rPr kumimoji="1" lang="en-US" altLang="ja-JP" sz="4400" dirty="0">
                <a:latin typeface="ＭＳ Ｐゴシック" panose="020B0600070205080204" pitchFamily="50" charset="-128"/>
                <a:ea typeface="ＭＳ Ｐゴシック" panose="020B0600070205080204" pitchFamily="50" charset="-128"/>
              </a:rPr>
              <a:t>Denervation </a:t>
            </a:r>
            <a:r>
              <a:rPr kumimoji="1" lang="en-US" altLang="ja-JP" sz="4400" dirty="0" err="1">
                <a:latin typeface="ＭＳ Ｐゴシック" panose="020B0600070205080204" pitchFamily="50" charset="-128"/>
                <a:ea typeface="ＭＳ Ｐゴシック" panose="020B0600070205080204" pitchFamily="50" charset="-128"/>
              </a:rPr>
              <a:t>Supersensitivity</a:t>
            </a:r>
            <a:r>
              <a:rPr kumimoji="1" lang="en-US" altLang="ja-JP" sz="4400" dirty="0">
                <a:latin typeface="ＭＳ Ｐゴシック" panose="020B0600070205080204" pitchFamily="50" charset="-128"/>
                <a:ea typeface="ＭＳ Ｐゴシック" panose="020B0600070205080204" pitchFamily="50" charset="-128"/>
              </a:rPr>
              <a:t> </a:t>
            </a:r>
            <a:r>
              <a:rPr kumimoji="1" lang="en-US" altLang="ja-JP" sz="4400" dirty="0">
                <a:solidFill>
                  <a:srgbClr val="FF0000"/>
                </a:solidFill>
                <a:latin typeface="ＭＳ Ｐゴシック" panose="020B0600070205080204" pitchFamily="50" charset="-128"/>
                <a:ea typeface="ＭＳ Ｐゴシック" panose="020B0600070205080204" pitchFamily="50" charset="-128"/>
              </a:rPr>
              <a:t>(</a:t>
            </a:r>
            <a:r>
              <a:rPr kumimoji="1" lang="ja-JP" altLang="en-US" sz="4400" dirty="0">
                <a:solidFill>
                  <a:srgbClr val="FF0000"/>
                </a:solidFill>
                <a:latin typeface="ＭＳ Ｐゴシック" panose="020B0600070205080204" pitchFamily="50" charset="-128"/>
                <a:ea typeface="ＭＳ Ｐゴシック" panose="020B0600070205080204" pitchFamily="50" charset="-128"/>
              </a:rPr>
              <a:t>除神経性過敏）</a:t>
            </a:r>
          </a:p>
        </p:txBody>
      </p:sp>
      <p:sp>
        <p:nvSpPr>
          <p:cNvPr id="11" name="サブタイトル 2"/>
          <p:cNvSpPr txBox="1">
            <a:spLocks/>
          </p:cNvSpPr>
          <p:nvPr/>
        </p:nvSpPr>
        <p:spPr>
          <a:xfrm>
            <a:off x="931480" y="1024487"/>
            <a:ext cx="10597470" cy="123280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lvl="0" algn="l"/>
            <a:r>
              <a:rPr lang="ja-JP" altLang="ja-JP" sz="3200" dirty="0">
                <a:latin typeface="ＭＳ Ｐゴシック" panose="020B0600070205080204" pitchFamily="50" charset="-128"/>
                <a:ea typeface="ＭＳ Ｐゴシック" panose="020B0600070205080204" pitchFamily="50" charset="-128"/>
              </a:rPr>
              <a:t>神経のフィードバック回路の循環がどこかで停滞したために、それを補うようにして神経活動が過剰に起こ</a:t>
            </a:r>
            <a:r>
              <a:rPr lang="ja-JP" altLang="en-US" sz="3200" dirty="0">
                <a:latin typeface="ＭＳ Ｐゴシック" panose="020B0600070205080204" pitchFamily="50" charset="-128"/>
                <a:ea typeface="ＭＳ Ｐゴシック" panose="020B0600070205080204" pitchFamily="50" charset="-128"/>
              </a:rPr>
              <a:t>る</a:t>
            </a:r>
            <a:r>
              <a:rPr lang="ja-JP" altLang="ja-JP" sz="3600" dirty="0">
                <a:latin typeface="ＭＳ Ｐゴシック" panose="020B0600070205080204" pitchFamily="50" charset="-128"/>
                <a:ea typeface="ＭＳ Ｐゴシック" panose="020B0600070205080204" pitchFamily="50" charset="-128"/>
              </a:rPr>
              <a:t>　</a:t>
            </a:r>
          </a:p>
        </p:txBody>
      </p:sp>
      <p:sp>
        <p:nvSpPr>
          <p:cNvPr id="13" name="楕円 12">
            <a:extLst>
              <a:ext uri="{FF2B5EF4-FFF2-40B4-BE49-F238E27FC236}">
                <a16:creationId xmlns:a16="http://schemas.microsoft.com/office/drawing/2014/main" id="{72EBA831-ED0B-7A95-F77C-F2B4F5DD02DB}"/>
              </a:ext>
            </a:extLst>
          </p:cNvPr>
          <p:cNvSpPr/>
          <p:nvPr/>
        </p:nvSpPr>
        <p:spPr>
          <a:xfrm>
            <a:off x="3120490" y="2201249"/>
            <a:ext cx="6398516" cy="4113183"/>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矢印: 下 13">
            <a:extLst>
              <a:ext uri="{FF2B5EF4-FFF2-40B4-BE49-F238E27FC236}">
                <a16:creationId xmlns:a16="http://schemas.microsoft.com/office/drawing/2014/main" id="{BDABFB56-2073-C329-7DEB-DD30A15A0C02}"/>
              </a:ext>
            </a:extLst>
          </p:cNvPr>
          <p:cNvSpPr/>
          <p:nvPr/>
        </p:nvSpPr>
        <p:spPr>
          <a:xfrm rot="5400000">
            <a:off x="6243129" y="1810605"/>
            <a:ext cx="231951" cy="738859"/>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矢印: 下 15">
            <a:extLst>
              <a:ext uri="{FF2B5EF4-FFF2-40B4-BE49-F238E27FC236}">
                <a16:creationId xmlns:a16="http://schemas.microsoft.com/office/drawing/2014/main" id="{72156BCD-E1F8-3A1A-5C05-4E328C51C656}"/>
              </a:ext>
            </a:extLst>
          </p:cNvPr>
          <p:cNvSpPr/>
          <p:nvPr/>
        </p:nvSpPr>
        <p:spPr>
          <a:xfrm rot="16200000">
            <a:off x="5980024" y="5945002"/>
            <a:ext cx="231951" cy="738859"/>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5EF25778-062D-9F8E-6C28-0ECA18011D68}"/>
              </a:ext>
            </a:extLst>
          </p:cNvPr>
          <p:cNvSpPr txBox="1"/>
          <p:nvPr/>
        </p:nvSpPr>
        <p:spPr>
          <a:xfrm>
            <a:off x="11292396" y="6156664"/>
            <a:ext cx="675185" cy="523220"/>
          </a:xfrm>
          <a:prstGeom prst="rect">
            <a:avLst/>
          </a:prstGeom>
          <a:noFill/>
        </p:spPr>
        <p:txBody>
          <a:bodyPr wrap="none" rtlCol="0">
            <a:spAutoFit/>
          </a:bodyPr>
          <a:lstStyle/>
          <a:p>
            <a:r>
              <a:rPr lang="ja-JP" altLang="en-US" sz="2800" dirty="0">
                <a:latin typeface="ＭＳ Ｐゴシック" panose="020B0600070205080204" pitchFamily="50" charset="-128"/>
                <a:ea typeface="ＭＳ Ｐゴシック" panose="020B0600070205080204" pitchFamily="50" charset="-128"/>
              </a:rPr>
              <a:t>３６</a:t>
            </a:r>
            <a:endParaRPr kumimoji="1" lang="ja-JP" altLang="en-US" sz="28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0430945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グループ化 10">
            <a:extLst>
              <a:ext uri="{FF2B5EF4-FFF2-40B4-BE49-F238E27FC236}">
                <a16:creationId xmlns:a16="http://schemas.microsoft.com/office/drawing/2014/main" id="{257FCBCC-BE0E-3788-F27A-F18B9D2A09FD}"/>
              </a:ext>
            </a:extLst>
          </p:cNvPr>
          <p:cNvGrpSpPr/>
          <p:nvPr/>
        </p:nvGrpSpPr>
        <p:grpSpPr>
          <a:xfrm>
            <a:off x="5320313" y="333992"/>
            <a:ext cx="6430482" cy="6231173"/>
            <a:chOff x="3709020" y="547440"/>
            <a:chExt cx="6430482" cy="6231173"/>
          </a:xfrm>
        </p:grpSpPr>
        <p:sp>
          <p:nvSpPr>
            <p:cNvPr id="2" name="楕円 1"/>
            <p:cNvSpPr/>
            <p:nvPr/>
          </p:nvSpPr>
          <p:spPr>
            <a:xfrm>
              <a:off x="3709020" y="1599361"/>
              <a:ext cx="3206881" cy="314993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楕円 2"/>
            <p:cNvSpPr/>
            <p:nvPr/>
          </p:nvSpPr>
          <p:spPr>
            <a:xfrm>
              <a:off x="5336003" y="547440"/>
              <a:ext cx="3206881" cy="31499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楕円 3"/>
            <p:cNvSpPr/>
            <p:nvPr/>
          </p:nvSpPr>
          <p:spPr>
            <a:xfrm>
              <a:off x="5182623" y="2223860"/>
              <a:ext cx="3514371" cy="3264306"/>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6315414" y="3382816"/>
              <a:ext cx="1415772" cy="830997"/>
            </a:xfrm>
            <a:prstGeom prst="rect">
              <a:avLst/>
            </a:prstGeom>
            <a:noFill/>
          </p:spPr>
          <p:txBody>
            <a:bodyPr wrap="none" rtlCol="0">
              <a:spAutoFit/>
            </a:bodyPr>
            <a:lstStyle/>
            <a:p>
              <a:r>
                <a:rPr kumimoji="1" lang="ja-JP" altLang="en-US" sz="4800" dirty="0">
                  <a:latin typeface="ＭＳ Ｐゴシック" panose="020B0600070205080204" pitchFamily="50" charset="-128"/>
                  <a:ea typeface="ＭＳ Ｐゴシック" panose="020B0600070205080204" pitchFamily="50" charset="-128"/>
                </a:rPr>
                <a:t>波動</a:t>
              </a:r>
            </a:p>
          </p:txBody>
        </p:sp>
        <p:sp>
          <p:nvSpPr>
            <p:cNvPr id="10" name="テキスト ボックス 9"/>
            <p:cNvSpPr txBox="1"/>
            <p:nvPr/>
          </p:nvSpPr>
          <p:spPr>
            <a:xfrm>
              <a:off x="4428893" y="2545208"/>
              <a:ext cx="646331" cy="646331"/>
            </a:xfrm>
            <a:prstGeom prst="rect">
              <a:avLst/>
            </a:prstGeom>
            <a:noFill/>
          </p:spPr>
          <p:txBody>
            <a:bodyPr wrap="none" rtlCol="0">
              <a:spAutoFit/>
            </a:bodyPr>
            <a:lstStyle/>
            <a:p>
              <a:r>
                <a:rPr lang="ja-JP" altLang="en-US" sz="3600" dirty="0">
                  <a:solidFill>
                    <a:srgbClr val="00B050"/>
                  </a:solidFill>
                  <a:latin typeface="ＭＳ Ｐゴシック" panose="020B0600070205080204" pitchFamily="50" charset="-128"/>
                  <a:ea typeface="ＭＳ Ｐゴシック" panose="020B0600070205080204" pitchFamily="50" charset="-128"/>
                </a:rPr>
                <a:t>心</a:t>
              </a:r>
              <a:endParaRPr kumimoji="1" lang="ja-JP" altLang="en-US" sz="3600" dirty="0">
                <a:solidFill>
                  <a:srgbClr val="00B050"/>
                </a:solidFill>
                <a:latin typeface="ＭＳ Ｐゴシック" panose="020B0600070205080204" pitchFamily="50" charset="-128"/>
                <a:ea typeface="ＭＳ Ｐゴシック" panose="020B0600070205080204" pitchFamily="50" charset="-128"/>
              </a:endParaRPr>
            </a:p>
          </p:txBody>
        </p:sp>
        <p:sp>
          <p:nvSpPr>
            <p:cNvPr id="24" name="テキスト ボックス 23"/>
            <p:cNvSpPr txBox="1"/>
            <p:nvPr/>
          </p:nvSpPr>
          <p:spPr>
            <a:xfrm>
              <a:off x="5279965" y="5277994"/>
              <a:ext cx="517672" cy="646331"/>
            </a:xfrm>
            <a:prstGeom prst="rect">
              <a:avLst/>
            </a:prstGeom>
            <a:noFill/>
            <a:ln>
              <a:solidFill>
                <a:schemeClr val="bg1"/>
              </a:solidFill>
            </a:ln>
          </p:spPr>
          <p:txBody>
            <a:bodyPr wrap="square" rtlCol="0">
              <a:spAutoFit/>
            </a:bodyPr>
            <a:lstStyle/>
            <a:p>
              <a:r>
                <a:rPr lang="ja-JP" altLang="en-US" sz="3600" dirty="0">
                  <a:solidFill>
                    <a:srgbClr val="0000CC"/>
                  </a:solidFill>
                  <a:latin typeface="ＭＳ Ｐゴシック" panose="020B0600070205080204" pitchFamily="50" charset="-128"/>
                  <a:ea typeface="ＭＳ Ｐゴシック" panose="020B0600070205080204" pitchFamily="50" charset="-128"/>
                </a:rPr>
                <a:t>体</a:t>
              </a:r>
              <a:endParaRPr lang="en-US" altLang="ja-JP" sz="3600" dirty="0">
                <a:solidFill>
                  <a:srgbClr val="0000CC"/>
                </a:solidFill>
                <a:latin typeface="ＭＳ Ｐゴシック" panose="020B0600070205080204" pitchFamily="50" charset="-128"/>
                <a:ea typeface="ＭＳ Ｐゴシック" panose="020B0600070205080204" pitchFamily="50" charset="-128"/>
              </a:endParaRPr>
            </a:p>
          </p:txBody>
        </p:sp>
        <p:sp>
          <p:nvSpPr>
            <p:cNvPr id="29" name="テキスト ボックス 28"/>
            <p:cNvSpPr txBox="1"/>
            <p:nvPr/>
          </p:nvSpPr>
          <p:spPr>
            <a:xfrm>
              <a:off x="8078129" y="5256394"/>
              <a:ext cx="557314" cy="646331"/>
            </a:xfrm>
            <a:prstGeom prst="rect">
              <a:avLst/>
            </a:prstGeom>
            <a:noFill/>
          </p:spPr>
          <p:txBody>
            <a:bodyPr wrap="square" rtlCol="0">
              <a:spAutoFit/>
            </a:bodyPr>
            <a:lstStyle/>
            <a:p>
              <a:r>
                <a:rPr lang="ja-JP" altLang="en-US" sz="3600" dirty="0">
                  <a:solidFill>
                    <a:srgbClr val="FF00FF"/>
                  </a:solidFill>
                  <a:latin typeface="ＭＳ Ｐゴシック" panose="020B0600070205080204" pitchFamily="50" charset="-128"/>
                  <a:ea typeface="ＭＳ Ｐゴシック" panose="020B0600070205080204" pitchFamily="50" charset="-128"/>
                </a:rPr>
                <a:t>食</a:t>
              </a:r>
              <a:endParaRPr lang="en-US" altLang="ja-JP" sz="3600" dirty="0">
                <a:solidFill>
                  <a:srgbClr val="FF00FF"/>
                </a:solidFill>
                <a:latin typeface="ＭＳ Ｐゴシック" panose="020B0600070205080204" pitchFamily="50" charset="-128"/>
                <a:ea typeface="ＭＳ Ｐゴシック" panose="020B0600070205080204" pitchFamily="50" charset="-128"/>
              </a:endParaRPr>
            </a:p>
          </p:txBody>
        </p:sp>
        <p:sp>
          <p:nvSpPr>
            <p:cNvPr id="30" name="テキスト ボックス 29"/>
            <p:cNvSpPr txBox="1"/>
            <p:nvPr/>
          </p:nvSpPr>
          <p:spPr>
            <a:xfrm>
              <a:off x="6649956" y="909089"/>
              <a:ext cx="693314" cy="646331"/>
            </a:xfrm>
            <a:prstGeom prst="rect">
              <a:avLst/>
            </a:prstGeom>
            <a:noFill/>
          </p:spPr>
          <p:txBody>
            <a:bodyPr wrap="square" rtlCol="0">
              <a:spAutoFit/>
            </a:bodyPr>
            <a:lstStyle/>
            <a:p>
              <a:r>
                <a:rPr lang="ja-JP" altLang="en-US" sz="3600" dirty="0">
                  <a:solidFill>
                    <a:srgbClr val="FF0000"/>
                  </a:solidFill>
                  <a:latin typeface="ＭＳ Ｐゴシック" panose="020B0600070205080204" pitchFamily="50" charset="-128"/>
                  <a:ea typeface="ＭＳ Ｐゴシック" panose="020B0600070205080204" pitchFamily="50" charset="-128"/>
                </a:rPr>
                <a:t>脳</a:t>
              </a:r>
              <a:endParaRPr lang="en-US" altLang="ja-JP" sz="3600" dirty="0">
                <a:solidFill>
                  <a:srgbClr val="FF0000"/>
                </a:solidFill>
                <a:latin typeface="ＭＳ Ｐゴシック" panose="020B0600070205080204" pitchFamily="50" charset="-128"/>
                <a:ea typeface="ＭＳ Ｐゴシック" panose="020B0600070205080204" pitchFamily="50" charset="-128"/>
              </a:endParaRPr>
            </a:p>
          </p:txBody>
        </p:sp>
        <p:sp>
          <p:nvSpPr>
            <p:cNvPr id="15" name="テキスト ボックス 14">
              <a:extLst>
                <a:ext uri="{FF2B5EF4-FFF2-40B4-BE49-F238E27FC236}">
                  <a16:creationId xmlns:a16="http://schemas.microsoft.com/office/drawing/2014/main" id="{C62062A2-D2D7-928C-B481-FA01BFD2A922}"/>
                </a:ext>
              </a:extLst>
            </p:cNvPr>
            <p:cNvSpPr txBox="1"/>
            <p:nvPr/>
          </p:nvSpPr>
          <p:spPr>
            <a:xfrm>
              <a:off x="9011454" y="2467690"/>
              <a:ext cx="557314" cy="646331"/>
            </a:xfrm>
            <a:prstGeom prst="rect">
              <a:avLst/>
            </a:prstGeom>
            <a:noFill/>
          </p:spPr>
          <p:txBody>
            <a:bodyPr wrap="square" rtlCol="0">
              <a:spAutoFit/>
            </a:bodyPr>
            <a:lstStyle/>
            <a:p>
              <a:r>
                <a:rPr lang="ja-JP" altLang="en-US" sz="3600" dirty="0">
                  <a:solidFill>
                    <a:srgbClr val="7030A0"/>
                  </a:solidFill>
                  <a:latin typeface="ＭＳ Ｐゴシック" panose="020B0600070205080204" pitchFamily="50" charset="-128"/>
                  <a:ea typeface="ＭＳ Ｐゴシック" panose="020B0600070205080204" pitchFamily="50" charset="-128"/>
                </a:rPr>
                <a:t>魂</a:t>
              </a:r>
              <a:endParaRPr lang="en-US" altLang="ja-JP" sz="3600" dirty="0">
                <a:solidFill>
                  <a:srgbClr val="7030A0"/>
                </a:solidFill>
                <a:latin typeface="ＭＳ Ｐゴシック" panose="020B0600070205080204" pitchFamily="50" charset="-128"/>
                <a:ea typeface="ＭＳ Ｐゴシック" panose="020B0600070205080204" pitchFamily="50" charset="-128"/>
              </a:endParaRPr>
            </a:p>
          </p:txBody>
        </p:sp>
        <p:sp>
          <p:nvSpPr>
            <p:cNvPr id="18" name="楕円 17">
              <a:extLst>
                <a:ext uri="{FF2B5EF4-FFF2-40B4-BE49-F238E27FC236}">
                  <a16:creationId xmlns:a16="http://schemas.microsoft.com/office/drawing/2014/main" id="{0B8E35D6-D970-82F3-D47A-8E840F88DD24}"/>
                </a:ext>
              </a:extLst>
            </p:cNvPr>
            <p:cNvSpPr/>
            <p:nvPr/>
          </p:nvSpPr>
          <p:spPr>
            <a:xfrm>
              <a:off x="6932621" y="1385786"/>
              <a:ext cx="3206881" cy="3149932"/>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楕円 18">
              <a:extLst>
                <a:ext uri="{FF2B5EF4-FFF2-40B4-BE49-F238E27FC236}">
                  <a16:creationId xmlns:a16="http://schemas.microsoft.com/office/drawing/2014/main" id="{A1B91D33-74EC-F868-4660-0186ABB74F2B}"/>
                </a:ext>
              </a:extLst>
            </p:cNvPr>
            <p:cNvSpPr/>
            <p:nvPr/>
          </p:nvSpPr>
          <p:spPr>
            <a:xfrm>
              <a:off x="4136389" y="3594388"/>
              <a:ext cx="3206881" cy="3149932"/>
            </a:xfrm>
            <a:prstGeom prst="ellipse">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楕円 19">
              <a:extLst>
                <a:ext uri="{FF2B5EF4-FFF2-40B4-BE49-F238E27FC236}">
                  <a16:creationId xmlns:a16="http://schemas.microsoft.com/office/drawing/2014/main" id="{10BD0449-4556-AEFD-5793-14333CF81A06}"/>
                </a:ext>
              </a:extLst>
            </p:cNvPr>
            <p:cNvSpPr/>
            <p:nvPr/>
          </p:nvSpPr>
          <p:spPr>
            <a:xfrm>
              <a:off x="6578875" y="3628681"/>
              <a:ext cx="3206881" cy="3149932"/>
            </a:xfrm>
            <a:prstGeom prst="ellipse">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7" name="テキスト ボックス 16">
            <a:extLst>
              <a:ext uri="{FF2B5EF4-FFF2-40B4-BE49-F238E27FC236}">
                <a16:creationId xmlns:a16="http://schemas.microsoft.com/office/drawing/2014/main" id="{780CBE3F-AF06-AE73-7C02-420647A9AA5F}"/>
              </a:ext>
            </a:extLst>
          </p:cNvPr>
          <p:cNvSpPr txBox="1"/>
          <p:nvPr/>
        </p:nvSpPr>
        <p:spPr>
          <a:xfrm>
            <a:off x="1053764" y="380508"/>
            <a:ext cx="4084773" cy="830997"/>
          </a:xfrm>
          <a:prstGeom prst="rect">
            <a:avLst/>
          </a:prstGeom>
          <a:noFill/>
        </p:spPr>
        <p:txBody>
          <a:bodyPr wrap="none" rtlCol="0">
            <a:spAutoFit/>
          </a:bodyPr>
          <a:lstStyle/>
          <a:p>
            <a:r>
              <a:rPr lang="ja-JP" altLang="en-US" sz="4800" dirty="0">
                <a:latin typeface="ＭＳ Ｐゴシック" panose="020B0600070205080204" pitchFamily="50" charset="-128"/>
                <a:ea typeface="ＭＳ Ｐゴシック" panose="020B0600070205080204" pitchFamily="50" charset="-128"/>
              </a:rPr>
              <a:t>カタカムナ</a:t>
            </a:r>
            <a:r>
              <a:rPr kumimoji="1" lang="ja-JP" altLang="en-US" sz="4800" dirty="0">
                <a:latin typeface="ＭＳ Ｐゴシック" panose="020B0600070205080204" pitchFamily="50" charset="-128"/>
                <a:ea typeface="ＭＳ Ｐゴシック" panose="020B0600070205080204" pitchFamily="50" charset="-128"/>
              </a:rPr>
              <a:t>医学</a:t>
            </a:r>
          </a:p>
        </p:txBody>
      </p:sp>
      <p:pic>
        <p:nvPicPr>
          <p:cNvPr id="7" name="図 6">
            <a:extLst>
              <a:ext uri="{FF2B5EF4-FFF2-40B4-BE49-F238E27FC236}">
                <a16:creationId xmlns:a16="http://schemas.microsoft.com/office/drawing/2014/main" id="{FD5B8EEF-6C44-1C81-AFC9-23B2684205E7}"/>
              </a:ext>
            </a:extLst>
          </p:cNvPr>
          <p:cNvPicPr>
            <a:picLocks noChangeAspect="1"/>
          </p:cNvPicPr>
          <p:nvPr/>
        </p:nvPicPr>
        <p:blipFill>
          <a:blip r:embed="rId2"/>
          <a:stretch>
            <a:fillRect/>
          </a:stretch>
        </p:blipFill>
        <p:spPr>
          <a:xfrm>
            <a:off x="44969" y="1650605"/>
            <a:ext cx="5225428" cy="4404575"/>
          </a:xfrm>
          <a:prstGeom prst="rect">
            <a:avLst/>
          </a:prstGeom>
        </p:spPr>
      </p:pic>
      <p:sp>
        <p:nvSpPr>
          <p:cNvPr id="21" name="テキスト ボックス 20">
            <a:extLst>
              <a:ext uri="{FF2B5EF4-FFF2-40B4-BE49-F238E27FC236}">
                <a16:creationId xmlns:a16="http://schemas.microsoft.com/office/drawing/2014/main" id="{C50A6A31-683D-992D-DAFC-ED139F38D6F9}"/>
              </a:ext>
            </a:extLst>
          </p:cNvPr>
          <p:cNvSpPr txBox="1"/>
          <p:nvPr/>
        </p:nvSpPr>
        <p:spPr>
          <a:xfrm>
            <a:off x="11292396" y="6156664"/>
            <a:ext cx="675185" cy="523220"/>
          </a:xfrm>
          <a:prstGeom prst="rect">
            <a:avLst/>
          </a:prstGeom>
          <a:noFill/>
        </p:spPr>
        <p:txBody>
          <a:bodyPr wrap="none" rtlCol="0">
            <a:spAutoFit/>
          </a:bodyPr>
          <a:lstStyle/>
          <a:p>
            <a:r>
              <a:rPr lang="ja-JP" altLang="en-US" sz="2800">
                <a:latin typeface="ＭＳ Ｐゴシック" panose="020B0600070205080204" pitchFamily="50" charset="-128"/>
                <a:ea typeface="ＭＳ Ｐゴシック" panose="020B0600070205080204" pitchFamily="50" charset="-128"/>
              </a:rPr>
              <a:t>３７</a:t>
            </a:r>
            <a:endParaRPr kumimoji="1" lang="ja-JP" altLang="en-US" sz="28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586840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グループ化 10"/>
          <p:cNvGrpSpPr/>
          <p:nvPr/>
        </p:nvGrpSpPr>
        <p:grpSpPr>
          <a:xfrm>
            <a:off x="410934" y="1758598"/>
            <a:ext cx="11434354" cy="4361350"/>
            <a:chOff x="117021" y="1154441"/>
            <a:chExt cx="11434354" cy="4361350"/>
          </a:xfrm>
        </p:grpSpPr>
        <p:pic>
          <p:nvPicPr>
            <p:cNvPr id="2" name="図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7021" y="2066652"/>
              <a:ext cx="3311979" cy="3311979"/>
            </a:xfrm>
            <a:prstGeom prst="rect">
              <a:avLst/>
            </a:prstGeom>
          </p:spPr>
        </p:pic>
        <p:sp>
          <p:nvSpPr>
            <p:cNvPr id="5" name="テキスト ボックス 4"/>
            <p:cNvSpPr txBox="1"/>
            <p:nvPr/>
          </p:nvSpPr>
          <p:spPr>
            <a:xfrm>
              <a:off x="8711730" y="1154441"/>
              <a:ext cx="2642070" cy="646331"/>
            </a:xfrm>
            <a:prstGeom prst="rect">
              <a:avLst/>
            </a:prstGeom>
            <a:noFill/>
          </p:spPr>
          <p:txBody>
            <a:bodyPr wrap="none" rtlCol="0">
              <a:spAutoFit/>
            </a:bodyPr>
            <a:lstStyle/>
            <a:p>
              <a:r>
                <a:rPr lang="ja-JP" altLang="en-US" sz="3600" dirty="0">
                  <a:latin typeface="ＭＳ Ｐゴシック" panose="020B0600070205080204" pitchFamily="50" charset="-128"/>
                  <a:ea typeface="ＭＳ Ｐゴシック" panose="020B0600070205080204" pitchFamily="50" charset="-128"/>
                </a:rPr>
                <a:t>トーラス構造</a:t>
              </a:r>
              <a:endParaRPr kumimoji="1" lang="ja-JP" altLang="en-US" sz="3600" dirty="0">
                <a:latin typeface="ＭＳ Ｐゴシック" panose="020B0600070205080204" pitchFamily="50" charset="-128"/>
                <a:ea typeface="ＭＳ Ｐゴシック" panose="020B0600070205080204" pitchFamily="50" charset="-128"/>
              </a:endParaRPr>
            </a:p>
          </p:txBody>
        </p:sp>
        <p:sp>
          <p:nvSpPr>
            <p:cNvPr id="6" name="テキスト ボックス 5"/>
            <p:cNvSpPr txBox="1"/>
            <p:nvPr/>
          </p:nvSpPr>
          <p:spPr>
            <a:xfrm>
              <a:off x="890481" y="1154443"/>
              <a:ext cx="1569660" cy="646331"/>
            </a:xfrm>
            <a:prstGeom prst="rect">
              <a:avLst/>
            </a:prstGeom>
            <a:noFill/>
          </p:spPr>
          <p:txBody>
            <a:bodyPr wrap="none" rtlCol="0">
              <a:spAutoFit/>
            </a:bodyPr>
            <a:lstStyle/>
            <a:p>
              <a:r>
                <a:rPr lang="ja-JP" altLang="en-US" sz="3600" dirty="0">
                  <a:latin typeface="ＭＳ Ｐゴシック" panose="020B0600070205080204" pitchFamily="50" charset="-128"/>
                  <a:ea typeface="ＭＳ Ｐゴシック" panose="020B0600070205080204" pitchFamily="50" charset="-128"/>
                </a:rPr>
                <a:t>太極図</a:t>
              </a:r>
              <a:endParaRPr kumimoji="1" lang="ja-JP" altLang="en-US" sz="3600" dirty="0">
                <a:latin typeface="ＭＳ Ｐゴシック" panose="020B0600070205080204" pitchFamily="50" charset="-128"/>
                <a:ea typeface="ＭＳ Ｐゴシック" panose="020B0600070205080204" pitchFamily="50" charset="-128"/>
              </a:endParaRPr>
            </a:p>
          </p:txBody>
        </p:sp>
        <p:pic>
          <p:nvPicPr>
            <p:cNvPr id="7" name="図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102236" y="2066652"/>
              <a:ext cx="3449139" cy="3449139"/>
            </a:xfrm>
            <a:prstGeom prst="rect">
              <a:avLst/>
            </a:prstGeom>
          </p:spPr>
        </p:pic>
        <p:pic>
          <p:nvPicPr>
            <p:cNvPr id="8" name="図 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810362" y="2226128"/>
              <a:ext cx="4041671" cy="3152503"/>
            </a:xfrm>
            <a:prstGeom prst="rect">
              <a:avLst/>
            </a:prstGeom>
          </p:spPr>
        </p:pic>
        <p:sp>
          <p:nvSpPr>
            <p:cNvPr id="9" name="テキスト ボックス 8"/>
            <p:cNvSpPr txBox="1"/>
            <p:nvPr/>
          </p:nvSpPr>
          <p:spPr>
            <a:xfrm>
              <a:off x="4425044" y="1154442"/>
              <a:ext cx="2690160" cy="646331"/>
            </a:xfrm>
            <a:prstGeom prst="rect">
              <a:avLst/>
            </a:prstGeom>
            <a:noFill/>
          </p:spPr>
          <p:txBody>
            <a:bodyPr wrap="none" rtlCol="0">
              <a:spAutoFit/>
            </a:bodyPr>
            <a:lstStyle/>
            <a:p>
              <a:r>
                <a:rPr kumimoji="1" lang="ja-JP" altLang="en-US" sz="3600" dirty="0">
                  <a:latin typeface="ＭＳ Ｐゴシック" panose="020B0600070205080204" pitchFamily="50" charset="-128"/>
                  <a:ea typeface="ＭＳ Ｐゴシック" panose="020B0600070205080204" pitchFamily="50" charset="-128"/>
                </a:rPr>
                <a:t>メビウスの輪</a:t>
              </a:r>
            </a:p>
          </p:txBody>
        </p:sp>
      </p:grpSp>
      <p:sp>
        <p:nvSpPr>
          <p:cNvPr id="10" name="テキスト ボックス 9"/>
          <p:cNvSpPr txBox="1"/>
          <p:nvPr/>
        </p:nvSpPr>
        <p:spPr>
          <a:xfrm>
            <a:off x="2756977" y="343658"/>
            <a:ext cx="7569701" cy="923330"/>
          </a:xfrm>
          <a:prstGeom prst="rect">
            <a:avLst/>
          </a:prstGeom>
          <a:noFill/>
        </p:spPr>
        <p:txBody>
          <a:bodyPr wrap="none" rtlCol="0">
            <a:spAutoFit/>
          </a:bodyPr>
          <a:lstStyle/>
          <a:p>
            <a:r>
              <a:rPr kumimoji="1" lang="ja-JP" altLang="en-US" sz="5400" dirty="0">
                <a:latin typeface="ＭＳ Ｐゴシック" panose="020B0600070205080204" pitchFamily="50" charset="-128"/>
                <a:ea typeface="ＭＳ Ｐゴシック" panose="020B0600070205080204" pitchFamily="50" charset="-128"/>
              </a:rPr>
              <a:t>宇宙の原理　（表裏循環）</a:t>
            </a:r>
          </a:p>
        </p:txBody>
      </p:sp>
      <p:sp>
        <p:nvSpPr>
          <p:cNvPr id="12" name="テキスト ボックス 11">
            <a:extLst>
              <a:ext uri="{FF2B5EF4-FFF2-40B4-BE49-F238E27FC236}">
                <a16:creationId xmlns:a16="http://schemas.microsoft.com/office/drawing/2014/main" id="{3D18D0D6-44EA-5B4B-4521-1D1DCA29ABFE}"/>
              </a:ext>
            </a:extLst>
          </p:cNvPr>
          <p:cNvSpPr txBox="1"/>
          <p:nvPr/>
        </p:nvSpPr>
        <p:spPr>
          <a:xfrm>
            <a:off x="11292396" y="6156664"/>
            <a:ext cx="429926" cy="523220"/>
          </a:xfrm>
          <a:prstGeom prst="rect">
            <a:avLst/>
          </a:prstGeom>
          <a:noFill/>
        </p:spPr>
        <p:txBody>
          <a:bodyPr wrap="none" rtlCol="0">
            <a:spAutoFit/>
          </a:bodyPr>
          <a:lstStyle/>
          <a:p>
            <a:r>
              <a:rPr lang="ja-JP" altLang="en-US" sz="2800" dirty="0">
                <a:latin typeface="ＭＳ Ｐゴシック" panose="020B0600070205080204" pitchFamily="50" charset="-128"/>
                <a:ea typeface="ＭＳ Ｐゴシック" panose="020B0600070205080204" pitchFamily="50" charset="-128"/>
              </a:rPr>
              <a:t>４</a:t>
            </a:r>
            <a:endParaRPr kumimoji="1" lang="ja-JP" altLang="en-US" sz="28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7523152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6B6E3084-9D86-0C75-D2CE-5E2F774B56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85" y="35511"/>
            <a:ext cx="12158227" cy="6858000"/>
          </a:xfrm>
          <a:prstGeom prst="rect">
            <a:avLst/>
          </a:prstGeom>
        </p:spPr>
      </p:pic>
      <p:sp>
        <p:nvSpPr>
          <p:cNvPr id="2" name="テキスト ボックス 1">
            <a:extLst>
              <a:ext uri="{FF2B5EF4-FFF2-40B4-BE49-F238E27FC236}">
                <a16:creationId xmlns:a16="http://schemas.microsoft.com/office/drawing/2014/main" id="{8CFA67A6-AA4D-C329-F786-389BF1F6CD0E}"/>
              </a:ext>
            </a:extLst>
          </p:cNvPr>
          <p:cNvSpPr txBox="1"/>
          <p:nvPr/>
        </p:nvSpPr>
        <p:spPr>
          <a:xfrm>
            <a:off x="3541454" y="2561208"/>
            <a:ext cx="5109091" cy="1569660"/>
          </a:xfrm>
          <a:prstGeom prst="rect">
            <a:avLst/>
          </a:prstGeom>
          <a:noFill/>
        </p:spPr>
        <p:txBody>
          <a:bodyPr wrap="none" rtlCol="0">
            <a:spAutoFit/>
          </a:bodyPr>
          <a:lstStyle/>
          <a:p>
            <a:r>
              <a:rPr lang="ja-JP" altLang="en-US" sz="9600" b="1" dirty="0">
                <a:solidFill>
                  <a:srgbClr val="FF0000"/>
                </a:solidFill>
                <a:latin typeface="ＭＳ 明朝" panose="02020609040205080304" pitchFamily="17" charset="-128"/>
                <a:ea typeface="ＭＳ 明朝" panose="02020609040205080304" pitchFamily="17" charset="-128"/>
              </a:rPr>
              <a:t>動的平衡</a:t>
            </a:r>
            <a:endParaRPr kumimoji="1" lang="ja-JP" altLang="en-US" sz="9600" b="1" dirty="0">
              <a:solidFill>
                <a:srgbClr val="FF0000"/>
              </a:solidFill>
              <a:latin typeface="ＭＳ 明朝" panose="02020609040205080304" pitchFamily="17" charset="-128"/>
              <a:ea typeface="ＭＳ 明朝" panose="02020609040205080304" pitchFamily="17" charset="-128"/>
            </a:endParaRPr>
          </a:p>
        </p:txBody>
      </p:sp>
      <p:sp>
        <p:nvSpPr>
          <p:cNvPr id="6" name="矢印: 右 5">
            <a:extLst>
              <a:ext uri="{FF2B5EF4-FFF2-40B4-BE49-F238E27FC236}">
                <a16:creationId xmlns:a16="http://schemas.microsoft.com/office/drawing/2014/main" id="{A5543DD2-DBCF-C423-1DDB-10F341F27223}"/>
              </a:ext>
            </a:extLst>
          </p:cNvPr>
          <p:cNvSpPr/>
          <p:nvPr/>
        </p:nvSpPr>
        <p:spPr>
          <a:xfrm>
            <a:off x="2898559" y="1318334"/>
            <a:ext cx="1957526" cy="270769"/>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矢印: 右 6">
            <a:extLst>
              <a:ext uri="{FF2B5EF4-FFF2-40B4-BE49-F238E27FC236}">
                <a16:creationId xmlns:a16="http://schemas.microsoft.com/office/drawing/2014/main" id="{4EA27FDB-D003-FF33-78AB-4325D0175C69}"/>
              </a:ext>
            </a:extLst>
          </p:cNvPr>
          <p:cNvSpPr/>
          <p:nvPr/>
        </p:nvSpPr>
        <p:spPr>
          <a:xfrm>
            <a:off x="7554185" y="1318333"/>
            <a:ext cx="1957526" cy="270769"/>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矢印: 右 7">
            <a:extLst>
              <a:ext uri="{FF2B5EF4-FFF2-40B4-BE49-F238E27FC236}">
                <a16:creationId xmlns:a16="http://schemas.microsoft.com/office/drawing/2014/main" id="{ED3E2353-0CD6-A6BF-917B-E2F400978461}"/>
              </a:ext>
            </a:extLst>
          </p:cNvPr>
          <p:cNvSpPr/>
          <p:nvPr/>
        </p:nvSpPr>
        <p:spPr>
          <a:xfrm>
            <a:off x="7554185" y="5394559"/>
            <a:ext cx="1957526" cy="270769"/>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矢印: 右 8">
            <a:extLst>
              <a:ext uri="{FF2B5EF4-FFF2-40B4-BE49-F238E27FC236}">
                <a16:creationId xmlns:a16="http://schemas.microsoft.com/office/drawing/2014/main" id="{94FC5D89-6A39-C328-4F75-E8E66AEDA58D}"/>
              </a:ext>
            </a:extLst>
          </p:cNvPr>
          <p:cNvSpPr/>
          <p:nvPr/>
        </p:nvSpPr>
        <p:spPr>
          <a:xfrm>
            <a:off x="2898558" y="5372365"/>
            <a:ext cx="1957526" cy="270769"/>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6FEDCD3A-552D-DB34-FBBD-70F2B593B72A}"/>
              </a:ext>
            </a:extLst>
          </p:cNvPr>
          <p:cNvSpPr txBox="1"/>
          <p:nvPr/>
        </p:nvSpPr>
        <p:spPr>
          <a:xfrm>
            <a:off x="11647448" y="6169981"/>
            <a:ext cx="429926" cy="523220"/>
          </a:xfrm>
          <a:prstGeom prst="rect">
            <a:avLst/>
          </a:prstGeom>
          <a:noFill/>
        </p:spPr>
        <p:txBody>
          <a:bodyPr wrap="none" rtlCol="0">
            <a:spAutoFit/>
          </a:bodyPr>
          <a:lstStyle/>
          <a:p>
            <a:r>
              <a:rPr kumimoji="1" lang="ja-JP" altLang="en-US" sz="2800" dirty="0">
                <a:latin typeface="ＭＳ Ｐゴシック" panose="020B0600070205080204" pitchFamily="50" charset="-128"/>
                <a:ea typeface="ＭＳ Ｐゴシック" panose="020B0600070205080204" pitchFamily="50" charset="-128"/>
              </a:rPr>
              <a:t>５</a:t>
            </a:r>
          </a:p>
        </p:txBody>
      </p:sp>
    </p:spTree>
    <p:extLst>
      <p:ext uri="{BB962C8B-B14F-4D97-AF65-F5344CB8AC3E}">
        <p14:creationId xmlns:p14="http://schemas.microsoft.com/office/powerpoint/2010/main" val="3589990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F4BF8ECA-10E8-CE80-D162-1D1858E00E66}"/>
              </a:ext>
            </a:extLst>
          </p:cNvPr>
          <p:cNvPicPr>
            <a:picLocks noChangeAspect="1"/>
          </p:cNvPicPr>
          <p:nvPr/>
        </p:nvPicPr>
        <p:blipFill>
          <a:blip r:embed="rId2"/>
          <a:stretch>
            <a:fillRect/>
          </a:stretch>
        </p:blipFill>
        <p:spPr>
          <a:xfrm>
            <a:off x="1880217" y="0"/>
            <a:ext cx="8572500" cy="6429375"/>
          </a:xfrm>
          <a:prstGeom prst="rect">
            <a:avLst/>
          </a:prstGeom>
        </p:spPr>
      </p:pic>
      <p:sp>
        <p:nvSpPr>
          <p:cNvPr id="7" name="テキスト ボックス 6">
            <a:extLst>
              <a:ext uri="{FF2B5EF4-FFF2-40B4-BE49-F238E27FC236}">
                <a16:creationId xmlns:a16="http://schemas.microsoft.com/office/drawing/2014/main" id="{6C481F47-42F3-74FD-0DD8-C216FBE2A741}"/>
              </a:ext>
            </a:extLst>
          </p:cNvPr>
          <p:cNvSpPr txBox="1"/>
          <p:nvPr/>
        </p:nvSpPr>
        <p:spPr>
          <a:xfrm>
            <a:off x="2264569" y="6488668"/>
            <a:ext cx="8306276" cy="369332"/>
          </a:xfrm>
          <a:prstGeom prst="rect">
            <a:avLst/>
          </a:prstGeom>
          <a:noFill/>
        </p:spPr>
        <p:txBody>
          <a:bodyPr wrap="square">
            <a:spAutoFit/>
          </a:bodyPr>
          <a:lstStyle/>
          <a:p>
            <a:r>
              <a:rPr lang="ja-JP" altLang="en-US" dirty="0"/>
              <a:t>https://nuwavewellness.com/wp-content/uploads/2021/10/FM-Tree.jpg</a:t>
            </a:r>
          </a:p>
        </p:txBody>
      </p:sp>
      <p:sp>
        <p:nvSpPr>
          <p:cNvPr id="3" name="テキスト ボックス 2">
            <a:extLst>
              <a:ext uri="{FF2B5EF4-FFF2-40B4-BE49-F238E27FC236}">
                <a16:creationId xmlns:a16="http://schemas.microsoft.com/office/drawing/2014/main" id="{E4657735-1296-017F-26B9-9219B7DB2ECB}"/>
              </a:ext>
            </a:extLst>
          </p:cNvPr>
          <p:cNvSpPr txBox="1"/>
          <p:nvPr/>
        </p:nvSpPr>
        <p:spPr>
          <a:xfrm>
            <a:off x="3506680" y="3324688"/>
            <a:ext cx="4392549" cy="369332"/>
          </a:xfrm>
          <a:prstGeom prst="rect">
            <a:avLst/>
          </a:prstGeom>
          <a:noFill/>
        </p:spPr>
        <p:txBody>
          <a:bodyPr wrap="none" rtlCol="0">
            <a:spAutoFit/>
          </a:bodyPr>
          <a:lstStyle/>
          <a:p>
            <a:r>
              <a:rPr kumimoji="1" lang="en-US" altLang="ja-JP" dirty="0" err="1">
                <a:solidFill>
                  <a:schemeClr val="bg1"/>
                </a:solidFill>
              </a:rPr>
              <a:t>nuwave</a:t>
            </a:r>
            <a:r>
              <a:rPr kumimoji="1" lang="en-US" altLang="ja-JP" dirty="0">
                <a:solidFill>
                  <a:schemeClr val="bg1"/>
                </a:solidFill>
              </a:rPr>
              <a:t> wellness center</a:t>
            </a:r>
            <a:r>
              <a:rPr kumimoji="1" lang="ja-JP" altLang="en-US" dirty="0">
                <a:solidFill>
                  <a:schemeClr val="bg1"/>
                </a:solidFill>
              </a:rPr>
              <a:t>　</a:t>
            </a:r>
            <a:r>
              <a:rPr kumimoji="1" lang="en-US" altLang="ja-JP" dirty="0">
                <a:solidFill>
                  <a:schemeClr val="bg1"/>
                </a:solidFill>
              </a:rPr>
              <a:t>“</a:t>
            </a:r>
            <a:r>
              <a:rPr lang="en-US" altLang="ja-JP" dirty="0">
                <a:solidFill>
                  <a:schemeClr val="bg1"/>
                </a:solidFill>
              </a:rPr>
              <a:t>T</a:t>
            </a:r>
            <a:r>
              <a:rPr kumimoji="1" lang="en-US" altLang="ja-JP" dirty="0">
                <a:solidFill>
                  <a:schemeClr val="bg1"/>
                </a:solidFill>
              </a:rPr>
              <a:t>ree of Life”</a:t>
            </a:r>
            <a:endParaRPr kumimoji="1" lang="ja-JP" altLang="en-US" dirty="0">
              <a:solidFill>
                <a:schemeClr val="bg1"/>
              </a:solidFill>
            </a:endParaRPr>
          </a:p>
        </p:txBody>
      </p:sp>
      <p:sp>
        <p:nvSpPr>
          <p:cNvPr id="6" name="テキスト ボックス 5">
            <a:extLst>
              <a:ext uri="{FF2B5EF4-FFF2-40B4-BE49-F238E27FC236}">
                <a16:creationId xmlns:a16="http://schemas.microsoft.com/office/drawing/2014/main" id="{BB12D7EC-7085-8D35-5945-F7D6891B7768}"/>
              </a:ext>
            </a:extLst>
          </p:cNvPr>
          <p:cNvSpPr txBox="1"/>
          <p:nvPr/>
        </p:nvSpPr>
        <p:spPr>
          <a:xfrm>
            <a:off x="11292396" y="6156664"/>
            <a:ext cx="429926" cy="523220"/>
          </a:xfrm>
          <a:prstGeom prst="rect">
            <a:avLst/>
          </a:prstGeom>
          <a:noFill/>
        </p:spPr>
        <p:txBody>
          <a:bodyPr wrap="none" rtlCol="0">
            <a:spAutoFit/>
          </a:bodyPr>
          <a:lstStyle/>
          <a:p>
            <a:r>
              <a:rPr lang="ja-JP" altLang="en-US" sz="2800" dirty="0">
                <a:latin typeface="ＭＳ Ｐゴシック" panose="020B0600070205080204" pitchFamily="50" charset="-128"/>
                <a:ea typeface="ＭＳ Ｐゴシック" panose="020B0600070205080204" pitchFamily="50" charset="-128"/>
              </a:rPr>
              <a:t>６</a:t>
            </a:r>
            <a:endParaRPr kumimoji="1" lang="ja-JP" altLang="en-US" sz="28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878140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3201493" y="208388"/>
            <a:ext cx="5290345" cy="6214026"/>
          </a:xfrm>
          <a:prstGeom prst="rect">
            <a:avLst/>
          </a:prstGeom>
        </p:spPr>
      </p:pic>
      <p:sp>
        <p:nvSpPr>
          <p:cNvPr id="4" name="テキスト ボックス 3"/>
          <p:cNvSpPr txBox="1"/>
          <p:nvPr/>
        </p:nvSpPr>
        <p:spPr>
          <a:xfrm>
            <a:off x="8699863" y="679269"/>
            <a:ext cx="2627642" cy="369332"/>
          </a:xfrm>
          <a:prstGeom prst="rect">
            <a:avLst/>
          </a:prstGeom>
          <a:noFill/>
        </p:spPr>
        <p:txBody>
          <a:bodyPr wrap="none" rtlCol="0">
            <a:spAutoFit/>
          </a:bodyPr>
          <a:lstStyle/>
          <a:p>
            <a:r>
              <a:rPr lang="ja-JP" altLang="en-US" b="1" dirty="0">
                <a:latin typeface="ＭＳ Ｐゴシック" panose="020B0600070205080204" pitchFamily="50" charset="-128"/>
                <a:ea typeface="ＭＳ Ｐゴシック" panose="020B0600070205080204" pitchFamily="50" charset="-128"/>
              </a:rPr>
              <a:t>建前（表心）＝常識・世間</a:t>
            </a:r>
          </a:p>
        </p:txBody>
      </p:sp>
      <p:sp>
        <p:nvSpPr>
          <p:cNvPr id="5" name="テキスト ボックス 4"/>
          <p:cNvSpPr txBox="1"/>
          <p:nvPr/>
        </p:nvSpPr>
        <p:spPr>
          <a:xfrm>
            <a:off x="8699863" y="2598527"/>
            <a:ext cx="2497800" cy="369332"/>
          </a:xfrm>
          <a:prstGeom prst="rect">
            <a:avLst/>
          </a:prstGeom>
          <a:noFill/>
        </p:spPr>
        <p:txBody>
          <a:bodyPr wrap="none" rtlCol="0">
            <a:spAutoFit/>
          </a:bodyPr>
          <a:lstStyle/>
          <a:p>
            <a:r>
              <a:rPr lang="ja-JP" altLang="en-US" b="1" dirty="0">
                <a:latin typeface="ＭＳ Ｐゴシック" panose="020B0600070205080204" pitchFamily="50" charset="-128"/>
                <a:ea typeface="ＭＳ Ｐゴシック" panose="020B0600070205080204" pitchFamily="50" charset="-128"/>
              </a:rPr>
              <a:t>本音（裏心）＝思い込み</a:t>
            </a:r>
          </a:p>
        </p:txBody>
      </p:sp>
      <p:sp>
        <p:nvSpPr>
          <p:cNvPr id="6" name="テキスト ボックス 5"/>
          <p:cNvSpPr txBox="1"/>
          <p:nvPr/>
        </p:nvSpPr>
        <p:spPr>
          <a:xfrm>
            <a:off x="8699863" y="4969712"/>
            <a:ext cx="2834430" cy="369332"/>
          </a:xfrm>
          <a:prstGeom prst="rect">
            <a:avLst/>
          </a:prstGeom>
          <a:noFill/>
        </p:spPr>
        <p:txBody>
          <a:bodyPr wrap="none" rtlCol="0">
            <a:spAutoFit/>
          </a:bodyPr>
          <a:lstStyle/>
          <a:p>
            <a:r>
              <a:rPr lang="ja-JP" altLang="en-US" b="1" dirty="0">
                <a:latin typeface="ＭＳ Ｐゴシック" panose="020B0600070205080204" pitchFamily="50" charset="-128"/>
                <a:ea typeface="ＭＳ Ｐゴシック" panose="020B0600070205080204" pitchFamily="50" charset="-128"/>
              </a:rPr>
              <a:t>本心（真心）＝無・空・自然</a:t>
            </a:r>
          </a:p>
        </p:txBody>
      </p:sp>
      <p:sp>
        <p:nvSpPr>
          <p:cNvPr id="7" name="テキスト ボックス 6">
            <a:extLst>
              <a:ext uri="{FF2B5EF4-FFF2-40B4-BE49-F238E27FC236}">
                <a16:creationId xmlns:a16="http://schemas.microsoft.com/office/drawing/2014/main" id="{DAD37EE5-BFA5-C99A-572B-C4428454DC38}"/>
              </a:ext>
            </a:extLst>
          </p:cNvPr>
          <p:cNvSpPr txBox="1"/>
          <p:nvPr/>
        </p:nvSpPr>
        <p:spPr>
          <a:xfrm>
            <a:off x="244231" y="3059668"/>
            <a:ext cx="2372765" cy="369332"/>
          </a:xfrm>
          <a:prstGeom prst="rect">
            <a:avLst/>
          </a:prstGeom>
          <a:noFill/>
        </p:spPr>
        <p:txBody>
          <a:bodyPr wrap="none" rtlCol="0">
            <a:spAutoFit/>
          </a:bodyPr>
          <a:lstStyle/>
          <a:p>
            <a:r>
              <a:rPr lang="ja-JP" altLang="en-US" b="1" dirty="0">
                <a:solidFill>
                  <a:srgbClr val="0202BE"/>
                </a:solidFill>
                <a:latin typeface="ＭＳ Ｐゴシック" panose="020B0600070205080204" pitchFamily="50" charset="-128"/>
                <a:ea typeface="ＭＳ Ｐゴシック" panose="020B0600070205080204" pitchFamily="50" charset="-128"/>
              </a:rPr>
              <a:t>「これだけは言えない」</a:t>
            </a:r>
          </a:p>
        </p:txBody>
      </p:sp>
      <p:sp>
        <p:nvSpPr>
          <p:cNvPr id="8" name="テキスト ボックス 7">
            <a:extLst>
              <a:ext uri="{FF2B5EF4-FFF2-40B4-BE49-F238E27FC236}">
                <a16:creationId xmlns:a16="http://schemas.microsoft.com/office/drawing/2014/main" id="{00BCE98E-C5E5-AE72-73CD-4DF9AFBB434B}"/>
              </a:ext>
            </a:extLst>
          </p:cNvPr>
          <p:cNvSpPr txBox="1"/>
          <p:nvPr/>
        </p:nvSpPr>
        <p:spPr>
          <a:xfrm>
            <a:off x="382876" y="707404"/>
            <a:ext cx="2321469" cy="369332"/>
          </a:xfrm>
          <a:prstGeom prst="rect">
            <a:avLst/>
          </a:prstGeom>
          <a:noFill/>
        </p:spPr>
        <p:txBody>
          <a:bodyPr wrap="none" rtlCol="0">
            <a:spAutoFit/>
          </a:bodyPr>
          <a:lstStyle/>
          <a:p>
            <a:r>
              <a:rPr lang="ja-JP" altLang="en-US" b="1" dirty="0">
                <a:solidFill>
                  <a:srgbClr val="00B050"/>
                </a:solidFill>
                <a:latin typeface="ＭＳ Ｐゴシック" panose="020B0600070205080204" pitchFamily="50" charset="-128"/>
                <a:ea typeface="ＭＳ Ｐゴシック" panose="020B0600070205080204" pitchFamily="50" charset="-128"/>
              </a:rPr>
              <a:t>「これは言ってもいい」</a:t>
            </a:r>
          </a:p>
        </p:txBody>
      </p:sp>
      <p:sp>
        <p:nvSpPr>
          <p:cNvPr id="9" name="テキスト ボックス 8">
            <a:extLst>
              <a:ext uri="{FF2B5EF4-FFF2-40B4-BE49-F238E27FC236}">
                <a16:creationId xmlns:a16="http://schemas.microsoft.com/office/drawing/2014/main" id="{9B3A7030-CF02-D501-4894-943765D72AA0}"/>
              </a:ext>
            </a:extLst>
          </p:cNvPr>
          <p:cNvSpPr txBox="1"/>
          <p:nvPr/>
        </p:nvSpPr>
        <p:spPr>
          <a:xfrm>
            <a:off x="469016" y="5003254"/>
            <a:ext cx="1939955" cy="369332"/>
          </a:xfrm>
          <a:prstGeom prst="rect">
            <a:avLst/>
          </a:prstGeom>
          <a:noFill/>
        </p:spPr>
        <p:txBody>
          <a:bodyPr wrap="none" rtlCol="0">
            <a:spAutoFit/>
          </a:bodyPr>
          <a:lstStyle/>
          <a:p>
            <a:r>
              <a:rPr lang="ja-JP" altLang="en-US" b="1" dirty="0">
                <a:solidFill>
                  <a:srgbClr val="FF00FF"/>
                </a:solidFill>
                <a:latin typeface="ＭＳ Ｐゴシック" panose="020B0600070205080204" pitchFamily="50" charset="-128"/>
                <a:ea typeface="ＭＳ Ｐゴシック" panose="020B0600070205080204" pitchFamily="50" charset="-128"/>
              </a:rPr>
              <a:t>「これは言いたい」</a:t>
            </a:r>
          </a:p>
        </p:txBody>
      </p:sp>
      <p:sp>
        <p:nvSpPr>
          <p:cNvPr id="10" name="テキスト ボックス 9">
            <a:extLst>
              <a:ext uri="{FF2B5EF4-FFF2-40B4-BE49-F238E27FC236}">
                <a16:creationId xmlns:a16="http://schemas.microsoft.com/office/drawing/2014/main" id="{15EB5425-9A6D-2286-F777-0BC443E06113}"/>
              </a:ext>
            </a:extLst>
          </p:cNvPr>
          <p:cNvSpPr txBox="1"/>
          <p:nvPr/>
        </p:nvSpPr>
        <p:spPr>
          <a:xfrm>
            <a:off x="9131491" y="1864634"/>
            <a:ext cx="2698175" cy="523220"/>
          </a:xfrm>
          <a:prstGeom prst="rect">
            <a:avLst/>
          </a:prstGeom>
          <a:noFill/>
        </p:spPr>
        <p:txBody>
          <a:bodyPr wrap="none" rtlCol="0">
            <a:spAutoFit/>
          </a:bodyPr>
          <a:lstStyle/>
          <a:p>
            <a:r>
              <a:rPr kumimoji="1" lang="ja-JP" altLang="en-US" sz="2800" dirty="0">
                <a:solidFill>
                  <a:srgbClr val="FF0000"/>
                </a:solidFill>
              </a:rPr>
              <a:t>顕在意識の世界</a:t>
            </a:r>
          </a:p>
        </p:txBody>
      </p:sp>
      <p:sp>
        <p:nvSpPr>
          <p:cNvPr id="11" name="テキスト ボックス 10">
            <a:extLst>
              <a:ext uri="{FF2B5EF4-FFF2-40B4-BE49-F238E27FC236}">
                <a16:creationId xmlns:a16="http://schemas.microsoft.com/office/drawing/2014/main" id="{82243B37-0F60-68D3-05AE-BCEFD13B1D0B}"/>
              </a:ext>
            </a:extLst>
          </p:cNvPr>
          <p:cNvSpPr txBox="1"/>
          <p:nvPr/>
        </p:nvSpPr>
        <p:spPr>
          <a:xfrm>
            <a:off x="9052623" y="5665809"/>
            <a:ext cx="2339102" cy="523220"/>
          </a:xfrm>
          <a:prstGeom prst="rect">
            <a:avLst/>
          </a:prstGeom>
          <a:noFill/>
        </p:spPr>
        <p:txBody>
          <a:bodyPr wrap="none" rtlCol="0">
            <a:spAutoFit/>
          </a:bodyPr>
          <a:lstStyle/>
          <a:p>
            <a:r>
              <a:rPr kumimoji="1" lang="ja-JP" altLang="en-US" sz="2800" dirty="0">
                <a:solidFill>
                  <a:srgbClr val="FF0000"/>
                </a:solidFill>
              </a:rPr>
              <a:t>無意識の世界</a:t>
            </a:r>
          </a:p>
        </p:txBody>
      </p:sp>
      <p:sp>
        <p:nvSpPr>
          <p:cNvPr id="12" name="テキスト ボックス 11">
            <a:extLst>
              <a:ext uri="{FF2B5EF4-FFF2-40B4-BE49-F238E27FC236}">
                <a16:creationId xmlns:a16="http://schemas.microsoft.com/office/drawing/2014/main" id="{D82D6AAD-91A8-754E-347D-49B80E568726}"/>
              </a:ext>
            </a:extLst>
          </p:cNvPr>
          <p:cNvSpPr txBox="1"/>
          <p:nvPr/>
        </p:nvSpPr>
        <p:spPr>
          <a:xfrm>
            <a:off x="869170" y="5816662"/>
            <a:ext cx="1261884" cy="523220"/>
          </a:xfrm>
          <a:prstGeom prst="rect">
            <a:avLst/>
          </a:prstGeom>
          <a:noFill/>
        </p:spPr>
        <p:txBody>
          <a:bodyPr wrap="none" rtlCol="0">
            <a:spAutoFit/>
          </a:bodyPr>
          <a:lstStyle/>
          <a:p>
            <a:r>
              <a:rPr lang="ja-JP" altLang="en-US" sz="2800" dirty="0">
                <a:solidFill>
                  <a:srgbClr val="00B050"/>
                </a:solidFill>
                <a:latin typeface="ＭＳ Ｐゴシック" panose="020B0600070205080204" pitchFamily="50" charset="-128"/>
                <a:ea typeface="ＭＳ Ｐゴシック" panose="020B0600070205080204" pitchFamily="50" charset="-128"/>
              </a:rPr>
              <a:t>一</a:t>
            </a:r>
            <a:r>
              <a:rPr kumimoji="1" lang="ja-JP" altLang="en-US" sz="2800" dirty="0">
                <a:solidFill>
                  <a:srgbClr val="00B050"/>
                </a:solidFill>
                <a:latin typeface="ＭＳ Ｐゴシック" panose="020B0600070205080204" pitchFamily="50" charset="-128"/>
                <a:ea typeface="ＭＳ Ｐゴシック" panose="020B0600070205080204" pitchFamily="50" charset="-128"/>
              </a:rPr>
              <a:t>元論</a:t>
            </a:r>
          </a:p>
        </p:txBody>
      </p:sp>
      <p:sp>
        <p:nvSpPr>
          <p:cNvPr id="13" name="テキスト ボックス 12">
            <a:extLst>
              <a:ext uri="{FF2B5EF4-FFF2-40B4-BE49-F238E27FC236}">
                <a16:creationId xmlns:a16="http://schemas.microsoft.com/office/drawing/2014/main" id="{22062961-0E16-6433-C910-B3A23A6169FC}"/>
              </a:ext>
            </a:extLst>
          </p:cNvPr>
          <p:cNvSpPr txBox="1"/>
          <p:nvPr/>
        </p:nvSpPr>
        <p:spPr>
          <a:xfrm>
            <a:off x="869170" y="1603024"/>
            <a:ext cx="1261884" cy="523220"/>
          </a:xfrm>
          <a:prstGeom prst="rect">
            <a:avLst/>
          </a:prstGeom>
          <a:noFill/>
        </p:spPr>
        <p:txBody>
          <a:bodyPr wrap="none" rtlCol="0">
            <a:spAutoFit/>
          </a:bodyPr>
          <a:lstStyle/>
          <a:p>
            <a:r>
              <a:rPr kumimoji="1" lang="ja-JP" altLang="en-US" sz="2800" dirty="0">
                <a:solidFill>
                  <a:srgbClr val="7030A0"/>
                </a:solidFill>
                <a:latin typeface="ＭＳ Ｐゴシック" panose="020B0600070205080204" pitchFamily="50" charset="-128"/>
                <a:ea typeface="ＭＳ Ｐゴシック" panose="020B0600070205080204" pitchFamily="50" charset="-128"/>
              </a:rPr>
              <a:t>二元論</a:t>
            </a:r>
          </a:p>
        </p:txBody>
      </p:sp>
      <p:sp>
        <p:nvSpPr>
          <p:cNvPr id="14" name="テキスト ボックス 13">
            <a:extLst>
              <a:ext uri="{FF2B5EF4-FFF2-40B4-BE49-F238E27FC236}">
                <a16:creationId xmlns:a16="http://schemas.microsoft.com/office/drawing/2014/main" id="{51F02393-F882-C5B6-C0D3-D5F7F73A77F1}"/>
              </a:ext>
            </a:extLst>
          </p:cNvPr>
          <p:cNvSpPr txBox="1"/>
          <p:nvPr/>
        </p:nvSpPr>
        <p:spPr>
          <a:xfrm>
            <a:off x="4885412" y="5217287"/>
            <a:ext cx="1210588" cy="707886"/>
          </a:xfrm>
          <a:prstGeom prst="rect">
            <a:avLst/>
          </a:prstGeom>
          <a:noFill/>
        </p:spPr>
        <p:txBody>
          <a:bodyPr wrap="none" rtlCol="0">
            <a:spAutoFit/>
          </a:bodyPr>
          <a:lstStyle/>
          <a:p>
            <a:r>
              <a:rPr kumimoji="1" lang="ja-JP" altLang="en-US" sz="4000" dirty="0">
                <a:highlight>
                  <a:srgbClr val="FFFF00"/>
                </a:highlight>
                <a:latin typeface="ＭＳ Ｐゴシック" panose="020B0600070205080204" pitchFamily="50" charset="-128"/>
                <a:ea typeface="ＭＳ Ｐゴシック" panose="020B0600070205080204" pitchFamily="50" charset="-128"/>
              </a:rPr>
              <a:t>真心</a:t>
            </a:r>
          </a:p>
        </p:txBody>
      </p:sp>
      <p:sp>
        <p:nvSpPr>
          <p:cNvPr id="16" name="テキスト ボックス 15">
            <a:extLst>
              <a:ext uri="{FF2B5EF4-FFF2-40B4-BE49-F238E27FC236}">
                <a16:creationId xmlns:a16="http://schemas.microsoft.com/office/drawing/2014/main" id="{4E96F51F-5AE8-F3DA-54CD-F1A945761B26}"/>
              </a:ext>
            </a:extLst>
          </p:cNvPr>
          <p:cNvSpPr txBox="1"/>
          <p:nvPr/>
        </p:nvSpPr>
        <p:spPr>
          <a:xfrm>
            <a:off x="3109968" y="6450890"/>
            <a:ext cx="5511445" cy="369332"/>
          </a:xfrm>
          <a:prstGeom prst="rect">
            <a:avLst/>
          </a:prstGeom>
          <a:noFill/>
        </p:spPr>
        <p:txBody>
          <a:bodyPr wrap="none" rtlCol="0">
            <a:spAutoFit/>
          </a:bodyPr>
          <a:lstStyle/>
          <a:p>
            <a:r>
              <a:rPr kumimoji="1" lang="ja-JP" altLang="en-US" dirty="0">
                <a:latin typeface="ＭＳ Ｐゴシック" panose="020B0600070205080204" pitchFamily="50" charset="-128"/>
                <a:ea typeface="ＭＳ Ｐゴシック" panose="020B0600070205080204" pitchFamily="50" charset="-128"/>
              </a:rPr>
              <a:t>天外伺朗「問題解決のための瞑想法」（マキノ出版）より</a:t>
            </a:r>
          </a:p>
        </p:txBody>
      </p:sp>
      <p:sp>
        <p:nvSpPr>
          <p:cNvPr id="17" name="テキスト ボックス 16">
            <a:extLst>
              <a:ext uri="{FF2B5EF4-FFF2-40B4-BE49-F238E27FC236}">
                <a16:creationId xmlns:a16="http://schemas.microsoft.com/office/drawing/2014/main" id="{4C383E5A-1A92-7A96-2953-1F55E31D0497}"/>
              </a:ext>
            </a:extLst>
          </p:cNvPr>
          <p:cNvSpPr txBox="1"/>
          <p:nvPr/>
        </p:nvSpPr>
        <p:spPr>
          <a:xfrm>
            <a:off x="9052623" y="3628532"/>
            <a:ext cx="2705404" cy="523220"/>
          </a:xfrm>
          <a:prstGeom prst="rect">
            <a:avLst/>
          </a:prstGeom>
          <a:noFill/>
        </p:spPr>
        <p:txBody>
          <a:bodyPr wrap="square" rtlCol="0">
            <a:spAutoFit/>
          </a:bodyPr>
          <a:lstStyle/>
          <a:p>
            <a:r>
              <a:rPr lang="ja-JP" altLang="en-US" sz="2800" dirty="0">
                <a:solidFill>
                  <a:srgbClr val="FF0000"/>
                </a:solidFill>
              </a:rPr>
              <a:t>潜在</a:t>
            </a:r>
            <a:r>
              <a:rPr kumimoji="1" lang="ja-JP" altLang="en-US" sz="2800" dirty="0">
                <a:solidFill>
                  <a:srgbClr val="FF0000"/>
                </a:solidFill>
              </a:rPr>
              <a:t>意識の世界</a:t>
            </a:r>
          </a:p>
        </p:txBody>
      </p:sp>
      <p:sp>
        <p:nvSpPr>
          <p:cNvPr id="19" name="テキスト ボックス 18">
            <a:extLst>
              <a:ext uri="{FF2B5EF4-FFF2-40B4-BE49-F238E27FC236}">
                <a16:creationId xmlns:a16="http://schemas.microsoft.com/office/drawing/2014/main" id="{89137506-731D-FF59-9F2C-82A78C24A94F}"/>
              </a:ext>
            </a:extLst>
          </p:cNvPr>
          <p:cNvSpPr txBox="1"/>
          <p:nvPr/>
        </p:nvSpPr>
        <p:spPr>
          <a:xfrm>
            <a:off x="4311886" y="3355919"/>
            <a:ext cx="2612692" cy="707886"/>
          </a:xfrm>
          <a:prstGeom prst="rect">
            <a:avLst/>
          </a:prstGeom>
          <a:noFill/>
        </p:spPr>
        <p:txBody>
          <a:bodyPr wrap="square" rtlCol="0">
            <a:spAutoFit/>
          </a:bodyPr>
          <a:lstStyle/>
          <a:p>
            <a:r>
              <a:rPr lang="ja-JP" altLang="en-US" sz="4000" dirty="0">
                <a:highlight>
                  <a:srgbClr val="FFFF00"/>
                </a:highlight>
                <a:latin typeface="ＭＳ Ｐゴシック" panose="020B0600070205080204" pitchFamily="50" charset="-128"/>
                <a:ea typeface="ＭＳ Ｐゴシック" panose="020B0600070205080204" pitchFamily="50" charset="-128"/>
              </a:rPr>
              <a:t>モンスター</a:t>
            </a:r>
            <a:endParaRPr kumimoji="1" lang="ja-JP" altLang="en-US" sz="4000" dirty="0">
              <a:highlight>
                <a:srgbClr val="FFFF00"/>
              </a:highlight>
              <a:latin typeface="ＭＳ Ｐゴシック" panose="020B0600070205080204" pitchFamily="50" charset="-128"/>
              <a:ea typeface="ＭＳ Ｐゴシック" panose="020B0600070205080204" pitchFamily="50" charset="-128"/>
            </a:endParaRPr>
          </a:p>
        </p:txBody>
      </p:sp>
      <p:sp>
        <p:nvSpPr>
          <p:cNvPr id="20" name="テキスト ボックス 19">
            <a:extLst>
              <a:ext uri="{FF2B5EF4-FFF2-40B4-BE49-F238E27FC236}">
                <a16:creationId xmlns:a16="http://schemas.microsoft.com/office/drawing/2014/main" id="{F16C4FC4-2E50-50DE-B26A-10454BD2B49D}"/>
              </a:ext>
            </a:extLst>
          </p:cNvPr>
          <p:cNvSpPr txBox="1"/>
          <p:nvPr/>
        </p:nvSpPr>
        <p:spPr>
          <a:xfrm>
            <a:off x="11292396" y="6156664"/>
            <a:ext cx="429926" cy="523220"/>
          </a:xfrm>
          <a:prstGeom prst="rect">
            <a:avLst/>
          </a:prstGeom>
          <a:noFill/>
        </p:spPr>
        <p:txBody>
          <a:bodyPr wrap="none" rtlCol="0">
            <a:spAutoFit/>
          </a:bodyPr>
          <a:lstStyle/>
          <a:p>
            <a:r>
              <a:rPr lang="ja-JP" altLang="en-US" sz="2800" dirty="0">
                <a:latin typeface="ＭＳ Ｐゴシック" panose="020B0600070205080204" pitchFamily="50" charset="-128"/>
                <a:ea typeface="ＭＳ Ｐゴシック" panose="020B0600070205080204" pitchFamily="50" charset="-128"/>
              </a:rPr>
              <a:t>７</a:t>
            </a:r>
            <a:endParaRPr kumimoji="1" lang="ja-JP" altLang="en-US" sz="28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918378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57051" y="180565"/>
            <a:ext cx="11599818" cy="766354"/>
          </a:xfrm>
        </p:spPr>
        <p:txBody>
          <a:bodyPr>
            <a:normAutofit/>
          </a:bodyPr>
          <a:lstStyle/>
          <a:p>
            <a:r>
              <a:rPr lang="ja-JP" altLang="ja-JP" sz="4400" kern="100" dirty="0">
                <a:effectLst/>
                <a:latin typeface="游明朝" panose="02020400000000000000" pitchFamily="18" charset="-128"/>
                <a:ea typeface="ＭＳ Ｐゴシック" panose="020B0600070205080204" pitchFamily="50" charset="-128"/>
                <a:cs typeface="Times New Roman" panose="02020603050405020304" pitchFamily="18" charset="0"/>
              </a:rPr>
              <a:t>先天的に</a:t>
            </a:r>
            <a:r>
              <a:rPr lang="ja-JP" altLang="en-US" sz="4400" kern="100" dirty="0">
                <a:effectLst/>
                <a:latin typeface="游明朝" panose="02020400000000000000" pitchFamily="18" charset="-128"/>
                <a:ea typeface="ＭＳ Ｐゴシック" panose="020B0600070205080204" pitchFamily="50" charset="-128"/>
                <a:cs typeface="Times New Roman" panose="02020603050405020304" pitchFamily="18" charset="0"/>
              </a:rPr>
              <a:t>「</a:t>
            </a:r>
            <a:r>
              <a:rPr lang="ja-JP" altLang="ja-JP" sz="4400" kern="100" dirty="0">
                <a:effectLst/>
                <a:latin typeface="游明朝" panose="02020400000000000000" pitchFamily="18" charset="-128"/>
                <a:ea typeface="ＭＳ Ｐゴシック" panose="020B0600070205080204" pitchFamily="50" charset="-128"/>
                <a:cs typeface="Times New Roman" panose="02020603050405020304" pitchFamily="18" charset="0"/>
              </a:rPr>
              <a:t>自分</a:t>
            </a:r>
            <a:r>
              <a:rPr lang="ja-JP" altLang="en-US" sz="4400" kern="100" dirty="0">
                <a:effectLst/>
                <a:latin typeface="游明朝" panose="02020400000000000000" pitchFamily="18" charset="-128"/>
                <a:ea typeface="ＭＳ Ｐゴシック" panose="020B0600070205080204" pitchFamily="50" charset="-128"/>
                <a:cs typeface="Times New Roman" panose="02020603050405020304" pitchFamily="18" charset="0"/>
              </a:rPr>
              <a:t>」</a:t>
            </a:r>
            <a:r>
              <a:rPr lang="ja-JP" altLang="ja-JP" sz="4400" kern="100" dirty="0">
                <a:effectLst/>
                <a:latin typeface="游明朝" panose="02020400000000000000" pitchFamily="18" charset="-128"/>
                <a:ea typeface="ＭＳ Ｐゴシック" panose="020B0600070205080204" pitchFamily="50" charset="-128"/>
                <a:cs typeface="Times New Roman" panose="02020603050405020304" pitchFamily="18" charset="0"/>
              </a:rPr>
              <a:t>を認識できない人 </a:t>
            </a:r>
            <a:r>
              <a:rPr lang="ja-JP" altLang="en-US" sz="4400" kern="100" dirty="0">
                <a:effectLst/>
                <a:latin typeface="游明朝" panose="02020400000000000000" pitchFamily="18" charset="-128"/>
                <a:ea typeface="ＭＳ Ｐゴシック" panose="020B0600070205080204" pitchFamily="50" charset="-128"/>
                <a:cs typeface="Times New Roman" panose="02020603050405020304" pitchFamily="18" charset="0"/>
              </a:rPr>
              <a:t>（</a:t>
            </a:r>
            <a:r>
              <a:rPr lang="ja-JP" altLang="ja-JP" sz="4400" dirty="0">
                <a:effectLst/>
                <a:ea typeface="ＭＳ Ｐゴシック" panose="020B0600070205080204" pitchFamily="50" charset="-128"/>
                <a:cs typeface="Times New Roman" panose="02020603050405020304" pitchFamily="18" charset="0"/>
              </a:rPr>
              <a:t>久野善史</a:t>
            </a:r>
            <a:r>
              <a:rPr lang="ja-JP" altLang="en-US" sz="4400" dirty="0">
                <a:effectLst/>
                <a:ea typeface="ＭＳ Ｐゴシック" panose="020B0600070205080204" pitchFamily="50" charset="-128"/>
                <a:cs typeface="Times New Roman" panose="02020603050405020304" pitchFamily="18" charset="0"/>
              </a:rPr>
              <a:t>）</a:t>
            </a:r>
            <a:endParaRPr kumimoji="1" lang="ja-JP" altLang="en-US" sz="4400" dirty="0">
              <a:latin typeface="ＭＳ Ｐゴシック" panose="020B0600070205080204" pitchFamily="50" charset="-128"/>
              <a:ea typeface="ＭＳ Ｐゴシック" panose="020B0600070205080204" pitchFamily="50" charset="-128"/>
            </a:endParaRPr>
          </a:p>
        </p:txBody>
      </p:sp>
      <p:sp>
        <p:nvSpPr>
          <p:cNvPr id="3" name="サブタイトル 2"/>
          <p:cNvSpPr>
            <a:spLocks noGrp="1"/>
          </p:cNvSpPr>
          <p:nvPr>
            <p:ph type="subTitle" idx="1"/>
          </p:nvPr>
        </p:nvSpPr>
        <p:spPr>
          <a:xfrm>
            <a:off x="231494" y="1041722"/>
            <a:ext cx="11725375" cy="5602919"/>
          </a:xfrm>
        </p:spPr>
        <p:txBody>
          <a:bodyPr>
            <a:noAutofit/>
          </a:bodyPr>
          <a:lstStyle/>
          <a:p>
            <a:pPr lvl="0" algn="l">
              <a:buClr>
                <a:srgbClr val="000000"/>
              </a:buClr>
            </a:pPr>
            <a:r>
              <a:rPr lang="ja-JP" altLang="en-US" sz="3600" kern="100" dirty="0">
                <a:effectLst/>
                <a:latin typeface="游明朝" panose="02020400000000000000" pitchFamily="18" charset="-128"/>
                <a:ea typeface="ＭＳ Ｐゴシック" panose="020B0600070205080204" pitchFamily="50" charset="-128"/>
                <a:cs typeface="Times New Roman" panose="02020603050405020304" pitchFamily="18" charset="0"/>
              </a:rPr>
              <a:t>・</a:t>
            </a:r>
            <a:r>
              <a:rPr lang="ja-JP" altLang="ja-JP" sz="3600" u="sng" kern="100" dirty="0">
                <a:effectLst/>
                <a:latin typeface="游明朝" panose="02020400000000000000" pitchFamily="18" charset="-128"/>
                <a:ea typeface="ＭＳ Ｐゴシック" panose="020B0600070205080204" pitchFamily="50" charset="-128"/>
                <a:cs typeface="Times New Roman" panose="02020603050405020304" pitchFamily="18" charset="0"/>
              </a:rPr>
              <a:t>私たちは善を尊び、</a:t>
            </a:r>
            <a:r>
              <a:rPr lang="ja-JP" altLang="ja-JP" sz="3600" u="sng" kern="100" dirty="0">
                <a:effectLst/>
                <a:highlight>
                  <a:srgbClr val="FFFF00"/>
                </a:highlight>
                <a:latin typeface="游明朝" panose="02020400000000000000" pitchFamily="18" charset="-128"/>
                <a:ea typeface="ＭＳ Ｐゴシック" panose="020B0600070205080204" pitchFamily="50" charset="-128"/>
                <a:cs typeface="Times New Roman" panose="02020603050405020304" pitchFamily="18" charset="0"/>
              </a:rPr>
              <a:t>悪を憎むことが正しいことだ</a:t>
            </a:r>
            <a:r>
              <a:rPr lang="ja-JP" altLang="ja-JP" sz="3600" u="sng" kern="100" dirty="0">
                <a:effectLst/>
                <a:latin typeface="游明朝" panose="02020400000000000000" pitchFamily="18" charset="-128"/>
                <a:ea typeface="ＭＳ Ｐゴシック" panose="020B0600070205080204" pitchFamily="50" charset="-128"/>
                <a:cs typeface="Times New Roman" panose="02020603050405020304" pitchFamily="18" charset="0"/>
              </a:rPr>
              <a:t>と思っているが、それは本当なのだろうか</a:t>
            </a:r>
            <a:endParaRPr lang="ja-JP" altLang="ja-JP" sz="3600" u="sng" kern="100" dirty="0">
              <a:effectLst/>
              <a:latin typeface="游明朝" panose="02020400000000000000" pitchFamily="18" charset="-128"/>
              <a:ea typeface="游明朝" panose="02020400000000000000" pitchFamily="18" charset="-128"/>
              <a:cs typeface="Times New Roman" panose="02020603050405020304" pitchFamily="18" charset="0"/>
            </a:endParaRPr>
          </a:p>
          <a:p>
            <a:pPr lvl="0" algn="l">
              <a:buClr>
                <a:srgbClr val="000000"/>
              </a:buClr>
            </a:pPr>
            <a:r>
              <a:rPr lang="ja-JP" altLang="en-US" sz="3600" kern="100" dirty="0">
                <a:effectLst/>
                <a:latin typeface="游明朝" panose="02020400000000000000" pitchFamily="18" charset="-128"/>
                <a:ea typeface="ＭＳ Ｐゴシック" panose="020B0600070205080204" pitchFamily="50" charset="-128"/>
                <a:cs typeface="Times New Roman" panose="02020603050405020304" pitchFamily="18" charset="0"/>
              </a:rPr>
              <a:t>・</a:t>
            </a:r>
            <a:r>
              <a:rPr lang="ja-JP" altLang="ja-JP" sz="3600" kern="100" dirty="0">
                <a:solidFill>
                  <a:srgbClr val="009900"/>
                </a:solidFill>
                <a:effectLst/>
                <a:latin typeface="游明朝" panose="02020400000000000000" pitchFamily="18" charset="-128"/>
                <a:ea typeface="ＭＳ Ｐゴシック" panose="020B0600070205080204" pitchFamily="50" charset="-128"/>
                <a:cs typeface="Times New Roman" panose="02020603050405020304" pitchFamily="18" charset="0"/>
              </a:rPr>
              <a:t>心の片寄りを是正するためには</a:t>
            </a:r>
            <a:r>
              <a:rPr lang="ja-JP" altLang="en-US" sz="3600" kern="100" dirty="0">
                <a:solidFill>
                  <a:srgbClr val="009900"/>
                </a:solidFill>
                <a:effectLst/>
                <a:latin typeface="游明朝" panose="02020400000000000000" pitchFamily="18" charset="-128"/>
                <a:ea typeface="ＭＳ Ｐゴシック" panose="020B0600070205080204" pitchFamily="50" charset="-128"/>
                <a:cs typeface="Times New Roman" panose="02020603050405020304" pitchFamily="18" charset="0"/>
              </a:rPr>
              <a:t>「</a:t>
            </a:r>
            <a:r>
              <a:rPr lang="ja-JP" altLang="ja-JP" sz="3600" kern="100" dirty="0">
                <a:solidFill>
                  <a:srgbClr val="009900"/>
                </a:solidFill>
                <a:effectLst/>
                <a:latin typeface="游明朝" panose="02020400000000000000" pitchFamily="18" charset="-128"/>
                <a:ea typeface="ＭＳ Ｐゴシック" panose="020B0600070205080204" pitchFamily="50" charset="-128"/>
                <a:cs typeface="Times New Roman" panose="02020603050405020304" pitchFamily="18" charset="0"/>
              </a:rPr>
              <a:t>悪</a:t>
            </a:r>
            <a:r>
              <a:rPr lang="ja-JP" altLang="en-US" sz="3600" kern="100" dirty="0">
                <a:solidFill>
                  <a:srgbClr val="009900"/>
                </a:solidFill>
                <a:effectLst/>
                <a:latin typeface="游明朝" panose="02020400000000000000" pitchFamily="18" charset="-128"/>
                <a:ea typeface="ＭＳ Ｐゴシック" panose="020B0600070205080204" pitchFamily="50" charset="-128"/>
                <a:cs typeface="Times New Roman" panose="02020603050405020304" pitchFamily="18" charset="0"/>
              </a:rPr>
              <a:t>」</a:t>
            </a:r>
            <a:r>
              <a:rPr lang="ja-JP" altLang="ja-JP" sz="3600" kern="100" dirty="0">
                <a:solidFill>
                  <a:srgbClr val="009900"/>
                </a:solidFill>
                <a:effectLst/>
                <a:latin typeface="游明朝" panose="02020400000000000000" pitchFamily="18" charset="-128"/>
                <a:ea typeface="ＭＳ Ｐゴシック" panose="020B0600070205080204" pitchFamily="50" charset="-128"/>
                <a:cs typeface="Times New Roman" panose="02020603050405020304" pitchFamily="18" charset="0"/>
              </a:rPr>
              <a:t>が必要な存在である</a:t>
            </a:r>
            <a:endParaRPr lang="ja-JP" altLang="ja-JP" sz="3600" kern="100" dirty="0">
              <a:solidFill>
                <a:srgbClr val="009900"/>
              </a:solidFill>
              <a:effectLst/>
              <a:latin typeface="游明朝" panose="02020400000000000000" pitchFamily="18" charset="-128"/>
              <a:ea typeface="游明朝" panose="02020400000000000000" pitchFamily="18" charset="-128"/>
              <a:cs typeface="Times New Roman" panose="02020603050405020304" pitchFamily="18" charset="0"/>
            </a:endParaRPr>
          </a:p>
          <a:p>
            <a:pPr lvl="0" algn="l">
              <a:buClr>
                <a:srgbClr val="000000"/>
              </a:buClr>
            </a:pPr>
            <a:r>
              <a:rPr lang="ja-JP" altLang="en-US" sz="3600" kern="100" dirty="0">
                <a:solidFill>
                  <a:srgbClr val="FF0000"/>
                </a:solidFill>
                <a:effectLst/>
                <a:latin typeface="游明朝" panose="02020400000000000000" pitchFamily="18" charset="-128"/>
                <a:ea typeface="ＭＳ Ｐゴシック" panose="020B0600070205080204" pitchFamily="50" charset="-128"/>
                <a:cs typeface="Times New Roman" panose="02020603050405020304" pitchFamily="18" charset="0"/>
              </a:rPr>
              <a:t>・</a:t>
            </a:r>
            <a:r>
              <a:rPr lang="ja-JP" altLang="ja-JP" sz="3600" kern="100" dirty="0">
                <a:solidFill>
                  <a:srgbClr val="FF0000"/>
                </a:solidFill>
                <a:effectLst/>
                <a:latin typeface="游明朝" panose="02020400000000000000" pitchFamily="18" charset="-128"/>
                <a:ea typeface="ＭＳ Ｐゴシック" panose="020B0600070205080204" pitchFamily="50" charset="-128"/>
                <a:cs typeface="Times New Roman" panose="02020603050405020304" pitchFamily="18" charset="0"/>
              </a:rPr>
              <a:t>心に片寄りがあるから心に</a:t>
            </a:r>
            <a:r>
              <a:rPr lang="ja-JP" altLang="en-US" sz="3600" kern="100" dirty="0">
                <a:solidFill>
                  <a:srgbClr val="FF0000"/>
                </a:solidFill>
                <a:effectLst/>
                <a:latin typeface="游明朝" panose="02020400000000000000" pitchFamily="18" charset="-128"/>
                <a:ea typeface="ＭＳ Ｐゴシック" panose="020B0600070205080204" pitchFamily="50" charset="-128"/>
                <a:cs typeface="Times New Roman" panose="02020603050405020304" pitchFamily="18" charset="0"/>
              </a:rPr>
              <a:t>「</a:t>
            </a:r>
            <a:r>
              <a:rPr lang="ja-JP" altLang="ja-JP" sz="3600" kern="100" dirty="0">
                <a:solidFill>
                  <a:srgbClr val="FF0000"/>
                </a:solidFill>
                <a:effectLst/>
                <a:latin typeface="游明朝" panose="02020400000000000000" pitchFamily="18" charset="-128"/>
                <a:ea typeface="ＭＳ Ｐゴシック" panose="020B0600070205080204" pitchFamily="50" charset="-128"/>
                <a:cs typeface="Times New Roman" panose="02020603050405020304" pitchFamily="18" charset="0"/>
              </a:rPr>
              <a:t>悪</a:t>
            </a:r>
            <a:r>
              <a:rPr lang="ja-JP" altLang="en-US" sz="3600" kern="100" dirty="0">
                <a:solidFill>
                  <a:srgbClr val="FF0000"/>
                </a:solidFill>
                <a:effectLst/>
                <a:latin typeface="游明朝" panose="02020400000000000000" pitchFamily="18" charset="-128"/>
                <a:ea typeface="ＭＳ Ｐゴシック" panose="020B0600070205080204" pitchFamily="50" charset="-128"/>
                <a:cs typeface="Times New Roman" panose="02020603050405020304" pitchFamily="18" charset="0"/>
              </a:rPr>
              <a:t>」</a:t>
            </a:r>
            <a:r>
              <a:rPr lang="ja-JP" altLang="ja-JP" sz="3600" kern="100" dirty="0">
                <a:solidFill>
                  <a:srgbClr val="FF0000"/>
                </a:solidFill>
                <a:effectLst/>
                <a:latin typeface="游明朝" panose="02020400000000000000" pitchFamily="18" charset="-128"/>
                <a:ea typeface="ＭＳ Ｐゴシック" panose="020B0600070205080204" pitchFamily="50" charset="-128"/>
                <a:cs typeface="Times New Roman" panose="02020603050405020304" pitchFamily="18" charset="0"/>
              </a:rPr>
              <a:t>が生じる</a:t>
            </a:r>
            <a:endParaRPr lang="en-US" altLang="ja-JP" sz="3600" kern="100" dirty="0">
              <a:solidFill>
                <a:srgbClr val="FF0000"/>
              </a:solidFill>
              <a:effectLst/>
              <a:latin typeface="游明朝" panose="02020400000000000000" pitchFamily="18" charset="-128"/>
              <a:ea typeface="ＭＳ Ｐゴシック" panose="020B0600070205080204" pitchFamily="50" charset="-128"/>
              <a:cs typeface="Times New Roman" panose="02020603050405020304" pitchFamily="18" charset="0"/>
            </a:endParaRPr>
          </a:p>
          <a:p>
            <a:pPr lvl="0" algn="l">
              <a:buClr>
                <a:srgbClr val="000000"/>
              </a:buClr>
            </a:pPr>
            <a:r>
              <a:rPr lang="ja-JP" altLang="en-US" sz="3600" kern="100" dirty="0">
                <a:latin typeface="游明朝" panose="02020400000000000000" pitchFamily="18" charset="-128"/>
                <a:ea typeface="ＭＳ Ｐゴシック" panose="020B0600070205080204" pitchFamily="50" charset="-128"/>
                <a:cs typeface="Times New Roman" panose="02020603050405020304" pitchFamily="18" charset="0"/>
              </a:rPr>
              <a:t>・</a:t>
            </a:r>
            <a:r>
              <a:rPr lang="ja-JP" altLang="ja-JP" sz="3600" kern="100" dirty="0">
                <a:solidFill>
                  <a:srgbClr val="FF0000"/>
                </a:solidFill>
                <a:effectLst/>
                <a:latin typeface="游明朝" panose="02020400000000000000" pitchFamily="18" charset="-128"/>
                <a:ea typeface="ＭＳ Ｐゴシック" panose="020B0600070205080204" pitchFamily="50" charset="-128"/>
                <a:cs typeface="Times New Roman" panose="02020603050405020304" pitchFamily="18" charset="0"/>
              </a:rPr>
              <a:t>心に片寄りがなければ心に</a:t>
            </a:r>
            <a:r>
              <a:rPr lang="ja-JP" altLang="en-US" sz="3600" kern="100" dirty="0">
                <a:solidFill>
                  <a:srgbClr val="FF0000"/>
                </a:solidFill>
                <a:effectLst/>
                <a:latin typeface="游明朝" panose="02020400000000000000" pitchFamily="18" charset="-128"/>
                <a:ea typeface="ＭＳ Ｐゴシック" panose="020B0600070205080204" pitchFamily="50" charset="-128"/>
                <a:cs typeface="Times New Roman" panose="02020603050405020304" pitchFamily="18" charset="0"/>
              </a:rPr>
              <a:t>「</a:t>
            </a:r>
            <a:r>
              <a:rPr lang="ja-JP" altLang="ja-JP" sz="3600" kern="100" dirty="0">
                <a:solidFill>
                  <a:srgbClr val="FF0000"/>
                </a:solidFill>
                <a:effectLst/>
                <a:latin typeface="游明朝" panose="02020400000000000000" pitchFamily="18" charset="-128"/>
                <a:ea typeface="ＭＳ Ｐゴシック" panose="020B0600070205080204" pitchFamily="50" charset="-128"/>
                <a:cs typeface="Times New Roman" panose="02020603050405020304" pitchFamily="18" charset="0"/>
              </a:rPr>
              <a:t>悪</a:t>
            </a:r>
            <a:r>
              <a:rPr lang="ja-JP" altLang="en-US" sz="3600" kern="100" dirty="0">
                <a:solidFill>
                  <a:srgbClr val="FF0000"/>
                </a:solidFill>
                <a:effectLst/>
                <a:latin typeface="游明朝" panose="02020400000000000000" pitchFamily="18" charset="-128"/>
                <a:ea typeface="ＭＳ Ｐゴシック" panose="020B0600070205080204" pitchFamily="50" charset="-128"/>
                <a:cs typeface="Times New Roman" panose="02020603050405020304" pitchFamily="18" charset="0"/>
              </a:rPr>
              <a:t>」</a:t>
            </a:r>
            <a:r>
              <a:rPr lang="ja-JP" altLang="ja-JP" sz="3600" kern="100" dirty="0">
                <a:solidFill>
                  <a:srgbClr val="FF0000"/>
                </a:solidFill>
                <a:effectLst/>
                <a:latin typeface="游明朝" panose="02020400000000000000" pitchFamily="18" charset="-128"/>
                <a:ea typeface="ＭＳ Ｐゴシック" panose="020B0600070205080204" pitchFamily="50" charset="-128"/>
                <a:cs typeface="Times New Roman" panose="02020603050405020304" pitchFamily="18" charset="0"/>
              </a:rPr>
              <a:t>は生じない</a:t>
            </a:r>
            <a:endParaRPr lang="ja-JP" altLang="ja-JP" sz="3600" kern="100" dirty="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endParaRPr>
          </a:p>
          <a:p>
            <a:pPr lvl="0" algn="l">
              <a:buClr>
                <a:srgbClr val="000000"/>
              </a:buClr>
            </a:pPr>
            <a:r>
              <a:rPr lang="ja-JP" altLang="en-US" sz="3600" kern="100" dirty="0">
                <a:solidFill>
                  <a:srgbClr val="009900"/>
                </a:solidFill>
                <a:effectLst/>
                <a:latin typeface="游明朝" panose="02020400000000000000" pitchFamily="18" charset="-128"/>
                <a:ea typeface="ＭＳ Ｐゴシック" panose="020B0600070205080204" pitchFamily="50" charset="-128"/>
                <a:cs typeface="Times New Roman" panose="02020603050405020304" pitchFamily="18" charset="0"/>
              </a:rPr>
              <a:t>・</a:t>
            </a:r>
            <a:r>
              <a:rPr lang="ja-JP" altLang="ja-JP" sz="3600" kern="100" dirty="0">
                <a:solidFill>
                  <a:srgbClr val="009900"/>
                </a:solidFill>
                <a:effectLst/>
                <a:latin typeface="游明朝" panose="02020400000000000000" pitchFamily="18" charset="-128"/>
                <a:ea typeface="ＭＳ Ｐゴシック" panose="020B0600070205080204" pitchFamily="50" charset="-128"/>
                <a:cs typeface="Times New Roman" panose="02020603050405020304" pitchFamily="18" charset="0"/>
              </a:rPr>
              <a:t>心の片寄りが問題である</a:t>
            </a:r>
            <a:endParaRPr lang="en-US" altLang="ja-JP" sz="3600" kern="100" dirty="0">
              <a:solidFill>
                <a:srgbClr val="009900"/>
              </a:solidFill>
              <a:effectLst/>
              <a:latin typeface="游明朝" panose="02020400000000000000" pitchFamily="18" charset="-128"/>
              <a:ea typeface="ＭＳ Ｐゴシック" panose="020B0600070205080204" pitchFamily="50" charset="-128"/>
              <a:cs typeface="Times New Roman" panose="02020603050405020304" pitchFamily="18" charset="0"/>
            </a:endParaRPr>
          </a:p>
          <a:p>
            <a:pPr lvl="0" algn="l">
              <a:buClr>
                <a:srgbClr val="000000"/>
              </a:buClr>
            </a:pPr>
            <a:r>
              <a:rPr lang="ja-JP" altLang="en-US" sz="3600" kern="100" dirty="0">
                <a:solidFill>
                  <a:srgbClr val="0000CC"/>
                </a:solidFill>
                <a:latin typeface="游明朝" panose="02020400000000000000" pitchFamily="18" charset="-128"/>
                <a:ea typeface="ＭＳ Ｐゴシック" panose="020B0600070205080204" pitchFamily="50" charset="-128"/>
                <a:cs typeface="Times New Roman" panose="02020603050405020304" pitchFamily="18" charset="0"/>
              </a:rPr>
              <a:t>・「悪」は</a:t>
            </a:r>
            <a:r>
              <a:rPr lang="ja-JP" altLang="ja-JP" sz="3600" kern="100" dirty="0">
                <a:solidFill>
                  <a:srgbClr val="0000CC"/>
                </a:solidFill>
                <a:effectLst/>
                <a:latin typeface="游明朝" panose="02020400000000000000" pitchFamily="18" charset="-128"/>
                <a:ea typeface="ＭＳ Ｐゴシック" panose="020B0600070205080204" pitchFamily="50" charset="-128"/>
                <a:cs typeface="Times New Roman" panose="02020603050405020304" pitchFamily="18" charset="0"/>
              </a:rPr>
              <a:t>心の片寄りを是正するために働く</a:t>
            </a:r>
            <a:endParaRPr lang="en-US" altLang="ja-JP" sz="3600" kern="100" dirty="0">
              <a:solidFill>
                <a:srgbClr val="0000CC"/>
              </a:solidFill>
              <a:effectLst/>
              <a:latin typeface="游明朝" panose="02020400000000000000" pitchFamily="18" charset="-128"/>
              <a:ea typeface="ＭＳ Ｐゴシック" panose="020B0600070205080204" pitchFamily="50" charset="-128"/>
              <a:cs typeface="Times New Roman" panose="02020603050405020304" pitchFamily="18" charset="0"/>
            </a:endParaRPr>
          </a:p>
          <a:p>
            <a:pPr lvl="0" algn="l">
              <a:buClr>
                <a:srgbClr val="000000"/>
              </a:buClr>
            </a:pPr>
            <a:r>
              <a:rPr lang="ja-JP" altLang="en-US" sz="3600" kern="100" dirty="0">
                <a:solidFill>
                  <a:srgbClr val="0000CC"/>
                </a:solidFill>
                <a:latin typeface="游明朝" panose="02020400000000000000" pitchFamily="18" charset="-128"/>
                <a:ea typeface="ＭＳ Ｐゴシック" panose="020B0600070205080204" pitchFamily="50" charset="-128"/>
                <a:cs typeface="Times New Roman" panose="02020603050405020304" pitchFamily="18" charset="0"/>
              </a:rPr>
              <a:t>・「</a:t>
            </a:r>
            <a:r>
              <a:rPr lang="ja-JP" altLang="ja-JP" sz="3600" kern="100" dirty="0">
                <a:solidFill>
                  <a:srgbClr val="0000CC"/>
                </a:solidFill>
                <a:effectLst/>
                <a:latin typeface="游明朝" panose="02020400000000000000" pitchFamily="18" charset="-128"/>
                <a:ea typeface="ＭＳ Ｐゴシック" panose="020B0600070205080204" pitchFamily="50" charset="-128"/>
                <a:cs typeface="Times New Roman" panose="02020603050405020304" pitchFamily="18" charset="0"/>
              </a:rPr>
              <a:t>悪</a:t>
            </a:r>
            <a:r>
              <a:rPr lang="ja-JP" altLang="en-US" sz="3600" kern="100" dirty="0">
                <a:solidFill>
                  <a:srgbClr val="0000CC"/>
                </a:solidFill>
                <a:effectLst/>
                <a:latin typeface="游明朝" panose="02020400000000000000" pitchFamily="18" charset="-128"/>
                <a:ea typeface="ＭＳ Ｐゴシック" panose="020B0600070205080204" pitchFamily="50" charset="-128"/>
                <a:cs typeface="Times New Roman" panose="02020603050405020304" pitchFamily="18" charset="0"/>
              </a:rPr>
              <a:t>」</a:t>
            </a:r>
            <a:r>
              <a:rPr lang="ja-JP" altLang="ja-JP" sz="3600" kern="100" dirty="0">
                <a:solidFill>
                  <a:srgbClr val="0000CC"/>
                </a:solidFill>
                <a:effectLst/>
                <a:latin typeface="游明朝" panose="02020400000000000000" pitchFamily="18" charset="-128"/>
                <a:ea typeface="ＭＳ Ｐゴシック" panose="020B0600070205080204" pitchFamily="50" charset="-128"/>
                <a:cs typeface="Times New Roman" panose="02020603050405020304" pitchFamily="18" charset="0"/>
              </a:rPr>
              <a:t>を間違ったものとしてとらえたところに誤りがあ</a:t>
            </a:r>
            <a:r>
              <a:rPr lang="ja-JP" altLang="en-US" sz="3600" kern="100" dirty="0">
                <a:solidFill>
                  <a:srgbClr val="0000CC"/>
                </a:solidFill>
                <a:effectLst/>
                <a:latin typeface="游明朝" panose="02020400000000000000" pitchFamily="18" charset="-128"/>
                <a:ea typeface="ＭＳ Ｐゴシック" panose="020B0600070205080204" pitchFamily="50" charset="-128"/>
                <a:cs typeface="Times New Roman" panose="02020603050405020304" pitchFamily="18" charset="0"/>
              </a:rPr>
              <a:t>る</a:t>
            </a:r>
            <a:endParaRPr lang="ja-JP" altLang="ja-JP" sz="3600" kern="100" dirty="0">
              <a:solidFill>
                <a:srgbClr val="0000CC"/>
              </a:solidFill>
              <a:effectLst/>
              <a:latin typeface="游明朝" panose="02020400000000000000" pitchFamily="18" charset="-128"/>
              <a:ea typeface="游明朝" panose="02020400000000000000" pitchFamily="18" charset="-128"/>
              <a:cs typeface="Times New Roman" panose="02020603050405020304" pitchFamily="18" charset="0"/>
            </a:endParaRPr>
          </a:p>
          <a:p>
            <a:pPr lvl="0" algn="l">
              <a:buClr>
                <a:srgbClr val="000000"/>
              </a:buClr>
            </a:pPr>
            <a:r>
              <a:rPr lang="ja-JP" altLang="en-US" sz="3600" kern="100" dirty="0">
                <a:solidFill>
                  <a:srgbClr val="0000CC"/>
                </a:solidFill>
                <a:effectLst/>
                <a:latin typeface="游明朝" panose="02020400000000000000" pitchFamily="18" charset="-128"/>
                <a:ea typeface="ＭＳ Ｐゴシック" panose="020B0600070205080204" pitchFamily="50" charset="-128"/>
                <a:cs typeface="Times New Roman" panose="02020603050405020304" pitchFamily="18" charset="0"/>
              </a:rPr>
              <a:t>・</a:t>
            </a:r>
            <a:r>
              <a:rPr lang="ja-JP" altLang="ja-JP" sz="3600" kern="100" dirty="0">
                <a:solidFill>
                  <a:srgbClr val="0000CC"/>
                </a:solidFill>
                <a:effectLst/>
                <a:latin typeface="游明朝" panose="02020400000000000000" pitchFamily="18" charset="-128"/>
                <a:ea typeface="ＭＳ Ｐゴシック" panose="020B0600070205080204" pitchFamily="50" charset="-128"/>
                <a:cs typeface="Times New Roman" panose="02020603050405020304" pitchFamily="18" charset="0"/>
              </a:rPr>
              <a:t>心の片寄りを是正するためには</a:t>
            </a:r>
            <a:r>
              <a:rPr lang="ja-JP" altLang="en-US" sz="3600" kern="100" dirty="0">
                <a:solidFill>
                  <a:srgbClr val="0000CC"/>
                </a:solidFill>
                <a:effectLst/>
                <a:latin typeface="游明朝" panose="02020400000000000000" pitchFamily="18" charset="-128"/>
                <a:ea typeface="ＭＳ Ｐゴシック" panose="020B0600070205080204" pitchFamily="50" charset="-128"/>
                <a:cs typeface="Times New Roman" panose="02020603050405020304" pitchFamily="18" charset="0"/>
              </a:rPr>
              <a:t>「</a:t>
            </a:r>
            <a:r>
              <a:rPr lang="ja-JP" altLang="ja-JP" sz="3600" kern="100" dirty="0">
                <a:solidFill>
                  <a:srgbClr val="0000CC"/>
                </a:solidFill>
                <a:effectLst/>
                <a:latin typeface="游明朝" panose="02020400000000000000" pitchFamily="18" charset="-128"/>
                <a:ea typeface="ＭＳ Ｐゴシック" panose="020B0600070205080204" pitchFamily="50" charset="-128"/>
                <a:cs typeface="Times New Roman" panose="02020603050405020304" pitchFamily="18" charset="0"/>
              </a:rPr>
              <a:t>悪</a:t>
            </a:r>
            <a:r>
              <a:rPr lang="ja-JP" altLang="en-US" sz="3600" kern="100" dirty="0">
                <a:solidFill>
                  <a:srgbClr val="0000CC"/>
                </a:solidFill>
                <a:effectLst/>
                <a:latin typeface="游明朝" panose="02020400000000000000" pitchFamily="18" charset="-128"/>
                <a:ea typeface="ＭＳ Ｐゴシック" panose="020B0600070205080204" pitchFamily="50" charset="-128"/>
                <a:cs typeface="Times New Roman" panose="02020603050405020304" pitchFamily="18" charset="0"/>
              </a:rPr>
              <a:t>」</a:t>
            </a:r>
            <a:r>
              <a:rPr lang="ja-JP" altLang="ja-JP" sz="3600" kern="100" dirty="0">
                <a:solidFill>
                  <a:srgbClr val="0000CC"/>
                </a:solidFill>
                <a:effectLst/>
                <a:latin typeface="游明朝" panose="02020400000000000000" pitchFamily="18" charset="-128"/>
                <a:ea typeface="ＭＳ Ｐゴシック" panose="020B0600070205080204" pitchFamily="50" charset="-128"/>
                <a:cs typeface="Times New Roman" panose="02020603050405020304" pitchFamily="18" charset="0"/>
              </a:rPr>
              <a:t>が必要になる</a:t>
            </a:r>
            <a:endParaRPr lang="en-US" altLang="ja-JP" sz="3600" dirty="0">
              <a:solidFill>
                <a:srgbClr val="0000CC"/>
              </a:solidFill>
              <a:latin typeface="ＭＳ Ｐゴシック" panose="020B0600070205080204" pitchFamily="50" charset="-128"/>
              <a:ea typeface="ＭＳ Ｐゴシック" panose="020B0600070205080204" pitchFamily="50" charset="-128"/>
            </a:endParaRPr>
          </a:p>
        </p:txBody>
      </p:sp>
      <p:sp>
        <p:nvSpPr>
          <p:cNvPr id="5" name="テキスト ボックス 4">
            <a:extLst>
              <a:ext uri="{FF2B5EF4-FFF2-40B4-BE49-F238E27FC236}">
                <a16:creationId xmlns:a16="http://schemas.microsoft.com/office/drawing/2014/main" id="{212FB6C9-B3F9-EB39-6BCB-9A4052F0D134}"/>
              </a:ext>
            </a:extLst>
          </p:cNvPr>
          <p:cNvSpPr txBox="1"/>
          <p:nvPr/>
        </p:nvSpPr>
        <p:spPr>
          <a:xfrm>
            <a:off x="11292396" y="6156664"/>
            <a:ext cx="429926" cy="523220"/>
          </a:xfrm>
          <a:prstGeom prst="rect">
            <a:avLst/>
          </a:prstGeom>
          <a:noFill/>
        </p:spPr>
        <p:txBody>
          <a:bodyPr wrap="none" rtlCol="0">
            <a:spAutoFit/>
          </a:bodyPr>
          <a:lstStyle/>
          <a:p>
            <a:r>
              <a:rPr lang="ja-JP" altLang="en-US" sz="2800" dirty="0">
                <a:latin typeface="ＭＳ Ｐゴシック" panose="020B0600070205080204" pitchFamily="50" charset="-128"/>
                <a:ea typeface="ＭＳ Ｐゴシック" panose="020B0600070205080204" pitchFamily="50" charset="-128"/>
              </a:rPr>
              <a:t>８</a:t>
            </a:r>
            <a:endParaRPr kumimoji="1" lang="ja-JP" altLang="en-US" sz="28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6558655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ChangeArrowheads="1"/>
          </p:cNvSpPr>
          <p:nvPr/>
        </p:nvSpPr>
        <p:spPr bwMode="auto">
          <a:xfrm>
            <a:off x="2279651" y="152400"/>
            <a:ext cx="79216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3600">
              <a:solidFill>
                <a:schemeClr val="tx2"/>
              </a:solidFill>
            </a:endParaRPr>
          </a:p>
        </p:txBody>
      </p:sp>
      <p:sp>
        <p:nvSpPr>
          <p:cNvPr id="45058" name="Oval 3"/>
          <p:cNvSpPr>
            <a:spLocks noChangeArrowheads="1"/>
          </p:cNvSpPr>
          <p:nvPr/>
        </p:nvSpPr>
        <p:spPr bwMode="auto">
          <a:xfrm>
            <a:off x="3359150" y="1989139"/>
            <a:ext cx="5545138" cy="3455987"/>
          </a:xfrm>
          <a:prstGeom prst="ellipse">
            <a:avLst/>
          </a:prstGeom>
          <a:solidFill>
            <a:schemeClr val="bg1"/>
          </a:solidFill>
          <a:ln w="38100">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2400">
              <a:solidFill>
                <a:schemeClr val="tx2"/>
              </a:solidFill>
              <a:latin typeface="Times New Roman" panose="02020603050405020304" pitchFamily="18" charset="0"/>
            </a:endParaRPr>
          </a:p>
        </p:txBody>
      </p:sp>
      <p:sp>
        <p:nvSpPr>
          <p:cNvPr id="45059" name="Rectangle 4"/>
          <p:cNvSpPr>
            <a:spLocks noChangeArrowheads="1"/>
          </p:cNvSpPr>
          <p:nvPr/>
        </p:nvSpPr>
        <p:spPr bwMode="auto">
          <a:xfrm>
            <a:off x="4367213" y="2133600"/>
            <a:ext cx="4087812"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800" b="1" dirty="0">
                <a:solidFill>
                  <a:srgbClr val="0000CC"/>
                </a:solidFill>
                <a:latin typeface="Calibri" panose="020F0502020204030204" pitchFamily="34" charset="0"/>
              </a:rPr>
              <a:t>愛されない　無視される　</a:t>
            </a:r>
            <a:endParaRPr lang="en-US" altLang="ja-JP" sz="2800" b="1" dirty="0">
              <a:solidFill>
                <a:srgbClr val="0000CC"/>
              </a:solidFill>
              <a:latin typeface="Calibri" panose="020F0502020204030204" pitchFamily="34" charset="0"/>
            </a:endParaRPr>
          </a:p>
          <a:p>
            <a:pPr eaLnBrk="1" hangingPunct="1">
              <a:spcBef>
                <a:spcPct val="0"/>
              </a:spcBef>
              <a:buFontTx/>
              <a:buNone/>
            </a:pPr>
            <a:r>
              <a:rPr lang="ja-JP" altLang="en-US" sz="2800" b="1" dirty="0">
                <a:solidFill>
                  <a:srgbClr val="0000CC"/>
                </a:solidFill>
                <a:latin typeface="Calibri" panose="020F0502020204030204" pitchFamily="34" charset="0"/>
              </a:rPr>
              <a:t>責められる　罪悪感を持つ</a:t>
            </a:r>
            <a:endParaRPr lang="en-US" altLang="ja-JP" sz="2800" b="1" dirty="0">
              <a:solidFill>
                <a:srgbClr val="0000CC"/>
              </a:solidFill>
              <a:latin typeface="Calibri" panose="020F0502020204030204" pitchFamily="34" charset="0"/>
            </a:endParaRPr>
          </a:p>
          <a:p>
            <a:pPr eaLnBrk="1" hangingPunct="1">
              <a:spcBef>
                <a:spcPct val="0"/>
              </a:spcBef>
              <a:buFontTx/>
              <a:buNone/>
            </a:pPr>
            <a:r>
              <a:rPr lang="ja-JP" altLang="en-US" sz="2800" b="1" dirty="0">
                <a:solidFill>
                  <a:srgbClr val="0000CC"/>
                </a:solidFill>
                <a:latin typeface="Calibri" panose="020F0502020204030204" pitchFamily="34" charset="0"/>
              </a:rPr>
              <a:t>排除される　無力感を持つ</a:t>
            </a:r>
            <a:endParaRPr lang="en-US" altLang="ja-JP" sz="2800" b="1" dirty="0">
              <a:solidFill>
                <a:srgbClr val="0000CC"/>
              </a:solidFill>
              <a:latin typeface="Calibri" panose="020F0502020204030204" pitchFamily="34" charset="0"/>
            </a:endParaRPr>
          </a:p>
          <a:p>
            <a:pPr eaLnBrk="1" hangingPunct="1">
              <a:spcBef>
                <a:spcPct val="0"/>
              </a:spcBef>
              <a:buFontTx/>
              <a:buNone/>
            </a:pPr>
            <a:r>
              <a:rPr lang="ja-JP" altLang="en-US" sz="2800" b="1" dirty="0">
                <a:solidFill>
                  <a:srgbClr val="0000CC"/>
                </a:solidFill>
                <a:latin typeface="Calibri" panose="020F0502020204030204" pitchFamily="34" charset="0"/>
              </a:rPr>
              <a:t>気持ちが通じない　自責感</a:t>
            </a:r>
            <a:endParaRPr lang="en-US" altLang="ja-JP" sz="2800" b="1" dirty="0">
              <a:solidFill>
                <a:srgbClr val="0000CC"/>
              </a:solidFill>
              <a:latin typeface="Calibri" panose="020F0502020204030204" pitchFamily="34" charset="0"/>
            </a:endParaRPr>
          </a:p>
          <a:p>
            <a:pPr eaLnBrk="1" hangingPunct="1">
              <a:spcBef>
                <a:spcPct val="0"/>
              </a:spcBef>
              <a:buFontTx/>
              <a:buNone/>
            </a:pPr>
            <a:r>
              <a:rPr lang="ja-JP" altLang="en-US" sz="2800" b="1" dirty="0">
                <a:solidFill>
                  <a:srgbClr val="0000CC"/>
                </a:solidFill>
                <a:latin typeface="Calibri" panose="020F0502020204030204" pitchFamily="34" charset="0"/>
              </a:rPr>
              <a:t>価値をおかれない　否定</a:t>
            </a:r>
            <a:endParaRPr lang="en-US" altLang="ja-JP" sz="2800" b="1" dirty="0">
              <a:solidFill>
                <a:srgbClr val="0000CC"/>
              </a:solidFill>
              <a:latin typeface="Calibri" panose="020F0502020204030204" pitchFamily="34" charset="0"/>
            </a:endParaRPr>
          </a:p>
          <a:p>
            <a:pPr eaLnBrk="1" hangingPunct="1">
              <a:spcBef>
                <a:spcPct val="0"/>
              </a:spcBef>
              <a:buFontTx/>
              <a:buNone/>
            </a:pPr>
            <a:r>
              <a:rPr lang="ja-JP" altLang="en-US" sz="2800" b="1" dirty="0">
                <a:solidFill>
                  <a:srgbClr val="0000CC"/>
                </a:solidFill>
                <a:latin typeface="Calibri" panose="020F0502020204030204" pitchFamily="34" charset="0"/>
              </a:rPr>
              <a:t>大切にされない</a:t>
            </a:r>
            <a:endParaRPr lang="en-US" altLang="ja-JP" sz="2800" b="1" dirty="0">
              <a:solidFill>
                <a:srgbClr val="0000CC"/>
              </a:solidFill>
              <a:latin typeface="Calibri" panose="020F0502020204030204" pitchFamily="34" charset="0"/>
            </a:endParaRPr>
          </a:p>
        </p:txBody>
      </p:sp>
      <p:sp>
        <p:nvSpPr>
          <p:cNvPr id="45060" name="Rectangle 5"/>
          <p:cNvSpPr>
            <a:spLocks noChangeArrowheads="1"/>
          </p:cNvSpPr>
          <p:nvPr/>
        </p:nvSpPr>
        <p:spPr bwMode="auto">
          <a:xfrm>
            <a:off x="1703388" y="5805488"/>
            <a:ext cx="4032250" cy="838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800" dirty="0">
                <a:solidFill>
                  <a:srgbClr val="0070C0"/>
                </a:solidFill>
                <a:latin typeface="Times New Roman" panose="02020603050405020304" pitchFamily="18" charset="0"/>
              </a:rPr>
              <a:t>離脱状態</a:t>
            </a:r>
            <a:endParaRPr lang="en-US" altLang="ja-JP" sz="2800" dirty="0">
              <a:solidFill>
                <a:srgbClr val="0070C0"/>
              </a:solidFill>
            </a:endParaRPr>
          </a:p>
        </p:txBody>
      </p:sp>
      <p:sp>
        <p:nvSpPr>
          <p:cNvPr id="45061" name="Line 6"/>
          <p:cNvSpPr>
            <a:spLocks noChangeShapeType="1"/>
          </p:cNvSpPr>
          <p:nvPr/>
        </p:nvSpPr>
        <p:spPr bwMode="auto">
          <a:xfrm>
            <a:off x="3648075" y="1773238"/>
            <a:ext cx="533400" cy="533400"/>
          </a:xfrm>
          <a:prstGeom prst="line">
            <a:avLst/>
          </a:prstGeom>
          <a:noFill/>
          <a:ln w="762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ja-JP" altLang="en-US"/>
          </a:p>
        </p:txBody>
      </p:sp>
      <p:sp>
        <p:nvSpPr>
          <p:cNvPr id="45062" name="Rectangle 8"/>
          <p:cNvSpPr>
            <a:spLocks noChangeArrowheads="1"/>
          </p:cNvSpPr>
          <p:nvPr/>
        </p:nvSpPr>
        <p:spPr bwMode="auto">
          <a:xfrm>
            <a:off x="1774826" y="908050"/>
            <a:ext cx="3935413" cy="7191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800" dirty="0">
                <a:solidFill>
                  <a:srgbClr val="00B050"/>
                </a:solidFill>
              </a:rPr>
              <a:t>自分への攻撃</a:t>
            </a:r>
            <a:endParaRPr lang="ja-JP" altLang="en-US" sz="2800" dirty="0">
              <a:solidFill>
                <a:srgbClr val="00B050"/>
              </a:solidFill>
              <a:latin typeface="Times New Roman" panose="02020603050405020304" pitchFamily="18" charset="0"/>
            </a:endParaRPr>
          </a:p>
        </p:txBody>
      </p:sp>
      <p:sp>
        <p:nvSpPr>
          <p:cNvPr id="45063" name="Line 9"/>
          <p:cNvSpPr>
            <a:spLocks noChangeShapeType="1"/>
          </p:cNvSpPr>
          <p:nvPr/>
        </p:nvSpPr>
        <p:spPr bwMode="auto">
          <a:xfrm flipH="1">
            <a:off x="8515350" y="1819275"/>
            <a:ext cx="533400" cy="457200"/>
          </a:xfrm>
          <a:prstGeom prst="line">
            <a:avLst/>
          </a:prstGeom>
          <a:noFill/>
          <a:ln w="762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ja-JP" altLang="en-US"/>
          </a:p>
        </p:txBody>
      </p:sp>
      <p:sp>
        <p:nvSpPr>
          <p:cNvPr id="45064" name="Rectangle 10"/>
          <p:cNvSpPr>
            <a:spLocks noChangeArrowheads="1"/>
          </p:cNvSpPr>
          <p:nvPr/>
        </p:nvSpPr>
        <p:spPr bwMode="auto">
          <a:xfrm>
            <a:off x="5951539" y="5805488"/>
            <a:ext cx="4465637" cy="838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800" dirty="0">
                <a:solidFill>
                  <a:srgbClr val="7030A0"/>
                </a:solidFill>
              </a:rPr>
              <a:t>逃避状態</a:t>
            </a:r>
            <a:endParaRPr lang="en-US" altLang="ja-JP" sz="2800" dirty="0">
              <a:solidFill>
                <a:srgbClr val="7030A0"/>
              </a:solidFill>
            </a:endParaRPr>
          </a:p>
        </p:txBody>
      </p:sp>
      <p:sp>
        <p:nvSpPr>
          <p:cNvPr id="45065" name="Rectangle 11"/>
          <p:cNvSpPr>
            <a:spLocks noChangeArrowheads="1"/>
          </p:cNvSpPr>
          <p:nvPr/>
        </p:nvSpPr>
        <p:spPr bwMode="auto">
          <a:xfrm>
            <a:off x="1701801" y="4616450"/>
            <a:ext cx="2449513" cy="97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ja-JP">
              <a:latin typeface="Times New Roman" panose="02020603050405020304" pitchFamily="18" charset="0"/>
            </a:endParaRPr>
          </a:p>
        </p:txBody>
      </p:sp>
      <p:sp>
        <p:nvSpPr>
          <p:cNvPr id="45066" name="Rectangle 12"/>
          <p:cNvSpPr>
            <a:spLocks noChangeArrowheads="1"/>
          </p:cNvSpPr>
          <p:nvPr/>
        </p:nvSpPr>
        <p:spPr bwMode="auto">
          <a:xfrm>
            <a:off x="8688389" y="3933826"/>
            <a:ext cx="1728787"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a:latin typeface="Times New Roman" panose="02020603050405020304" pitchFamily="18" charset="0"/>
            </a:endParaRPr>
          </a:p>
        </p:txBody>
      </p:sp>
      <p:sp>
        <p:nvSpPr>
          <p:cNvPr id="45067" name="Rectangle 13"/>
          <p:cNvSpPr>
            <a:spLocks noChangeArrowheads="1"/>
          </p:cNvSpPr>
          <p:nvPr/>
        </p:nvSpPr>
        <p:spPr bwMode="auto">
          <a:xfrm>
            <a:off x="3756026" y="1700213"/>
            <a:ext cx="50768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ja-JP">
              <a:latin typeface="Times New Roman" panose="02020603050405020304" pitchFamily="18" charset="0"/>
            </a:endParaRPr>
          </a:p>
        </p:txBody>
      </p:sp>
      <p:sp>
        <p:nvSpPr>
          <p:cNvPr id="14" name="タイトル 1"/>
          <p:cNvSpPr txBox="1">
            <a:spLocks/>
          </p:cNvSpPr>
          <p:nvPr/>
        </p:nvSpPr>
        <p:spPr bwMode="auto">
          <a:xfrm>
            <a:off x="1766888" y="142875"/>
            <a:ext cx="8686800" cy="725488"/>
          </a:xfrm>
          <a:prstGeom prst="rect">
            <a:avLst/>
          </a:prstGeom>
          <a:noFill/>
          <a:ln w="9525">
            <a:noFill/>
            <a:miter lim="800000"/>
            <a:headEnd/>
            <a:tailEnd/>
          </a:ln>
        </p:spPr>
        <p:txBody>
          <a:bodyPr anchor="ctr"/>
          <a:lstStyle/>
          <a:p>
            <a:pPr algn="ctr" eaLnBrk="1" hangingPunct="1">
              <a:defRPr/>
            </a:pPr>
            <a:r>
              <a:rPr lang="ja-JP" altLang="en-US" sz="4800" kern="0" dirty="0">
                <a:solidFill>
                  <a:schemeClr val="tx2"/>
                </a:solidFill>
                <a:latin typeface="ＭＳ Ｐゴシック" panose="020B0600070205080204" pitchFamily="50" charset="-128"/>
                <a:ea typeface="ＭＳ Ｐゴシック" panose="020B0600070205080204" pitchFamily="50" charset="-128"/>
                <a:cs typeface="+mj-cs"/>
              </a:rPr>
              <a:t>（心の傷の怒り）</a:t>
            </a:r>
          </a:p>
        </p:txBody>
      </p:sp>
      <p:sp>
        <p:nvSpPr>
          <p:cNvPr id="45069" name="Rectangle 8"/>
          <p:cNvSpPr>
            <a:spLocks noChangeArrowheads="1"/>
          </p:cNvSpPr>
          <p:nvPr/>
        </p:nvSpPr>
        <p:spPr bwMode="auto">
          <a:xfrm>
            <a:off x="6194426" y="908050"/>
            <a:ext cx="3933825" cy="7191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800" dirty="0">
                <a:solidFill>
                  <a:srgbClr val="FF0000"/>
                </a:solidFill>
              </a:rPr>
              <a:t>他人への攻撃</a:t>
            </a:r>
            <a:endParaRPr lang="ja-JP" altLang="en-US" sz="2800" dirty="0">
              <a:solidFill>
                <a:srgbClr val="FF0000"/>
              </a:solidFill>
              <a:latin typeface="Times New Roman" panose="02020603050405020304" pitchFamily="18" charset="0"/>
            </a:endParaRPr>
          </a:p>
        </p:txBody>
      </p:sp>
      <p:sp>
        <p:nvSpPr>
          <p:cNvPr id="45070" name="Line 6"/>
          <p:cNvSpPr>
            <a:spLocks noChangeShapeType="1"/>
          </p:cNvSpPr>
          <p:nvPr/>
        </p:nvSpPr>
        <p:spPr bwMode="auto">
          <a:xfrm flipH="1" flipV="1">
            <a:off x="8411370" y="5051425"/>
            <a:ext cx="609600" cy="609600"/>
          </a:xfrm>
          <a:prstGeom prst="line">
            <a:avLst/>
          </a:prstGeom>
          <a:noFill/>
          <a:ln w="762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ja-JP" altLang="en-US"/>
          </a:p>
        </p:txBody>
      </p:sp>
      <p:sp>
        <p:nvSpPr>
          <p:cNvPr id="45071" name="Line 9"/>
          <p:cNvSpPr>
            <a:spLocks noChangeShapeType="1"/>
          </p:cNvSpPr>
          <p:nvPr/>
        </p:nvSpPr>
        <p:spPr bwMode="auto">
          <a:xfrm flipV="1">
            <a:off x="3597276" y="5165725"/>
            <a:ext cx="627063" cy="495300"/>
          </a:xfrm>
          <a:prstGeom prst="line">
            <a:avLst/>
          </a:prstGeom>
          <a:noFill/>
          <a:ln w="762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ja-JP" altLang="en-US"/>
          </a:p>
        </p:txBody>
      </p:sp>
      <p:sp>
        <p:nvSpPr>
          <p:cNvPr id="45072" name="Rectangle 12"/>
          <p:cNvSpPr>
            <a:spLocks noChangeArrowheads="1"/>
          </p:cNvSpPr>
          <p:nvPr/>
        </p:nvSpPr>
        <p:spPr bwMode="auto">
          <a:xfrm>
            <a:off x="8840789" y="1700213"/>
            <a:ext cx="1728787"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a:latin typeface="Times New Roman" panose="02020603050405020304" pitchFamily="18" charset="0"/>
            </a:endParaRPr>
          </a:p>
        </p:txBody>
      </p:sp>
      <p:sp>
        <p:nvSpPr>
          <p:cNvPr id="45073" name="Rectangle 12"/>
          <p:cNvSpPr>
            <a:spLocks noChangeArrowheads="1"/>
          </p:cNvSpPr>
          <p:nvPr/>
        </p:nvSpPr>
        <p:spPr bwMode="auto">
          <a:xfrm>
            <a:off x="8759825" y="1773238"/>
            <a:ext cx="1728788"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a:latin typeface="Times New Roman" panose="02020603050405020304" pitchFamily="18" charset="0"/>
            </a:endParaRPr>
          </a:p>
        </p:txBody>
      </p:sp>
      <p:sp>
        <p:nvSpPr>
          <p:cNvPr id="45074" name="Rectangle 12"/>
          <p:cNvSpPr>
            <a:spLocks noChangeArrowheads="1"/>
          </p:cNvSpPr>
          <p:nvPr/>
        </p:nvSpPr>
        <p:spPr bwMode="auto">
          <a:xfrm>
            <a:off x="8688389" y="1700213"/>
            <a:ext cx="1728787"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a:latin typeface="Times New Roman" panose="02020603050405020304" pitchFamily="18" charset="0"/>
            </a:endParaRPr>
          </a:p>
        </p:txBody>
      </p:sp>
      <p:sp>
        <p:nvSpPr>
          <p:cNvPr id="45075" name="Rectangle 12"/>
          <p:cNvSpPr>
            <a:spLocks noChangeArrowheads="1"/>
          </p:cNvSpPr>
          <p:nvPr/>
        </p:nvSpPr>
        <p:spPr bwMode="auto">
          <a:xfrm>
            <a:off x="8840789" y="1852613"/>
            <a:ext cx="1728787"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a:latin typeface="Times New Roman" panose="02020603050405020304" pitchFamily="18" charset="0"/>
            </a:endParaRPr>
          </a:p>
        </p:txBody>
      </p:sp>
      <p:sp>
        <p:nvSpPr>
          <p:cNvPr id="45076" name="Rectangle 10"/>
          <p:cNvSpPr>
            <a:spLocks noChangeArrowheads="1"/>
          </p:cNvSpPr>
          <p:nvPr/>
        </p:nvSpPr>
        <p:spPr bwMode="auto">
          <a:xfrm>
            <a:off x="9048751" y="3791802"/>
            <a:ext cx="1520825" cy="191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400" dirty="0">
                <a:solidFill>
                  <a:srgbClr val="7030A0"/>
                </a:solidFill>
              </a:rPr>
              <a:t>依存嗜癖</a:t>
            </a:r>
            <a:endParaRPr lang="en-US" altLang="ja-JP" sz="2400" dirty="0">
              <a:solidFill>
                <a:srgbClr val="7030A0"/>
              </a:solidFill>
            </a:endParaRPr>
          </a:p>
          <a:p>
            <a:pPr algn="ctr" eaLnBrk="1" hangingPunct="1">
              <a:spcBef>
                <a:spcPct val="0"/>
              </a:spcBef>
              <a:buFontTx/>
              <a:buNone/>
            </a:pPr>
            <a:r>
              <a:rPr lang="ja-JP" altLang="en-US" sz="2400" dirty="0">
                <a:solidFill>
                  <a:srgbClr val="7030A0"/>
                </a:solidFill>
              </a:rPr>
              <a:t>仕事中毒</a:t>
            </a:r>
            <a:endParaRPr lang="en-US" altLang="ja-JP" sz="2400" dirty="0">
              <a:solidFill>
                <a:srgbClr val="7030A0"/>
              </a:solidFill>
            </a:endParaRPr>
          </a:p>
          <a:p>
            <a:pPr algn="ctr" eaLnBrk="1" hangingPunct="1">
              <a:spcBef>
                <a:spcPct val="0"/>
              </a:spcBef>
              <a:buFontTx/>
              <a:buNone/>
            </a:pPr>
            <a:r>
              <a:rPr lang="ja-JP" altLang="en-US" sz="2400" dirty="0">
                <a:solidFill>
                  <a:srgbClr val="7030A0"/>
                </a:solidFill>
              </a:rPr>
              <a:t>他者支配</a:t>
            </a:r>
            <a:endParaRPr lang="en-US" altLang="ja-JP" sz="2400" dirty="0">
              <a:solidFill>
                <a:srgbClr val="7030A0"/>
              </a:solidFill>
            </a:endParaRPr>
          </a:p>
          <a:p>
            <a:pPr algn="ctr" eaLnBrk="1" hangingPunct="1">
              <a:spcBef>
                <a:spcPct val="0"/>
              </a:spcBef>
              <a:buFontTx/>
              <a:buNone/>
            </a:pPr>
            <a:r>
              <a:rPr lang="ja-JP" altLang="en-US" sz="2400" dirty="0">
                <a:solidFill>
                  <a:srgbClr val="7030A0"/>
                </a:solidFill>
              </a:rPr>
              <a:t>強迫症状</a:t>
            </a:r>
            <a:endParaRPr lang="en-US" altLang="ja-JP" sz="2400" dirty="0">
              <a:solidFill>
                <a:srgbClr val="7030A0"/>
              </a:solidFill>
            </a:endParaRPr>
          </a:p>
        </p:txBody>
      </p:sp>
      <p:sp>
        <p:nvSpPr>
          <p:cNvPr id="45077" name="Rectangle 10"/>
          <p:cNvSpPr>
            <a:spLocks noChangeArrowheads="1"/>
          </p:cNvSpPr>
          <p:nvPr/>
        </p:nvSpPr>
        <p:spPr bwMode="auto">
          <a:xfrm>
            <a:off x="9048751" y="1700214"/>
            <a:ext cx="1520825" cy="191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400" dirty="0">
                <a:solidFill>
                  <a:srgbClr val="FF0000"/>
                </a:solidFill>
              </a:rPr>
              <a:t>暴力暴言</a:t>
            </a:r>
            <a:endParaRPr lang="en-US" altLang="ja-JP" sz="2400" dirty="0">
              <a:solidFill>
                <a:srgbClr val="FF0000"/>
              </a:solidFill>
            </a:endParaRPr>
          </a:p>
          <a:p>
            <a:pPr algn="ctr" eaLnBrk="1" hangingPunct="1">
              <a:spcBef>
                <a:spcPct val="0"/>
              </a:spcBef>
              <a:buFontTx/>
              <a:buNone/>
            </a:pPr>
            <a:r>
              <a:rPr lang="ja-JP" altLang="en-US" sz="2400" dirty="0">
                <a:solidFill>
                  <a:srgbClr val="FF0000"/>
                </a:solidFill>
              </a:rPr>
              <a:t>自己正当化</a:t>
            </a:r>
            <a:endParaRPr lang="en-US" altLang="ja-JP" sz="2400" dirty="0">
              <a:solidFill>
                <a:srgbClr val="FF0000"/>
              </a:solidFill>
            </a:endParaRPr>
          </a:p>
          <a:p>
            <a:pPr algn="ctr" eaLnBrk="1" hangingPunct="1">
              <a:spcBef>
                <a:spcPct val="0"/>
              </a:spcBef>
              <a:buFontTx/>
              <a:buNone/>
            </a:pPr>
            <a:r>
              <a:rPr lang="ja-JP" altLang="en-US" sz="2400" dirty="0">
                <a:solidFill>
                  <a:srgbClr val="FF0000"/>
                </a:solidFill>
              </a:rPr>
              <a:t>他者支配</a:t>
            </a:r>
            <a:endParaRPr lang="en-US" altLang="ja-JP" sz="2400" dirty="0">
              <a:solidFill>
                <a:srgbClr val="FF0000"/>
              </a:solidFill>
            </a:endParaRPr>
          </a:p>
          <a:p>
            <a:pPr algn="ctr" eaLnBrk="1" hangingPunct="1">
              <a:spcBef>
                <a:spcPct val="0"/>
              </a:spcBef>
              <a:buFontTx/>
              <a:buNone/>
            </a:pPr>
            <a:r>
              <a:rPr lang="ja-JP" altLang="en-US" sz="2400" dirty="0">
                <a:solidFill>
                  <a:srgbClr val="FF0000"/>
                </a:solidFill>
              </a:rPr>
              <a:t>敵対心</a:t>
            </a:r>
            <a:endParaRPr lang="en-US" altLang="ja-JP" sz="2400" dirty="0">
              <a:solidFill>
                <a:srgbClr val="FF0000"/>
              </a:solidFill>
            </a:endParaRPr>
          </a:p>
        </p:txBody>
      </p:sp>
      <p:sp>
        <p:nvSpPr>
          <p:cNvPr id="45078" name="Rectangle 10"/>
          <p:cNvSpPr>
            <a:spLocks noChangeArrowheads="1"/>
          </p:cNvSpPr>
          <p:nvPr/>
        </p:nvSpPr>
        <p:spPr bwMode="auto">
          <a:xfrm>
            <a:off x="1703389" y="1844676"/>
            <a:ext cx="1520825" cy="177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400" dirty="0">
                <a:solidFill>
                  <a:srgbClr val="00B050"/>
                </a:solidFill>
              </a:rPr>
              <a:t>自己犠牲</a:t>
            </a:r>
            <a:endParaRPr lang="en-US" altLang="ja-JP" sz="2400" dirty="0">
              <a:solidFill>
                <a:srgbClr val="00B050"/>
              </a:solidFill>
            </a:endParaRPr>
          </a:p>
          <a:p>
            <a:pPr algn="ctr" eaLnBrk="1" hangingPunct="1">
              <a:spcBef>
                <a:spcPct val="0"/>
              </a:spcBef>
              <a:buFontTx/>
              <a:buNone/>
            </a:pPr>
            <a:r>
              <a:rPr lang="ja-JP" altLang="en-US" sz="2400" dirty="0">
                <a:solidFill>
                  <a:srgbClr val="00B050"/>
                </a:solidFill>
              </a:rPr>
              <a:t>自己否定</a:t>
            </a:r>
            <a:endParaRPr lang="en-US" altLang="ja-JP" sz="2400" dirty="0">
              <a:solidFill>
                <a:srgbClr val="00B050"/>
              </a:solidFill>
            </a:endParaRPr>
          </a:p>
          <a:p>
            <a:pPr algn="ctr" eaLnBrk="1" hangingPunct="1">
              <a:spcBef>
                <a:spcPct val="0"/>
              </a:spcBef>
              <a:buFontTx/>
              <a:buNone/>
            </a:pPr>
            <a:r>
              <a:rPr lang="ja-JP" altLang="en-US" sz="2400" dirty="0">
                <a:solidFill>
                  <a:srgbClr val="00B050"/>
                </a:solidFill>
              </a:rPr>
              <a:t>被害意識</a:t>
            </a:r>
            <a:endParaRPr lang="en-US" altLang="ja-JP" sz="2400" dirty="0">
              <a:solidFill>
                <a:srgbClr val="00B050"/>
              </a:solidFill>
            </a:endParaRPr>
          </a:p>
          <a:p>
            <a:pPr algn="ctr" eaLnBrk="1" hangingPunct="1">
              <a:spcBef>
                <a:spcPct val="0"/>
              </a:spcBef>
              <a:buFontTx/>
              <a:buNone/>
            </a:pPr>
            <a:r>
              <a:rPr lang="ja-JP" altLang="en-US" sz="2400" dirty="0">
                <a:solidFill>
                  <a:srgbClr val="00B050"/>
                </a:solidFill>
              </a:rPr>
              <a:t>自傷行為</a:t>
            </a:r>
            <a:endParaRPr lang="en-US" altLang="ja-JP" sz="2400" dirty="0">
              <a:solidFill>
                <a:srgbClr val="00B050"/>
              </a:solidFill>
            </a:endParaRPr>
          </a:p>
        </p:txBody>
      </p:sp>
      <p:sp>
        <p:nvSpPr>
          <p:cNvPr id="45079" name="Rectangle 10"/>
          <p:cNvSpPr>
            <a:spLocks noChangeArrowheads="1"/>
          </p:cNvSpPr>
          <p:nvPr/>
        </p:nvSpPr>
        <p:spPr bwMode="auto">
          <a:xfrm>
            <a:off x="1703389" y="3814763"/>
            <a:ext cx="1520825"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400" dirty="0">
                <a:solidFill>
                  <a:srgbClr val="0070C0"/>
                </a:solidFill>
              </a:rPr>
              <a:t>抑鬱</a:t>
            </a:r>
            <a:endParaRPr lang="en-US" altLang="ja-JP" sz="2400" dirty="0">
              <a:solidFill>
                <a:srgbClr val="0070C0"/>
              </a:solidFill>
            </a:endParaRPr>
          </a:p>
          <a:p>
            <a:pPr algn="ctr" eaLnBrk="1" hangingPunct="1">
              <a:spcBef>
                <a:spcPct val="0"/>
              </a:spcBef>
              <a:buFontTx/>
              <a:buNone/>
            </a:pPr>
            <a:r>
              <a:rPr lang="ja-JP" altLang="en-US" sz="2400" dirty="0">
                <a:solidFill>
                  <a:srgbClr val="0070C0"/>
                </a:solidFill>
              </a:rPr>
              <a:t>抑圧</a:t>
            </a:r>
            <a:endParaRPr lang="en-US" altLang="ja-JP" sz="2400" dirty="0">
              <a:solidFill>
                <a:srgbClr val="0070C0"/>
              </a:solidFill>
            </a:endParaRPr>
          </a:p>
          <a:p>
            <a:pPr algn="ctr" eaLnBrk="1" hangingPunct="1">
              <a:spcBef>
                <a:spcPct val="0"/>
              </a:spcBef>
              <a:buFontTx/>
              <a:buNone/>
            </a:pPr>
            <a:r>
              <a:rPr lang="ja-JP" altLang="en-US" sz="2400" dirty="0">
                <a:solidFill>
                  <a:srgbClr val="0070C0"/>
                </a:solidFill>
              </a:rPr>
              <a:t>解離</a:t>
            </a:r>
            <a:endParaRPr lang="en-US" altLang="ja-JP" sz="2400" dirty="0">
              <a:solidFill>
                <a:srgbClr val="0070C0"/>
              </a:solidFill>
            </a:endParaRPr>
          </a:p>
          <a:p>
            <a:pPr algn="ctr" eaLnBrk="1" hangingPunct="1">
              <a:spcBef>
                <a:spcPct val="0"/>
              </a:spcBef>
              <a:buFontTx/>
              <a:buNone/>
            </a:pPr>
            <a:r>
              <a:rPr lang="ja-JP" altLang="en-US" sz="2400" dirty="0">
                <a:solidFill>
                  <a:srgbClr val="0070C0"/>
                </a:solidFill>
              </a:rPr>
              <a:t>不安</a:t>
            </a:r>
            <a:endParaRPr lang="en-US" altLang="ja-JP" sz="2400" dirty="0">
              <a:solidFill>
                <a:srgbClr val="0070C0"/>
              </a:solidFill>
            </a:endParaRPr>
          </a:p>
        </p:txBody>
      </p:sp>
      <p:sp>
        <p:nvSpPr>
          <p:cNvPr id="26" name="テキスト ボックス 25">
            <a:extLst>
              <a:ext uri="{FF2B5EF4-FFF2-40B4-BE49-F238E27FC236}">
                <a16:creationId xmlns:a16="http://schemas.microsoft.com/office/drawing/2014/main" id="{473E31FF-D78F-7A85-0849-D5371521DA1A}"/>
              </a:ext>
            </a:extLst>
          </p:cNvPr>
          <p:cNvSpPr txBox="1"/>
          <p:nvPr/>
        </p:nvSpPr>
        <p:spPr>
          <a:xfrm>
            <a:off x="181271" y="3357563"/>
            <a:ext cx="3137397" cy="646331"/>
          </a:xfrm>
          <a:prstGeom prst="rect">
            <a:avLst/>
          </a:prstGeom>
          <a:noFill/>
        </p:spPr>
        <p:txBody>
          <a:bodyPr wrap="none" rtlCol="0">
            <a:spAutoFit/>
          </a:bodyPr>
          <a:lstStyle/>
          <a:p>
            <a:r>
              <a:rPr kumimoji="1" lang="ja-JP" altLang="en-US" sz="3600" dirty="0">
                <a:highlight>
                  <a:srgbClr val="FFFF00"/>
                </a:highlight>
                <a:latin typeface="ＭＳ Ｐゴシック" panose="020B0600070205080204" pitchFamily="50" charset="-128"/>
                <a:ea typeface="ＭＳ Ｐゴシック" panose="020B0600070205080204" pitchFamily="50" charset="-128"/>
              </a:rPr>
              <a:t>「それじゃダメ」</a:t>
            </a:r>
          </a:p>
        </p:txBody>
      </p:sp>
      <p:sp>
        <p:nvSpPr>
          <p:cNvPr id="27" name="テキスト ボックス 26">
            <a:extLst>
              <a:ext uri="{FF2B5EF4-FFF2-40B4-BE49-F238E27FC236}">
                <a16:creationId xmlns:a16="http://schemas.microsoft.com/office/drawing/2014/main" id="{09730941-316B-FC0E-697E-D1C8BD6D0AF5}"/>
              </a:ext>
            </a:extLst>
          </p:cNvPr>
          <p:cNvSpPr txBox="1"/>
          <p:nvPr/>
        </p:nvSpPr>
        <p:spPr>
          <a:xfrm>
            <a:off x="8958675" y="3368458"/>
            <a:ext cx="2694969" cy="646331"/>
          </a:xfrm>
          <a:prstGeom prst="rect">
            <a:avLst/>
          </a:prstGeom>
          <a:noFill/>
        </p:spPr>
        <p:txBody>
          <a:bodyPr wrap="none" rtlCol="0">
            <a:spAutoFit/>
          </a:bodyPr>
          <a:lstStyle/>
          <a:p>
            <a:r>
              <a:rPr lang="ja-JP" altLang="en-US" sz="3600" dirty="0">
                <a:highlight>
                  <a:srgbClr val="FFFF00"/>
                </a:highlight>
                <a:latin typeface="ＭＳ Ｐゴシック" panose="020B0600070205080204" pitchFamily="50" charset="-128"/>
                <a:ea typeface="ＭＳ Ｐゴシック" panose="020B0600070205080204" pitchFamily="50" charset="-128"/>
              </a:rPr>
              <a:t>「ちがうよね」</a:t>
            </a:r>
            <a:endParaRPr kumimoji="1" lang="ja-JP" altLang="en-US" sz="3600" dirty="0">
              <a:highlight>
                <a:srgbClr val="FFFF00"/>
              </a:highlight>
              <a:latin typeface="ＭＳ Ｐゴシック" panose="020B0600070205080204" pitchFamily="50" charset="-128"/>
              <a:ea typeface="ＭＳ Ｐゴシック" panose="020B0600070205080204" pitchFamily="50" charset="-128"/>
            </a:endParaRPr>
          </a:p>
        </p:txBody>
      </p:sp>
      <p:sp>
        <p:nvSpPr>
          <p:cNvPr id="3" name="テキスト ボックス 2">
            <a:extLst>
              <a:ext uri="{FF2B5EF4-FFF2-40B4-BE49-F238E27FC236}">
                <a16:creationId xmlns:a16="http://schemas.microsoft.com/office/drawing/2014/main" id="{EBAC6722-8691-5CEC-5650-826828E67450}"/>
              </a:ext>
            </a:extLst>
          </p:cNvPr>
          <p:cNvSpPr txBox="1"/>
          <p:nvPr/>
        </p:nvSpPr>
        <p:spPr>
          <a:xfrm>
            <a:off x="4929123" y="1889781"/>
            <a:ext cx="2313030" cy="523220"/>
          </a:xfrm>
          <a:prstGeom prst="rect">
            <a:avLst/>
          </a:prstGeom>
          <a:solidFill>
            <a:schemeClr val="bg1"/>
          </a:solidFill>
        </p:spPr>
        <p:txBody>
          <a:bodyPr wrap="square" rtlCol="0">
            <a:spAutoFit/>
          </a:bodyPr>
          <a:lstStyle/>
          <a:p>
            <a:r>
              <a:rPr kumimoji="1" lang="ja-JP" altLang="en-US" sz="2800" dirty="0">
                <a:highlight>
                  <a:srgbClr val="00FFFF"/>
                </a:highlight>
                <a:latin typeface="ＭＳ Ｐゴシック" panose="020B0600070205080204" pitchFamily="50" charset="-128"/>
                <a:ea typeface="ＭＳ Ｐゴシック" panose="020B0600070205080204" pitchFamily="50" charset="-128"/>
              </a:rPr>
              <a:t>マイナス感情</a:t>
            </a:r>
          </a:p>
        </p:txBody>
      </p:sp>
      <p:sp>
        <p:nvSpPr>
          <p:cNvPr id="29" name="テキスト ボックス 28">
            <a:extLst>
              <a:ext uri="{FF2B5EF4-FFF2-40B4-BE49-F238E27FC236}">
                <a16:creationId xmlns:a16="http://schemas.microsoft.com/office/drawing/2014/main" id="{80CE572E-5F89-2D3D-EF80-4B762502E348}"/>
              </a:ext>
            </a:extLst>
          </p:cNvPr>
          <p:cNvSpPr txBox="1"/>
          <p:nvPr/>
        </p:nvSpPr>
        <p:spPr>
          <a:xfrm>
            <a:off x="4991216" y="4943256"/>
            <a:ext cx="2569934" cy="646331"/>
          </a:xfrm>
          <a:prstGeom prst="rect">
            <a:avLst/>
          </a:prstGeom>
          <a:noFill/>
        </p:spPr>
        <p:txBody>
          <a:bodyPr wrap="none" rtlCol="0">
            <a:spAutoFit/>
          </a:bodyPr>
          <a:lstStyle/>
          <a:p>
            <a:r>
              <a:rPr lang="ja-JP" altLang="en-US" sz="3600" dirty="0">
                <a:highlight>
                  <a:srgbClr val="00FFFF"/>
                </a:highlight>
                <a:latin typeface="ＭＳ Ｐゴシック" panose="020B0600070205080204" pitchFamily="50" charset="-128"/>
                <a:ea typeface="ＭＳ Ｐゴシック" panose="020B0600070205080204" pitchFamily="50" charset="-128"/>
              </a:rPr>
              <a:t>ジャッジする</a:t>
            </a:r>
            <a:endParaRPr kumimoji="1" lang="ja-JP" altLang="en-US" sz="3600" dirty="0">
              <a:highlight>
                <a:srgbClr val="00FFFF"/>
              </a:highlight>
              <a:latin typeface="ＭＳ Ｐゴシック" panose="020B0600070205080204" pitchFamily="50" charset="-128"/>
              <a:ea typeface="ＭＳ Ｐゴシック" panose="020B0600070205080204" pitchFamily="50" charset="-128"/>
            </a:endParaRPr>
          </a:p>
        </p:txBody>
      </p:sp>
      <p:sp>
        <p:nvSpPr>
          <p:cNvPr id="31" name="テキスト ボックス 30">
            <a:extLst>
              <a:ext uri="{FF2B5EF4-FFF2-40B4-BE49-F238E27FC236}">
                <a16:creationId xmlns:a16="http://schemas.microsoft.com/office/drawing/2014/main" id="{93B4BCCA-F2BA-9347-5A66-A3801386A194}"/>
              </a:ext>
            </a:extLst>
          </p:cNvPr>
          <p:cNvSpPr txBox="1"/>
          <p:nvPr/>
        </p:nvSpPr>
        <p:spPr>
          <a:xfrm>
            <a:off x="11292396" y="6156664"/>
            <a:ext cx="429926" cy="523220"/>
          </a:xfrm>
          <a:prstGeom prst="rect">
            <a:avLst/>
          </a:prstGeom>
          <a:noFill/>
        </p:spPr>
        <p:txBody>
          <a:bodyPr wrap="none" rtlCol="0">
            <a:spAutoFit/>
          </a:bodyPr>
          <a:lstStyle/>
          <a:p>
            <a:r>
              <a:rPr lang="ja-JP" altLang="en-US" sz="2800" dirty="0">
                <a:latin typeface="ＭＳ Ｐゴシック" panose="020B0600070205080204" pitchFamily="50" charset="-128"/>
                <a:ea typeface="ＭＳ Ｐゴシック" panose="020B0600070205080204" pitchFamily="50" charset="-128"/>
              </a:rPr>
              <a:t>９</a:t>
            </a:r>
            <a:endParaRPr kumimoji="1" lang="ja-JP" altLang="en-US" sz="2800" dirty="0">
              <a:latin typeface="ＭＳ Ｐゴシック" panose="020B0600070205080204" pitchFamily="50" charset="-128"/>
              <a:ea typeface="ＭＳ Ｐゴシック" panose="020B0600070205080204" pitchFamily="50" charset="-128"/>
            </a:endParaRPr>
          </a:p>
        </p:txBody>
      </p:sp>
      <p:sp>
        <p:nvSpPr>
          <p:cNvPr id="32" name="テキスト ボックス 31">
            <a:extLst>
              <a:ext uri="{FF2B5EF4-FFF2-40B4-BE49-F238E27FC236}">
                <a16:creationId xmlns:a16="http://schemas.microsoft.com/office/drawing/2014/main" id="{D4D31BCE-D398-9D24-B967-E38494D048BA}"/>
              </a:ext>
            </a:extLst>
          </p:cNvPr>
          <p:cNvSpPr txBox="1"/>
          <p:nvPr/>
        </p:nvSpPr>
        <p:spPr>
          <a:xfrm>
            <a:off x="344732" y="868363"/>
            <a:ext cx="1325750" cy="707886"/>
          </a:xfrm>
          <a:prstGeom prst="rect">
            <a:avLst/>
          </a:prstGeom>
          <a:noFill/>
        </p:spPr>
        <p:txBody>
          <a:bodyPr wrap="square" rtlCol="0">
            <a:spAutoFit/>
          </a:bodyPr>
          <a:lstStyle/>
          <a:p>
            <a:r>
              <a:rPr lang="ja-JP" altLang="en-US" sz="4000" dirty="0">
                <a:highlight>
                  <a:srgbClr val="FF00FF"/>
                </a:highlight>
                <a:latin typeface="ＭＳ Ｐゴシック" panose="020B0600070205080204" pitchFamily="50" charset="-128"/>
                <a:ea typeface="ＭＳ Ｐゴシック" panose="020B0600070205080204" pitchFamily="50" charset="-128"/>
              </a:rPr>
              <a:t>自責</a:t>
            </a:r>
            <a:endParaRPr kumimoji="1" lang="ja-JP" altLang="en-US" sz="4000" dirty="0">
              <a:highlight>
                <a:srgbClr val="FF00FF"/>
              </a:highlight>
              <a:latin typeface="ＭＳ Ｐゴシック" panose="020B0600070205080204" pitchFamily="50" charset="-128"/>
              <a:ea typeface="ＭＳ Ｐゴシック" panose="020B0600070205080204" pitchFamily="50" charset="-128"/>
            </a:endParaRPr>
          </a:p>
        </p:txBody>
      </p:sp>
      <p:sp>
        <p:nvSpPr>
          <p:cNvPr id="33" name="テキスト ボックス 32">
            <a:extLst>
              <a:ext uri="{FF2B5EF4-FFF2-40B4-BE49-F238E27FC236}">
                <a16:creationId xmlns:a16="http://schemas.microsoft.com/office/drawing/2014/main" id="{E9CAAE76-C391-DB6A-7B32-F1787CF04D0C}"/>
              </a:ext>
            </a:extLst>
          </p:cNvPr>
          <p:cNvSpPr txBox="1"/>
          <p:nvPr/>
        </p:nvSpPr>
        <p:spPr>
          <a:xfrm>
            <a:off x="10420949" y="906177"/>
            <a:ext cx="1325750" cy="707886"/>
          </a:xfrm>
          <a:prstGeom prst="rect">
            <a:avLst/>
          </a:prstGeom>
          <a:noFill/>
        </p:spPr>
        <p:txBody>
          <a:bodyPr wrap="square" rtlCol="0">
            <a:spAutoFit/>
          </a:bodyPr>
          <a:lstStyle/>
          <a:p>
            <a:r>
              <a:rPr kumimoji="1" lang="ja-JP" altLang="en-US" sz="4000" dirty="0">
                <a:highlight>
                  <a:srgbClr val="FF00FF"/>
                </a:highlight>
                <a:latin typeface="ＭＳ Ｐゴシック" panose="020B0600070205080204" pitchFamily="50" charset="-128"/>
                <a:ea typeface="ＭＳ Ｐゴシック" panose="020B0600070205080204" pitchFamily="50" charset="-128"/>
              </a:rPr>
              <a:t>他罰</a:t>
            </a:r>
          </a:p>
        </p:txBody>
      </p:sp>
      <p:sp>
        <p:nvSpPr>
          <p:cNvPr id="34" name="テキスト ボックス 33">
            <a:extLst>
              <a:ext uri="{FF2B5EF4-FFF2-40B4-BE49-F238E27FC236}">
                <a16:creationId xmlns:a16="http://schemas.microsoft.com/office/drawing/2014/main" id="{EFBEEB24-069E-F0DA-3CDB-E7EAFBB15DA9}"/>
              </a:ext>
            </a:extLst>
          </p:cNvPr>
          <p:cNvSpPr txBox="1"/>
          <p:nvPr/>
        </p:nvSpPr>
        <p:spPr>
          <a:xfrm>
            <a:off x="424219" y="5869975"/>
            <a:ext cx="1325750" cy="707886"/>
          </a:xfrm>
          <a:prstGeom prst="rect">
            <a:avLst/>
          </a:prstGeom>
          <a:noFill/>
        </p:spPr>
        <p:txBody>
          <a:bodyPr wrap="square" rtlCol="0">
            <a:spAutoFit/>
          </a:bodyPr>
          <a:lstStyle/>
          <a:p>
            <a:r>
              <a:rPr kumimoji="1" lang="ja-JP" altLang="en-US" sz="4000" dirty="0">
                <a:highlight>
                  <a:srgbClr val="FF00FF"/>
                </a:highlight>
                <a:latin typeface="ＭＳ Ｐゴシック" panose="020B0600070205080204" pitchFamily="50" charset="-128"/>
                <a:ea typeface="ＭＳ Ｐゴシック" panose="020B0600070205080204" pitchFamily="50" charset="-128"/>
              </a:rPr>
              <a:t>抑圧</a:t>
            </a:r>
          </a:p>
        </p:txBody>
      </p:sp>
      <p:sp>
        <p:nvSpPr>
          <p:cNvPr id="35" name="テキスト ボックス 34">
            <a:extLst>
              <a:ext uri="{FF2B5EF4-FFF2-40B4-BE49-F238E27FC236}">
                <a16:creationId xmlns:a16="http://schemas.microsoft.com/office/drawing/2014/main" id="{DA07E058-52C9-A139-511E-2DE51FB1A6CB}"/>
              </a:ext>
            </a:extLst>
          </p:cNvPr>
          <p:cNvSpPr txBox="1"/>
          <p:nvPr/>
        </p:nvSpPr>
        <p:spPr>
          <a:xfrm>
            <a:off x="10568866" y="5899450"/>
            <a:ext cx="1325750" cy="707886"/>
          </a:xfrm>
          <a:prstGeom prst="rect">
            <a:avLst/>
          </a:prstGeom>
          <a:noFill/>
        </p:spPr>
        <p:txBody>
          <a:bodyPr wrap="square" rtlCol="0">
            <a:spAutoFit/>
          </a:bodyPr>
          <a:lstStyle/>
          <a:p>
            <a:r>
              <a:rPr lang="ja-JP" altLang="en-US" sz="4000" dirty="0">
                <a:highlight>
                  <a:srgbClr val="FF00FF"/>
                </a:highlight>
                <a:latin typeface="ＭＳ Ｐゴシック" panose="020B0600070205080204" pitchFamily="50" charset="-128"/>
                <a:ea typeface="ＭＳ Ｐゴシック" panose="020B0600070205080204" pitchFamily="50" charset="-128"/>
              </a:rPr>
              <a:t>回避</a:t>
            </a:r>
            <a:endParaRPr kumimoji="1" lang="ja-JP" altLang="en-US" sz="4000" dirty="0">
              <a:highlight>
                <a:srgbClr val="FF00FF"/>
              </a:highlight>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01329864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21435</TotalTime>
  <Words>2536</Words>
  <Application>Microsoft Office PowerPoint</Application>
  <PresentationFormat>ワイド画面</PresentationFormat>
  <Paragraphs>449</Paragraphs>
  <Slides>37</Slides>
  <Notes>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37</vt:i4>
      </vt:variant>
    </vt:vector>
  </HeadingPairs>
  <TitlesOfParts>
    <vt:vector size="47" baseType="lpstr">
      <vt:lpstr>ＭＳ Ｐゴシック</vt:lpstr>
      <vt:lpstr>ＭＳ 明朝</vt:lpstr>
      <vt:lpstr>游ゴシック</vt:lpstr>
      <vt:lpstr>游ゴシック Light</vt:lpstr>
      <vt:lpstr>游明朝</vt:lpstr>
      <vt:lpstr>Arial</vt:lpstr>
      <vt:lpstr>Calibri</vt:lpstr>
      <vt:lpstr>Century</vt:lpstr>
      <vt:lpstr>Times New Roman</vt:lpstr>
      <vt:lpstr>Office テーマ</vt:lpstr>
      <vt:lpstr>PowerPoint プレゼンテーション</vt:lpstr>
      <vt:lpstr>二元論で語れない世界の真実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先天的に「自分」を認識できない人 （久野善史）</vt:lpstr>
      <vt:lpstr>PowerPoint プレゼンテーション</vt:lpstr>
      <vt:lpstr>PowerPoint プレゼンテーション</vt:lpstr>
      <vt:lpstr>PowerPoint プレゼンテーション</vt:lpstr>
      <vt:lpstr>「魔法の言葉（言霊）」（自分に言うこと）</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逆境的小児期体験（ACE)がもたらすもの</vt:lpstr>
      <vt:lpstr>子どものころに慢性的なストレスを受けると</vt:lpstr>
      <vt:lpstr>PowerPoint プレゼンテーション</vt:lpstr>
      <vt:lpstr>PowerPoint プレゼンテーション</vt:lpstr>
      <vt:lpstr>PowerPoint プレゼンテーション</vt:lpstr>
      <vt:lpstr>PowerPoint プレゼンテーション</vt:lpstr>
      <vt:lpstr>｢機能性医学」とは（日本機能性医学研究所）</vt:lpstr>
      <vt:lpstr>「慢性機能性疾患」の４つの特徴（J・Ｓ・ブランド）</vt:lpstr>
      <vt:lpstr>PowerPoint プレゼンテーション</vt:lpstr>
      <vt:lpstr>第73回（R３）日本自律神経学会シンポジウム</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Denervation Supersensitivity (除神経性過敏）</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長沼 睦雄</dc:creator>
  <cp:lastModifiedBy>長沼 睦雄</cp:lastModifiedBy>
  <cp:revision>23</cp:revision>
  <cp:lastPrinted>2024-08-27T08:40:38Z</cp:lastPrinted>
  <dcterms:created xsi:type="dcterms:W3CDTF">2024-07-29T03:08:44Z</dcterms:created>
  <dcterms:modified xsi:type="dcterms:W3CDTF">2024-08-28T00:28:10Z</dcterms:modified>
</cp:coreProperties>
</file>