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69" r:id="rId3"/>
    <p:sldId id="305" r:id="rId4"/>
    <p:sldId id="302" r:id="rId5"/>
    <p:sldId id="314" r:id="rId6"/>
    <p:sldId id="315" r:id="rId7"/>
    <p:sldId id="316" r:id="rId8"/>
    <p:sldId id="317" r:id="rId9"/>
    <p:sldId id="318" r:id="rId10"/>
    <p:sldId id="319" r:id="rId11"/>
    <p:sldId id="320" r:id="rId12"/>
    <p:sldId id="321" r:id="rId13"/>
    <p:sldId id="322" r:id="rId14"/>
    <p:sldId id="323" r:id="rId15"/>
    <p:sldId id="325" r:id="rId16"/>
    <p:sldId id="326" r:id="rId17"/>
    <p:sldId id="327" r:id="rId18"/>
    <p:sldId id="304" r:id="rId19"/>
    <p:sldId id="329" r:id="rId20"/>
    <p:sldId id="330" r:id="rId21"/>
    <p:sldId id="328" r:id="rId22"/>
    <p:sldId id="332" r:id="rId23"/>
    <p:sldId id="337" r:id="rId24"/>
    <p:sldId id="338" r:id="rId25"/>
    <p:sldId id="309" r:id="rId26"/>
    <p:sldId id="331" r:id="rId27"/>
    <p:sldId id="306" r:id="rId28"/>
    <p:sldId id="307" r:id="rId29"/>
    <p:sldId id="308" r:id="rId30"/>
    <p:sldId id="310" r:id="rId31"/>
    <p:sldId id="333" r:id="rId32"/>
    <p:sldId id="334" r:id="rId33"/>
    <p:sldId id="335" r:id="rId34"/>
    <p:sldId id="303" r:id="rId35"/>
    <p:sldId id="336" r:id="rId36"/>
    <p:sldId id="1227" r:id="rId37"/>
    <p:sldId id="1844" r:id="rId38"/>
    <p:sldId id="1857" r:id="rId39"/>
    <p:sldId id="1858" r:id="rId40"/>
    <p:sldId id="1859" r:id="rId41"/>
    <p:sldId id="1123" r:id="rId42"/>
    <p:sldId id="999" r:id="rId43"/>
    <p:sldId id="1000" r:id="rId44"/>
    <p:sldId id="340" r:id="rId45"/>
    <p:sldId id="1663" r:id="rId46"/>
    <p:sldId id="774" r:id="rId47"/>
    <p:sldId id="420" r:id="rId48"/>
    <p:sldId id="705" r:id="rId49"/>
    <p:sldId id="978" r:id="rId50"/>
    <p:sldId id="764" r:id="rId51"/>
    <p:sldId id="946" r:id="rId52"/>
    <p:sldId id="407" r:id="rId53"/>
    <p:sldId id="762" r:id="rId54"/>
    <p:sldId id="342" r:id="rId55"/>
    <p:sldId id="344" r:id="rId56"/>
    <p:sldId id="460" r:id="rId57"/>
    <p:sldId id="1665" r:id="rId58"/>
    <p:sldId id="289" r:id="rId59"/>
    <p:sldId id="1664" r:id="rId60"/>
    <p:sldId id="264" r:id="rId61"/>
    <p:sldId id="257" r:id="rId62"/>
    <p:sldId id="261" r:id="rId63"/>
    <p:sldId id="262" r:id="rId64"/>
    <p:sldId id="263" r:id="rId65"/>
    <p:sldId id="268" r:id="rId66"/>
    <p:sldId id="270" r:id="rId67"/>
    <p:sldId id="272" r:id="rId68"/>
    <p:sldId id="274" r:id="rId69"/>
    <p:sldId id="275" r:id="rId70"/>
    <p:sldId id="276" r:id="rId71"/>
    <p:sldId id="279" r:id="rId72"/>
    <p:sldId id="281" r:id="rId73"/>
    <p:sldId id="284" r:id="rId74"/>
  </p:sldIdLst>
  <p:sldSz cx="12192000" cy="6858000"/>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3" autoAdjust="0"/>
    <p:restoredTop sz="94660"/>
  </p:normalViewPr>
  <p:slideViewPr>
    <p:cSldViewPr snapToGrid="0">
      <p:cViewPr varScale="1">
        <p:scale>
          <a:sx n="72" d="100"/>
          <a:sy n="72" d="100"/>
        </p:scale>
        <p:origin x="642" y="84"/>
      </p:cViewPr>
      <p:guideLst/>
    </p:cSldViewPr>
  </p:slideViewPr>
  <p:notesTextViewPr>
    <p:cViewPr>
      <p:scale>
        <a:sx n="1" d="1"/>
        <a:sy n="1" d="1"/>
      </p:scale>
      <p:origin x="0" y="0"/>
    </p:cViewPr>
  </p:notesTextViewPr>
  <p:sorterViewPr>
    <p:cViewPr varScale="1">
      <p:scale>
        <a:sx n="100" d="100"/>
        <a:sy n="100" d="100"/>
      </p:scale>
      <p:origin x="0" y="-248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41443" cy="345604"/>
          </a:xfrm>
          <a:prstGeom prst="rect">
            <a:avLst/>
          </a:prstGeom>
        </p:spPr>
        <p:txBody>
          <a:bodyPr vert="horz" lIns="93113" tIns="46557" rIns="93113" bIns="46557"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4952" y="0"/>
            <a:ext cx="4341443" cy="345604"/>
          </a:xfrm>
          <a:prstGeom prst="rect">
            <a:avLst/>
          </a:prstGeom>
        </p:spPr>
        <p:txBody>
          <a:bodyPr vert="horz" lIns="93113" tIns="46557" rIns="93113" bIns="46557" rtlCol="0"/>
          <a:lstStyle>
            <a:lvl1pPr algn="r">
              <a:defRPr sz="1200"/>
            </a:lvl1pPr>
          </a:lstStyle>
          <a:p>
            <a:fld id="{2C3F3DD9-8E4C-4E76-B786-0F5A12139ABC}" type="datetimeFigureOut">
              <a:rPr kumimoji="1" lang="ja-JP" altLang="en-US" smtClean="0"/>
              <a:t>2023/4/19</a:t>
            </a:fld>
            <a:endParaRPr kumimoji="1" lang="ja-JP" altLang="en-US"/>
          </a:p>
        </p:txBody>
      </p:sp>
      <p:sp>
        <p:nvSpPr>
          <p:cNvPr id="4" name="スライド イメージ プレースホルダー 3"/>
          <p:cNvSpPr>
            <a:spLocks noGrp="1" noRot="1" noChangeAspect="1"/>
          </p:cNvSpPr>
          <p:nvPr>
            <p:ph type="sldImg" idx="2"/>
          </p:nvPr>
        </p:nvSpPr>
        <p:spPr>
          <a:xfrm>
            <a:off x="2944813" y="860425"/>
            <a:ext cx="4129087" cy="2324100"/>
          </a:xfrm>
          <a:prstGeom prst="rect">
            <a:avLst/>
          </a:prstGeom>
          <a:noFill/>
          <a:ln w="12700">
            <a:solidFill>
              <a:prstClr val="black"/>
            </a:solidFill>
          </a:ln>
        </p:spPr>
        <p:txBody>
          <a:bodyPr vert="horz" lIns="93113" tIns="46557" rIns="93113" bIns="46557" rtlCol="0" anchor="ctr"/>
          <a:lstStyle/>
          <a:p>
            <a:endParaRPr lang="ja-JP" altLang="en-US"/>
          </a:p>
        </p:txBody>
      </p:sp>
      <p:sp>
        <p:nvSpPr>
          <p:cNvPr id="5" name="ノート プレースホルダー 4"/>
          <p:cNvSpPr>
            <a:spLocks noGrp="1"/>
          </p:cNvSpPr>
          <p:nvPr>
            <p:ph type="body" sz="quarter" idx="3"/>
          </p:nvPr>
        </p:nvSpPr>
        <p:spPr>
          <a:xfrm>
            <a:off x="1001872" y="3314929"/>
            <a:ext cx="8014970" cy="2712215"/>
          </a:xfrm>
          <a:prstGeom prst="rect">
            <a:avLst/>
          </a:prstGeom>
        </p:spPr>
        <p:txBody>
          <a:bodyPr vert="horz" lIns="93113" tIns="46557" rIns="93113" bIns="465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542561"/>
            <a:ext cx="4341443" cy="345603"/>
          </a:xfrm>
          <a:prstGeom prst="rect">
            <a:avLst/>
          </a:prstGeom>
        </p:spPr>
        <p:txBody>
          <a:bodyPr vert="horz" lIns="93113" tIns="46557" rIns="93113" bIns="465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4952" y="6542561"/>
            <a:ext cx="4341443" cy="345603"/>
          </a:xfrm>
          <a:prstGeom prst="rect">
            <a:avLst/>
          </a:prstGeom>
        </p:spPr>
        <p:txBody>
          <a:bodyPr vert="horz" lIns="93113" tIns="46557" rIns="93113" bIns="46557" rtlCol="0" anchor="b"/>
          <a:lstStyle>
            <a:lvl1pPr algn="r">
              <a:defRPr sz="1200"/>
            </a:lvl1pPr>
          </a:lstStyle>
          <a:p>
            <a:fld id="{AEB026D1-8389-42E6-9738-A264DEC73866}" type="slidenum">
              <a:rPr kumimoji="1" lang="ja-JP" altLang="en-US" smtClean="0"/>
              <a:t>‹#›</a:t>
            </a:fld>
            <a:endParaRPr kumimoji="1" lang="ja-JP" altLang="en-US"/>
          </a:p>
        </p:txBody>
      </p:sp>
    </p:spTree>
    <p:extLst>
      <p:ext uri="{BB962C8B-B14F-4D97-AF65-F5344CB8AC3E}">
        <p14:creationId xmlns:p14="http://schemas.microsoft.com/office/powerpoint/2010/main" val="21741804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FC657-0F49-8181-3E8E-A3B278EFA91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6BD4415-5DB8-D0EC-DC66-6E4448820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AFA1FB7-4A5D-9373-CDA4-96960F430EF5}"/>
              </a:ext>
            </a:extLst>
          </p:cNvPr>
          <p:cNvSpPr>
            <a:spLocks noGrp="1"/>
          </p:cNvSpPr>
          <p:nvPr>
            <p:ph type="dt" sz="half" idx="10"/>
          </p:nvPr>
        </p:nvSpPr>
        <p:spPr/>
        <p:txBody>
          <a:bodyPr/>
          <a:lstStyle/>
          <a:p>
            <a:fld id="{50CD61D3-E043-4D36-928F-ED0974FEE76D}"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A5766F08-3116-5C12-048F-2D21636AAC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6401E5-EC66-DFA7-1B75-0D7A006AF05B}"/>
              </a:ext>
            </a:extLst>
          </p:cNvPr>
          <p:cNvSpPr>
            <a:spLocks noGrp="1"/>
          </p:cNvSpPr>
          <p:nvPr>
            <p:ph type="sldNum" sz="quarter" idx="12"/>
          </p:nvPr>
        </p:nvSpPr>
        <p:spPr/>
        <p:txBody>
          <a:body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119812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5EC326-306B-3CB0-73A6-22621C64CF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8C38C72-C3A9-D1FF-B3C4-091A2178405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DD7270-03BA-7CE0-31A6-F28D3833D6FB}"/>
              </a:ext>
            </a:extLst>
          </p:cNvPr>
          <p:cNvSpPr>
            <a:spLocks noGrp="1"/>
          </p:cNvSpPr>
          <p:nvPr>
            <p:ph type="dt" sz="half" idx="10"/>
          </p:nvPr>
        </p:nvSpPr>
        <p:spPr/>
        <p:txBody>
          <a:bodyPr/>
          <a:lstStyle/>
          <a:p>
            <a:fld id="{7CFFAA8C-0644-4E83-AC79-695AA4A98C01}"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E2E852D4-8F45-CD16-EB3A-5CE9D1C065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E54CDA-F212-4C8C-E5EA-B46881F01E80}"/>
              </a:ext>
            </a:extLst>
          </p:cNvPr>
          <p:cNvSpPr>
            <a:spLocks noGrp="1"/>
          </p:cNvSpPr>
          <p:nvPr>
            <p:ph type="sldNum" sz="quarter" idx="12"/>
          </p:nvPr>
        </p:nvSpPr>
        <p:spPr/>
        <p:txBody>
          <a:body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98836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177A30B-9E02-D7C3-AA22-D29D6CD7D3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89251A-F35C-6512-91FD-4ACABE52FAC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293C9D-DAF0-5CA9-15E2-B9BC98FE30A6}"/>
              </a:ext>
            </a:extLst>
          </p:cNvPr>
          <p:cNvSpPr>
            <a:spLocks noGrp="1"/>
          </p:cNvSpPr>
          <p:nvPr>
            <p:ph type="dt" sz="half" idx="10"/>
          </p:nvPr>
        </p:nvSpPr>
        <p:spPr/>
        <p:txBody>
          <a:bodyPr/>
          <a:lstStyle/>
          <a:p>
            <a:fld id="{76D1DE10-FA87-4E74-A484-848CAEE0B5CB}"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185E6741-D2BB-4D8B-E2A4-58B2090A87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8F188F-3DC5-F88C-17E3-D9C2E91A2EF9}"/>
              </a:ext>
            </a:extLst>
          </p:cNvPr>
          <p:cNvSpPr>
            <a:spLocks noGrp="1"/>
          </p:cNvSpPr>
          <p:nvPr>
            <p:ph type="sldNum" sz="quarter" idx="12"/>
          </p:nvPr>
        </p:nvSpPr>
        <p:spPr/>
        <p:txBody>
          <a:body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340010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F3CB2-9861-6992-941C-0AC824B844C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574239-467C-3599-F64D-46B3230A5EB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5C9486-CF0E-0735-9293-B3C109C419E1}"/>
              </a:ext>
            </a:extLst>
          </p:cNvPr>
          <p:cNvSpPr>
            <a:spLocks noGrp="1"/>
          </p:cNvSpPr>
          <p:nvPr>
            <p:ph type="dt" sz="half" idx="10"/>
          </p:nvPr>
        </p:nvSpPr>
        <p:spPr/>
        <p:txBody>
          <a:bodyPr/>
          <a:lstStyle/>
          <a:p>
            <a:fld id="{E2E1C899-754E-471C-9178-05C3365BE4DC}"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E787D4D6-AC4B-3DD0-45AC-AA02EBD109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694719-8409-113A-BBC7-D9CE68FEE99E}"/>
              </a:ext>
            </a:extLst>
          </p:cNvPr>
          <p:cNvSpPr>
            <a:spLocks noGrp="1"/>
          </p:cNvSpPr>
          <p:nvPr>
            <p:ph type="sldNum" sz="quarter" idx="12"/>
          </p:nvPr>
        </p:nvSpPr>
        <p:spPr/>
        <p:txBody>
          <a:body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32004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64931-4A28-7BEC-45AF-AF5036115D3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A2EEE3-5CE6-FF79-FA82-57ECB03A2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F33367D-69ED-8CDE-B811-541B85AD940A}"/>
              </a:ext>
            </a:extLst>
          </p:cNvPr>
          <p:cNvSpPr>
            <a:spLocks noGrp="1"/>
          </p:cNvSpPr>
          <p:nvPr>
            <p:ph type="dt" sz="half" idx="10"/>
          </p:nvPr>
        </p:nvSpPr>
        <p:spPr/>
        <p:txBody>
          <a:bodyPr/>
          <a:lstStyle/>
          <a:p>
            <a:fld id="{25AC0FDB-0281-457B-904A-4B090DF41CA3}"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01B7F5D2-AA03-EA74-A0A7-928E14A68B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A0631C-9E63-D768-C519-80CA6C0769B4}"/>
              </a:ext>
            </a:extLst>
          </p:cNvPr>
          <p:cNvSpPr>
            <a:spLocks noGrp="1"/>
          </p:cNvSpPr>
          <p:nvPr>
            <p:ph type="sldNum" sz="quarter" idx="12"/>
          </p:nvPr>
        </p:nvSpPr>
        <p:spPr/>
        <p:txBody>
          <a:body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416235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A041F-CA97-B172-1575-A33C9D56F8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F2B7B70-F85D-6F57-365B-99564950448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5B824BC-FD15-73BD-C8E7-D5C7C9176F4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B2B48CD-8E26-FC41-0A96-322798AB035E}"/>
              </a:ext>
            </a:extLst>
          </p:cNvPr>
          <p:cNvSpPr>
            <a:spLocks noGrp="1"/>
          </p:cNvSpPr>
          <p:nvPr>
            <p:ph type="dt" sz="half" idx="10"/>
          </p:nvPr>
        </p:nvSpPr>
        <p:spPr/>
        <p:txBody>
          <a:bodyPr/>
          <a:lstStyle/>
          <a:p>
            <a:fld id="{424EC8B1-8C26-4515-AAF5-AB57E3B7A5F8}" type="datetime1">
              <a:rPr kumimoji="1" lang="ja-JP" altLang="en-US" smtClean="0"/>
              <a:t>2023/4/19</a:t>
            </a:fld>
            <a:endParaRPr kumimoji="1" lang="ja-JP" altLang="en-US"/>
          </a:p>
        </p:txBody>
      </p:sp>
      <p:sp>
        <p:nvSpPr>
          <p:cNvPr id="6" name="フッター プレースホルダー 5">
            <a:extLst>
              <a:ext uri="{FF2B5EF4-FFF2-40B4-BE49-F238E27FC236}">
                <a16:creationId xmlns:a16="http://schemas.microsoft.com/office/drawing/2014/main" id="{17A4A1ED-7988-53F5-DFEC-D037951B7C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61A3AC-41D0-F23A-0064-FECAB15FB781}"/>
              </a:ext>
            </a:extLst>
          </p:cNvPr>
          <p:cNvSpPr>
            <a:spLocks noGrp="1"/>
          </p:cNvSpPr>
          <p:nvPr>
            <p:ph type="sldNum" sz="quarter" idx="12"/>
          </p:nvPr>
        </p:nvSpPr>
        <p:spPr/>
        <p:txBody>
          <a:body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163297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DBF203-4F71-86EA-D2BB-34B82F92AEC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7E50E5-63DE-EB7A-1C52-B9ED126145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6E49CC8-7D39-8283-ECEE-E6E06654724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06C93DF-C810-D1D6-C8C3-4725F7DC7C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17848D-62F8-22A6-7BBB-528D72956DA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D4139BD-8A8E-5E47-A995-1C9907C9DC6F}"/>
              </a:ext>
            </a:extLst>
          </p:cNvPr>
          <p:cNvSpPr>
            <a:spLocks noGrp="1"/>
          </p:cNvSpPr>
          <p:nvPr>
            <p:ph type="dt" sz="half" idx="10"/>
          </p:nvPr>
        </p:nvSpPr>
        <p:spPr/>
        <p:txBody>
          <a:bodyPr/>
          <a:lstStyle/>
          <a:p>
            <a:fld id="{034236B5-35F9-4C9F-B4BA-50F120CA0D7C}" type="datetime1">
              <a:rPr kumimoji="1" lang="ja-JP" altLang="en-US" smtClean="0"/>
              <a:t>2023/4/19</a:t>
            </a:fld>
            <a:endParaRPr kumimoji="1" lang="ja-JP" altLang="en-US"/>
          </a:p>
        </p:txBody>
      </p:sp>
      <p:sp>
        <p:nvSpPr>
          <p:cNvPr id="8" name="フッター プレースホルダー 7">
            <a:extLst>
              <a:ext uri="{FF2B5EF4-FFF2-40B4-BE49-F238E27FC236}">
                <a16:creationId xmlns:a16="http://schemas.microsoft.com/office/drawing/2014/main" id="{47CB757F-06EA-2401-7639-81B27472100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EAC39B7-E4F4-24A4-70D3-687727FE95C7}"/>
              </a:ext>
            </a:extLst>
          </p:cNvPr>
          <p:cNvSpPr>
            <a:spLocks noGrp="1"/>
          </p:cNvSpPr>
          <p:nvPr>
            <p:ph type="sldNum" sz="quarter" idx="12"/>
          </p:nvPr>
        </p:nvSpPr>
        <p:spPr/>
        <p:txBody>
          <a:body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65076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ACF93E-D565-5F3A-77D0-E631E326CE7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9A62139-84A2-DF4D-B7F7-906784FE6CFD}"/>
              </a:ext>
            </a:extLst>
          </p:cNvPr>
          <p:cNvSpPr>
            <a:spLocks noGrp="1"/>
          </p:cNvSpPr>
          <p:nvPr>
            <p:ph type="dt" sz="half" idx="10"/>
          </p:nvPr>
        </p:nvSpPr>
        <p:spPr/>
        <p:txBody>
          <a:bodyPr/>
          <a:lstStyle/>
          <a:p>
            <a:fld id="{373FF5D9-A9D2-471C-BF48-485FC3B8D80D}" type="datetime1">
              <a:rPr kumimoji="1" lang="ja-JP" altLang="en-US" smtClean="0"/>
              <a:t>2023/4/19</a:t>
            </a:fld>
            <a:endParaRPr kumimoji="1" lang="ja-JP" altLang="en-US"/>
          </a:p>
        </p:txBody>
      </p:sp>
      <p:sp>
        <p:nvSpPr>
          <p:cNvPr id="4" name="フッター プレースホルダー 3">
            <a:extLst>
              <a:ext uri="{FF2B5EF4-FFF2-40B4-BE49-F238E27FC236}">
                <a16:creationId xmlns:a16="http://schemas.microsoft.com/office/drawing/2014/main" id="{0ABEE9AF-7977-1B66-E52F-3559B3CAF20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38F5E58-469A-5644-4CF6-9930EC41569F}"/>
              </a:ext>
            </a:extLst>
          </p:cNvPr>
          <p:cNvSpPr>
            <a:spLocks noGrp="1"/>
          </p:cNvSpPr>
          <p:nvPr>
            <p:ph type="sldNum" sz="quarter" idx="12"/>
          </p:nvPr>
        </p:nvSpPr>
        <p:spPr/>
        <p:txBody>
          <a:body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207806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4A87139-507E-C54D-1521-DD6D40F65009}"/>
              </a:ext>
            </a:extLst>
          </p:cNvPr>
          <p:cNvSpPr>
            <a:spLocks noGrp="1"/>
          </p:cNvSpPr>
          <p:nvPr>
            <p:ph type="dt" sz="half" idx="10"/>
          </p:nvPr>
        </p:nvSpPr>
        <p:spPr/>
        <p:txBody>
          <a:bodyPr/>
          <a:lstStyle/>
          <a:p>
            <a:fld id="{67B61E80-6854-4E61-B5E0-02DF489CE359}" type="datetime1">
              <a:rPr kumimoji="1" lang="ja-JP" altLang="en-US" smtClean="0"/>
              <a:t>2023/4/19</a:t>
            </a:fld>
            <a:endParaRPr kumimoji="1" lang="ja-JP" altLang="en-US"/>
          </a:p>
        </p:txBody>
      </p:sp>
      <p:sp>
        <p:nvSpPr>
          <p:cNvPr id="3" name="フッター プレースホルダー 2">
            <a:extLst>
              <a:ext uri="{FF2B5EF4-FFF2-40B4-BE49-F238E27FC236}">
                <a16:creationId xmlns:a16="http://schemas.microsoft.com/office/drawing/2014/main" id="{761913B5-43C4-DE24-1500-17052CC5327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21D301-450D-99FF-8F0D-F034B1A9D9C1}"/>
              </a:ext>
            </a:extLst>
          </p:cNvPr>
          <p:cNvSpPr>
            <a:spLocks noGrp="1"/>
          </p:cNvSpPr>
          <p:nvPr>
            <p:ph type="sldNum" sz="quarter" idx="12"/>
          </p:nvPr>
        </p:nvSpPr>
        <p:spPr/>
        <p:txBody>
          <a:body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27168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29C606-3DEC-40ED-B8A7-97B65F2D44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498F84-E2E2-BB55-8BA7-BDFC485AC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964993A-1DB3-6C6C-1529-4A1A3A708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D783AB-8926-B1F1-BD6D-89774B2E2CAD}"/>
              </a:ext>
            </a:extLst>
          </p:cNvPr>
          <p:cNvSpPr>
            <a:spLocks noGrp="1"/>
          </p:cNvSpPr>
          <p:nvPr>
            <p:ph type="dt" sz="half" idx="10"/>
          </p:nvPr>
        </p:nvSpPr>
        <p:spPr/>
        <p:txBody>
          <a:bodyPr/>
          <a:lstStyle/>
          <a:p>
            <a:fld id="{8E3C6D94-9F39-4196-8FFC-83485786232E}" type="datetime1">
              <a:rPr kumimoji="1" lang="ja-JP" altLang="en-US" smtClean="0"/>
              <a:t>2023/4/19</a:t>
            </a:fld>
            <a:endParaRPr kumimoji="1" lang="ja-JP" altLang="en-US"/>
          </a:p>
        </p:txBody>
      </p:sp>
      <p:sp>
        <p:nvSpPr>
          <p:cNvPr id="6" name="フッター プレースホルダー 5">
            <a:extLst>
              <a:ext uri="{FF2B5EF4-FFF2-40B4-BE49-F238E27FC236}">
                <a16:creationId xmlns:a16="http://schemas.microsoft.com/office/drawing/2014/main" id="{4C090D05-277A-B6B9-CE13-255C3A8C1F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08DB7F-357B-B577-D4C9-D26513FE623F}"/>
              </a:ext>
            </a:extLst>
          </p:cNvPr>
          <p:cNvSpPr>
            <a:spLocks noGrp="1"/>
          </p:cNvSpPr>
          <p:nvPr>
            <p:ph type="sldNum" sz="quarter" idx="12"/>
          </p:nvPr>
        </p:nvSpPr>
        <p:spPr/>
        <p:txBody>
          <a:body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146090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885B35-4B4B-1F3C-FB32-DE983AD09D5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E34EE0B-580C-2BEE-F6FF-E08F3020E2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E102CB5-C1D1-F8CC-BC27-5F323C2B6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61E658D-F3ED-658C-F142-DD6B8BA2AB23}"/>
              </a:ext>
            </a:extLst>
          </p:cNvPr>
          <p:cNvSpPr>
            <a:spLocks noGrp="1"/>
          </p:cNvSpPr>
          <p:nvPr>
            <p:ph type="dt" sz="half" idx="10"/>
          </p:nvPr>
        </p:nvSpPr>
        <p:spPr/>
        <p:txBody>
          <a:bodyPr/>
          <a:lstStyle/>
          <a:p>
            <a:fld id="{DAD15BB1-13DC-40EC-A00F-05FE51111242}" type="datetime1">
              <a:rPr kumimoji="1" lang="ja-JP" altLang="en-US" smtClean="0"/>
              <a:t>2023/4/19</a:t>
            </a:fld>
            <a:endParaRPr kumimoji="1" lang="ja-JP" altLang="en-US"/>
          </a:p>
        </p:txBody>
      </p:sp>
      <p:sp>
        <p:nvSpPr>
          <p:cNvPr id="6" name="フッター プレースホルダー 5">
            <a:extLst>
              <a:ext uri="{FF2B5EF4-FFF2-40B4-BE49-F238E27FC236}">
                <a16:creationId xmlns:a16="http://schemas.microsoft.com/office/drawing/2014/main" id="{241A7B32-DF49-E3DE-03CA-767EB2BC82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1CD442E-42BB-3989-8BF0-85C0C3F95606}"/>
              </a:ext>
            </a:extLst>
          </p:cNvPr>
          <p:cNvSpPr>
            <a:spLocks noGrp="1"/>
          </p:cNvSpPr>
          <p:nvPr>
            <p:ph type="sldNum" sz="quarter" idx="12"/>
          </p:nvPr>
        </p:nvSpPr>
        <p:spPr/>
        <p:txBody>
          <a:body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3141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5BA5800-40CB-904F-F1BE-3F59F4982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D1EBCC-9AF0-E740-33B4-61CDF79623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32B269-4D61-1DB4-D784-D86B14C14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20B3-5C2F-4F7B-9114-156243B48D31}"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8B363B63-787D-2EB7-2910-450A61C854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3AF70C7-E71F-CACC-D232-56026538D9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1CE08-0DF9-46FC-A5A3-7510FC9560FF}" type="slidenum">
              <a:rPr kumimoji="1" lang="ja-JP" altLang="en-US" smtClean="0"/>
              <a:t>‹#›</a:t>
            </a:fld>
            <a:endParaRPr kumimoji="1" lang="ja-JP" altLang="en-US"/>
          </a:p>
        </p:txBody>
      </p:sp>
    </p:spTree>
    <p:extLst>
      <p:ext uri="{BB962C8B-B14F-4D97-AF65-F5344CB8AC3E}">
        <p14:creationId xmlns:p14="http://schemas.microsoft.com/office/powerpoint/2010/main" val="132336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344556"/>
            <a:ext cx="11834191" cy="5771321"/>
          </a:xfrm>
        </p:spPr>
        <p:txBody>
          <a:bodyPr/>
          <a:lstStyle/>
          <a:p>
            <a:r>
              <a:rPr lang="ja-JP" altLang="en-US" sz="3600" dirty="0">
                <a:solidFill>
                  <a:srgbClr val="00B050"/>
                </a:solidFill>
                <a:latin typeface="ＭＳ Ｐゴシック" panose="020B0600070205080204" pitchFamily="50" charset="-128"/>
                <a:ea typeface="ＭＳ Ｐゴシック" panose="020B0600070205080204" pitchFamily="50" charset="-128"/>
              </a:rPr>
              <a:t>司法と福祉の連携を深めるための研修会</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endParaRPr kumimoji="1" lang="en-US" altLang="ja-JP" sz="3600" dirty="0">
              <a:latin typeface="ＭＳ Ｐゴシック" panose="020B0600070205080204" pitchFamily="50" charset="-128"/>
              <a:ea typeface="ＭＳ Ｐゴシック" panose="020B0600070205080204" pitchFamily="50" charset="-128"/>
            </a:endParaRPr>
          </a:p>
          <a:p>
            <a:r>
              <a:rPr lang="ja-JP" altLang="en-US" sz="4800" dirty="0">
                <a:solidFill>
                  <a:srgbClr val="FF0000"/>
                </a:solidFill>
                <a:latin typeface="ＭＳ Ｐゴシック" panose="020B0600070205080204" pitchFamily="50" charset="-128"/>
                <a:ea typeface="ＭＳ Ｐゴシック" panose="020B0600070205080204" pitchFamily="50" charset="-128"/>
              </a:rPr>
              <a:t>障害特性と犯罪について</a:t>
            </a:r>
            <a:endParaRPr lang="en-US" altLang="ja-JP" sz="4800" dirty="0">
              <a:solidFill>
                <a:srgbClr val="FF0000"/>
              </a:solidFill>
              <a:latin typeface="ＭＳ Ｐゴシック" panose="020B0600070205080204" pitchFamily="50" charset="-128"/>
              <a:ea typeface="ＭＳ Ｐゴシック" panose="020B0600070205080204" pitchFamily="50" charset="-128"/>
            </a:endParaRPr>
          </a:p>
          <a:p>
            <a:endParaRPr kumimoji="1" lang="en-US" altLang="ja-JP" sz="3600" dirty="0">
              <a:latin typeface="ＭＳ Ｐゴシック" panose="020B0600070205080204" pitchFamily="50" charset="-128"/>
              <a:ea typeface="ＭＳ Ｐゴシック" panose="020B0600070205080204" pitchFamily="50" charset="-128"/>
            </a:endParaRPr>
          </a:p>
          <a:p>
            <a:r>
              <a:rPr lang="ja-JP" altLang="en-US" sz="3600" dirty="0">
                <a:solidFill>
                  <a:srgbClr val="0000CC"/>
                </a:solidFill>
                <a:latin typeface="ＭＳ Ｐゴシック" panose="020B0600070205080204" pitchFamily="50" charset="-128"/>
                <a:ea typeface="ＭＳ Ｐゴシック" panose="020B0600070205080204" pitchFamily="50" charset="-128"/>
              </a:rPr>
              <a:t>十勝むつみのクリニック　</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r>
              <a:rPr lang="ja-JP" altLang="en-US" sz="3600" dirty="0">
                <a:solidFill>
                  <a:srgbClr val="0000CC"/>
                </a:solidFill>
                <a:latin typeface="ＭＳ Ｐゴシック" panose="020B0600070205080204" pitchFamily="50" charset="-128"/>
                <a:ea typeface="ＭＳ Ｐゴシック" panose="020B0600070205080204" pitchFamily="50" charset="-128"/>
              </a:rPr>
              <a:t>長沼睦雄</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endParaRPr kumimoji="1" lang="en-US" altLang="ja-JP" sz="3600" dirty="0">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令和</a:t>
            </a:r>
            <a:r>
              <a:rPr lang="en-US" altLang="ja-JP" sz="3600" dirty="0">
                <a:latin typeface="ＭＳ Ｐゴシック" panose="020B0600070205080204" pitchFamily="50" charset="-128"/>
                <a:ea typeface="ＭＳ Ｐゴシック" panose="020B0600070205080204" pitchFamily="50" charset="-128"/>
              </a:rPr>
              <a:t>5</a:t>
            </a:r>
            <a:r>
              <a:rPr lang="ja-JP" altLang="en-US" sz="3600" dirty="0">
                <a:latin typeface="ＭＳ Ｐゴシック" panose="020B0600070205080204" pitchFamily="50" charset="-128"/>
                <a:ea typeface="ＭＳ Ｐゴシック" panose="020B0600070205080204" pitchFamily="50" charset="-128"/>
              </a:rPr>
              <a:t>年</a:t>
            </a:r>
            <a:r>
              <a:rPr lang="en-US" altLang="ja-JP" sz="3600" dirty="0">
                <a:latin typeface="ＭＳ Ｐゴシック" panose="020B0600070205080204" pitchFamily="50" charset="-128"/>
                <a:ea typeface="ＭＳ Ｐゴシック" panose="020B0600070205080204" pitchFamily="50" charset="-128"/>
              </a:rPr>
              <a:t>2</a:t>
            </a:r>
            <a:r>
              <a:rPr lang="ja-JP" altLang="en-US" sz="3600" dirty="0">
                <a:latin typeface="ＭＳ Ｐゴシック" panose="020B0600070205080204" pitchFamily="50" charset="-128"/>
                <a:ea typeface="ＭＳ Ｐゴシック" panose="020B0600070205080204" pitchFamily="50" charset="-128"/>
              </a:rPr>
              <a:t>月</a:t>
            </a:r>
            <a:r>
              <a:rPr lang="en-US" altLang="ja-JP" sz="3600" dirty="0">
                <a:latin typeface="ＭＳ Ｐゴシック" panose="020B0600070205080204" pitchFamily="50" charset="-128"/>
                <a:ea typeface="ＭＳ Ｐゴシック" panose="020B0600070205080204" pitchFamily="50" charset="-128"/>
              </a:rPr>
              <a:t>25</a:t>
            </a:r>
            <a:r>
              <a:rPr lang="ja-JP" altLang="en-US" sz="3600" dirty="0">
                <a:latin typeface="ＭＳ Ｐゴシック" panose="020B0600070205080204" pitchFamily="50" charset="-128"/>
                <a:ea typeface="ＭＳ Ｐゴシック" panose="020B0600070205080204" pitchFamily="50" charset="-128"/>
              </a:rPr>
              <a:t>日（土）</a:t>
            </a:r>
            <a:endParaRPr lang="en-US" altLang="ja-JP" sz="3600" dirty="0">
              <a:latin typeface="ＭＳ Ｐゴシック" panose="020B0600070205080204" pitchFamily="50" charset="-128"/>
              <a:ea typeface="ＭＳ Ｐゴシック" panose="020B0600070205080204" pitchFamily="50" charset="-128"/>
            </a:endParaRPr>
          </a:p>
          <a:p>
            <a:r>
              <a:rPr kumimoji="1" lang="ja-JP" altLang="en-US" sz="3600" dirty="0">
                <a:latin typeface="ＭＳ Ｐゴシック" panose="020B0600070205080204" pitchFamily="50" charset="-128"/>
                <a:ea typeface="ＭＳ Ｐゴシック" panose="020B0600070205080204" pitchFamily="50" charset="-128"/>
              </a:rPr>
              <a:t>とかちプラザ４０１講習室</a:t>
            </a:r>
            <a:endParaRPr kumimoji="1" lang="en-US" altLang="ja-JP" sz="3600"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2" name="スライド番号プレースホルダー 1">
            <a:extLst>
              <a:ext uri="{FF2B5EF4-FFF2-40B4-BE49-F238E27FC236}">
                <a16:creationId xmlns:a16="http://schemas.microsoft.com/office/drawing/2014/main" id="{322CF2F9-8D32-9081-9A6D-BFE3F4A2A5B8}"/>
              </a:ext>
            </a:extLst>
          </p:cNvPr>
          <p:cNvSpPr>
            <a:spLocks noGrp="1"/>
          </p:cNvSpPr>
          <p:nvPr>
            <p:ph type="sldNum" sz="quarter" idx="12"/>
          </p:nvPr>
        </p:nvSpPr>
        <p:spPr/>
        <p:txBody>
          <a:bodyPr/>
          <a:lstStyle/>
          <a:p>
            <a:fld id="{EEB1CE08-0DF9-46FC-A5A3-7510FC9560FF}" type="slidenum">
              <a:rPr kumimoji="1" lang="ja-JP" altLang="en-US" smtClean="0"/>
              <a:t>1</a:t>
            </a:fld>
            <a:endParaRPr kumimoji="1" lang="ja-JP" altLang="en-US"/>
          </a:p>
        </p:txBody>
      </p:sp>
    </p:spTree>
    <p:extLst>
      <p:ext uri="{BB962C8B-B14F-4D97-AF65-F5344CB8AC3E}">
        <p14:creationId xmlns:p14="http://schemas.microsoft.com/office/powerpoint/2010/main" val="219175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688688"/>
            <a:ext cx="11834191" cy="6036790"/>
          </a:xfrm>
        </p:spPr>
        <p:txBody>
          <a:bodyPr>
            <a:noAutofit/>
          </a:bodyPr>
          <a:lstStyle/>
          <a:p>
            <a:pPr marL="571500" indent="-571500" algn="l">
              <a:buClr>
                <a:srgbClr val="000000"/>
              </a:buClr>
              <a:buFont typeface="Arial" panose="020B0604020202020204" pitchFamily="34" charset="0"/>
              <a:buChar char="•"/>
            </a:pPr>
            <a:r>
              <a:rPr lang="ja-JP" altLang="ja-JP" sz="36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繊細で何事にも敏感なＡは、精神的に限界にきていた</a:t>
            </a:r>
            <a:endParaRPr lang="en-US"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ベッドの周りを犬や熊のぬいぐるみで囲み、バリケードを作ってから眠るようになった</a:t>
            </a:r>
            <a:r>
              <a:rPr lang="ja-JP" altLang="en-US"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（小４）</a:t>
            </a:r>
            <a:endParaRPr lang="en-US"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「授業中、積極的に発表を行い、休み時間には元気良く遊んでいる」（小</a:t>
            </a:r>
            <a:r>
              <a:rPr lang="ja-JP" altLang="en-US" sz="36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４）</a:t>
            </a:r>
            <a:endParaRPr lang="en-US" altLang="ja-JP" sz="36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en-US" sz="36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同居していた祖母が亡くなり、</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生まれて初めて「悲しい」という感情を経験し、しばらくの間、放心状態だっ</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た</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（小５）</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en-US" sz="36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祖母の死をきっかけに、</a:t>
            </a:r>
            <a:r>
              <a:rPr lang="ja-JP" altLang="ja-JP" sz="36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Ａの心の中にある「堤防」が崩れ</a:t>
            </a:r>
            <a:r>
              <a:rPr lang="ja-JP" altLang="en-US" sz="36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カエルを解剖したりする行為が始まった</a:t>
            </a:r>
            <a:endParaRPr lang="en-US" altLang="ja-JP" sz="36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u="sng" dirty="0">
                <a:solidFill>
                  <a:srgbClr val="000000"/>
                </a:solidFill>
                <a:effectLst/>
                <a:ea typeface="ＭＳ Ｐゴシック" panose="020B0600070205080204" pitchFamily="50" charset="-128"/>
                <a:cs typeface="Times New Roman" panose="02020603050405020304" pitchFamily="18" charset="0"/>
              </a:rPr>
              <a:t>このとき「酒鬼薔薇聖斗」が殼を破り、現実の存在になることを目指して誕生した</a:t>
            </a:r>
            <a:endParaRPr lang="en-US" altLang="ja-JP" sz="3600" u="sng"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9462A488-7F2C-5228-4761-A94F32B3EDF4}"/>
              </a:ext>
            </a:extLst>
          </p:cNvPr>
          <p:cNvSpPr>
            <a:spLocks noGrp="1"/>
          </p:cNvSpPr>
          <p:nvPr>
            <p:ph type="sldNum" sz="quarter" idx="12"/>
          </p:nvPr>
        </p:nvSpPr>
        <p:spPr/>
        <p:txBody>
          <a:bodyPr/>
          <a:lstStyle/>
          <a:p>
            <a:fld id="{EEB1CE08-0DF9-46FC-A5A3-7510FC9560FF}" type="slidenum">
              <a:rPr kumimoji="1" lang="ja-JP" altLang="en-US" smtClean="0"/>
              <a:t>10</a:t>
            </a:fld>
            <a:endParaRPr kumimoji="1" lang="ja-JP" altLang="en-US"/>
          </a:p>
        </p:txBody>
      </p:sp>
    </p:spTree>
    <p:extLst>
      <p:ext uri="{BB962C8B-B14F-4D97-AF65-F5344CB8AC3E}">
        <p14:creationId xmlns:p14="http://schemas.microsoft.com/office/powerpoint/2010/main" val="62105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688688"/>
            <a:ext cx="11834191" cy="6036790"/>
          </a:xfrm>
        </p:spPr>
        <p:txBody>
          <a:bodyPr>
            <a:noAutofit/>
          </a:bodyPr>
          <a:lstStyle/>
          <a:p>
            <a:pPr marL="571500" indent="-571500" algn="l">
              <a:buClr>
                <a:srgbClr val="000000"/>
              </a:buClr>
              <a:buFont typeface="Arial" panose="020B0604020202020204" pitchFamily="34" charset="0"/>
              <a:buChar char="•"/>
            </a:pP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a:t>
            </a:r>
            <a:r>
              <a:rPr lang="ja-JP" altLang="ja-JP"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空想上の遊び友達「エグリちゃん</a:t>
            </a:r>
            <a:r>
              <a:rPr lang="ja-JP" altLang="en-US"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小さな</a:t>
            </a:r>
            <a:r>
              <a:rPr lang="ja-JP" altLang="en-US"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グロテスクな</a:t>
            </a:r>
            <a:r>
              <a:rPr lang="ja-JP" altLang="ja-JP"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醜い少女</a:t>
            </a:r>
            <a:r>
              <a:rPr lang="ja-JP" altLang="en-US"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を創造</a:t>
            </a:r>
            <a:r>
              <a:rPr lang="ja-JP" altLang="en-US"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した</a:t>
            </a:r>
            <a:endParaRPr lang="en-US"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a:t>
            </a:r>
            <a:r>
              <a:rPr lang="ja-JP" altLang="ja-JP"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「ガルポス」という空想上の犬も友達として創り上げ</a:t>
            </a: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、自分が暴力を振るうのは「ガルボス」のせいだとした</a:t>
            </a:r>
            <a:endParaRPr lang="en-US"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en-US"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ヒットラーの「我が闘争」を読みたい</a:t>
            </a:r>
            <a:r>
              <a:rPr lang="ja-JP" altLang="en-US"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と言い出し、母親に買ってもらった</a:t>
            </a:r>
            <a:endParaRPr lang="en-US" altLang="ja-JP" sz="36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「自分は明らかに人と違う</a:t>
            </a:r>
            <a:r>
              <a:rPr lang="en-US"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Ａ</a:t>
            </a:r>
            <a:r>
              <a:rPr lang="ja-JP" altLang="en-US"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6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自分の中にある二面性に苦しんでいた</a:t>
            </a:r>
            <a:endParaRPr lang="en-US" altLang="ja-JP" sz="36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問題を起こすいじめグループの後ろについていたが、他方、弱い子も</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かば</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っていた」（小</a:t>
            </a:r>
            <a:r>
              <a:rPr lang="ja-JP" altLang="en-US" sz="3600" kern="1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rPr>
              <a:t>５）（学校）</a:t>
            </a:r>
            <a:endParaRPr kumimoji="1" lang="ja-JP" altLang="en-US" sz="3600" dirty="0">
              <a:solidFill>
                <a:srgbClr val="00B05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705DD915-E9FB-77AE-01FC-C7DA9F451B55}"/>
              </a:ext>
            </a:extLst>
          </p:cNvPr>
          <p:cNvSpPr>
            <a:spLocks noGrp="1"/>
          </p:cNvSpPr>
          <p:nvPr>
            <p:ph type="sldNum" sz="quarter" idx="12"/>
          </p:nvPr>
        </p:nvSpPr>
        <p:spPr/>
        <p:txBody>
          <a:bodyPr/>
          <a:lstStyle/>
          <a:p>
            <a:fld id="{EEB1CE08-0DF9-46FC-A5A3-7510FC9560FF}" type="slidenum">
              <a:rPr kumimoji="1" lang="ja-JP" altLang="en-US" smtClean="0"/>
              <a:t>11</a:t>
            </a:fld>
            <a:endParaRPr kumimoji="1" lang="ja-JP" altLang="en-US"/>
          </a:p>
        </p:txBody>
      </p:sp>
    </p:spTree>
    <p:extLst>
      <p:ext uri="{BB962C8B-B14F-4D97-AF65-F5344CB8AC3E}">
        <p14:creationId xmlns:p14="http://schemas.microsoft.com/office/powerpoint/2010/main" val="242916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688688"/>
            <a:ext cx="11834191" cy="6036790"/>
          </a:xfrm>
        </p:spPr>
        <p:txBody>
          <a:bodyPr>
            <a:noAutofit/>
          </a:bodyPr>
          <a:lstStyle/>
          <a:p>
            <a:pPr marL="57150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先生の前で</a:t>
            </a:r>
            <a:r>
              <a:rPr lang="ja-JP" altLang="en-US" sz="3600" kern="100" dirty="0">
                <a:solidFill>
                  <a:srgbClr val="0070C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何をするかわからん、このままではひとを殺してしまいそうや。お母ちゃんに泣かれるのが一番つらい。お母ちゃんは僕のことを変わっていると思っている</a:t>
            </a:r>
            <a:r>
              <a:rPr lang="ja-JP" altLang="en-US" sz="3600" kern="100" dirty="0">
                <a:solidFill>
                  <a:srgbClr val="0070C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と泣きじゃくった（小</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６）（学校）</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この時期Ａは、</a:t>
            </a: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母親や教師の知らないところでネコを</a:t>
            </a:r>
            <a:r>
              <a:rPr lang="ja-JP" altLang="en-US"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残虐に</a:t>
            </a: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殺し始めていた</a:t>
            </a:r>
            <a:endParaRPr lang="en-US" altLang="ja-JP"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u="sng"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Ａの中</a:t>
            </a:r>
            <a:r>
              <a:rPr lang="ja-JP" altLang="en-US" sz="3600" u="sng"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潜</a:t>
            </a:r>
            <a:r>
              <a:rPr lang="ja-JP" altLang="ja-JP" sz="3600" u="sng"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む「酒鬼薔薇聖斗」が、今にも檻を壊して現実社会に飛び出そうとしていた</a:t>
            </a:r>
            <a:endParaRPr lang="en-US" altLang="ja-JP" sz="3600" u="sng"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en-US" altLang="ja-JP"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en-US"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lang="ja-JP" altLang="ja-JP" sz="36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ネコを虐待している瞬間、初めての射精を経験</a:t>
            </a:r>
            <a:r>
              <a:rPr lang="ja-JP" altLang="en-US" sz="36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し、</a:t>
            </a:r>
            <a:r>
              <a:rPr lang="ja-JP" altLang="ja-JP"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周りの人間も自分と同じ性衝動を抱いているに違いないと思っていた</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F3F7CB24-CEC4-CA89-4572-3410FF5ECB4F}"/>
              </a:ext>
            </a:extLst>
          </p:cNvPr>
          <p:cNvSpPr>
            <a:spLocks noGrp="1"/>
          </p:cNvSpPr>
          <p:nvPr>
            <p:ph type="sldNum" sz="quarter" idx="12"/>
          </p:nvPr>
        </p:nvSpPr>
        <p:spPr/>
        <p:txBody>
          <a:bodyPr/>
          <a:lstStyle/>
          <a:p>
            <a:fld id="{EEB1CE08-0DF9-46FC-A5A3-7510FC9560FF}" type="slidenum">
              <a:rPr kumimoji="1" lang="ja-JP" altLang="en-US" smtClean="0"/>
              <a:t>12</a:t>
            </a:fld>
            <a:endParaRPr kumimoji="1" lang="ja-JP" altLang="en-US"/>
          </a:p>
        </p:txBody>
      </p:sp>
    </p:spTree>
    <p:extLst>
      <p:ext uri="{BB962C8B-B14F-4D97-AF65-F5344CB8AC3E}">
        <p14:creationId xmlns:p14="http://schemas.microsoft.com/office/powerpoint/2010/main" val="3226723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688688"/>
            <a:ext cx="11834191" cy="6036790"/>
          </a:xfrm>
        </p:spPr>
        <p:txBody>
          <a:bodyPr>
            <a:noAutofit/>
          </a:bodyPr>
          <a:lstStyle/>
          <a:p>
            <a:pPr marL="57150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友人に自分の性衝動を話すと</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「それはおかしい。君は変だ」</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言われた</a:t>
            </a: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u="sng"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Ａは自己嫌悪を覚えるようになり、その苦しみから逃れるため、自分に「酒鬼薔薇聖斗」という名前をつけた</a:t>
            </a:r>
            <a:endParaRPr lang="en-US" altLang="ja-JP" sz="3600" u="sng"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a:t>
            </a:r>
            <a:r>
              <a:rPr lang="ja-JP" altLang="en-US"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、友達と</a:t>
            </a: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万引きを繰り返し</a:t>
            </a:r>
            <a:r>
              <a:rPr lang="ja-JP" altLang="en-US"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ある時はナイフを万引きして補導された</a:t>
            </a:r>
            <a:r>
              <a:rPr lang="ja-JP" altLang="en-US"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（小６）</a:t>
            </a:r>
            <a:endParaRPr lang="en-US"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両親はそれまで、Ａを「素直で優しく、隠し事をせず、長男の自覚がある」と評価し信じていた</a:t>
            </a:r>
            <a:endParaRPr lang="en-US"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万引き事件で「意志が弱い。表と裏がある」とかなりのショックを受けた</a:t>
            </a:r>
            <a:endParaRPr lang="en-US" altLang="ja-JP"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013D8187-F2A2-204B-09DB-2A07CBC498EF}"/>
              </a:ext>
            </a:extLst>
          </p:cNvPr>
          <p:cNvSpPr>
            <a:spLocks noGrp="1"/>
          </p:cNvSpPr>
          <p:nvPr>
            <p:ph type="sldNum" sz="quarter" idx="12"/>
          </p:nvPr>
        </p:nvSpPr>
        <p:spPr/>
        <p:txBody>
          <a:bodyPr/>
          <a:lstStyle/>
          <a:p>
            <a:fld id="{EEB1CE08-0DF9-46FC-A5A3-7510FC9560FF}" type="slidenum">
              <a:rPr kumimoji="1" lang="ja-JP" altLang="en-US" smtClean="0"/>
              <a:t>13</a:t>
            </a:fld>
            <a:endParaRPr kumimoji="1" lang="ja-JP" altLang="en-US"/>
          </a:p>
        </p:txBody>
      </p:sp>
    </p:spTree>
    <p:extLst>
      <p:ext uri="{BB962C8B-B14F-4D97-AF65-F5344CB8AC3E}">
        <p14:creationId xmlns:p14="http://schemas.microsoft.com/office/powerpoint/2010/main" val="216645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688688"/>
            <a:ext cx="11834191" cy="6036790"/>
          </a:xfrm>
        </p:spPr>
        <p:txBody>
          <a:bodyPr>
            <a:noAutofit/>
          </a:bodyPr>
          <a:lstStyle/>
          <a:p>
            <a:pPr marL="571500" indent="-571500" algn="l">
              <a:buClr>
                <a:srgbClr val="000000"/>
              </a:buClr>
              <a:buFont typeface="Arial" panose="020B0604020202020204" pitchFamily="34" charset="0"/>
              <a:buChar char="•"/>
            </a:pPr>
            <a:r>
              <a:rPr lang="ja-JP" altLang="en-US" sz="3600" u="sng"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中学</a:t>
            </a:r>
            <a:r>
              <a:rPr lang="ja-JP" altLang="ja-JP" sz="3600" u="sng"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入学を機に、二階に個室を与えられ</a:t>
            </a:r>
            <a:r>
              <a:rPr lang="ja-JP" altLang="en-US" sz="3600" u="sng"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た</a:t>
            </a:r>
            <a:r>
              <a:rPr lang="ja-JP" altLang="ja-JP" sz="3600" u="sng"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ことが「酒鬼薔薇聖斗」の生育に拍車をかけた</a:t>
            </a:r>
            <a:endParaRPr lang="en-US" altLang="ja-JP" sz="3600" u="sng"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日常生活においてＡはますます攻撃的になっていった</a:t>
            </a:r>
            <a:endParaRPr lang="en-US"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母親はＡを児童相談所ではなく、精神科の病院へ連れて行った</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ＩＱも</a:t>
            </a:r>
            <a:r>
              <a:rPr lang="ja-JP" altLang="en-US" sz="36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７０</a:t>
            </a:r>
            <a:r>
              <a:rPr lang="ja-JP" altLang="ja-JP" sz="36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と取り立てて問題のない数値であるといわれた</a:t>
            </a:r>
            <a:endParaRPr lang="en-US" altLang="ja-JP" sz="3600" kern="100" dirty="0">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「発達障害の一種の注意欠陥</a:t>
            </a:r>
            <a:r>
              <a:rPr lang="ja-JP" altLang="en-US"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多動</a:t>
            </a:r>
            <a:r>
              <a:rPr lang="ja-JP" altLang="en-US"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症で、認知能力に歪みがあり、コミュニケーションがうまくいかない</a:t>
            </a:r>
            <a:r>
              <a:rPr lang="ja-JP" altLang="en-US"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（医師）</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en-US"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過度の干渉を止め、少年の自立性を尊重して、叱るよりもほめた方が良い」</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（医師）</a:t>
            </a:r>
            <a:endParaRPr lang="en-US" altLang="ja-JP" sz="1800" dirty="0">
              <a:solidFill>
                <a:srgbClr val="6D7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Clr>
                <a:srgbClr val="000000"/>
              </a:buClr>
              <a:buFont typeface="ＭＳ Ｐゴシック" panose="020B0600070205080204" pitchFamily="50" charset="-128"/>
              <a:buChar char="・"/>
            </a:pPr>
            <a:endParaRPr lang="en-US" altLang="ja-JP" sz="18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Clr>
                <a:srgbClr val="000000"/>
              </a:buClr>
              <a:buFont typeface="ＭＳ Ｐゴシック" panose="020B0600070205080204" pitchFamily="50" charset="-128"/>
              <a:buChar char="・"/>
            </a:pPr>
            <a:endPar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C73D2EB0-59AE-5041-F4EC-2812B0EED191}"/>
              </a:ext>
            </a:extLst>
          </p:cNvPr>
          <p:cNvSpPr>
            <a:spLocks noGrp="1"/>
          </p:cNvSpPr>
          <p:nvPr>
            <p:ph type="sldNum" sz="quarter" idx="12"/>
          </p:nvPr>
        </p:nvSpPr>
        <p:spPr/>
        <p:txBody>
          <a:bodyPr/>
          <a:lstStyle/>
          <a:p>
            <a:fld id="{EEB1CE08-0DF9-46FC-A5A3-7510FC9560FF}" type="slidenum">
              <a:rPr kumimoji="1" lang="ja-JP" altLang="en-US" smtClean="0"/>
              <a:t>14</a:t>
            </a:fld>
            <a:endParaRPr kumimoji="1" lang="ja-JP" altLang="en-US"/>
          </a:p>
        </p:txBody>
      </p:sp>
    </p:spTree>
    <p:extLst>
      <p:ext uri="{BB962C8B-B14F-4D97-AF65-F5344CB8AC3E}">
        <p14:creationId xmlns:p14="http://schemas.microsoft.com/office/powerpoint/2010/main" val="164517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688688"/>
            <a:ext cx="11834191" cy="6036790"/>
          </a:xfrm>
        </p:spPr>
        <p:txBody>
          <a:bodyPr>
            <a:noAutofit/>
          </a:bodyPr>
          <a:lstStyle/>
          <a:p>
            <a:pPr marL="571500" indent="-571500" algn="l">
              <a:buClr>
                <a:srgbClr val="000000"/>
              </a:buClr>
              <a:buFont typeface="Arial" panose="020B0604020202020204" pitchFamily="34" charset="0"/>
              <a:buChar char="•"/>
            </a:pPr>
            <a:r>
              <a:rPr lang="en-US" altLang="ja-JP" sz="3600" u="sng"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en-US" sz="3600" u="sng"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lang="ja-JP" altLang="ja-JP" sz="3600" u="sng"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精神科に連れていかれたことで、自分が異常であることを必要以上に意識するようになってい</a:t>
            </a:r>
            <a:r>
              <a:rPr lang="ja-JP" altLang="en-US" sz="3600" u="sng"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った</a:t>
            </a:r>
            <a:endParaRPr lang="en-US" altLang="ja-JP" sz="3600" u="sng"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Ａは、部活動</a:t>
            </a:r>
            <a:r>
              <a:rPr lang="ja-JP" altLang="en-US"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（卓球）</a:t>
            </a: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と厳しい門限のためか、動物虐待</a:t>
            </a:r>
            <a:r>
              <a:rPr lang="ja-JP" altLang="en-US"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や</a:t>
            </a: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ネコ殺しは行っていない</a:t>
            </a:r>
            <a:r>
              <a:rPr lang="ja-JP" altLang="en-US"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（中１）</a:t>
            </a:r>
            <a:endParaRPr lang="en-US" altLang="ja-JP" sz="36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週に何回かの自慰行為の際には、</a:t>
            </a:r>
            <a:r>
              <a:rPr lang="ja-JP" altLang="en-US" sz="36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残虐な</a:t>
            </a:r>
            <a:r>
              <a:rPr lang="ja-JP" altLang="ja-JP" sz="36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殺人をイメージするまでにエスカレートしていた</a:t>
            </a:r>
            <a:r>
              <a:rPr lang="ja-JP" altLang="en-US" sz="36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（中１）</a:t>
            </a:r>
            <a:endParaRPr lang="en-US" altLang="ja-JP" sz="3600" dirty="0">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「人間はどのようにすれば死ぬのか</a:t>
            </a:r>
            <a:r>
              <a:rPr lang="ja-JP" altLang="en-US"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「人間を殺せばどんな気持ちになるのだろう」　</a:t>
            </a:r>
            <a:endParaRPr lang="en-US" altLang="ja-JP" sz="3600" dirty="0">
              <a:solidFill>
                <a:srgbClr val="0070C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Ａの関心は動物から人間へと向かい、授業中でさえ頭の中で白昼夢を見た</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6B499585-52D8-68A9-C0CB-F64D496BC45B}"/>
              </a:ext>
            </a:extLst>
          </p:cNvPr>
          <p:cNvSpPr>
            <a:spLocks noGrp="1"/>
          </p:cNvSpPr>
          <p:nvPr>
            <p:ph type="sldNum" sz="quarter" idx="12"/>
          </p:nvPr>
        </p:nvSpPr>
        <p:spPr/>
        <p:txBody>
          <a:bodyPr/>
          <a:lstStyle/>
          <a:p>
            <a:fld id="{EEB1CE08-0DF9-46FC-A5A3-7510FC9560FF}" type="slidenum">
              <a:rPr kumimoji="1" lang="ja-JP" altLang="en-US" smtClean="0"/>
              <a:t>15</a:t>
            </a:fld>
            <a:endParaRPr kumimoji="1" lang="ja-JP" altLang="en-US"/>
          </a:p>
        </p:txBody>
      </p:sp>
    </p:spTree>
    <p:extLst>
      <p:ext uri="{BB962C8B-B14F-4D97-AF65-F5344CB8AC3E}">
        <p14:creationId xmlns:p14="http://schemas.microsoft.com/office/powerpoint/2010/main" val="1022410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688688"/>
            <a:ext cx="11834191" cy="6036790"/>
          </a:xfrm>
        </p:spPr>
        <p:txBody>
          <a:bodyPr>
            <a:noAutofit/>
          </a:bodyPr>
          <a:lstStyle/>
          <a:p>
            <a:pPr marL="571500" indent="-571500" algn="l">
              <a:buClr>
                <a:srgbClr val="000000"/>
              </a:buClr>
              <a:buFont typeface="Arial" panose="020B0604020202020204" pitchFamily="34" charset="0"/>
              <a:buChar char="•"/>
            </a:pPr>
            <a:r>
              <a:rPr lang="ja-JP" altLang="ja-JP" sz="36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色も音もついた殺人の場面が生々しく浮かび、</a:t>
            </a: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学習意欲はほとんど無くなっていった</a:t>
            </a:r>
            <a:endParaRPr lang="en-US" altLang="ja-JP" sz="36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人の殺し方を知るため、ホラービデオに熱中するように</a:t>
            </a:r>
            <a:r>
              <a:rPr lang="ja-JP" altLang="en-US"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なった</a:t>
            </a:r>
            <a:endParaRPr lang="en-US" altLang="ja-JP" sz="36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ホラービデオを万引き</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して</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厳しく説諭された</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のを</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境に</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次第に無気力になり、卓球部</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には</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参加せず、六人いた友達もほとんど離れていった</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（中２）</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将来の希望を聞いても、返ってくる言葉はいつも</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同じで、</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「何もない、しんどい」</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だった</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effectLst/>
                <a:ea typeface="ＭＳ Ｐゴシック" panose="020B0600070205080204" pitchFamily="50" charset="-128"/>
                <a:cs typeface="Times New Roman" panose="02020603050405020304" pitchFamily="18" charset="0"/>
              </a:rPr>
              <a:t>Ａは</a:t>
            </a:r>
            <a:r>
              <a:rPr lang="ja-JP" altLang="en-US" sz="3600" dirty="0">
                <a:effectLst/>
                <a:ea typeface="ＭＳ Ｐゴシック" panose="020B0600070205080204" pitchFamily="50" charset="-128"/>
                <a:cs typeface="Times New Roman" panose="02020603050405020304" pitchFamily="18" charset="0"/>
              </a:rPr>
              <a:t>、</a:t>
            </a:r>
            <a:r>
              <a:rPr lang="ja-JP" altLang="ja-JP" sz="3600" dirty="0">
                <a:solidFill>
                  <a:srgbClr val="FF0000"/>
                </a:solidFill>
                <a:effectLst/>
                <a:ea typeface="ＭＳ Ｐゴシック" panose="020B0600070205080204" pitchFamily="50" charset="-128"/>
                <a:cs typeface="Times New Roman" panose="02020603050405020304" pitchFamily="18" charset="0"/>
              </a:rPr>
              <a:t>作文で葬儀屋の仕事について書き、死体が腐っていく過程をリアルに描写して</a:t>
            </a:r>
            <a:r>
              <a:rPr lang="ja-JP" altLang="ja-JP" sz="3600" dirty="0">
                <a:effectLst/>
                <a:ea typeface="ＭＳ Ｐゴシック" panose="020B0600070205080204" pitchFamily="50" charset="-128"/>
                <a:cs typeface="Times New Roman" panose="02020603050405020304" pitchFamily="18" charset="0"/>
              </a:rPr>
              <a:t>先生を悩ませた</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indent="-342900" algn="l">
              <a:buClr>
                <a:srgbClr val="000000"/>
              </a:buClr>
              <a:buFont typeface="ＭＳ Ｐゴシック" panose="020B0600070205080204" pitchFamily="50" charset="-128"/>
              <a:buChar char="・"/>
            </a:pPr>
            <a:endPar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Clr>
                <a:srgbClr val="000000"/>
              </a:buClr>
              <a:buFont typeface="ＭＳ Ｐゴシック" panose="020B0600070205080204" pitchFamily="50" charset="-128"/>
              <a:buChar char="・"/>
            </a:pPr>
            <a:endParaRPr lang="en-US" altLang="ja-JP" sz="1800" dirty="0">
              <a:solidFill>
                <a:srgbClr val="6D7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Clr>
                <a:srgbClr val="000000"/>
              </a:buClr>
              <a:buFont typeface="ＭＳ Ｐゴシック" panose="020B0600070205080204" pitchFamily="50" charset="-128"/>
              <a:buChar char="・"/>
            </a:pPr>
            <a:endParaRPr lang="en-US" altLang="ja-JP" sz="18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Clr>
                <a:srgbClr val="000000"/>
              </a:buClr>
              <a:buFont typeface="ＭＳ Ｐゴシック" panose="020B0600070205080204" pitchFamily="50" charset="-128"/>
              <a:buChar char="・"/>
            </a:pPr>
            <a:endPar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EF341B3-FC6C-3792-901C-AC48CE3E5FAD}"/>
              </a:ext>
            </a:extLst>
          </p:cNvPr>
          <p:cNvSpPr>
            <a:spLocks noGrp="1"/>
          </p:cNvSpPr>
          <p:nvPr>
            <p:ph type="sldNum" sz="quarter" idx="12"/>
          </p:nvPr>
        </p:nvSpPr>
        <p:spPr/>
        <p:txBody>
          <a:bodyPr/>
          <a:lstStyle/>
          <a:p>
            <a:fld id="{EEB1CE08-0DF9-46FC-A5A3-7510FC9560FF}" type="slidenum">
              <a:rPr kumimoji="1" lang="ja-JP" altLang="en-US" smtClean="0"/>
              <a:t>16</a:t>
            </a:fld>
            <a:endParaRPr kumimoji="1" lang="ja-JP" altLang="en-US"/>
          </a:p>
        </p:txBody>
      </p:sp>
    </p:spTree>
    <p:extLst>
      <p:ext uri="{BB962C8B-B14F-4D97-AF65-F5344CB8AC3E}">
        <p14:creationId xmlns:p14="http://schemas.microsoft.com/office/powerpoint/2010/main" val="685624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688688"/>
            <a:ext cx="11834191" cy="6036790"/>
          </a:xfrm>
        </p:spPr>
        <p:txBody>
          <a:bodyPr>
            <a:noAutofit/>
          </a:bodyPr>
          <a:lstStyle/>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あることで</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友達</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怒鳴られ、追いかけられて家まで逃げ帰</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った（中２）</a:t>
            </a: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そんな自分に激しい屈辱感を覚え、</a:t>
            </a:r>
            <a:r>
              <a:rPr lang="ja-JP" altLang="ja-JP" sz="36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その直後から、Ａによる一連の犯行が開始され</a:t>
            </a:r>
            <a:r>
              <a:rPr lang="ja-JP" altLang="en-US" sz="3600" dirty="0">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た</a:t>
            </a:r>
            <a:r>
              <a:rPr lang="ja-JP" altLang="en-US" sz="3600" dirty="0">
                <a:latin typeface="ＭＳ Ｐゴシック" panose="020B0600070205080204" pitchFamily="50" charset="-128"/>
                <a:ea typeface="ＭＳ Ｐゴシック" panose="020B0600070205080204" pitchFamily="50" charset="-128"/>
                <a:cs typeface="Times New Roman" panose="02020603050405020304" pitchFamily="18" charset="0"/>
              </a:rPr>
              <a:t>（中２）</a:t>
            </a:r>
            <a:endParaRPr lang="en-US" altLang="ja-JP" sz="36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u="sng"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少年Ａは、すでにコントロール不能なまでに巨大化した「酒鬼薔薇聖斗」を、現実の社会に向けて解き放った</a:t>
            </a:r>
            <a:endParaRPr lang="en-US" altLang="ja-JP" sz="3600" u="sng"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04BF2E8C-A261-2A44-A3C6-B409CFA884F2}"/>
              </a:ext>
            </a:extLst>
          </p:cNvPr>
          <p:cNvSpPr>
            <a:spLocks noGrp="1"/>
          </p:cNvSpPr>
          <p:nvPr>
            <p:ph type="sldNum" sz="quarter" idx="12"/>
          </p:nvPr>
        </p:nvSpPr>
        <p:spPr/>
        <p:txBody>
          <a:bodyPr/>
          <a:lstStyle/>
          <a:p>
            <a:fld id="{EEB1CE08-0DF9-46FC-A5A3-7510FC9560FF}" type="slidenum">
              <a:rPr kumimoji="1" lang="ja-JP" altLang="en-US" smtClean="0"/>
              <a:t>17</a:t>
            </a:fld>
            <a:endParaRPr kumimoji="1" lang="ja-JP" altLang="en-US"/>
          </a:p>
        </p:txBody>
      </p:sp>
    </p:spTree>
    <p:extLst>
      <p:ext uri="{BB962C8B-B14F-4D97-AF65-F5344CB8AC3E}">
        <p14:creationId xmlns:p14="http://schemas.microsoft.com/office/powerpoint/2010/main" val="271257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一枚の絵</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lvl="0" indent="-571500" algn="l">
              <a:buClr>
                <a:srgbClr val="000000"/>
              </a:buClr>
              <a:buFont typeface="Arial" panose="020B0604020202020204" pitchFamily="34" charset="0"/>
              <a:buChar char="•"/>
            </a:pPr>
            <a:r>
              <a:rPr lang="ja-JP" altLang="ja-JP" sz="36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平成</a:t>
            </a:r>
            <a:r>
              <a:rPr lang="ja-JP" altLang="en-US" sz="3600" kern="100" dirty="0">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９</a:t>
            </a:r>
            <a:r>
              <a:rPr lang="ja-JP" altLang="ja-JP" sz="36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５</a:t>
            </a:r>
            <a:r>
              <a:rPr lang="ja-JP" altLang="ja-JP" sz="36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ja-JP" altLang="en-US" sz="36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２７</a:t>
            </a:r>
            <a:r>
              <a:rPr lang="ja-JP" altLang="ja-JP" sz="36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日、淳君の頭部を友が丘中学校の正門に置いた日</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、以前から不登校などの問題を抱えていたＡは、事件のことなど何も知らない母親に連れられて児童相談所に行った</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そこでＡは、心理テストとして樹木画を書かされた</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Ａの描いた絵は</a:t>
            </a:r>
            <a:r>
              <a:rPr lang="ja-JP" altLang="ja-JP" sz="36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「落雷により幹が真っ二つに折れて、ちぎれている」</a:t>
            </a:r>
            <a:r>
              <a:rPr lang="ja-JP" altLang="en-US" sz="36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葉が</a:t>
            </a:r>
            <a:r>
              <a:rPr lang="ja-JP" altLang="en-US"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一</a:t>
            </a:r>
            <a:r>
              <a:rPr lang="ja-JP" altLang="ja-JP"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切描かれてい</a:t>
            </a:r>
            <a:r>
              <a:rPr lang="ja-JP" altLang="en-US" sz="36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ない」</a:t>
            </a:r>
            <a:r>
              <a:rPr lang="ja-JP" altLang="en-US"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ものだった</a:t>
            </a:r>
            <a:endParaRPr lang="en-US"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u="sng"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枯れ木でもなく、葉そのものがない木だとすれば、Ａには豊かな感情や安定した情緒、他人に対する共感、思いやりなどが乏しいと考えられる</a:t>
            </a:r>
            <a:endParaRPr kumimoji="1" lang="ja-JP" altLang="en-US" sz="3600" u="sng"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5C2F24BF-A59F-D138-05EC-13CFEA28E1AC}"/>
              </a:ext>
            </a:extLst>
          </p:cNvPr>
          <p:cNvSpPr>
            <a:spLocks noGrp="1"/>
          </p:cNvSpPr>
          <p:nvPr>
            <p:ph type="sldNum" sz="quarter" idx="12"/>
          </p:nvPr>
        </p:nvSpPr>
        <p:spPr/>
        <p:txBody>
          <a:bodyPr/>
          <a:lstStyle/>
          <a:p>
            <a:fld id="{EEB1CE08-0DF9-46FC-A5A3-7510FC9560FF}" type="slidenum">
              <a:rPr kumimoji="1" lang="ja-JP" altLang="en-US" smtClean="0"/>
              <a:t>18</a:t>
            </a:fld>
            <a:endParaRPr kumimoji="1" lang="ja-JP" altLang="en-US"/>
          </a:p>
        </p:txBody>
      </p:sp>
    </p:spTree>
    <p:extLst>
      <p:ext uri="{BB962C8B-B14F-4D97-AF65-F5344CB8AC3E}">
        <p14:creationId xmlns:p14="http://schemas.microsoft.com/office/powerpoint/2010/main" val="2559406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一枚の絵</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lvl="0" algn="l">
              <a:buClr>
                <a:srgbClr val="000000"/>
              </a:buCl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ある心理学者は分析</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した</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外部からの攻撃、つまり落雷によって木がちぎれてい</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る</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幹というのは自分の人格中枢を最も端的に象徴している</a:t>
            </a:r>
            <a:endParaRPr lang="en-US"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それが</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外的なもの（落雷）によってずたずたにされている</a:t>
            </a:r>
            <a:endParaRPr lang="en-US"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彼は、母親を含めて良好な対人関係を持っていない</a:t>
            </a:r>
            <a:endParaRPr lang="en-US"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そういう満たされない思いが根強くあったのだろう</a:t>
            </a:r>
            <a:endParaRPr lang="en-US"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母親や他の誰かが、彼と本当に親しい関係を築けていたな</a:t>
            </a:r>
            <a:r>
              <a:rPr lang="ja-JP" altLang="en-US" sz="36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ら</a:t>
            </a:r>
            <a:r>
              <a:rPr lang="ja-JP" altLang="ja-JP" sz="36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、もう少し違った形になっだのではないか</a:t>
            </a:r>
            <a:endParaRPr kumimoji="1" lang="ja-JP" altLang="en-US" sz="3600" dirty="0">
              <a:solidFill>
                <a:srgbClr val="7030A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BC41A4B6-3BC0-F6FD-08CD-E46B4407D454}"/>
              </a:ext>
            </a:extLst>
          </p:cNvPr>
          <p:cNvSpPr>
            <a:spLocks noGrp="1"/>
          </p:cNvSpPr>
          <p:nvPr>
            <p:ph type="sldNum" sz="quarter" idx="12"/>
          </p:nvPr>
        </p:nvSpPr>
        <p:spPr/>
        <p:txBody>
          <a:bodyPr/>
          <a:lstStyle/>
          <a:p>
            <a:fld id="{EEB1CE08-0DF9-46FC-A5A3-7510FC9560FF}" type="slidenum">
              <a:rPr kumimoji="1" lang="ja-JP" altLang="en-US" smtClean="0"/>
              <a:t>19</a:t>
            </a:fld>
            <a:endParaRPr kumimoji="1" lang="ja-JP" altLang="en-US"/>
          </a:p>
        </p:txBody>
      </p:sp>
    </p:spTree>
    <p:extLst>
      <p:ext uri="{BB962C8B-B14F-4D97-AF65-F5344CB8AC3E}">
        <p14:creationId xmlns:p14="http://schemas.microsoft.com/office/powerpoint/2010/main" val="309877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221227"/>
            <a:ext cx="11834191" cy="6504252"/>
          </a:xfrm>
        </p:spPr>
        <p:txBody>
          <a:bodyPr>
            <a:normAutofit/>
          </a:bodyPr>
          <a:lstStyle/>
          <a:p>
            <a:endParaRPr lang="en-US" altLang="ja-JP" sz="5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5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少年</a:t>
            </a:r>
            <a:r>
              <a:rPr lang="en-US" altLang="ja-JP" sz="5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ja-JP" sz="5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5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800" dirty="0">
                <a:solidFill>
                  <a:srgbClr val="000000"/>
                </a:solidFill>
                <a:effectLst/>
                <a:ea typeface="ＭＳ Ｐゴシック" panose="020B0600070205080204" pitchFamily="50" charset="-128"/>
                <a:cs typeface="Times New Roman" panose="02020603050405020304" pitchFamily="18" charset="0"/>
              </a:rPr>
              <a:t>（</a:t>
            </a:r>
            <a:r>
              <a:rPr lang="ja-JP" altLang="ja-JP" sz="2800" dirty="0">
                <a:solidFill>
                  <a:srgbClr val="000000"/>
                </a:solidFill>
                <a:effectLst/>
                <a:ea typeface="ＭＳ Ｐゴシック" panose="020B0600070205080204" pitchFamily="50" charset="-128"/>
                <a:cs typeface="Times New Roman" panose="02020603050405020304" pitchFamily="18" charset="0"/>
              </a:rPr>
              <a:t>酒鬼薔薇聖斗</a:t>
            </a:r>
            <a:r>
              <a:rPr lang="ja-JP" altLang="en-US" sz="2800" dirty="0">
                <a:solidFill>
                  <a:srgbClr val="000000"/>
                </a:solidFill>
                <a:effectLst/>
                <a:ea typeface="ＭＳ Ｐゴシック" panose="020B0600070205080204" pitchFamily="50" charset="-128"/>
                <a:cs typeface="Times New Roman" panose="02020603050405020304" pitchFamily="18" charset="0"/>
              </a:rPr>
              <a:t>）</a:t>
            </a:r>
            <a:endPar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矯正２５００日の全記録</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800" dirty="0">
                <a:solidFill>
                  <a:srgbClr val="000000"/>
                </a:solidFill>
                <a:effectLst/>
                <a:ea typeface="ＭＳ Ｐゴシック" panose="020B0600070205080204" pitchFamily="50" charset="-128"/>
                <a:cs typeface="Times New Roman" panose="02020603050405020304" pitchFamily="18" charset="0"/>
              </a:rPr>
              <a:t>（</a:t>
            </a:r>
            <a:r>
              <a:rPr lang="ja-JP" altLang="ja-JP" sz="2800" dirty="0">
                <a:solidFill>
                  <a:srgbClr val="000000"/>
                </a:solidFill>
                <a:effectLst/>
                <a:ea typeface="ＭＳ Ｐゴシック" panose="020B0600070205080204" pitchFamily="50" charset="-128"/>
                <a:cs typeface="Times New Roman" panose="02020603050405020304" pitchFamily="18" charset="0"/>
              </a:rPr>
              <a:t>神戸児童連続殺傷事件</a:t>
            </a:r>
            <a:r>
              <a:rPr lang="ja-JP" altLang="en-US" sz="2800" dirty="0">
                <a:solidFill>
                  <a:srgbClr val="000000"/>
                </a:solidFill>
                <a:effectLst/>
                <a:ea typeface="ＭＳ Ｐゴシック" panose="020B0600070205080204" pitchFamily="50" charset="-128"/>
                <a:cs typeface="Times New Roman" panose="02020603050405020304" pitchFamily="18" charset="0"/>
              </a:rPr>
              <a:t>）</a:t>
            </a:r>
            <a:endParaRPr lang="en-US" altLang="ja-JP" sz="2800" dirty="0">
              <a:solidFill>
                <a:srgbClr val="000000"/>
              </a:solidFill>
              <a:effectLst/>
              <a:ea typeface="ＭＳ Ｐゴシック" panose="020B0600070205080204" pitchFamily="50" charset="-128"/>
              <a:cs typeface="Times New Roman" panose="02020603050405020304" pitchFamily="18" charset="0"/>
            </a:endParaRPr>
          </a:p>
          <a:p>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草薙厚子著　</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文藝春秋　</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２００４年</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月出版</a:t>
            </a: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a:extLst>
              <a:ext uri="{FF2B5EF4-FFF2-40B4-BE49-F238E27FC236}">
                <a16:creationId xmlns:a16="http://schemas.microsoft.com/office/drawing/2014/main" id="{BADA24BD-EE06-5528-B23B-81913264FD84}"/>
              </a:ext>
            </a:extLst>
          </p:cNvPr>
          <p:cNvSpPr>
            <a:spLocks noGrp="1"/>
          </p:cNvSpPr>
          <p:nvPr>
            <p:ph type="sldNum" sz="quarter" idx="12"/>
          </p:nvPr>
        </p:nvSpPr>
        <p:spPr/>
        <p:txBody>
          <a:bodyPr/>
          <a:lstStyle/>
          <a:p>
            <a:fld id="{EEB1CE08-0DF9-46FC-A5A3-7510FC9560FF}" type="slidenum">
              <a:rPr kumimoji="1" lang="ja-JP" altLang="en-US" smtClean="0"/>
              <a:t>2</a:t>
            </a:fld>
            <a:endParaRPr kumimoji="1" lang="ja-JP" altLang="en-US"/>
          </a:p>
        </p:txBody>
      </p:sp>
    </p:spTree>
    <p:extLst>
      <p:ext uri="{BB962C8B-B14F-4D97-AF65-F5344CB8AC3E}">
        <p14:creationId xmlns:p14="http://schemas.microsoft.com/office/powerpoint/2010/main" val="273804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一枚の絵</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lvl="0" indent="-571500" algn="l">
              <a:buClr>
                <a:srgbClr val="000000"/>
              </a:buClr>
              <a:buFont typeface="Arial" panose="020B0604020202020204" pitchFamily="34" charset="0"/>
              <a:buChar char="•"/>
            </a:pP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伸び伸びとした成長が阻害され、強い挫折感、怒り、攻撃性などが、普通の人よりも強いと考えられる</a:t>
            </a:r>
            <a:endParaRPr lang="en-US"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外的攻撃によってちぎれた幹は、</a:t>
            </a:r>
            <a:r>
              <a:rPr lang="ja-JP" altLang="en-US"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他人からの強い干渉</a:t>
            </a:r>
            <a:r>
              <a:rPr lang="ja-JP" altLang="en-US"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本人が理不尽だと思うような攻撃を受けている可能性</a:t>
            </a:r>
            <a:r>
              <a:rPr lang="ja-JP" altLang="en-US"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強い挫折感</a:t>
            </a:r>
            <a:r>
              <a:rPr lang="ja-JP" altLang="en-US"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他人に対する攻撃性</a:t>
            </a:r>
            <a:r>
              <a:rPr lang="ja-JP" altLang="en-US"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などを表している</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44658F2F-EF53-3C9B-2BB3-5ACBAF0A0450}"/>
              </a:ext>
            </a:extLst>
          </p:cNvPr>
          <p:cNvSpPr>
            <a:spLocks noGrp="1"/>
          </p:cNvSpPr>
          <p:nvPr>
            <p:ph type="sldNum" sz="quarter" idx="12"/>
          </p:nvPr>
        </p:nvSpPr>
        <p:spPr/>
        <p:txBody>
          <a:bodyPr/>
          <a:lstStyle/>
          <a:p>
            <a:fld id="{EEB1CE08-0DF9-46FC-A5A3-7510FC9560FF}" type="slidenum">
              <a:rPr kumimoji="1" lang="ja-JP" altLang="en-US" smtClean="0"/>
              <a:t>20</a:t>
            </a:fld>
            <a:endParaRPr kumimoji="1" lang="ja-JP" altLang="en-US"/>
          </a:p>
        </p:txBody>
      </p:sp>
    </p:spTree>
    <p:extLst>
      <p:ext uri="{BB962C8B-B14F-4D97-AF65-F5344CB8AC3E}">
        <p14:creationId xmlns:p14="http://schemas.microsoft.com/office/powerpoint/2010/main" val="364933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赤ん坊包み込み作戦</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43896"/>
            <a:ext cx="11834191" cy="5781581"/>
          </a:xfrm>
        </p:spPr>
        <p:txBody>
          <a:bodyPr>
            <a:noAutofit/>
          </a:bodyPr>
          <a:lstStyle/>
          <a:p>
            <a:pPr marL="571500" lvl="0" indent="-571500" algn="l">
              <a:buClr>
                <a:srgbClr val="000000"/>
              </a:buClr>
              <a:buFont typeface="Arial" panose="020B0604020202020204" pitchFamily="34" charset="0"/>
              <a:buChar char="•"/>
            </a:pP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東北少年院に入った</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Ａは、事件を振り返ってこう</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語った</a:t>
            </a: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「事件そのものは、ついこの前のことのようによく覚えていますが、</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その頃の自分のイメージはまるで夢か幻のようです。</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犯罪によって自己の存在を確認しようとしたこと自体が理解できません。二度と同じ気持ちになることはないと確信しています</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平成</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１４</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１１</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月、Ａは一年にわたる少年院での職業訓練を終え、再び</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関東医療少年院</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へ還送された</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最終的な「出院準備教育」</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を再び受けるために</a:t>
            </a:r>
            <a:endParaRPr lang="en-US" altLang="ja-JP" sz="3600" dirty="0">
              <a:solidFill>
                <a:srgbClr val="6D7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Clr>
                <a:srgbClr val="000000"/>
              </a:buClr>
              <a:buFont typeface="ＭＳ Ｐゴシック" panose="020B0600070205080204" pitchFamily="50" charset="-128"/>
              <a:buChar char="・"/>
            </a:pP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Clr>
                <a:srgbClr val="000000"/>
              </a:buClr>
              <a:buFont typeface="ＭＳ Ｐゴシック" panose="020B0600070205080204" pitchFamily="50" charset="-128"/>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204C9FAA-3BA5-FD5B-89B2-9F86B30A0FCA}"/>
              </a:ext>
            </a:extLst>
          </p:cNvPr>
          <p:cNvSpPr>
            <a:spLocks noGrp="1"/>
          </p:cNvSpPr>
          <p:nvPr>
            <p:ph type="sldNum" sz="quarter" idx="12"/>
          </p:nvPr>
        </p:nvSpPr>
        <p:spPr/>
        <p:txBody>
          <a:bodyPr/>
          <a:lstStyle/>
          <a:p>
            <a:fld id="{EEB1CE08-0DF9-46FC-A5A3-7510FC9560FF}" type="slidenum">
              <a:rPr kumimoji="1" lang="ja-JP" altLang="en-US" smtClean="0"/>
              <a:t>21</a:t>
            </a:fld>
            <a:endParaRPr kumimoji="1" lang="ja-JP" altLang="en-US"/>
          </a:p>
        </p:txBody>
      </p:sp>
    </p:spTree>
    <p:extLst>
      <p:ext uri="{BB962C8B-B14F-4D97-AF65-F5344CB8AC3E}">
        <p14:creationId xmlns:p14="http://schemas.microsoft.com/office/powerpoint/2010/main" val="3963024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赤ん坊包み込み作戦</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43896"/>
            <a:ext cx="11834191" cy="5781581"/>
          </a:xfrm>
        </p:spPr>
        <p:txBody>
          <a:bodyPr>
            <a:noAutofit/>
          </a:bodyPr>
          <a:lstStyle/>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関東医療少年院には、精神科、内科、外科の常勤医師八人と、産婦人科などの非常勤医師四人が配属されている。</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Ａの治療には、医療専門スタッフとして精神科医である院長、医務課長、女性精神科医をはじめとする医官全員、そして女性首席専門官を筆頭に法務教官、心理技官</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から構成される特別なチームが組まれた</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個別処遇計画」は文字通り、個々の少年によって異なるものであり、非行の原因となっている問題性と、今後伸ばしていく長所を明確にし、その少年の心身の発達状況や資質の特徴、将来の生活設計などを総合的に検討した上で立てられる。</a:t>
            </a:r>
            <a:endParaRPr lang="en-US" altLang="ja-JP" sz="3600" kern="1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8DB9306B-79D1-5C67-4C26-B4C286C080E7}"/>
              </a:ext>
            </a:extLst>
          </p:cNvPr>
          <p:cNvSpPr>
            <a:spLocks noGrp="1"/>
          </p:cNvSpPr>
          <p:nvPr>
            <p:ph type="sldNum" sz="quarter" idx="12"/>
          </p:nvPr>
        </p:nvSpPr>
        <p:spPr/>
        <p:txBody>
          <a:bodyPr/>
          <a:lstStyle/>
          <a:p>
            <a:fld id="{EEB1CE08-0DF9-46FC-A5A3-7510FC9560FF}" type="slidenum">
              <a:rPr kumimoji="1" lang="ja-JP" altLang="en-US" smtClean="0"/>
              <a:t>22</a:t>
            </a:fld>
            <a:endParaRPr kumimoji="1" lang="ja-JP" altLang="en-US"/>
          </a:p>
        </p:txBody>
      </p:sp>
    </p:spTree>
    <p:extLst>
      <p:ext uri="{BB962C8B-B14F-4D97-AF65-F5344CB8AC3E}">
        <p14:creationId xmlns:p14="http://schemas.microsoft.com/office/powerpoint/2010/main" val="3515339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赤ん坊包み込み作戦</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43896"/>
            <a:ext cx="11834191" cy="5781581"/>
          </a:xfrm>
        </p:spPr>
        <p:txBody>
          <a:bodyPr>
            <a:noAutofit/>
          </a:bodyPr>
          <a:lstStyle/>
          <a:p>
            <a:pPr marL="571500" indent="-57150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鑑定医は</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「この魔物を具体的な人格で表したものが、酒鬼薔薇聖斗だろう」</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と診断している</a:t>
            </a: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Font typeface="Arial" panose="020B0604020202020204" pitchFamily="34" charset="0"/>
              <a:buChar char="•"/>
            </a:pP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「親の愛情をいままで感じたことがない、誰からも愛されない、自分は異常で世の中で無意味な人間、魔物なのだ</a:t>
            </a:r>
            <a:r>
              <a:rPr lang="en-US"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solidFill>
                  <a:srgbClr val="0070C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Ａはずっとそう思い続けてきた</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そんなＡを矯正するには、</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今ある人格を変えるのではなく、もう一度最初から育て直さなければならない。</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愛情あふれる環境の中で、他者と人間関係を持たせることが改善への一歩と判断された</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en-US" altLang="ja-JP" sz="3600" kern="1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5893BCE0-D958-BC35-67CA-14827B73DE0A}"/>
              </a:ext>
            </a:extLst>
          </p:cNvPr>
          <p:cNvSpPr>
            <a:spLocks noGrp="1"/>
          </p:cNvSpPr>
          <p:nvPr>
            <p:ph type="sldNum" sz="quarter" idx="12"/>
          </p:nvPr>
        </p:nvSpPr>
        <p:spPr/>
        <p:txBody>
          <a:bodyPr/>
          <a:lstStyle/>
          <a:p>
            <a:fld id="{EEB1CE08-0DF9-46FC-A5A3-7510FC9560FF}" type="slidenum">
              <a:rPr kumimoji="1" lang="ja-JP" altLang="en-US" smtClean="0"/>
              <a:t>23</a:t>
            </a:fld>
            <a:endParaRPr kumimoji="1" lang="ja-JP" altLang="en-US"/>
          </a:p>
        </p:txBody>
      </p:sp>
    </p:spTree>
    <p:extLst>
      <p:ext uri="{BB962C8B-B14F-4D97-AF65-F5344CB8AC3E}">
        <p14:creationId xmlns:p14="http://schemas.microsoft.com/office/powerpoint/2010/main" val="1648900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赤ん坊包み込み作戦</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43896"/>
            <a:ext cx="11834191" cy="5781581"/>
          </a:xfrm>
        </p:spPr>
        <p:txBody>
          <a:bodyPr>
            <a:noAutofit/>
          </a:bodyPr>
          <a:lstStyle/>
          <a:p>
            <a:pPr marL="571500" indent="-57150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Ａの更生には、事件の原因とされる二つの問題点の克服が必要だった。</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「性的サディズム」</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「対人接触のあり方」</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である</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スタッフの間には</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「年齢的にＡの人格は発展途上にある。今後、普通の人間のような罪業感や良心が育ってくる可能性に賭けよう」</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という思いがあった</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Font typeface="Arial" panose="020B0604020202020204" pitchFamily="34" charset="0"/>
              <a:buChar char="•"/>
            </a:pP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「完全ではないにしても、性的嗜好も通常の方向へ発達し改善される可能性がある」</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と信じていた</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en-US" altLang="ja-JP" sz="3600" kern="1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C303F894-5B29-A703-285E-3F6A565B58B9}"/>
              </a:ext>
            </a:extLst>
          </p:cNvPr>
          <p:cNvSpPr>
            <a:spLocks noGrp="1"/>
          </p:cNvSpPr>
          <p:nvPr>
            <p:ph type="sldNum" sz="quarter" idx="12"/>
          </p:nvPr>
        </p:nvSpPr>
        <p:spPr/>
        <p:txBody>
          <a:bodyPr/>
          <a:lstStyle/>
          <a:p>
            <a:fld id="{EEB1CE08-0DF9-46FC-A5A3-7510FC9560FF}" type="slidenum">
              <a:rPr kumimoji="1" lang="ja-JP" altLang="en-US" smtClean="0"/>
              <a:t>24</a:t>
            </a:fld>
            <a:endParaRPr kumimoji="1" lang="ja-JP" altLang="en-US"/>
          </a:p>
        </p:txBody>
      </p:sp>
    </p:spTree>
    <p:extLst>
      <p:ext uri="{BB962C8B-B14F-4D97-AF65-F5344CB8AC3E}">
        <p14:creationId xmlns:p14="http://schemas.microsoft.com/office/powerpoint/2010/main" val="2560989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赤ん坊包み込み作戦</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Ａの</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「育て直し」</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で最も大切な</a:t>
            </a:r>
            <a:r>
              <a:rPr lang="ja-JP" altLang="ja-JP" sz="3600" kern="100" dirty="0">
                <a:solidFill>
                  <a:srgbClr val="6469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お</a:t>
            </a:r>
            <a:r>
              <a:rPr lang="ja-JP" altLang="ja-JP" sz="3600" kern="100" dirty="0">
                <a:solidFill>
                  <a:srgbClr val="6469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母さん役」は、女</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性精神科医が担当</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した</a:t>
            </a: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男性の教官や精神科医も</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疑似家族的な役割を担い、親兄弟という立場で愛情に溢れた対応をするよう心がけた</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u="sng"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これまで「家族に愛されていた」とは全く感じていなかったＡが、人間らしさを取り戻せるのか。一年間は、とにかく様子を見るしかない。スタッフは全員、長期戦を覚悟した</a:t>
            </a:r>
            <a:endParaRPr lang="en-US" altLang="ja-JP" sz="3600" u="sng"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しばらく時間が経っても、Ａの心の扉は鉄扉のように堅く、冷たいままであ</a:t>
            </a:r>
            <a:r>
              <a:rPr lang="ja-JP" altLang="en-US"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り、</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体の中に何のエネルギーもない、燃えカスのような状態だった</a:t>
            </a:r>
            <a:endParaRPr kumimoji="1" lang="ja-JP" altLang="en-US" sz="3600" dirty="0">
              <a:solidFill>
                <a:srgbClr val="0000CC"/>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6D73AF07-6EAA-FBFC-8F6D-A67DCB2676CD}"/>
              </a:ext>
            </a:extLst>
          </p:cNvPr>
          <p:cNvSpPr>
            <a:spLocks noGrp="1"/>
          </p:cNvSpPr>
          <p:nvPr>
            <p:ph type="sldNum" sz="quarter" idx="12"/>
          </p:nvPr>
        </p:nvSpPr>
        <p:spPr/>
        <p:txBody>
          <a:bodyPr/>
          <a:lstStyle/>
          <a:p>
            <a:fld id="{EEB1CE08-0DF9-46FC-A5A3-7510FC9560FF}" type="slidenum">
              <a:rPr kumimoji="1" lang="ja-JP" altLang="en-US" smtClean="0"/>
              <a:t>25</a:t>
            </a:fld>
            <a:endParaRPr kumimoji="1" lang="ja-JP" altLang="en-US"/>
          </a:p>
        </p:txBody>
      </p:sp>
    </p:spTree>
    <p:extLst>
      <p:ext uri="{BB962C8B-B14F-4D97-AF65-F5344CB8AC3E}">
        <p14:creationId xmlns:p14="http://schemas.microsoft.com/office/powerpoint/2010/main" val="2181573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関東医療少年院</a:t>
            </a:r>
            <a:r>
              <a:rPr kumimoji="1" lang="ja-JP" altLang="en-US" sz="4800" dirty="0">
                <a:solidFill>
                  <a:srgbClr val="000000"/>
                </a:solidFill>
                <a:ea typeface="ＭＳ Ｐゴシック" panose="020B0600070205080204" pitchFamily="50" charset="-128"/>
                <a:cs typeface="Times New Roman" panose="02020603050405020304" pitchFamily="18" charset="0"/>
              </a:rPr>
              <a:t>での立ち直り過程</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688688"/>
            <a:ext cx="11834191" cy="6036790"/>
          </a:xfrm>
        </p:spPr>
        <p:txBody>
          <a:bodyPr>
            <a:noAutofit/>
          </a:bodyPr>
          <a:lstStyle/>
          <a:p>
            <a:pPr marL="571500" lvl="0" indent="-571500" algn="l">
              <a:buClr>
                <a:srgbClr val="000000"/>
              </a:buClr>
              <a:buFont typeface="Arial" panose="020B0604020202020204" pitchFamily="34" charset="0"/>
              <a:buChar char="•"/>
            </a:pP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拒否的な態度が目立った「緊張期」</a:t>
            </a:r>
            <a:endParaRPr lang="en-US"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（平成</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９</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１０</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１０</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５</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C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少しずつ内面を語るようになった「危険期」</a:t>
            </a:r>
            <a:endParaRPr lang="en-US" altLang="ja-JP" sz="3600" kern="100" dirty="0">
              <a:solidFill>
                <a:srgbClr val="C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平成１１</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８</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９</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贖罪</a:t>
            </a:r>
            <a:r>
              <a:rPr lang="ja-JP" altLang="en-US"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（罪をあがなう）</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教育が始まった「再構築期」</a:t>
            </a:r>
            <a:endParaRPr lang="en-US"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平成１１</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１０</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１２</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３</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被害者遺族の手記を望んで読んだ「成長期</a:t>
            </a:r>
            <a:r>
              <a:rPr lang="en-US" altLang="ja-JP" sz="36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Ⅰ</a:t>
            </a:r>
            <a:r>
              <a:rPr lang="ja-JP" altLang="ja-JP" sz="36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平成１２</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４</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１３</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１１</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母親との関係を回復した「成長期</a:t>
            </a:r>
            <a:r>
              <a:rPr lang="en-US"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Ⅱ</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平成１４</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１１</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１５</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４</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月）「総括期」</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１５</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５</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月以降</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Clr>
                <a:srgbClr val="000000"/>
              </a:buClr>
              <a:buFont typeface="ＭＳ Ｐゴシック" panose="020B0600070205080204" pitchFamily="50" charset="-128"/>
              <a:buChar char="・"/>
            </a:pPr>
            <a:endParaRPr lang="en-US" altLang="ja-JP" sz="36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Clr>
                <a:srgbClr val="000000"/>
              </a:buClr>
              <a:buFont typeface="ＭＳ Ｐゴシック" panose="020B0600070205080204" pitchFamily="50" charset="-128"/>
              <a:buChar char="・"/>
            </a:pPr>
            <a:endParaRPr lang="en-US" altLang="ja-JP" sz="3600" dirty="0">
              <a:solidFill>
                <a:srgbClr val="6D7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Clr>
                <a:srgbClr val="000000"/>
              </a:buClr>
              <a:buFont typeface="ＭＳ Ｐゴシック" panose="020B0600070205080204" pitchFamily="50" charset="-128"/>
              <a:buChar char="・"/>
            </a:pP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Clr>
                <a:srgbClr val="000000"/>
              </a:buClr>
              <a:buFont typeface="ＭＳ Ｐゴシック" panose="020B0600070205080204" pitchFamily="50" charset="-128"/>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2F6CD904-B956-9F96-5EE7-C5EFF91B0131}"/>
              </a:ext>
            </a:extLst>
          </p:cNvPr>
          <p:cNvSpPr>
            <a:spLocks noGrp="1"/>
          </p:cNvSpPr>
          <p:nvPr>
            <p:ph type="sldNum" sz="quarter" idx="12"/>
          </p:nvPr>
        </p:nvSpPr>
        <p:spPr/>
        <p:txBody>
          <a:bodyPr/>
          <a:lstStyle/>
          <a:p>
            <a:fld id="{EEB1CE08-0DF9-46FC-A5A3-7510FC9560FF}" type="slidenum">
              <a:rPr kumimoji="1" lang="ja-JP" altLang="en-US" smtClean="0"/>
              <a:t>26</a:t>
            </a:fld>
            <a:endParaRPr kumimoji="1" lang="ja-JP" altLang="en-US"/>
          </a:p>
        </p:txBody>
      </p:sp>
    </p:spTree>
    <p:extLst>
      <p:ext uri="{BB962C8B-B14F-4D97-AF65-F5344CB8AC3E}">
        <p14:creationId xmlns:p14="http://schemas.microsoft.com/office/powerpoint/2010/main" val="352068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修復的司法</a:t>
            </a:r>
            <a:r>
              <a:rPr lang="ja-JP" altLang="en-US" sz="48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a:t>
            </a:r>
            <a:r>
              <a:rPr lang="ja-JP" altLang="ja-JP" sz="48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刑事司法</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lvl="0" indent="-571500" algn="l">
              <a:buClr>
                <a:srgbClr val="000000"/>
              </a:buClr>
              <a:buFont typeface="Arial" panose="020B0604020202020204" pitchFamily="34" charset="0"/>
              <a:buChar char="•"/>
            </a:pP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修復的司法</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は、国家が裁き、罰するという現在の刑事司法に対する「もうひとつの道」ともいえる</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被害者側の抵抗感は非常に強い</a:t>
            </a:r>
            <a:endParaRPr lang="en-US"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多くの場合、情報が十分に公開されないから</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真実を知りたい</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苦しむ被害者の姿を相手の目に焼き付けてやりたい</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との思い</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がある</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遺族は時間と共に苦しみが軽減されるのではなく、むしろ悲しみや苦しみが強まっていく</a:t>
            </a:r>
            <a:endParaRPr lang="en-US"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u="sng"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被害者と加害者の立場をつなぐ人物がいなければ、この修復的司法は決してうまくはいかない</a:t>
            </a:r>
            <a:endParaRPr lang="ja-JP"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C58FE50-D678-0830-7BC3-4201A99F4680}"/>
              </a:ext>
            </a:extLst>
          </p:cNvPr>
          <p:cNvSpPr>
            <a:spLocks noGrp="1"/>
          </p:cNvSpPr>
          <p:nvPr>
            <p:ph type="sldNum" sz="quarter" idx="12"/>
          </p:nvPr>
        </p:nvSpPr>
        <p:spPr/>
        <p:txBody>
          <a:bodyPr/>
          <a:lstStyle/>
          <a:p>
            <a:fld id="{EEB1CE08-0DF9-46FC-A5A3-7510FC9560FF}" type="slidenum">
              <a:rPr kumimoji="1" lang="ja-JP" altLang="en-US" smtClean="0"/>
              <a:t>27</a:t>
            </a:fld>
            <a:endParaRPr kumimoji="1" lang="ja-JP" altLang="en-US"/>
          </a:p>
        </p:txBody>
      </p:sp>
    </p:spTree>
    <p:extLst>
      <p:ext uri="{BB962C8B-B14F-4D97-AF65-F5344CB8AC3E}">
        <p14:creationId xmlns:p14="http://schemas.microsoft.com/office/powerpoint/2010/main" val="3737787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他者からの愛情や本当の人間関係</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rmAutofit lnSpcReduction="10000"/>
          </a:bodyPr>
          <a:lstStyle/>
          <a:p>
            <a:pPr marL="571500" lvl="0" indent="-571500" algn="l">
              <a:buClr>
                <a:srgbClr val="000000"/>
              </a:buClr>
              <a:buFont typeface="Arial" panose="020B0604020202020204" pitchFamily="34" charset="0"/>
              <a:buChar cha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罪を犯す少年たちは、</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家族から愛されていない</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と思っている少年Ａのようなケースが多い</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残念ながら現実には、親としての役割を放棄し、コミュニケーションをテレビゲームに任せ、子供と正面から向き合うことを恐れる親が少なくない</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関東医療少年院での</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６</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年間で、</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重度の行為障害</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（人格障害の一種）と</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性的サディズム</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という難題を抱えていた少年Ａが見せた更生の兆候は、たとえ疑似家族であれ、少年にとって他者からの愛情や本当の人間関係がいかに大切かを物語っている</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日々、親として子供の話に耳を傾け、心を通わせることが、少年犯罪を防ぐ最初で最後の砦であることは間違いない</a:t>
            </a:r>
          </a:p>
          <a:p>
            <a:endParaRPr kumimoji="1" lang="ja-JP" altLang="en-US" dirty="0"/>
          </a:p>
        </p:txBody>
      </p:sp>
      <p:sp>
        <p:nvSpPr>
          <p:cNvPr id="4" name="スライド番号プレースホルダー 3">
            <a:extLst>
              <a:ext uri="{FF2B5EF4-FFF2-40B4-BE49-F238E27FC236}">
                <a16:creationId xmlns:a16="http://schemas.microsoft.com/office/drawing/2014/main" id="{BEA40BC8-642D-6C5B-C099-1DD1B7BB8646}"/>
              </a:ext>
            </a:extLst>
          </p:cNvPr>
          <p:cNvSpPr>
            <a:spLocks noGrp="1"/>
          </p:cNvSpPr>
          <p:nvPr>
            <p:ph type="sldNum" sz="quarter" idx="12"/>
          </p:nvPr>
        </p:nvSpPr>
        <p:spPr/>
        <p:txBody>
          <a:bodyPr/>
          <a:lstStyle/>
          <a:p>
            <a:fld id="{EEB1CE08-0DF9-46FC-A5A3-7510FC9560FF}" type="slidenum">
              <a:rPr kumimoji="1" lang="ja-JP" altLang="en-US" smtClean="0"/>
              <a:t>28</a:t>
            </a:fld>
            <a:endParaRPr kumimoji="1" lang="ja-JP" altLang="en-US"/>
          </a:p>
        </p:txBody>
      </p:sp>
    </p:spTree>
    <p:extLst>
      <p:ext uri="{BB962C8B-B14F-4D97-AF65-F5344CB8AC3E}">
        <p14:creationId xmlns:p14="http://schemas.microsoft.com/office/powerpoint/2010/main" val="1255495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en-US" sz="4800" dirty="0">
                <a:latin typeface="ＭＳ Ｐゴシック" panose="020B0600070205080204" pitchFamily="50" charset="-128"/>
                <a:ea typeface="ＭＳ Ｐゴシック" panose="020B0600070205080204" pitchFamily="50" charset="-128"/>
              </a:rPr>
              <a:t>仮退院後</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rmAutofit fontScale="92500" lnSpcReduction="10000"/>
          </a:bodyPr>
          <a:lstStyle/>
          <a:p>
            <a:pPr marL="571500" lvl="0" indent="-571500" algn="l">
              <a:buClr>
                <a:srgbClr val="000000"/>
              </a:buClr>
              <a:buFont typeface="Arial" panose="020B0604020202020204" pitchFamily="34" charset="0"/>
              <a:buChar char="•"/>
            </a:pP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平成</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１６</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３</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ja-JP" altLang="en-US" sz="36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１０</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日、少年Ａはついに仮退院した</a:t>
            </a:r>
            <a:endParaRPr lang="en-US"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Ａは、たしかに改善の兆候をいくつも示し、完治に向かったことは事実だろう</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本当に完治したかどうかは、誰にもわからない。</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この七年の間、彼に関わった教官たち、彼の家族、そして被害者家族たちのためにも、彼が再び罪を犯さないことを祈りたい</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Font typeface="Arial" panose="020B0604020202020204" pitchFamily="34" charset="0"/>
              <a:buChar char="•"/>
            </a:pPr>
            <a:r>
              <a:rPr lang="ja-JP" altLang="ja-JP"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法務教官たちの苦悩は、少年Ａが出院してからも決して終わることはないだろう</a:t>
            </a:r>
            <a:endParaRPr lang="en-US" altLang="ja-JP"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Ａの病理は完治したとしても、世間の人々をすべて納得させることは不可能なのだろうか</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Font typeface="Arial" panose="020B0604020202020204" pitchFamily="34" charset="0"/>
              <a:buChar char="•"/>
            </a:pPr>
            <a:r>
              <a:rPr lang="ja-JP" altLang="ja-JP" sz="3600" u="sng"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日本を震撼させた神戸児童連続殺傷事件。私たちは新たな少年Ａ、「第二の酒鬼薔薇聖斗」を決して生み出してはならない</a:t>
            </a:r>
            <a:endParaRPr lang="ja-JP"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en-US" altLang="ja-JP" sz="1800" dirty="0">
              <a:solidFill>
                <a:srgbClr val="000000"/>
              </a:solidFill>
              <a:effectLst/>
              <a:ea typeface="ＭＳ Ｐゴシック" panose="020B0600070205080204" pitchFamily="50" charset="-128"/>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54656684-8DDE-2842-80FF-FC245F362575}"/>
              </a:ext>
            </a:extLst>
          </p:cNvPr>
          <p:cNvSpPr>
            <a:spLocks noGrp="1"/>
          </p:cNvSpPr>
          <p:nvPr>
            <p:ph type="sldNum" sz="quarter" idx="12"/>
          </p:nvPr>
        </p:nvSpPr>
        <p:spPr/>
        <p:txBody>
          <a:bodyPr/>
          <a:lstStyle/>
          <a:p>
            <a:fld id="{EEB1CE08-0DF9-46FC-A5A3-7510FC9560FF}" type="slidenum">
              <a:rPr kumimoji="1" lang="ja-JP" altLang="en-US" smtClean="0"/>
              <a:t>29</a:t>
            </a:fld>
            <a:endParaRPr kumimoji="1" lang="ja-JP" altLang="en-US"/>
          </a:p>
        </p:txBody>
      </p:sp>
    </p:spTree>
    <p:extLst>
      <p:ext uri="{BB962C8B-B14F-4D97-AF65-F5344CB8AC3E}">
        <p14:creationId xmlns:p14="http://schemas.microsoft.com/office/powerpoint/2010/main" val="266219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kumimoji="1" lang="ja-JP" altLang="en-US" sz="4800" dirty="0">
                <a:latin typeface="ＭＳ Ｐゴシック" panose="020B0600070205080204" pitchFamily="50" charset="-128"/>
                <a:ea typeface="ＭＳ Ｐゴシック" panose="020B0600070205080204" pitchFamily="50" charset="-128"/>
              </a:rPr>
              <a:t>事件</a:t>
            </a:r>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746399"/>
            <a:ext cx="11834191" cy="6111601"/>
          </a:xfrm>
        </p:spPr>
        <p:txBody>
          <a:bodyPr>
            <a:noAutofit/>
          </a:bodyPr>
          <a:lstStyle/>
          <a:p>
            <a:pPr marL="571500" lvl="0" indent="-571500" algn="l">
              <a:buClr>
                <a:srgbClr val="000000"/>
              </a:buClr>
              <a:buFont typeface="Arial" panose="020B0604020202020204" pitchFamily="34" charset="0"/>
              <a:buChar char="•"/>
            </a:pPr>
            <a:r>
              <a:rPr lang="ja-JP" altLang="en-US" sz="36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１９９７</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年（平成</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９</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５</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２４</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日、事件が起きた</a:t>
            </a:r>
            <a:endParaRPr lang="en-US" altLang="ja-JP" sz="36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少年</a:t>
            </a:r>
            <a:r>
              <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は神戸市にある自転車に乗って家を出</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て、</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途中、弟の同級生で以前から顔見知りだった小</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６</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の淳君を偶然見つけ</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た</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少年</a:t>
            </a:r>
            <a:r>
              <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は淳君に近づき、近くにある山へと誘</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い、</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淳君の首を絞め窒息死させた</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dirty="0">
                <a:solidFill>
                  <a:srgbClr val="000000"/>
                </a:solidFill>
                <a:effectLst/>
                <a:ea typeface="ＭＳ Ｐゴシック" panose="020B0600070205080204" pitchFamily="50" charset="-128"/>
                <a:cs typeface="Times New Roman" panose="02020603050405020304" pitchFamily="18" charset="0"/>
              </a:rPr>
              <a:t>首を</a:t>
            </a:r>
            <a:r>
              <a:rPr lang="ja-JP" altLang="en-US" sz="3600" dirty="0">
                <a:solidFill>
                  <a:srgbClr val="000000"/>
                </a:solidFill>
                <a:effectLst/>
                <a:ea typeface="ＭＳ Ｐゴシック" panose="020B0600070205080204" pitchFamily="50" charset="-128"/>
                <a:cs typeface="Times New Roman" panose="02020603050405020304" pitchFamily="18" charset="0"/>
              </a:rPr>
              <a:t>切断し</a:t>
            </a:r>
            <a:r>
              <a:rPr lang="ja-JP" altLang="ja-JP" sz="3600" dirty="0">
                <a:solidFill>
                  <a:srgbClr val="000000"/>
                </a:solidFill>
                <a:effectLst/>
                <a:ea typeface="ＭＳ Ｐゴシック" panose="020B0600070205080204" pitchFamily="50" charset="-128"/>
                <a:cs typeface="Times New Roman" panose="02020603050405020304" pitchFamily="18" charset="0"/>
              </a:rPr>
              <a:t>家の冷蔵庫に入れ、</a:t>
            </a:r>
            <a:r>
              <a:rPr lang="ja-JP" altLang="en-US" sz="3600" dirty="0">
                <a:solidFill>
                  <a:srgbClr val="000000"/>
                </a:solidFill>
                <a:ea typeface="ＭＳ Ｐゴシック" panose="020B0600070205080204" pitchFamily="50" charset="-128"/>
                <a:cs typeface="Times New Roman" panose="02020603050405020304" pitchFamily="18" charset="0"/>
              </a:rPr>
              <a:t>２～３</a:t>
            </a:r>
            <a:r>
              <a:rPr lang="ja-JP" altLang="ja-JP" sz="3600" dirty="0">
                <a:solidFill>
                  <a:srgbClr val="000000"/>
                </a:solidFill>
                <a:effectLst/>
                <a:ea typeface="ＭＳ Ｐゴシック" panose="020B0600070205080204" pitchFamily="50" charset="-128"/>
                <a:cs typeface="Times New Roman" panose="02020603050405020304" pitchFamily="18" charset="0"/>
              </a:rPr>
              <a:t>日して校門に置</a:t>
            </a:r>
            <a:r>
              <a:rPr lang="ja-JP" altLang="en-US" sz="3600" dirty="0">
                <a:solidFill>
                  <a:srgbClr val="000000"/>
                </a:solidFill>
                <a:effectLst/>
                <a:ea typeface="ＭＳ Ｐゴシック" panose="020B0600070205080204" pitchFamily="50" charset="-128"/>
                <a:cs typeface="Times New Roman" panose="02020603050405020304" pitchFamily="18" charset="0"/>
              </a:rPr>
              <a:t>い</a:t>
            </a:r>
            <a:r>
              <a:rPr lang="ja-JP" altLang="ja-JP" sz="3600" dirty="0">
                <a:solidFill>
                  <a:srgbClr val="000000"/>
                </a:solidFill>
                <a:effectLst/>
                <a:ea typeface="ＭＳ Ｐゴシック" panose="020B0600070205080204" pitchFamily="50" charset="-128"/>
                <a:cs typeface="Times New Roman" panose="02020603050405020304" pitchFamily="18" charset="0"/>
              </a:rPr>
              <a:t>た</a:t>
            </a:r>
            <a:endParaRPr lang="en-US" altLang="ja-JP" sz="3600" dirty="0">
              <a:solidFill>
                <a:srgbClr val="000000"/>
              </a:solidFill>
              <a:effectLst/>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事件から遡ること約</a:t>
            </a:r>
            <a:r>
              <a:rPr lang="ja-JP" altLang="en-US"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２</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ヵ月前、少年は当時小</a:t>
            </a:r>
            <a:r>
              <a:rPr lang="ja-JP" altLang="en-US"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４</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の彩花ちゃんと小</a:t>
            </a:r>
            <a:r>
              <a:rPr lang="ja-JP" altLang="en-US"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３</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のひとみちゃんをたて続けに襲った</a:t>
            </a:r>
            <a:endParaRPr lang="en-US"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腹部を剌されたひとみちゃんは命を取り止めたが、頭部を鉄</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ハ</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ンマーで殴られた彩花ちゃんは命を失った</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2A7E535B-7FAE-91B1-F871-782EEC50406F}"/>
              </a:ext>
            </a:extLst>
          </p:cNvPr>
          <p:cNvSpPr>
            <a:spLocks noGrp="1"/>
          </p:cNvSpPr>
          <p:nvPr>
            <p:ph type="sldNum" sz="quarter" idx="12"/>
          </p:nvPr>
        </p:nvSpPr>
        <p:spPr/>
        <p:txBody>
          <a:bodyPr/>
          <a:lstStyle/>
          <a:p>
            <a:fld id="{EEB1CE08-0DF9-46FC-A5A3-7510FC9560FF}" type="slidenum">
              <a:rPr kumimoji="1" lang="ja-JP" altLang="en-US" smtClean="0"/>
              <a:t>3</a:t>
            </a:fld>
            <a:endParaRPr kumimoji="1" lang="ja-JP" altLang="en-US"/>
          </a:p>
        </p:txBody>
      </p:sp>
    </p:spTree>
    <p:extLst>
      <p:ext uri="{BB962C8B-B14F-4D97-AF65-F5344CB8AC3E}">
        <p14:creationId xmlns:p14="http://schemas.microsoft.com/office/powerpoint/2010/main" val="1309848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en-US" sz="4800" dirty="0">
                <a:latin typeface="ＭＳ Ｐゴシック" panose="020B0600070205080204" pitchFamily="50" charset="-128"/>
                <a:ea typeface="ＭＳ Ｐゴシック" panose="020B0600070205080204" pitchFamily="50" charset="-128"/>
              </a:rPr>
              <a:t>「懲役</a:t>
            </a:r>
            <a:r>
              <a:rPr lang="en-US" altLang="ja-JP" sz="4800" dirty="0">
                <a:latin typeface="ＭＳ Ｐゴシック" panose="020B0600070205080204" pitchFamily="50" charset="-128"/>
                <a:ea typeface="ＭＳ Ｐゴシック" panose="020B0600070205080204" pitchFamily="50" charset="-128"/>
              </a:rPr>
              <a:t>13</a:t>
            </a:r>
            <a:r>
              <a:rPr lang="ja-JP" altLang="en-US" sz="4800" dirty="0">
                <a:latin typeface="ＭＳ Ｐゴシック" panose="020B0600070205080204" pitchFamily="50" charset="-128"/>
                <a:ea typeface="ＭＳ Ｐゴシック" panose="020B0600070205080204" pitchFamily="50" charset="-128"/>
              </a:rPr>
              <a:t>年」（</a:t>
            </a:r>
            <a:r>
              <a:rPr lang="ja-JP" altLang="en-US" sz="48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事件の</a:t>
            </a:r>
            <a:r>
              <a:rPr lang="en-US" altLang="ja-JP" sz="48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sz="48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カ月前</a:t>
            </a:r>
            <a:r>
              <a:rPr lang="ja-JP" altLang="ja-JP" sz="48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に書いた</a:t>
            </a:r>
            <a:r>
              <a:rPr lang="ja-JP" altLang="en-US" sz="48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作文</a:t>
            </a:r>
            <a:r>
              <a:rPr lang="ja-JP" altLang="en-US" sz="4800" dirty="0">
                <a:latin typeface="ＭＳ Ｐゴシック" panose="020B0600070205080204" pitchFamily="50" charset="-128"/>
                <a:ea typeface="ＭＳ Ｐゴシック" panose="020B0600070205080204" pitchFamily="50" charset="-128"/>
              </a:rPr>
              <a:t>）</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lvl="0" indent="-571500" algn="l">
              <a:buClr>
                <a:srgbClr val="000000"/>
              </a:buClr>
              <a:buFont typeface="Arial" panose="020B0604020202020204" pitchFamily="34" charset="0"/>
              <a:buChar char="•"/>
            </a:pP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いつの世も</a:t>
            </a:r>
            <a:r>
              <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、同じ事の繰り返しである</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止めようのないものはとめられぬし、殺せようのないものは殺せない</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「魔物である</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0000"/>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時にはそれが、自分の中に住んでいることもある</a:t>
            </a:r>
            <a:r>
              <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仮定された「脳内宇宙」の理想郷で、無限に暗くそして深い防（＝腐）臭漂う心の独房の中</a:t>
            </a:r>
            <a:r>
              <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死霊の如く立ちつくし、虚空を見つめる魔物の目には</a:t>
            </a:r>
            <a:r>
              <a:rPr lang="ja-JP" altLang="en-US"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いったい</a:t>
            </a:r>
            <a:r>
              <a:rPr lang="ja-JP" altLang="en-US"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何</a:t>
            </a:r>
            <a:r>
              <a:rPr lang="ja-JP" altLang="en-US" sz="3600" kern="100" dirty="0">
                <a:solidFill>
                  <a:srgbClr val="0070C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が見えているのであろうか</a:t>
            </a:r>
            <a:endParaRPr lang="en-US"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70C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俺には、おおよそ予測することすらままならない。「理解」に苦しまざるをえないのである</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83D2B984-1B76-ECBB-F306-278B80CA70E9}"/>
              </a:ext>
            </a:extLst>
          </p:cNvPr>
          <p:cNvSpPr>
            <a:spLocks noGrp="1"/>
          </p:cNvSpPr>
          <p:nvPr>
            <p:ph type="sldNum" sz="quarter" idx="12"/>
          </p:nvPr>
        </p:nvSpPr>
        <p:spPr/>
        <p:txBody>
          <a:bodyPr/>
          <a:lstStyle/>
          <a:p>
            <a:fld id="{EEB1CE08-0DF9-46FC-A5A3-7510FC9560FF}" type="slidenum">
              <a:rPr kumimoji="1" lang="ja-JP" altLang="en-US" smtClean="0"/>
              <a:t>30</a:t>
            </a:fld>
            <a:endParaRPr kumimoji="1" lang="ja-JP" altLang="en-US"/>
          </a:p>
        </p:txBody>
      </p:sp>
    </p:spTree>
    <p:extLst>
      <p:ext uri="{BB962C8B-B14F-4D97-AF65-F5344CB8AC3E}">
        <p14:creationId xmlns:p14="http://schemas.microsoft.com/office/powerpoint/2010/main" val="2252033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en-US" sz="4800" dirty="0">
                <a:latin typeface="ＭＳ Ｐゴシック" panose="020B0600070205080204" pitchFamily="50" charset="-128"/>
                <a:ea typeface="ＭＳ Ｐゴシック" panose="020B0600070205080204" pitchFamily="50" charset="-128"/>
              </a:rPr>
              <a:t>「懲役</a:t>
            </a:r>
            <a:r>
              <a:rPr lang="en-US" altLang="ja-JP" sz="4800" dirty="0">
                <a:latin typeface="ＭＳ Ｐゴシック" panose="020B0600070205080204" pitchFamily="50" charset="-128"/>
                <a:ea typeface="ＭＳ Ｐゴシック" panose="020B0600070205080204" pitchFamily="50" charset="-128"/>
              </a:rPr>
              <a:t>13</a:t>
            </a:r>
            <a:r>
              <a:rPr lang="ja-JP" altLang="en-US" sz="4800" dirty="0">
                <a:latin typeface="ＭＳ Ｐゴシック" panose="020B0600070205080204" pitchFamily="50" charset="-128"/>
                <a:ea typeface="ＭＳ Ｐゴシック" panose="020B0600070205080204" pitchFamily="50" charset="-128"/>
              </a:rPr>
              <a:t>年」（２）</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lvl="0" indent="-571500" algn="l">
              <a:buClr>
                <a:srgbClr val="000000"/>
              </a:buClr>
              <a:buFont typeface="Arial" panose="020B0604020202020204" pitchFamily="34" charset="0"/>
              <a:buChar char="•"/>
            </a:pP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魔物は、俺の心の中から</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、外部からの攻撃を訴え、危機感をあおり、あたかも熟練された人形師が、音楽に合わせて人形に踊りをさせているかのように</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俺を操る</a:t>
            </a:r>
            <a:r>
              <a:rPr lang="ja-JP" altLang="en-US"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それには、かつて自分だったモノの鬼神のごとき</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「絶対零度の狂気」</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を感じさせるのである</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とうてい、</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反論こそすれ抵抗などできようはずもない</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。こうして俺は追いつめられてゆく。「自分の中」に</a:t>
            </a:r>
            <a:r>
              <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しかし、敗北するわけではない。行き詰まりの打開は方策ではなく、心の改革が根本である</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FB0D75E5-BD11-546C-F827-6246C81209EA}"/>
              </a:ext>
            </a:extLst>
          </p:cNvPr>
          <p:cNvSpPr>
            <a:spLocks noGrp="1"/>
          </p:cNvSpPr>
          <p:nvPr>
            <p:ph type="sldNum" sz="quarter" idx="12"/>
          </p:nvPr>
        </p:nvSpPr>
        <p:spPr/>
        <p:txBody>
          <a:bodyPr/>
          <a:lstStyle/>
          <a:p>
            <a:fld id="{EEB1CE08-0DF9-46FC-A5A3-7510FC9560FF}" type="slidenum">
              <a:rPr kumimoji="1" lang="ja-JP" altLang="en-US" smtClean="0"/>
              <a:t>31</a:t>
            </a:fld>
            <a:endParaRPr kumimoji="1" lang="ja-JP" altLang="en-US"/>
          </a:p>
        </p:txBody>
      </p:sp>
    </p:spTree>
    <p:extLst>
      <p:ext uri="{BB962C8B-B14F-4D97-AF65-F5344CB8AC3E}">
        <p14:creationId xmlns:p14="http://schemas.microsoft.com/office/powerpoint/2010/main" val="3267331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en-US" sz="4800" dirty="0">
                <a:latin typeface="ＭＳ Ｐゴシック" panose="020B0600070205080204" pitchFamily="50" charset="-128"/>
                <a:ea typeface="ＭＳ Ｐゴシック" panose="020B0600070205080204" pitchFamily="50" charset="-128"/>
              </a:rPr>
              <a:t>「懲役</a:t>
            </a:r>
            <a:r>
              <a:rPr lang="en-US" altLang="ja-JP" sz="4800" dirty="0">
                <a:latin typeface="ＭＳ Ｐゴシック" panose="020B0600070205080204" pitchFamily="50" charset="-128"/>
                <a:ea typeface="ＭＳ Ｐゴシック" panose="020B0600070205080204" pitchFamily="50" charset="-128"/>
              </a:rPr>
              <a:t>13</a:t>
            </a:r>
            <a:r>
              <a:rPr lang="ja-JP" altLang="en-US" sz="4800" dirty="0">
                <a:latin typeface="ＭＳ Ｐゴシック" panose="020B0600070205080204" pitchFamily="50" charset="-128"/>
                <a:ea typeface="ＭＳ Ｐゴシック" panose="020B0600070205080204" pitchFamily="50" charset="-128"/>
              </a:rPr>
              <a:t>年」（３）</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lvl="0" indent="-571500" algn="l">
              <a:buClr>
                <a:srgbClr val="000000"/>
              </a:buClr>
              <a:buFont typeface="Arial" panose="020B0604020202020204" pitchFamily="34" charset="0"/>
              <a:buChar char="•"/>
            </a:pP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大多数の人たちは魔物を心の中と同じように外見も怪物的だと思いがちであるが、事実は全くそれに反している</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通常、</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現実の魔物は</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、本当に普通な</a:t>
            </a:r>
            <a:r>
              <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彼</a:t>
            </a:r>
            <a:r>
              <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の兄弟や両親たち以上に</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普通に見えるし、実際、そのように振る舞う</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彼は、徳そのものが持っている内容以上の</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徳を持っているかの如く人に思</a:t>
            </a:r>
            <a:r>
              <a:rPr lang="ja-JP" altLang="en-US"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わ</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せてしまう</a:t>
            </a:r>
            <a:r>
              <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ちょうど、蝋で作ったバラのっぽみや、プラスチックで出来た桃の方が、実物は不完全な形であったのに、俺たちの目にはより完璧に見え。バラのっぽみや挑はこういう風でなければならないと</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俺</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たちが思いこんでしまうように</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F346DE25-7696-F45C-0F1D-56F43D488782}"/>
              </a:ext>
            </a:extLst>
          </p:cNvPr>
          <p:cNvSpPr>
            <a:spLocks noGrp="1"/>
          </p:cNvSpPr>
          <p:nvPr>
            <p:ph type="sldNum" sz="quarter" idx="12"/>
          </p:nvPr>
        </p:nvSpPr>
        <p:spPr/>
        <p:txBody>
          <a:bodyPr/>
          <a:lstStyle/>
          <a:p>
            <a:fld id="{EEB1CE08-0DF9-46FC-A5A3-7510FC9560FF}" type="slidenum">
              <a:rPr kumimoji="1" lang="ja-JP" altLang="en-US" smtClean="0"/>
              <a:t>32</a:t>
            </a:fld>
            <a:endParaRPr kumimoji="1" lang="ja-JP" altLang="en-US"/>
          </a:p>
        </p:txBody>
      </p:sp>
    </p:spTree>
    <p:extLst>
      <p:ext uri="{BB962C8B-B14F-4D97-AF65-F5344CB8AC3E}">
        <p14:creationId xmlns:p14="http://schemas.microsoft.com/office/powerpoint/2010/main" val="728536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en-US" sz="4800" dirty="0">
                <a:latin typeface="ＭＳ Ｐゴシック" panose="020B0600070205080204" pitchFamily="50" charset="-128"/>
                <a:ea typeface="ＭＳ Ｐゴシック" panose="020B0600070205080204" pitchFamily="50" charset="-128"/>
              </a:rPr>
              <a:t>「懲役</a:t>
            </a:r>
            <a:r>
              <a:rPr lang="en-US" altLang="ja-JP" sz="4800" dirty="0">
                <a:latin typeface="ＭＳ Ｐゴシック" panose="020B0600070205080204" pitchFamily="50" charset="-128"/>
                <a:ea typeface="ＭＳ Ｐゴシック" panose="020B0600070205080204" pitchFamily="50" charset="-128"/>
              </a:rPr>
              <a:t>13</a:t>
            </a:r>
            <a:r>
              <a:rPr lang="ja-JP" altLang="en-US" sz="4800" dirty="0">
                <a:latin typeface="ＭＳ Ｐゴシック" panose="020B0600070205080204" pitchFamily="50" charset="-128"/>
                <a:ea typeface="ＭＳ Ｐゴシック" panose="020B0600070205080204" pitchFamily="50" charset="-128"/>
              </a:rPr>
              <a:t>年」（４）</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874645"/>
            <a:ext cx="11834191" cy="5771321"/>
          </a:xfrm>
        </p:spPr>
        <p:txBody>
          <a:bodyPr>
            <a:noAutofit/>
          </a:bodyPr>
          <a:lstStyle/>
          <a:p>
            <a:pPr marL="571500" lvl="0" indent="-571500" algn="l">
              <a:buClr>
                <a:srgbClr val="000000"/>
              </a:buClr>
              <a:buFont typeface="Arial" panose="020B0604020202020204" pitchFamily="34" charset="0"/>
              <a:buChar char="•"/>
            </a:pP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今まで生きてきた中で、</a:t>
            </a:r>
            <a:r>
              <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敵</a:t>
            </a:r>
            <a:r>
              <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とはほぼ当たり前の存在のように思える。良き敵、悪い敵、愉快な敵、不愉快な敵、破滅させられそうになった敵。しかし最近、このような敵はどれもとるに足りぬちっぽけな存在であることに気づい</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そして一つの「答え」が俺の脳裏を駆けめぐった。</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人生において、最大の敵とは、自分自身なのである</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魔物（自分）と闘う者は、その過程で自分自身も魔物になることがないよう、気をつけねばならない</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深淵をのぞき込むとき、その深淵もこちらを見つめているのである</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「人の世の旅路の半ば、</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ふと気がつくと、俺は真っ直ぐな道を見失い、暗い森に迷い込んでいた</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B4D2E80E-F7E2-CD07-95F1-CEF9C4C70137}"/>
              </a:ext>
            </a:extLst>
          </p:cNvPr>
          <p:cNvSpPr>
            <a:spLocks noGrp="1"/>
          </p:cNvSpPr>
          <p:nvPr>
            <p:ph type="sldNum" sz="quarter" idx="12"/>
          </p:nvPr>
        </p:nvSpPr>
        <p:spPr/>
        <p:txBody>
          <a:bodyPr/>
          <a:lstStyle/>
          <a:p>
            <a:fld id="{EEB1CE08-0DF9-46FC-A5A3-7510FC9560FF}" type="slidenum">
              <a:rPr kumimoji="1" lang="ja-JP" altLang="en-US" smtClean="0"/>
              <a:t>33</a:t>
            </a:fld>
            <a:endParaRPr kumimoji="1" lang="ja-JP" altLang="en-US" dirty="0"/>
          </a:p>
        </p:txBody>
      </p:sp>
    </p:spTree>
    <p:extLst>
      <p:ext uri="{BB962C8B-B14F-4D97-AF65-F5344CB8AC3E}">
        <p14:creationId xmlns:p14="http://schemas.microsoft.com/office/powerpoint/2010/main" val="2753550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en-US" altLang="ja-JP" sz="48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en-US" sz="48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が見続けた</a:t>
            </a:r>
            <a:r>
              <a:rPr lang="ja-JP" altLang="ja-JP" sz="48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恐ろしい夢</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rmAutofit/>
          </a:bodyPr>
          <a:lstStyle/>
          <a:p>
            <a:pPr marL="57150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a:t>
            </a:r>
            <a:r>
              <a:rPr lang="ja-JP" altLang="ja-JP" sz="36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被害者の魂によって苦しめられる恐ろしい夢</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を見た</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「殺した二人の魂が体内に入り込んで来ていて、毎日</a:t>
            </a:r>
            <a:r>
              <a:rPr lang="ja-JP" altLang="en-US"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３</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a:t>
            </a:r>
            <a:r>
              <a:rPr lang="ja-JP" altLang="en-US"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１</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a:t>
            </a:r>
            <a:r>
              <a:rPr lang="ja-JP" altLang="en-US"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４０</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秒くらい、腹や胸に食いつく。締め付けるように痛い。今に自分の身体が食い尽くされる。非常にしんどく苦しいが、自分が死ぬまで出て行ってくれないだろう」</a:t>
            </a:r>
          </a:p>
          <a:p>
            <a:pPr marL="57150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鑑定した医師は、心の深層において、良心の芽生えが始まっているようにも思えたと診断している</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芽生えた良心が医療少年院でたくましく育つまでには、気が遠くなるほど長い時間が必要だった</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3876B125-F5A0-FE9B-7EB9-408DD1D80DDD}"/>
              </a:ext>
            </a:extLst>
          </p:cNvPr>
          <p:cNvSpPr>
            <a:spLocks noGrp="1"/>
          </p:cNvSpPr>
          <p:nvPr>
            <p:ph type="sldNum" sz="quarter" idx="12"/>
          </p:nvPr>
        </p:nvSpPr>
        <p:spPr/>
        <p:txBody>
          <a:bodyPr/>
          <a:lstStyle/>
          <a:p>
            <a:fld id="{EEB1CE08-0DF9-46FC-A5A3-7510FC9560FF}" type="slidenum">
              <a:rPr kumimoji="1" lang="ja-JP" altLang="en-US" smtClean="0"/>
              <a:t>34</a:t>
            </a:fld>
            <a:endParaRPr kumimoji="1" lang="ja-JP" altLang="en-US"/>
          </a:p>
        </p:txBody>
      </p:sp>
    </p:spTree>
    <p:extLst>
      <p:ext uri="{BB962C8B-B14F-4D97-AF65-F5344CB8AC3E}">
        <p14:creationId xmlns:p14="http://schemas.microsoft.com/office/powerpoint/2010/main" val="4150166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kumimoji="1" lang="ja-JP" altLang="en-US" sz="4800" dirty="0">
                <a:latin typeface="ＭＳ Ｐゴシック" panose="020B0600070205080204" pitchFamily="50" charset="-128"/>
                <a:ea typeface="ＭＳ Ｐゴシック" panose="020B0600070205080204" pitchFamily="50" charset="-128"/>
              </a:rPr>
              <a:t>・</a:t>
            </a:r>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285750" indent="-285750" algn="l">
              <a:buFont typeface="Arial" panose="020B0604020202020204" pitchFamily="34" charset="0"/>
              <a:buChar char="•"/>
            </a:pP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4A149F5B-BCFB-67FB-F373-BD466C5390F1}"/>
              </a:ext>
            </a:extLst>
          </p:cNvPr>
          <p:cNvSpPr>
            <a:spLocks noGrp="1"/>
          </p:cNvSpPr>
          <p:nvPr>
            <p:ph type="sldNum" sz="quarter" idx="12"/>
          </p:nvPr>
        </p:nvSpPr>
        <p:spPr/>
        <p:txBody>
          <a:bodyPr/>
          <a:lstStyle/>
          <a:p>
            <a:fld id="{EEB1CE08-0DF9-46FC-A5A3-7510FC9560FF}" type="slidenum">
              <a:rPr kumimoji="1" lang="ja-JP" altLang="en-US" smtClean="0"/>
              <a:t>35</a:t>
            </a:fld>
            <a:endParaRPr kumimoji="1" lang="ja-JP" altLang="en-US"/>
          </a:p>
        </p:txBody>
      </p:sp>
    </p:spTree>
    <p:extLst>
      <p:ext uri="{BB962C8B-B14F-4D97-AF65-F5344CB8AC3E}">
        <p14:creationId xmlns:p14="http://schemas.microsoft.com/office/powerpoint/2010/main" val="1026874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766354"/>
          </a:xfrm>
        </p:spPr>
        <p:txBody>
          <a:bodyPr>
            <a:normAutofit fontScale="90000"/>
          </a:bodyPr>
          <a:lstStyle/>
          <a:p>
            <a:r>
              <a:rPr lang="ja-JP" altLang="en-US" dirty="0">
                <a:latin typeface="ＭＳ Ｐゴシック" panose="020B0600070205080204" pitchFamily="50" charset="-128"/>
                <a:ea typeface="ＭＳ Ｐゴシック" panose="020B0600070205080204" pitchFamily="50" charset="-128"/>
              </a:rPr>
              <a:t>多重人格の中身　（長沼）</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497874"/>
            <a:ext cx="11599818" cy="5146766"/>
          </a:xfrm>
        </p:spPr>
        <p:txBody>
          <a:bodyPr>
            <a:noAutofit/>
          </a:bodyPr>
          <a:lstStyle/>
          <a:p>
            <a:pPr algn="l"/>
            <a:r>
              <a:rPr lang="ja-JP" altLang="en-US" sz="5400" dirty="0">
                <a:solidFill>
                  <a:srgbClr val="FF0000"/>
                </a:solidFill>
                <a:latin typeface="ＭＳ Ｐゴシック" panose="020B0600070205080204" pitchFamily="50" charset="-128"/>
                <a:ea typeface="ＭＳ Ｐゴシック" panose="020B0600070205080204" pitchFamily="50" charset="-128"/>
              </a:rPr>
              <a:t>１、虐待により自分が作り出した人格</a:t>
            </a:r>
            <a:endParaRPr lang="en-US" altLang="ja-JP" sz="5400" dirty="0">
              <a:solidFill>
                <a:srgbClr val="FF0000"/>
              </a:solidFill>
              <a:latin typeface="ＭＳ Ｐゴシック" panose="020B0600070205080204" pitchFamily="50" charset="-128"/>
              <a:ea typeface="ＭＳ Ｐゴシック" panose="020B0600070205080204" pitchFamily="50" charset="-128"/>
            </a:endParaRPr>
          </a:p>
          <a:p>
            <a:pPr algn="l"/>
            <a:endParaRPr lang="en-US" altLang="ja-JP" sz="5400" dirty="0">
              <a:latin typeface="ＭＳ Ｐゴシック" panose="020B0600070205080204" pitchFamily="50" charset="-128"/>
              <a:ea typeface="ＭＳ Ｐゴシック" panose="020B0600070205080204" pitchFamily="50" charset="-128"/>
            </a:endParaRPr>
          </a:p>
          <a:p>
            <a:pPr algn="l"/>
            <a:r>
              <a:rPr kumimoji="1" lang="ja-JP" altLang="en-US" sz="5400" dirty="0">
                <a:solidFill>
                  <a:srgbClr val="009900"/>
                </a:solidFill>
                <a:latin typeface="ＭＳ Ｐゴシック" panose="020B0600070205080204" pitchFamily="50" charset="-128"/>
                <a:ea typeface="ＭＳ Ｐゴシック" panose="020B0600070205080204" pitchFamily="50" charset="-128"/>
              </a:rPr>
              <a:t>２、マイナスの想念に憑依してきた人格</a:t>
            </a:r>
            <a:endParaRPr kumimoji="1" lang="en-US" altLang="ja-JP" sz="5400" dirty="0">
              <a:solidFill>
                <a:srgbClr val="009900"/>
              </a:solidFill>
              <a:latin typeface="ＭＳ Ｐゴシック" panose="020B0600070205080204" pitchFamily="50" charset="-128"/>
              <a:ea typeface="ＭＳ Ｐゴシック" panose="020B0600070205080204" pitchFamily="50" charset="-128"/>
            </a:endParaRPr>
          </a:p>
          <a:p>
            <a:pPr algn="l"/>
            <a:endParaRPr kumimoji="1" lang="en-US" altLang="ja-JP" sz="5400" dirty="0">
              <a:solidFill>
                <a:schemeClr val="tx1"/>
              </a:solidFill>
              <a:latin typeface="ＭＳ Ｐゴシック" panose="020B0600070205080204" pitchFamily="50" charset="-128"/>
              <a:ea typeface="ＭＳ Ｐゴシック" panose="020B0600070205080204" pitchFamily="50" charset="-128"/>
            </a:endParaRPr>
          </a:p>
          <a:p>
            <a:pPr algn="l"/>
            <a:r>
              <a:rPr lang="ja-JP" altLang="en-US" sz="5400" dirty="0">
                <a:solidFill>
                  <a:srgbClr val="070BB1"/>
                </a:solidFill>
                <a:latin typeface="ＭＳ Ｐゴシック" panose="020B0600070205080204" pitchFamily="50" charset="-128"/>
                <a:ea typeface="ＭＳ Ｐゴシック" panose="020B0600070205080204" pitchFamily="50" charset="-128"/>
              </a:rPr>
              <a:t>３、自分の思い込みが作り出した人格</a:t>
            </a:r>
            <a:endParaRPr lang="en-US" altLang="ja-JP" sz="5400" dirty="0">
              <a:solidFill>
                <a:srgbClr val="070BB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36</a:t>
            </a:fld>
            <a:endParaRPr kumimoji="1" lang="ja-JP" altLang="en-US"/>
          </a:p>
        </p:txBody>
      </p:sp>
    </p:spTree>
    <p:extLst>
      <p:ext uri="{BB962C8B-B14F-4D97-AF65-F5344CB8AC3E}">
        <p14:creationId xmlns:p14="http://schemas.microsoft.com/office/powerpoint/2010/main" val="2434045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766354"/>
          </a:xfrm>
        </p:spPr>
        <p:txBody>
          <a:bodyPr>
            <a:normAutofit/>
          </a:bodyPr>
          <a:lstStyle/>
          <a:p>
            <a:r>
              <a:rPr lang="ja-JP" altLang="ja-JP" sz="4800" kern="100" dirty="0">
                <a:solidFill>
                  <a:srgbClr val="000000"/>
                </a:solidFill>
                <a:effectLst/>
                <a:latin typeface="ＭＳ 明朝" panose="02020609040205080304" pitchFamily="17" charset="-128"/>
                <a:ea typeface="ＭＳ Ｐゴシック" panose="020B0600070205080204" pitchFamily="50" charset="-128"/>
                <a:cs typeface="Times New Roman" panose="02020603050405020304" pitchFamily="18" charset="0"/>
              </a:rPr>
              <a:t>解離性の意識変容</a:t>
            </a:r>
            <a:r>
              <a:rPr lang="ja-JP" altLang="en-US" sz="4800" kern="100" dirty="0">
                <a:solidFill>
                  <a:srgbClr val="000000"/>
                </a:solidFill>
                <a:effectLst/>
                <a:latin typeface="ＭＳ 明朝" panose="02020609040205080304" pitchFamily="17" charset="-128"/>
                <a:ea typeface="ＭＳ Ｐゴシック" panose="020B0600070205080204" pitchFamily="50" charset="-128"/>
                <a:cs typeface="Times New Roman" panose="02020603050405020304" pitchFamily="18" charset="0"/>
              </a:rPr>
              <a:t>　（柴山雅俊）</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236265"/>
            <a:ext cx="11599818" cy="5408375"/>
          </a:xfrm>
        </p:spPr>
        <p:txBody>
          <a:bodyPr>
            <a:noAutofit/>
          </a:bodyPr>
          <a:lstStyle/>
          <a:p>
            <a:pPr marL="285750" indent="-28575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意識</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」とは</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周囲世界と自己について気づき認識する精神機能の総体</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」とする</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その障害は、</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意識混濁</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意識狭窄</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意識変容</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に分けられてきたが、</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たいていの場合、これらの三つはさまざまな割合で混在している</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私は「空間的変容」「時間的変容」「精神病様症状」の三つに分類している</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「私の二重化」「離隔」「過敏」</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などは、すべて解離性意識変容の表現形である</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「空間的変容」である</a:t>
            </a: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37</a:t>
            </a:fld>
            <a:endParaRPr kumimoji="1" lang="ja-JP" altLang="en-US"/>
          </a:p>
        </p:txBody>
      </p:sp>
    </p:spTree>
    <p:extLst>
      <p:ext uri="{BB962C8B-B14F-4D97-AF65-F5344CB8AC3E}">
        <p14:creationId xmlns:p14="http://schemas.microsoft.com/office/powerpoint/2010/main" val="3906788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766354"/>
          </a:xfrm>
        </p:spPr>
        <p:txBody>
          <a:bodyPr>
            <a:normAutofit/>
          </a:bodyPr>
          <a:lstStyle/>
          <a:p>
            <a:r>
              <a:rPr lang="ja-JP" altLang="ja-JP" sz="4800" kern="100" dirty="0">
                <a:solidFill>
                  <a:srgbClr val="000000"/>
                </a:solidFill>
                <a:effectLst/>
                <a:latin typeface="ＭＳ 明朝" panose="02020609040205080304" pitchFamily="17" charset="-128"/>
                <a:ea typeface="ＭＳ Ｐゴシック" panose="020B0600070205080204" pitchFamily="50" charset="-128"/>
                <a:cs typeface="Times New Roman" panose="02020603050405020304" pitchFamily="18" charset="0"/>
              </a:rPr>
              <a:t>解離性の意識変容</a:t>
            </a:r>
            <a:r>
              <a:rPr lang="ja-JP" altLang="en-US" sz="4800" kern="100" dirty="0">
                <a:solidFill>
                  <a:srgbClr val="000000"/>
                </a:solidFill>
                <a:effectLst/>
                <a:latin typeface="ＭＳ 明朝" panose="02020609040205080304" pitchFamily="17" charset="-128"/>
                <a:ea typeface="ＭＳ Ｐゴシック" panose="020B0600070205080204" pitchFamily="50" charset="-128"/>
                <a:cs typeface="Times New Roman" panose="02020603050405020304" pitchFamily="18" charset="0"/>
              </a:rPr>
              <a:t>　（柴山雅俊）</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236265"/>
            <a:ext cx="11599818" cy="5408375"/>
          </a:xfrm>
        </p:spPr>
        <p:txBody>
          <a:bodyPr>
            <a:noAutofit/>
          </a:bodyPr>
          <a:lstStyle/>
          <a:p>
            <a:pPr marL="285750" indent="-28575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離隔と過敏が同時に見られたり、それらが交代したりすることが解離性意識変容の特徴である</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健忘や交代人格</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など「時間的変容」は</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必ずしもそこに意識変容が明確にみてとれるわけではない</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交代人格の意識状態はさまざまであり、</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なかには</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明晰な知性と判断力をもつ</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内的自己救済者</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もいる</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覚醒のなかの意識変容とともに意識変容のなかの覚醒という状態も想定可能であり、ことは単純ではない</a:t>
            </a: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38</a:t>
            </a:fld>
            <a:endParaRPr kumimoji="1" lang="ja-JP" altLang="en-US"/>
          </a:p>
        </p:txBody>
      </p:sp>
    </p:spTree>
    <p:extLst>
      <p:ext uri="{BB962C8B-B14F-4D97-AF65-F5344CB8AC3E}">
        <p14:creationId xmlns:p14="http://schemas.microsoft.com/office/powerpoint/2010/main" val="276521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766354"/>
          </a:xfrm>
        </p:spPr>
        <p:txBody>
          <a:bodyPr>
            <a:normAutofit/>
          </a:bodyPr>
          <a:lstStyle/>
          <a:p>
            <a:r>
              <a:rPr lang="ja-JP" altLang="ja-JP" sz="4800" kern="100" dirty="0">
                <a:solidFill>
                  <a:srgbClr val="000000"/>
                </a:solidFill>
                <a:effectLst/>
                <a:latin typeface="ＭＳ 明朝" panose="02020609040205080304" pitchFamily="17" charset="-128"/>
                <a:ea typeface="ＭＳ Ｐゴシック" panose="020B0600070205080204" pitchFamily="50" charset="-128"/>
                <a:cs typeface="Times New Roman" panose="02020603050405020304" pitchFamily="18" charset="0"/>
              </a:rPr>
              <a:t>解離性の意識変容</a:t>
            </a:r>
            <a:r>
              <a:rPr lang="ja-JP" altLang="en-US" sz="4800" kern="100" dirty="0">
                <a:solidFill>
                  <a:srgbClr val="000000"/>
                </a:solidFill>
                <a:effectLst/>
                <a:latin typeface="ＭＳ 明朝" panose="02020609040205080304" pitchFamily="17" charset="-128"/>
                <a:ea typeface="ＭＳ Ｐゴシック" panose="020B0600070205080204" pitchFamily="50" charset="-128"/>
                <a:cs typeface="Times New Roman" panose="02020603050405020304" pitchFamily="18" charset="0"/>
              </a:rPr>
              <a:t>　（柴山雅俊）</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236265"/>
            <a:ext cx="11599818" cy="5408375"/>
          </a:xfrm>
        </p:spPr>
        <p:txBody>
          <a:bodyPr>
            <a:noAutofit/>
          </a:bodyPr>
          <a:lstStyle/>
          <a:p>
            <a:pPr marL="285750" indent="-28575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存在者としての私</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」はこの世の中に縛りつけられたように身体をもち、逃避することができない当事者としての私</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眼差しとしての私</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」はこの世界・身体から離れたところに位置し、そこから自己と世界を眺めている私</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通常、「私」は世界のなかの存在者として統合されており、この二つの「私」が分離したものとして体験されることはない</a:t>
            </a:r>
            <a:endParaRPr lang="en-US"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空間的変容では「眼差しとしての私」と「存在者としての私」の両極に分かれ、主体がどちらに片寄って位置づけられるかによって体験が異なってくる</a:t>
            </a: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39</a:t>
            </a:fld>
            <a:endParaRPr kumimoji="1" lang="ja-JP" altLang="en-US"/>
          </a:p>
        </p:txBody>
      </p:sp>
    </p:spTree>
    <p:extLst>
      <p:ext uri="{BB962C8B-B14F-4D97-AF65-F5344CB8AC3E}">
        <p14:creationId xmlns:p14="http://schemas.microsoft.com/office/powerpoint/2010/main" val="320424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lvl="0" indent="-571500" algn="l">
              <a:buClr>
                <a:srgbClr val="000000"/>
              </a:buClr>
              <a:buFont typeface="Arial" panose="020B0604020202020204" pitchFamily="34" charset="0"/>
              <a:buChar char="•"/>
            </a:pP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１９８２</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年、少年Ａは会社員の父と専業主婦の母との間の長男として、この世に生を受けた</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初めての子供ということで皆にかわいがられ、大切に育てられた</a:t>
            </a:r>
            <a:endParaRPr lang="en-US"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発育に問題があるわけでもなく、ごく普通の男の子として育っていった</a:t>
            </a:r>
            <a:endParaRPr lang="en-US"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Ａの誕生から</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１</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４</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ヵ月後には次男が生まれ、さらに</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３</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２</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ヵ月後に</a:t>
            </a:r>
            <a:r>
              <a:rPr lang="ja-JP" altLang="en-US"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三</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男が生まれ</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た</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父親は仕事</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で</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家を空けることが多</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く、子育ては</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近くに住むＡの母方の祖母が手助けをした</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BD44B0D7-F321-8FE0-DD51-56636D64614F}"/>
              </a:ext>
            </a:extLst>
          </p:cNvPr>
          <p:cNvSpPr>
            <a:spLocks noGrp="1"/>
          </p:cNvSpPr>
          <p:nvPr>
            <p:ph type="sldNum" sz="quarter" idx="12"/>
          </p:nvPr>
        </p:nvSpPr>
        <p:spPr/>
        <p:txBody>
          <a:bodyPr/>
          <a:lstStyle/>
          <a:p>
            <a:fld id="{EEB1CE08-0DF9-46FC-A5A3-7510FC9560FF}" type="slidenum">
              <a:rPr kumimoji="1" lang="ja-JP" altLang="en-US" smtClean="0"/>
              <a:t>4</a:t>
            </a:fld>
            <a:endParaRPr kumimoji="1" lang="ja-JP" altLang="en-US"/>
          </a:p>
        </p:txBody>
      </p:sp>
    </p:spTree>
    <p:extLst>
      <p:ext uri="{BB962C8B-B14F-4D97-AF65-F5344CB8AC3E}">
        <p14:creationId xmlns:p14="http://schemas.microsoft.com/office/powerpoint/2010/main" val="125045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766354"/>
          </a:xfrm>
        </p:spPr>
        <p:txBody>
          <a:bodyPr>
            <a:normAutofit/>
          </a:bodyPr>
          <a:lstStyle/>
          <a:p>
            <a:r>
              <a:rPr lang="ja-JP" altLang="ja-JP" sz="4800" kern="100" dirty="0">
                <a:solidFill>
                  <a:srgbClr val="000000"/>
                </a:solidFill>
                <a:effectLst/>
                <a:latin typeface="ＭＳ 明朝" panose="02020609040205080304" pitchFamily="17" charset="-128"/>
                <a:ea typeface="ＭＳ Ｐゴシック" panose="020B0600070205080204" pitchFamily="50" charset="-128"/>
                <a:cs typeface="Times New Roman" panose="02020603050405020304" pitchFamily="18" charset="0"/>
              </a:rPr>
              <a:t>解離性の意識変容</a:t>
            </a:r>
            <a:r>
              <a:rPr lang="ja-JP" altLang="en-US" sz="4800" kern="100" dirty="0">
                <a:solidFill>
                  <a:srgbClr val="000000"/>
                </a:solidFill>
                <a:effectLst/>
                <a:latin typeface="ＭＳ 明朝" panose="02020609040205080304" pitchFamily="17" charset="-128"/>
                <a:ea typeface="ＭＳ Ｐゴシック" panose="020B0600070205080204" pitchFamily="50" charset="-128"/>
                <a:cs typeface="Times New Roman" panose="02020603050405020304" pitchFamily="18" charset="0"/>
              </a:rPr>
              <a:t>　（柴山雅俊）</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236265"/>
            <a:ext cx="11599818" cy="5408375"/>
          </a:xfrm>
        </p:spPr>
        <p:txBody>
          <a:bodyPr>
            <a:noAutofit/>
          </a:bodyPr>
          <a:lstStyle/>
          <a:p>
            <a:pPr marL="285750" indent="-28575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主体が「眼差しとしての私」に片寄って位置づけられた場合が「</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離隔</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」であり、「存在者としての私」に片寄って体験されたときには「</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過敏</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」となる</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共に解離性の意識変容に含まれるが、「過敏」は「離隔」よりも意識水準が高く、現実の覚醒意識に近い</a:t>
            </a:r>
            <a:endParaRPr lang="en-US"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85750" indent="-285750" algn="l">
              <a:buFont typeface="Arial" panose="020B0604020202020204" pitchFamily="34" charset="0"/>
              <a:buChar char="•"/>
            </a:pP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「私の二重化」については、その頻度はそれほど高くはないが、「離隔」や「過敏」という症状に発展する前段階として重要である</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40</a:t>
            </a:fld>
            <a:endParaRPr kumimoji="1" lang="ja-JP" altLang="en-US"/>
          </a:p>
        </p:txBody>
      </p:sp>
    </p:spTree>
    <p:extLst>
      <p:ext uri="{BB962C8B-B14F-4D97-AF65-F5344CB8AC3E}">
        <p14:creationId xmlns:p14="http://schemas.microsoft.com/office/powerpoint/2010/main" val="1220701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497032"/>
            <a:ext cx="11599818" cy="800099"/>
          </a:xfrm>
        </p:spPr>
        <p:txBody>
          <a:bodyPr>
            <a:normAutofit fontScale="90000"/>
          </a:bodyPr>
          <a:lstStyle/>
          <a:p>
            <a:pPr algn="l"/>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解離性</a:t>
            </a:r>
            <a:r>
              <a:rPr lang="ja-JP" altLang="en-US" dirty="0">
                <a:latin typeface="ＭＳ Ｐゴシック" panose="020B0600070205080204" pitchFamily="50" charset="-128"/>
                <a:ea typeface="ＭＳ Ｐゴシック" panose="020B0600070205080204" pitchFamily="50" charset="-128"/>
              </a:rPr>
              <a:t>障害が改善していくには　</a:t>
            </a:r>
            <a:endParaRPr lang="en-US" altLang="ja-JP"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579418"/>
            <a:ext cx="11513057" cy="5065222"/>
          </a:xfrm>
        </p:spPr>
        <p:txBody>
          <a:bodyPr>
            <a:noAutofit/>
          </a:bodyPr>
          <a:lstStyle/>
          <a:p>
            <a:pPr marL="571500" indent="-571500" algn="l">
              <a:buFont typeface="Arial" panose="020B0604020202020204" pitchFamily="34" charset="0"/>
              <a:buChar char="•"/>
            </a:pPr>
            <a:r>
              <a:rPr lang="ja-JP" altLang="ja-JP" sz="3600" dirty="0">
                <a:solidFill>
                  <a:srgbClr val="7030A0"/>
                </a:solidFill>
                <a:latin typeface="ＭＳ Ｐゴシック" panose="020B0600070205080204" pitchFamily="50" charset="-128"/>
                <a:ea typeface="ＭＳ Ｐゴシック" panose="020B0600070205080204" pitchFamily="50" charset="-128"/>
              </a:rPr>
              <a:t>多重人格</a:t>
            </a:r>
            <a:r>
              <a:rPr lang="ja-JP" altLang="en-US" sz="3600" dirty="0">
                <a:solidFill>
                  <a:srgbClr val="7030A0"/>
                </a:solidFill>
                <a:latin typeface="ＭＳ Ｐゴシック" panose="020B0600070205080204" pitchFamily="50" charset="-128"/>
                <a:ea typeface="ＭＳ Ｐゴシック" panose="020B0600070205080204" pitchFamily="50" charset="-128"/>
              </a:rPr>
              <a:t>・</a:t>
            </a:r>
            <a:r>
              <a:rPr lang="ja-JP" altLang="ja-JP" sz="3600" dirty="0">
                <a:solidFill>
                  <a:srgbClr val="7030A0"/>
                </a:solidFill>
                <a:latin typeface="ＭＳ Ｐゴシック" panose="020B0600070205080204" pitchFamily="50" charset="-128"/>
                <a:ea typeface="ＭＳ Ｐゴシック" panose="020B0600070205080204" pitchFamily="50" charset="-128"/>
              </a:rPr>
              <a:t>健忘</a:t>
            </a:r>
            <a:r>
              <a:rPr lang="ja-JP" altLang="en-US" sz="3600" dirty="0">
                <a:solidFill>
                  <a:srgbClr val="7030A0"/>
                </a:solidFill>
                <a:latin typeface="ＭＳ Ｐゴシック" panose="020B0600070205080204" pitchFamily="50" charset="-128"/>
                <a:ea typeface="ＭＳ Ｐゴシック" panose="020B0600070205080204" pitchFamily="50" charset="-128"/>
              </a:rPr>
              <a:t>・</a:t>
            </a:r>
            <a:r>
              <a:rPr lang="ja-JP" altLang="ja-JP" sz="3600" dirty="0">
                <a:solidFill>
                  <a:srgbClr val="7030A0"/>
                </a:solidFill>
                <a:latin typeface="ＭＳ Ｐゴシック" panose="020B0600070205080204" pitchFamily="50" charset="-128"/>
                <a:ea typeface="ＭＳ Ｐゴシック" panose="020B0600070205080204" pitchFamily="50" charset="-128"/>
              </a:rPr>
              <a:t>遁走</a:t>
            </a:r>
            <a:r>
              <a:rPr lang="ja-JP" altLang="en-US" sz="3600">
                <a:solidFill>
                  <a:srgbClr val="7030A0"/>
                </a:solidFill>
                <a:latin typeface="ＭＳ Ｐゴシック" panose="020B0600070205080204" pitchFamily="50" charset="-128"/>
                <a:ea typeface="ＭＳ Ｐゴシック" panose="020B0600070205080204" pitchFamily="50" charset="-128"/>
              </a:rPr>
              <a:t>・</a:t>
            </a:r>
            <a:r>
              <a:rPr lang="ja-JP" altLang="ja-JP" sz="3600">
                <a:solidFill>
                  <a:srgbClr val="7030A0"/>
                </a:solidFill>
                <a:latin typeface="ＭＳ Ｐゴシック" panose="020B0600070205080204" pitchFamily="50" charset="-128"/>
                <a:ea typeface="ＭＳ Ｐゴシック" panose="020B0600070205080204" pitchFamily="50" charset="-128"/>
              </a:rPr>
              <a:t>離人</a:t>
            </a:r>
            <a:r>
              <a:rPr lang="ja-JP" altLang="en-US" sz="3600" dirty="0">
                <a:solidFill>
                  <a:srgbClr val="7030A0"/>
                </a:solidFill>
                <a:latin typeface="ＭＳ Ｐゴシック" panose="020B0600070205080204" pitchFamily="50" charset="-128"/>
                <a:ea typeface="ＭＳ Ｐゴシック" panose="020B0600070205080204" pitchFamily="50" charset="-128"/>
              </a:rPr>
              <a:t>は</a:t>
            </a:r>
            <a:r>
              <a:rPr lang="ja-JP" altLang="ja-JP" sz="3600">
                <a:solidFill>
                  <a:srgbClr val="7030A0"/>
                </a:solidFill>
                <a:latin typeface="ＭＳ Ｐゴシック" panose="020B0600070205080204" pitchFamily="50" charset="-128"/>
                <a:ea typeface="ＭＳ Ｐゴシック" panose="020B0600070205080204" pitchFamily="50" charset="-128"/>
              </a:rPr>
              <a:t>「</a:t>
            </a:r>
            <a:r>
              <a:rPr lang="ja-JP" altLang="ja-JP" sz="3600" dirty="0">
                <a:solidFill>
                  <a:srgbClr val="7030A0"/>
                </a:solidFill>
                <a:latin typeface="ＭＳ Ｐゴシック" panose="020B0600070205080204" pitchFamily="50" charset="-128"/>
                <a:ea typeface="ＭＳ Ｐゴシック" panose="020B0600070205080204" pitchFamily="50" charset="-128"/>
              </a:rPr>
              <a:t>私だけど私でない」状態</a:t>
            </a: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人格はたくさんいるが、職場</a:t>
            </a:r>
            <a:r>
              <a:rPr lang="ja-JP" altLang="ja-JP" sz="3600" dirty="0">
                <a:latin typeface="ＭＳ Ｐゴシック" panose="020B0600070205080204" pitchFamily="50" charset="-128"/>
                <a:ea typeface="ＭＳ Ｐゴシック" panose="020B0600070205080204" pitchFamily="50" charset="-128"/>
              </a:rPr>
              <a:t>では一人の人格でやっていかないといけない</a:t>
            </a:r>
            <a:r>
              <a:rPr lang="ja-JP" altLang="en-US" sz="3600" dirty="0">
                <a:latin typeface="ＭＳ Ｐゴシック" panose="020B0600070205080204" pitchFamily="50" charset="-128"/>
                <a:ea typeface="ＭＳ Ｐゴシック" panose="020B0600070205080204" pitchFamily="50" charset="-128"/>
              </a:rPr>
              <a:t>の</a:t>
            </a:r>
            <a:r>
              <a:rPr lang="ja-JP" altLang="ja-JP" sz="3600" dirty="0">
                <a:latin typeface="ＭＳ Ｐゴシック" panose="020B0600070205080204" pitchFamily="50" charset="-128"/>
                <a:ea typeface="ＭＳ Ｐゴシック" panose="020B0600070205080204" pitchFamily="50" charset="-128"/>
              </a:rPr>
              <a:t>は辛くて</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すごくストレスがかかる</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いくつかの人格をださなくてもいいような</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セラピストや恋人や配偶者に恵まれたりすることで</a:t>
            </a:r>
            <a:r>
              <a:rPr lang="ja-JP" altLang="en-US" sz="3600" dirty="0">
                <a:latin typeface="ＭＳ Ｐゴシック" panose="020B0600070205080204" pitchFamily="50" charset="-128"/>
                <a:ea typeface="ＭＳ Ｐゴシック" panose="020B0600070205080204" pitchFamily="50" charset="-128"/>
              </a:rPr>
              <a:t>、</a:t>
            </a:r>
            <a:r>
              <a:rPr lang="ja-JP" altLang="en-US" sz="3600" dirty="0">
                <a:solidFill>
                  <a:srgbClr val="070BB1"/>
                </a:solidFill>
                <a:latin typeface="ＭＳ Ｐゴシック" panose="020B0600070205080204" pitchFamily="50" charset="-128"/>
                <a:ea typeface="ＭＳ Ｐゴシック" panose="020B0600070205080204" pitchFamily="50" charset="-128"/>
              </a:rPr>
              <a:t>「</a:t>
            </a:r>
            <a:r>
              <a:rPr lang="ja-JP" altLang="ja-JP" sz="3600" dirty="0">
                <a:solidFill>
                  <a:srgbClr val="070BB1"/>
                </a:solidFill>
                <a:latin typeface="ＭＳ Ｐゴシック" panose="020B0600070205080204" pitchFamily="50" charset="-128"/>
                <a:ea typeface="ＭＳ Ｐゴシック" panose="020B0600070205080204" pitchFamily="50" charset="-128"/>
              </a:rPr>
              <a:t>あまり無理しなくてもいい人生を歩むことができる</a:t>
            </a:r>
            <a:r>
              <a:rPr lang="ja-JP" altLang="en-US" sz="3600" dirty="0">
                <a:solidFill>
                  <a:srgbClr val="070BB1"/>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と徐々に治っていく</a:t>
            </a:r>
          </a:p>
          <a:p>
            <a:pPr marL="571500" indent="-571500" algn="l">
              <a:buFont typeface="Arial" panose="020B0604020202020204" pitchFamily="34" charset="0"/>
              <a:buChar char="•"/>
            </a:pPr>
            <a:r>
              <a:rPr lang="ja-JP" altLang="en-US" sz="3600" dirty="0">
                <a:solidFill>
                  <a:srgbClr val="00B050"/>
                </a:solidFill>
                <a:latin typeface="ＭＳ Ｐゴシック" panose="020B0600070205080204" pitchFamily="50" charset="-128"/>
                <a:ea typeface="ＭＳ Ｐゴシック" panose="020B0600070205080204" pitchFamily="50" charset="-128"/>
              </a:rPr>
              <a:t>「</a:t>
            </a:r>
            <a:r>
              <a:rPr lang="ja-JP" altLang="ja-JP" sz="3600" dirty="0">
                <a:solidFill>
                  <a:srgbClr val="00B050"/>
                </a:solidFill>
                <a:latin typeface="ＭＳ Ｐゴシック" panose="020B0600070205080204" pitchFamily="50" charset="-128"/>
                <a:ea typeface="ＭＳ Ｐゴシック" panose="020B0600070205080204" pitchFamily="50" charset="-128"/>
              </a:rPr>
              <a:t>解離をわかって付き合ってくれる人</a:t>
            </a:r>
            <a:r>
              <a:rPr lang="ja-JP" altLang="en-US" sz="3600" dirty="0">
                <a:solidFill>
                  <a:srgbClr val="00B050"/>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に囲まれ</a:t>
            </a:r>
            <a:r>
              <a:rPr lang="ja-JP" altLang="en-US" sz="3600" dirty="0">
                <a:latin typeface="ＭＳ Ｐゴシック" panose="020B0600070205080204" pitchFamily="50" charset="-128"/>
                <a:ea typeface="ＭＳ Ｐゴシック" panose="020B0600070205080204" pitchFamily="50" charset="-128"/>
              </a:rPr>
              <a:t>ながら、いい意味で</a:t>
            </a:r>
            <a:r>
              <a:rPr lang="ja-JP" altLang="en-US" sz="3600" dirty="0">
                <a:solidFill>
                  <a:srgbClr val="FF0000"/>
                </a:solidFill>
                <a:latin typeface="ＭＳ Ｐゴシック" panose="020B0600070205080204" pitchFamily="50" charset="-128"/>
                <a:ea typeface="ＭＳ Ｐゴシック" panose="020B0600070205080204" pitchFamily="50" charset="-128"/>
              </a:rPr>
              <a:t>「ちょいワル」</a:t>
            </a:r>
            <a:r>
              <a:rPr lang="ja-JP" altLang="en-US" sz="3600" dirty="0">
                <a:latin typeface="ＭＳ Ｐゴシック" panose="020B0600070205080204" pitchFamily="50" charset="-128"/>
                <a:ea typeface="ＭＳ Ｐゴシック" panose="020B0600070205080204" pitchFamily="50" charset="-128"/>
              </a:rPr>
              <a:t>や</a:t>
            </a:r>
            <a:r>
              <a:rPr lang="ja-JP" altLang="en-US" sz="3600" dirty="0">
                <a:solidFill>
                  <a:srgbClr val="FF0000"/>
                </a:solidFill>
                <a:latin typeface="ＭＳ Ｐゴシック" panose="020B0600070205080204" pitchFamily="50" charset="-128"/>
                <a:ea typeface="ＭＳ Ｐゴシック" panose="020B0600070205080204" pitchFamily="50" charset="-128"/>
              </a:rPr>
              <a:t>「いいかげん」</a:t>
            </a:r>
            <a:r>
              <a:rPr lang="ja-JP" altLang="en-US" sz="3600" dirty="0">
                <a:latin typeface="ＭＳ Ｐゴシック" panose="020B0600070205080204" pitchFamily="50" charset="-128"/>
                <a:ea typeface="ＭＳ Ｐゴシック" panose="020B0600070205080204" pitchFamily="50" charset="-128"/>
              </a:rPr>
              <a:t>で生きること</a:t>
            </a:r>
            <a:endParaRPr lang="ja-JP" altLang="ja-JP" sz="3600" dirty="0">
              <a:latin typeface="ＭＳ Ｐゴシック" panose="020B0600070205080204" pitchFamily="50" charset="-128"/>
              <a:ea typeface="ＭＳ Ｐゴシック" panose="020B0600070205080204" pitchFamily="50" charset="-128"/>
            </a:endParaRPr>
          </a:p>
          <a:p>
            <a:pPr algn="l"/>
            <a:endParaRPr lang="ja-JP" altLang="ja-JP" sz="2800" dirty="0">
              <a:latin typeface="ＭＳ Ｐゴシック" panose="020B0600070205080204" pitchFamily="50" charset="-128"/>
              <a:ea typeface="ＭＳ Ｐゴシック" panose="020B0600070205080204" pitchFamily="50" charset="-128"/>
            </a:endParaRPr>
          </a:p>
          <a:p>
            <a:r>
              <a:rPr lang="en-US" altLang="ja-JP" dirty="0"/>
              <a:t> </a:t>
            </a:r>
            <a:endParaRPr lang="ja-JP" altLang="ja-JP" dirty="0"/>
          </a:p>
          <a:p>
            <a:pPr marL="571500" indent="-571500" algn="l">
              <a:buFont typeface="Arial" panose="020B0604020202020204" pitchFamily="34" charset="0"/>
              <a:buChar char="•"/>
            </a:pP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41</a:t>
            </a:fld>
            <a:endParaRPr kumimoji="1" lang="ja-JP" altLang="en-US"/>
          </a:p>
        </p:txBody>
      </p:sp>
    </p:spTree>
    <p:extLst>
      <p:ext uri="{BB962C8B-B14F-4D97-AF65-F5344CB8AC3E}">
        <p14:creationId xmlns:p14="http://schemas.microsoft.com/office/powerpoint/2010/main" val="3142630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102548"/>
            <a:ext cx="11599818" cy="546931"/>
          </a:xfrm>
        </p:spPr>
        <p:txBody>
          <a:bodyPr>
            <a:noAutofit/>
          </a:bodyPr>
          <a:lstStyle/>
          <a:p>
            <a:r>
              <a:rPr lang="ja-JP" altLang="en-US" sz="3600" dirty="0">
                <a:latin typeface="ＭＳ Ｐゴシック" panose="020B0600070205080204" pitchFamily="50" charset="-128"/>
                <a:ea typeface="ＭＳ Ｐゴシック" panose="020B0600070205080204" pitchFamily="50" charset="-128"/>
              </a:rPr>
              <a:t>ある小学校低学年児　</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828942"/>
            <a:ext cx="11599818" cy="5947870"/>
          </a:xfrm>
        </p:spPr>
        <p:txBody>
          <a:bodyPr>
            <a:noAutofit/>
          </a:bodyPr>
          <a:lstStyle/>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私は思いたくないのに、</a:t>
            </a:r>
            <a:r>
              <a:rPr lang="ja-JP" altLang="en-US" sz="3600" dirty="0">
                <a:solidFill>
                  <a:srgbClr val="FF0000"/>
                </a:solidFill>
                <a:latin typeface="ＭＳ Ｐゴシック" panose="020B0600070205080204" pitchFamily="50" charset="-128"/>
                <a:ea typeface="ＭＳ Ｐゴシック" panose="020B0600070205080204" pitchFamily="50" charset="-128"/>
              </a:rPr>
              <a:t>勝手に心や頭が、自分やママが傷つくこと思ってしまう</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FF0000"/>
                </a:solidFill>
                <a:latin typeface="ＭＳ Ｐゴシック" panose="020B0600070205080204" pitchFamily="50" charset="-128"/>
                <a:ea typeface="ＭＳ Ｐゴシック" panose="020B0600070205080204" pitchFamily="50" charset="-128"/>
              </a:rPr>
              <a:t>ママを殺したくないのに、殺したいとか言って、自分がつらくなってしまう</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0000CC"/>
                </a:solidFill>
                <a:latin typeface="ＭＳ Ｐゴシック" panose="020B0600070205080204" pitchFamily="50" charset="-128"/>
                <a:ea typeface="ＭＳ Ｐゴシック" panose="020B0600070205080204" pitchFamily="50" charset="-128"/>
              </a:rPr>
              <a:t>ママに殺したくもないのに殺すと頭が思っちゃうって、ママを傷つけたくないのに、傷つけちゃう</a:t>
            </a:r>
            <a:r>
              <a:rPr lang="ja-JP" altLang="en-US" sz="3600" dirty="0">
                <a:latin typeface="ＭＳ Ｐゴシック" panose="020B0600070205080204" pitchFamily="50" charset="-128"/>
                <a:ea typeface="ＭＳ Ｐゴシック" panose="020B0600070205080204" pitchFamily="50" charset="-128"/>
              </a:rPr>
              <a:t>から、</a:t>
            </a:r>
            <a:r>
              <a:rPr lang="ja-JP" altLang="en-US" sz="3600" dirty="0">
                <a:solidFill>
                  <a:srgbClr val="00B050"/>
                </a:solidFill>
                <a:latin typeface="ＭＳ Ｐゴシック" panose="020B0600070205080204" pitchFamily="50" charset="-128"/>
                <a:ea typeface="ＭＳ Ｐゴシック" panose="020B0600070205080204" pitchFamily="50" charset="-128"/>
              </a:rPr>
              <a:t>そんな自分が私はとっても嫌いだ</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私は恥ずかしがり屋、外で友達の人に会うと照れる</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7030A0"/>
                </a:solidFill>
                <a:latin typeface="ＭＳ Ｐゴシック" panose="020B0600070205080204" pitchFamily="50" charset="-128"/>
                <a:ea typeface="ＭＳ Ｐゴシック" panose="020B0600070205080204" pitchFamily="50" charset="-128"/>
              </a:rPr>
              <a:t>漢字がわからないし、字はきたない、だから宿題の日記とかを書くのが苦手だ</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kumimoji="1" lang="ja-JP" altLang="en-US" sz="36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42</a:t>
            </a:fld>
            <a:endParaRPr kumimoji="1" lang="ja-JP" altLang="en-US"/>
          </a:p>
        </p:txBody>
      </p:sp>
    </p:spTree>
    <p:extLst>
      <p:ext uri="{BB962C8B-B14F-4D97-AF65-F5344CB8AC3E}">
        <p14:creationId xmlns:p14="http://schemas.microsoft.com/office/powerpoint/2010/main" val="936776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230736"/>
            <a:ext cx="11599818" cy="632389"/>
          </a:xfrm>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ある中学生児</a:t>
            </a:r>
          </a:p>
        </p:txBody>
      </p:sp>
      <p:sp>
        <p:nvSpPr>
          <p:cNvPr id="3" name="サブタイトル 2"/>
          <p:cNvSpPr>
            <a:spLocks noGrp="1"/>
          </p:cNvSpPr>
          <p:nvPr>
            <p:ph type="subTitle" idx="1"/>
          </p:nvPr>
        </p:nvSpPr>
        <p:spPr>
          <a:xfrm>
            <a:off x="357051" y="957129"/>
            <a:ext cx="11599818" cy="5687511"/>
          </a:xfrm>
        </p:spPr>
        <p:txBody>
          <a:bodyPr>
            <a:noAutofit/>
          </a:bodyPr>
          <a:lstStyle/>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自分の中に悪魔がいて</a:t>
            </a:r>
            <a:r>
              <a:rPr lang="ja-JP" altLang="en-US" sz="3600" dirty="0">
                <a:solidFill>
                  <a:srgbClr val="0070C0"/>
                </a:solidFill>
                <a:latin typeface="ＭＳ Ｐゴシック" panose="020B0600070205080204" pitchFamily="50" charset="-128"/>
                <a:ea typeface="ＭＳ Ｐゴシック" panose="020B0600070205080204" pitchFamily="50" charset="-128"/>
              </a:rPr>
              <a:t>「化け物ではない、悪魔だ」</a:t>
            </a:r>
            <a:r>
              <a:rPr lang="ja-JP" altLang="en-US" sz="3600" dirty="0">
                <a:latin typeface="ＭＳ Ｐゴシック" panose="020B0600070205080204" pitchFamily="50" charset="-128"/>
                <a:ea typeface="ＭＳ Ｐゴシック" panose="020B0600070205080204" pitchFamily="50" charset="-128"/>
              </a:rPr>
              <a:t>という</a:t>
            </a: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感情が噴き出て</a:t>
            </a:r>
            <a:r>
              <a:rPr lang="ja-JP" altLang="en-US" sz="3600" dirty="0">
                <a:solidFill>
                  <a:srgbClr val="0070C0"/>
                </a:solidFill>
                <a:latin typeface="ＭＳ Ｐゴシック" panose="020B0600070205080204" pitchFamily="50" charset="-128"/>
                <a:ea typeface="ＭＳ Ｐゴシック" panose="020B0600070205080204" pitchFamily="50" charset="-128"/>
              </a:rPr>
              <a:t>「ざまあみやがれ」</a:t>
            </a:r>
            <a:r>
              <a:rPr lang="ja-JP" altLang="en-US" sz="3600" dirty="0">
                <a:latin typeface="ＭＳ Ｐゴシック" panose="020B0600070205080204" pitchFamily="50" charset="-128"/>
                <a:ea typeface="ＭＳ Ｐゴシック" panose="020B0600070205080204" pitchFamily="50" charset="-128"/>
              </a:rPr>
              <a:t>の気持ちになる</a:t>
            </a:r>
          </a:p>
          <a:p>
            <a:pPr marL="571500" indent="-571500" algn="l">
              <a:buFont typeface="Arial" panose="020B0604020202020204" pitchFamily="34" charset="0"/>
              <a:buChar char="•"/>
            </a:pPr>
            <a:r>
              <a:rPr lang="ja-JP" altLang="en-US" sz="3600" dirty="0">
                <a:solidFill>
                  <a:srgbClr val="0000CC"/>
                </a:solidFill>
                <a:latin typeface="ＭＳ Ｐゴシック" panose="020B0600070205080204" pitchFamily="50" charset="-128"/>
                <a:ea typeface="ＭＳ Ｐゴシック" panose="020B0600070205080204" pitchFamily="50" charset="-128"/>
              </a:rPr>
              <a:t>「ジョーカー」と「イット」のピエロの映画を見た</a:t>
            </a:r>
          </a:p>
          <a:p>
            <a:pPr marL="571500" indent="-571500" algn="l">
              <a:buFont typeface="Arial" panose="020B0604020202020204" pitchFamily="34" charset="0"/>
              <a:buChar char="•"/>
            </a:pPr>
            <a:r>
              <a:rPr lang="en-US" altLang="ja-JP" sz="3600" dirty="0">
                <a:solidFill>
                  <a:srgbClr val="0000CC"/>
                </a:solidFill>
                <a:latin typeface="ＭＳ Ｐゴシック" panose="020B0600070205080204" pitchFamily="50" charset="-128"/>
                <a:ea typeface="ＭＳ Ｐゴシック" panose="020B0600070205080204" pitchFamily="50" charset="-128"/>
              </a:rPr>
              <a:t>TV</a:t>
            </a:r>
            <a:r>
              <a:rPr lang="ja-JP" altLang="en-US" sz="3600" dirty="0">
                <a:solidFill>
                  <a:srgbClr val="0000CC"/>
                </a:solidFill>
                <a:latin typeface="ＭＳ Ｐゴシック" panose="020B0600070205080204" pitchFamily="50" charset="-128"/>
                <a:ea typeface="ＭＳ Ｐゴシック" panose="020B0600070205080204" pitchFamily="50" charset="-128"/>
              </a:rPr>
              <a:t>で殺人の場面を見ると殺人者に感情移入してしまう</a:t>
            </a:r>
          </a:p>
          <a:p>
            <a:pPr marL="571500" indent="-571500" algn="l">
              <a:buFont typeface="Arial" panose="020B0604020202020204" pitchFamily="34" charset="0"/>
              <a:buChar char="•"/>
            </a:pPr>
            <a:r>
              <a:rPr lang="ja-JP" altLang="en-US" sz="3600" dirty="0">
                <a:solidFill>
                  <a:srgbClr val="FF0000"/>
                </a:solidFill>
                <a:latin typeface="ＭＳ Ｐゴシック" panose="020B0600070205080204" pitchFamily="50" charset="-128"/>
                <a:ea typeface="ＭＳ Ｐゴシック" panose="020B0600070205080204" pitchFamily="50" charset="-128"/>
              </a:rPr>
              <a:t>人を殺すのを見ると達成感や快感がでる</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FF0000"/>
                </a:solidFill>
                <a:latin typeface="ＭＳ Ｐゴシック" panose="020B0600070205080204" pitchFamily="50" charset="-128"/>
                <a:ea typeface="ＭＳ Ｐゴシック" panose="020B0600070205080204" pitchFamily="50" charset="-128"/>
              </a:rPr>
              <a:t>残虐なものを見ると狂暴化する</a:t>
            </a: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逮捕される場面では、</a:t>
            </a:r>
            <a:r>
              <a:rPr lang="ja-JP" altLang="en-US" sz="3600" dirty="0">
                <a:solidFill>
                  <a:srgbClr val="0070C0"/>
                </a:solidFill>
                <a:latin typeface="ＭＳ Ｐゴシック" panose="020B0600070205080204" pitchFamily="50" charset="-128"/>
                <a:ea typeface="ＭＳ Ｐゴシック" panose="020B0600070205080204" pitchFamily="50" charset="-128"/>
              </a:rPr>
              <a:t>「まぬけ！」「残念！」</a:t>
            </a:r>
            <a:r>
              <a:rPr lang="ja-JP" altLang="en-US" sz="3600" dirty="0">
                <a:latin typeface="ＭＳ Ｐゴシック" panose="020B0600070205080204" pitchFamily="50" charset="-128"/>
                <a:ea typeface="ＭＳ Ｐゴシック" panose="020B0600070205080204" pitchFamily="50" charset="-128"/>
              </a:rPr>
              <a:t>と思う</a:t>
            </a: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殺人の場面で</a:t>
            </a:r>
            <a:r>
              <a:rPr lang="ja-JP" altLang="en-US" sz="3600" dirty="0">
                <a:solidFill>
                  <a:srgbClr val="0070C0"/>
                </a:solidFill>
                <a:latin typeface="ＭＳ Ｐゴシック" panose="020B0600070205080204" pitchFamily="50" charset="-128"/>
                <a:ea typeface="ＭＳ Ｐゴシック" panose="020B0600070205080204" pitchFamily="50" charset="-128"/>
              </a:rPr>
              <a:t>「感情がほしい（味わいたい）」</a:t>
            </a:r>
            <a:r>
              <a:rPr lang="ja-JP" altLang="en-US" sz="3600" dirty="0">
                <a:latin typeface="ＭＳ Ｐゴシック" panose="020B0600070205080204" pitchFamily="50" charset="-128"/>
                <a:ea typeface="ＭＳ Ｐゴシック" panose="020B0600070205080204" pitchFamily="50" charset="-128"/>
              </a:rPr>
              <a:t>と思う</a:t>
            </a: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感情に出した方がいい？　出さない方がいい？</a:t>
            </a:r>
          </a:p>
          <a:p>
            <a:pPr marL="571500" indent="-571500" algn="l">
              <a:buFont typeface="Arial" panose="020B0604020202020204" pitchFamily="34" charset="0"/>
              <a:buChar char="•"/>
            </a:pP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kumimoji="1" lang="ja-JP" altLang="en-US" sz="36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43</a:t>
            </a:fld>
            <a:endParaRPr kumimoji="1" lang="ja-JP" altLang="en-US"/>
          </a:p>
        </p:txBody>
      </p:sp>
    </p:spTree>
    <p:extLst>
      <p:ext uri="{BB962C8B-B14F-4D97-AF65-F5344CB8AC3E}">
        <p14:creationId xmlns:p14="http://schemas.microsoft.com/office/powerpoint/2010/main" val="2704030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2279651" y="152400"/>
            <a:ext cx="7921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3600">
              <a:solidFill>
                <a:schemeClr val="tx2"/>
              </a:solidFill>
            </a:endParaRPr>
          </a:p>
        </p:txBody>
      </p:sp>
      <p:sp>
        <p:nvSpPr>
          <p:cNvPr id="45058" name="Oval 3"/>
          <p:cNvSpPr>
            <a:spLocks noChangeArrowheads="1"/>
          </p:cNvSpPr>
          <p:nvPr/>
        </p:nvSpPr>
        <p:spPr bwMode="auto">
          <a:xfrm>
            <a:off x="3359150" y="1989139"/>
            <a:ext cx="5545138" cy="3455987"/>
          </a:xfrm>
          <a:prstGeom prst="ellipse">
            <a:avLst/>
          </a:prstGeom>
          <a:solidFill>
            <a:schemeClr val="bg1"/>
          </a:solidFill>
          <a:ln w="38100">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solidFill>
                <a:schemeClr val="tx2"/>
              </a:solidFill>
              <a:latin typeface="Times New Roman" panose="02020603050405020304" pitchFamily="18" charset="0"/>
            </a:endParaRPr>
          </a:p>
        </p:txBody>
      </p:sp>
      <p:sp>
        <p:nvSpPr>
          <p:cNvPr id="45059" name="Rectangle 4"/>
          <p:cNvSpPr>
            <a:spLocks noChangeArrowheads="1"/>
          </p:cNvSpPr>
          <p:nvPr/>
        </p:nvSpPr>
        <p:spPr bwMode="auto">
          <a:xfrm>
            <a:off x="4367213" y="2133600"/>
            <a:ext cx="408781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0000CC"/>
                </a:solidFill>
                <a:latin typeface="Calibri" panose="020F0502020204030204" pitchFamily="34" charset="0"/>
              </a:rPr>
              <a:t>愛されない　無視される　</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責められる　</a:t>
            </a:r>
            <a:r>
              <a:rPr lang="ja-JP" altLang="en-US" sz="2800" b="1" u="sng" dirty="0">
                <a:solidFill>
                  <a:srgbClr val="0000CC"/>
                </a:solidFill>
                <a:latin typeface="Calibri" panose="020F0502020204030204" pitchFamily="34" charset="0"/>
              </a:rPr>
              <a:t>罪悪感を持つ</a:t>
            </a:r>
            <a:endParaRPr lang="en-US" altLang="ja-JP" sz="2800" b="1" u="sng"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排除される　</a:t>
            </a:r>
            <a:r>
              <a:rPr lang="ja-JP" altLang="en-US" sz="2800" b="1" u="sng" dirty="0">
                <a:solidFill>
                  <a:srgbClr val="0000CC"/>
                </a:solidFill>
                <a:latin typeface="Calibri" panose="020F0502020204030204" pitchFamily="34" charset="0"/>
              </a:rPr>
              <a:t>無力感を持つ</a:t>
            </a:r>
            <a:endParaRPr lang="en-US" altLang="ja-JP" sz="2800" b="1" u="sng"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気持ちが通じない　</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価値をおかれない</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大切にされない</a:t>
            </a:r>
            <a:endParaRPr lang="en-US" altLang="ja-JP" sz="2800" b="1" dirty="0">
              <a:solidFill>
                <a:srgbClr val="0000CC"/>
              </a:solidFill>
              <a:latin typeface="Calibri" panose="020F0502020204030204" pitchFamily="34" charset="0"/>
            </a:endParaRPr>
          </a:p>
        </p:txBody>
      </p:sp>
      <p:sp>
        <p:nvSpPr>
          <p:cNvPr id="45060" name="Rectangle 5"/>
          <p:cNvSpPr>
            <a:spLocks noChangeArrowheads="1"/>
          </p:cNvSpPr>
          <p:nvPr/>
        </p:nvSpPr>
        <p:spPr bwMode="auto">
          <a:xfrm>
            <a:off x="1703388" y="5805488"/>
            <a:ext cx="40322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0070C0"/>
                </a:solidFill>
                <a:latin typeface="Times New Roman" panose="02020603050405020304" pitchFamily="18" charset="0"/>
              </a:rPr>
              <a:t>離脱状態</a:t>
            </a:r>
            <a:endParaRPr lang="en-US" altLang="ja-JP" sz="2800" dirty="0">
              <a:solidFill>
                <a:srgbClr val="0070C0"/>
              </a:solidFill>
            </a:endParaRPr>
          </a:p>
        </p:txBody>
      </p:sp>
      <p:sp>
        <p:nvSpPr>
          <p:cNvPr id="45061" name="Line 6"/>
          <p:cNvSpPr>
            <a:spLocks noChangeShapeType="1"/>
          </p:cNvSpPr>
          <p:nvPr/>
        </p:nvSpPr>
        <p:spPr bwMode="auto">
          <a:xfrm>
            <a:off x="3648075" y="1773238"/>
            <a:ext cx="533400" cy="5334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62" name="Rectangle 8"/>
          <p:cNvSpPr>
            <a:spLocks noChangeArrowheads="1"/>
          </p:cNvSpPr>
          <p:nvPr/>
        </p:nvSpPr>
        <p:spPr bwMode="auto">
          <a:xfrm>
            <a:off x="1774826" y="908050"/>
            <a:ext cx="3935413"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00B050"/>
                </a:solidFill>
              </a:rPr>
              <a:t>自分への攻撃</a:t>
            </a:r>
            <a:endParaRPr lang="ja-JP" altLang="en-US" sz="2800" dirty="0">
              <a:solidFill>
                <a:srgbClr val="00B050"/>
              </a:solidFill>
              <a:latin typeface="Times New Roman" panose="02020603050405020304" pitchFamily="18" charset="0"/>
            </a:endParaRPr>
          </a:p>
        </p:txBody>
      </p:sp>
      <p:sp>
        <p:nvSpPr>
          <p:cNvPr id="45063" name="Line 9"/>
          <p:cNvSpPr>
            <a:spLocks noChangeShapeType="1"/>
          </p:cNvSpPr>
          <p:nvPr/>
        </p:nvSpPr>
        <p:spPr bwMode="auto">
          <a:xfrm flipH="1">
            <a:off x="8515350" y="1819275"/>
            <a:ext cx="533400" cy="4572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64" name="Rectangle 10"/>
          <p:cNvSpPr>
            <a:spLocks noChangeArrowheads="1"/>
          </p:cNvSpPr>
          <p:nvPr/>
        </p:nvSpPr>
        <p:spPr bwMode="auto">
          <a:xfrm>
            <a:off x="5951539" y="5805488"/>
            <a:ext cx="4465637"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7030A0"/>
                </a:solidFill>
              </a:rPr>
              <a:t>逃避状態</a:t>
            </a:r>
            <a:endParaRPr lang="en-US" altLang="ja-JP" sz="2800" dirty="0">
              <a:solidFill>
                <a:srgbClr val="7030A0"/>
              </a:solidFill>
            </a:endParaRPr>
          </a:p>
        </p:txBody>
      </p:sp>
      <p:sp>
        <p:nvSpPr>
          <p:cNvPr id="45065" name="Rectangle 11"/>
          <p:cNvSpPr>
            <a:spLocks noChangeArrowheads="1"/>
          </p:cNvSpPr>
          <p:nvPr/>
        </p:nvSpPr>
        <p:spPr bwMode="auto">
          <a:xfrm>
            <a:off x="1701801" y="4616450"/>
            <a:ext cx="244951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a:latin typeface="Times New Roman" panose="02020603050405020304" pitchFamily="18" charset="0"/>
            </a:endParaRPr>
          </a:p>
        </p:txBody>
      </p:sp>
      <p:sp>
        <p:nvSpPr>
          <p:cNvPr id="45066" name="Rectangle 12"/>
          <p:cNvSpPr>
            <a:spLocks noChangeArrowheads="1"/>
          </p:cNvSpPr>
          <p:nvPr/>
        </p:nvSpPr>
        <p:spPr bwMode="auto">
          <a:xfrm>
            <a:off x="8688389" y="3933826"/>
            <a:ext cx="17287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67" name="Rectangle 13"/>
          <p:cNvSpPr>
            <a:spLocks noChangeArrowheads="1"/>
          </p:cNvSpPr>
          <p:nvPr/>
        </p:nvSpPr>
        <p:spPr bwMode="auto">
          <a:xfrm>
            <a:off x="3756026" y="1700213"/>
            <a:ext cx="5076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a:latin typeface="Times New Roman" panose="02020603050405020304" pitchFamily="18" charset="0"/>
            </a:endParaRPr>
          </a:p>
        </p:txBody>
      </p:sp>
      <p:sp>
        <p:nvSpPr>
          <p:cNvPr id="14" name="タイトル 1"/>
          <p:cNvSpPr txBox="1">
            <a:spLocks/>
          </p:cNvSpPr>
          <p:nvPr/>
        </p:nvSpPr>
        <p:spPr bwMode="auto">
          <a:xfrm>
            <a:off x="1766888" y="142875"/>
            <a:ext cx="8686800" cy="725488"/>
          </a:xfrm>
          <a:prstGeom prst="rect">
            <a:avLst/>
          </a:prstGeom>
          <a:noFill/>
          <a:ln w="9525">
            <a:noFill/>
            <a:miter lim="800000"/>
            <a:headEnd/>
            <a:tailEnd/>
          </a:ln>
        </p:spPr>
        <p:txBody>
          <a:bodyPr anchor="ctr"/>
          <a:lstStyle/>
          <a:p>
            <a:pPr algn="ctr" eaLnBrk="1" hangingPunct="1">
              <a:defRPr/>
            </a:pPr>
            <a:r>
              <a:rPr lang="ja-JP" altLang="en-US" sz="4800" kern="0" dirty="0">
                <a:solidFill>
                  <a:schemeClr val="tx2"/>
                </a:solidFill>
                <a:latin typeface="ＭＳ Ｐゴシック" panose="020B0600070205080204" pitchFamily="50" charset="-128"/>
                <a:ea typeface="ＭＳ Ｐゴシック" panose="020B0600070205080204" pitchFamily="50" charset="-128"/>
                <a:cs typeface="+mj-cs"/>
              </a:rPr>
              <a:t>＜怒り＞（心の傷への反応）</a:t>
            </a:r>
          </a:p>
        </p:txBody>
      </p:sp>
      <p:sp>
        <p:nvSpPr>
          <p:cNvPr id="45069" name="Rectangle 8"/>
          <p:cNvSpPr>
            <a:spLocks noChangeArrowheads="1"/>
          </p:cNvSpPr>
          <p:nvPr/>
        </p:nvSpPr>
        <p:spPr bwMode="auto">
          <a:xfrm>
            <a:off x="6194426" y="908050"/>
            <a:ext cx="3933825"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FF0000"/>
                </a:solidFill>
              </a:rPr>
              <a:t>他人への攻撃</a:t>
            </a:r>
            <a:endParaRPr lang="ja-JP" altLang="en-US" sz="2800" dirty="0">
              <a:solidFill>
                <a:srgbClr val="FF0000"/>
              </a:solidFill>
              <a:latin typeface="Times New Roman" panose="02020603050405020304" pitchFamily="18" charset="0"/>
            </a:endParaRPr>
          </a:p>
        </p:txBody>
      </p:sp>
      <p:sp>
        <p:nvSpPr>
          <p:cNvPr id="45070" name="Line 6"/>
          <p:cNvSpPr>
            <a:spLocks noChangeShapeType="1"/>
          </p:cNvSpPr>
          <p:nvPr/>
        </p:nvSpPr>
        <p:spPr bwMode="auto">
          <a:xfrm flipH="1" flipV="1">
            <a:off x="8366125" y="5122863"/>
            <a:ext cx="609600" cy="609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71" name="Line 9"/>
          <p:cNvSpPr>
            <a:spLocks noChangeShapeType="1"/>
          </p:cNvSpPr>
          <p:nvPr/>
        </p:nvSpPr>
        <p:spPr bwMode="auto">
          <a:xfrm flipV="1">
            <a:off x="3597276" y="5165725"/>
            <a:ext cx="627063" cy="4953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72" name="Rectangle 12"/>
          <p:cNvSpPr>
            <a:spLocks noChangeArrowheads="1"/>
          </p:cNvSpPr>
          <p:nvPr/>
        </p:nvSpPr>
        <p:spPr bwMode="auto">
          <a:xfrm>
            <a:off x="8840789" y="17002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3" name="Rectangle 12"/>
          <p:cNvSpPr>
            <a:spLocks noChangeArrowheads="1"/>
          </p:cNvSpPr>
          <p:nvPr/>
        </p:nvSpPr>
        <p:spPr bwMode="auto">
          <a:xfrm>
            <a:off x="8759825" y="1773238"/>
            <a:ext cx="17287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4" name="Rectangle 12"/>
          <p:cNvSpPr>
            <a:spLocks noChangeArrowheads="1"/>
          </p:cNvSpPr>
          <p:nvPr/>
        </p:nvSpPr>
        <p:spPr bwMode="auto">
          <a:xfrm>
            <a:off x="8688389" y="17002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5" name="Rectangle 12"/>
          <p:cNvSpPr>
            <a:spLocks noChangeArrowheads="1"/>
          </p:cNvSpPr>
          <p:nvPr/>
        </p:nvSpPr>
        <p:spPr bwMode="auto">
          <a:xfrm>
            <a:off x="8840789" y="18526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6" name="Rectangle 10"/>
          <p:cNvSpPr>
            <a:spLocks noChangeArrowheads="1"/>
          </p:cNvSpPr>
          <p:nvPr/>
        </p:nvSpPr>
        <p:spPr bwMode="auto">
          <a:xfrm>
            <a:off x="9048751" y="3716339"/>
            <a:ext cx="15208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7030A0"/>
                </a:solidFill>
              </a:rPr>
              <a:t>依存嗜癖</a:t>
            </a:r>
            <a:endParaRPr lang="en-US" altLang="ja-JP" sz="2400" dirty="0">
              <a:solidFill>
                <a:srgbClr val="7030A0"/>
              </a:solidFill>
            </a:endParaRPr>
          </a:p>
          <a:p>
            <a:pPr algn="ctr" eaLnBrk="1" hangingPunct="1">
              <a:spcBef>
                <a:spcPct val="0"/>
              </a:spcBef>
              <a:buFontTx/>
              <a:buNone/>
            </a:pPr>
            <a:r>
              <a:rPr lang="ja-JP" altLang="en-US" sz="2400" dirty="0">
                <a:solidFill>
                  <a:srgbClr val="7030A0"/>
                </a:solidFill>
              </a:rPr>
              <a:t>仕事中毒</a:t>
            </a:r>
            <a:endParaRPr lang="en-US" altLang="ja-JP" sz="2400" dirty="0">
              <a:solidFill>
                <a:srgbClr val="7030A0"/>
              </a:solidFill>
            </a:endParaRPr>
          </a:p>
          <a:p>
            <a:pPr algn="ctr" eaLnBrk="1" hangingPunct="1">
              <a:spcBef>
                <a:spcPct val="0"/>
              </a:spcBef>
              <a:buFontTx/>
              <a:buNone/>
            </a:pPr>
            <a:r>
              <a:rPr lang="ja-JP" altLang="en-US" sz="2400" dirty="0">
                <a:solidFill>
                  <a:srgbClr val="7030A0"/>
                </a:solidFill>
              </a:rPr>
              <a:t>他者支配</a:t>
            </a:r>
            <a:endParaRPr lang="en-US" altLang="ja-JP" sz="2400" dirty="0">
              <a:solidFill>
                <a:srgbClr val="7030A0"/>
              </a:solidFill>
            </a:endParaRPr>
          </a:p>
          <a:p>
            <a:pPr algn="ctr" eaLnBrk="1" hangingPunct="1">
              <a:spcBef>
                <a:spcPct val="0"/>
              </a:spcBef>
              <a:buFontTx/>
              <a:buNone/>
            </a:pPr>
            <a:r>
              <a:rPr lang="ja-JP" altLang="en-US" sz="2400" dirty="0">
                <a:solidFill>
                  <a:srgbClr val="7030A0"/>
                </a:solidFill>
              </a:rPr>
              <a:t>強迫症状</a:t>
            </a:r>
            <a:endParaRPr lang="en-US" altLang="ja-JP" sz="2400" dirty="0">
              <a:solidFill>
                <a:srgbClr val="7030A0"/>
              </a:solidFill>
            </a:endParaRPr>
          </a:p>
        </p:txBody>
      </p:sp>
      <p:sp>
        <p:nvSpPr>
          <p:cNvPr id="45077" name="Rectangle 10"/>
          <p:cNvSpPr>
            <a:spLocks noChangeArrowheads="1"/>
          </p:cNvSpPr>
          <p:nvPr/>
        </p:nvSpPr>
        <p:spPr bwMode="auto">
          <a:xfrm>
            <a:off x="9048751" y="1700214"/>
            <a:ext cx="15208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FF0000"/>
                </a:solidFill>
              </a:rPr>
              <a:t>暴力暴言</a:t>
            </a:r>
            <a:endParaRPr lang="en-US" altLang="ja-JP" sz="2400" dirty="0">
              <a:solidFill>
                <a:srgbClr val="FF0000"/>
              </a:solidFill>
            </a:endParaRPr>
          </a:p>
          <a:p>
            <a:pPr algn="ctr" eaLnBrk="1" hangingPunct="1">
              <a:spcBef>
                <a:spcPct val="0"/>
              </a:spcBef>
              <a:buFontTx/>
              <a:buNone/>
            </a:pPr>
            <a:r>
              <a:rPr lang="ja-JP" altLang="en-US" sz="2400" dirty="0">
                <a:solidFill>
                  <a:srgbClr val="FF0000"/>
                </a:solidFill>
              </a:rPr>
              <a:t>自己正当化</a:t>
            </a:r>
            <a:endParaRPr lang="en-US" altLang="ja-JP" sz="2400" dirty="0">
              <a:solidFill>
                <a:srgbClr val="FF0000"/>
              </a:solidFill>
            </a:endParaRPr>
          </a:p>
          <a:p>
            <a:pPr algn="ctr" eaLnBrk="1" hangingPunct="1">
              <a:spcBef>
                <a:spcPct val="0"/>
              </a:spcBef>
              <a:buFontTx/>
              <a:buNone/>
            </a:pPr>
            <a:r>
              <a:rPr lang="ja-JP" altLang="en-US" sz="2400" dirty="0">
                <a:solidFill>
                  <a:srgbClr val="FF0000"/>
                </a:solidFill>
              </a:rPr>
              <a:t>他者支配</a:t>
            </a:r>
            <a:endParaRPr lang="en-US" altLang="ja-JP" sz="2400" dirty="0">
              <a:solidFill>
                <a:srgbClr val="FF0000"/>
              </a:solidFill>
            </a:endParaRPr>
          </a:p>
          <a:p>
            <a:pPr algn="ctr" eaLnBrk="1" hangingPunct="1">
              <a:spcBef>
                <a:spcPct val="0"/>
              </a:spcBef>
              <a:buFontTx/>
              <a:buNone/>
            </a:pPr>
            <a:r>
              <a:rPr lang="ja-JP" altLang="en-US" sz="2400" dirty="0">
                <a:solidFill>
                  <a:srgbClr val="FF0000"/>
                </a:solidFill>
              </a:rPr>
              <a:t>敵対心</a:t>
            </a:r>
            <a:endParaRPr lang="en-US" altLang="ja-JP" sz="2400" dirty="0">
              <a:solidFill>
                <a:srgbClr val="FF0000"/>
              </a:solidFill>
            </a:endParaRPr>
          </a:p>
        </p:txBody>
      </p:sp>
      <p:sp>
        <p:nvSpPr>
          <p:cNvPr id="45078" name="Rectangle 10"/>
          <p:cNvSpPr>
            <a:spLocks noChangeArrowheads="1"/>
          </p:cNvSpPr>
          <p:nvPr/>
        </p:nvSpPr>
        <p:spPr bwMode="auto">
          <a:xfrm>
            <a:off x="1703389" y="1844676"/>
            <a:ext cx="1520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00B050"/>
                </a:solidFill>
              </a:rPr>
              <a:t>自己犠牲</a:t>
            </a:r>
            <a:endParaRPr lang="en-US" altLang="ja-JP" sz="2400" dirty="0">
              <a:solidFill>
                <a:srgbClr val="00B050"/>
              </a:solidFill>
            </a:endParaRPr>
          </a:p>
          <a:p>
            <a:pPr algn="ctr" eaLnBrk="1" hangingPunct="1">
              <a:spcBef>
                <a:spcPct val="0"/>
              </a:spcBef>
              <a:buFontTx/>
              <a:buNone/>
            </a:pPr>
            <a:r>
              <a:rPr lang="ja-JP" altLang="en-US" sz="2400" dirty="0">
                <a:solidFill>
                  <a:srgbClr val="00B050"/>
                </a:solidFill>
              </a:rPr>
              <a:t>自己否定</a:t>
            </a:r>
            <a:endParaRPr lang="en-US" altLang="ja-JP" sz="2400" dirty="0">
              <a:solidFill>
                <a:srgbClr val="00B050"/>
              </a:solidFill>
            </a:endParaRPr>
          </a:p>
          <a:p>
            <a:pPr algn="ctr" eaLnBrk="1" hangingPunct="1">
              <a:spcBef>
                <a:spcPct val="0"/>
              </a:spcBef>
              <a:buFontTx/>
              <a:buNone/>
            </a:pPr>
            <a:r>
              <a:rPr lang="ja-JP" altLang="en-US" sz="2400" dirty="0">
                <a:solidFill>
                  <a:srgbClr val="00B050"/>
                </a:solidFill>
              </a:rPr>
              <a:t>被害意識</a:t>
            </a:r>
            <a:endParaRPr lang="en-US" altLang="ja-JP" sz="2400" dirty="0">
              <a:solidFill>
                <a:srgbClr val="00B050"/>
              </a:solidFill>
            </a:endParaRPr>
          </a:p>
          <a:p>
            <a:pPr algn="ctr" eaLnBrk="1" hangingPunct="1">
              <a:spcBef>
                <a:spcPct val="0"/>
              </a:spcBef>
              <a:buFontTx/>
              <a:buNone/>
            </a:pPr>
            <a:r>
              <a:rPr lang="ja-JP" altLang="en-US" sz="2400" dirty="0">
                <a:solidFill>
                  <a:srgbClr val="00B050"/>
                </a:solidFill>
              </a:rPr>
              <a:t>自傷行為</a:t>
            </a:r>
            <a:endParaRPr lang="en-US" altLang="ja-JP" sz="2400" dirty="0">
              <a:solidFill>
                <a:srgbClr val="00B050"/>
              </a:solidFill>
            </a:endParaRPr>
          </a:p>
        </p:txBody>
      </p:sp>
      <p:sp>
        <p:nvSpPr>
          <p:cNvPr id="45079" name="Rectangle 10"/>
          <p:cNvSpPr>
            <a:spLocks noChangeArrowheads="1"/>
          </p:cNvSpPr>
          <p:nvPr/>
        </p:nvSpPr>
        <p:spPr bwMode="auto">
          <a:xfrm>
            <a:off x="1703389" y="3814763"/>
            <a:ext cx="15208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0070C0"/>
                </a:solidFill>
              </a:rPr>
              <a:t>抑鬱</a:t>
            </a:r>
            <a:endParaRPr lang="en-US" altLang="ja-JP" sz="2400" dirty="0">
              <a:solidFill>
                <a:srgbClr val="0070C0"/>
              </a:solidFill>
            </a:endParaRPr>
          </a:p>
          <a:p>
            <a:pPr algn="ctr" eaLnBrk="1" hangingPunct="1">
              <a:spcBef>
                <a:spcPct val="0"/>
              </a:spcBef>
              <a:buFontTx/>
              <a:buNone/>
            </a:pPr>
            <a:r>
              <a:rPr lang="ja-JP" altLang="en-US" sz="2400" dirty="0">
                <a:solidFill>
                  <a:srgbClr val="0070C0"/>
                </a:solidFill>
              </a:rPr>
              <a:t>抑圧</a:t>
            </a:r>
            <a:endParaRPr lang="en-US" altLang="ja-JP" sz="2400" dirty="0">
              <a:solidFill>
                <a:srgbClr val="0070C0"/>
              </a:solidFill>
            </a:endParaRPr>
          </a:p>
          <a:p>
            <a:pPr algn="ctr" eaLnBrk="1" hangingPunct="1">
              <a:spcBef>
                <a:spcPct val="0"/>
              </a:spcBef>
              <a:buFontTx/>
              <a:buNone/>
            </a:pPr>
            <a:r>
              <a:rPr lang="ja-JP" altLang="en-US" sz="2400" dirty="0">
                <a:solidFill>
                  <a:srgbClr val="0070C0"/>
                </a:solidFill>
              </a:rPr>
              <a:t>解離</a:t>
            </a:r>
            <a:endParaRPr lang="en-US" altLang="ja-JP" sz="2400" dirty="0">
              <a:solidFill>
                <a:srgbClr val="0070C0"/>
              </a:solidFill>
            </a:endParaRPr>
          </a:p>
          <a:p>
            <a:pPr algn="ctr" eaLnBrk="1" hangingPunct="1">
              <a:spcBef>
                <a:spcPct val="0"/>
              </a:spcBef>
              <a:buFontTx/>
              <a:buNone/>
            </a:pPr>
            <a:r>
              <a:rPr lang="ja-JP" altLang="en-US" sz="2400" dirty="0">
                <a:solidFill>
                  <a:srgbClr val="0070C0"/>
                </a:solidFill>
              </a:rPr>
              <a:t>投影</a:t>
            </a:r>
            <a:endParaRPr lang="en-US" altLang="ja-JP" sz="2400" dirty="0">
              <a:solidFill>
                <a:srgbClr val="0070C0"/>
              </a:solidFill>
            </a:endParaRPr>
          </a:p>
        </p:txBody>
      </p:sp>
      <p:sp>
        <p:nvSpPr>
          <p:cNvPr id="2" name="スライド番号プレースホルダー 1"/>
          <p:cNvSpPr>
            <a:spLocks noGrp="1"/>
          </p:cNvSpPr>
          <p:nvPr>
            <p:ph type="sldNum" sz="quarter" idx="12"/>
          </p:nvPr>
        </p:nvSpPr>
        <p:spPr/>
        <p:txBody>
          <a:bodyPr/>
          <a:lstStyle/>
          <a:p>
            <a:fld id="{58E70909-AA54-413C-B4A4-65B2E83BDFAE}" type="slidenum">
              <a:rPr kumimoji="1" lang="ja-JP" altLang="en-US" smtClean="0"/>
              <a:t>44</a:t>
            </a:fld>
            <a:endParaRPr kumimoji="1" lang="ja-JP" altLang="en-US"/>
          </a:p>
        </p:txBody>
      </p:sp>
    </p:spTree>
    <p:extLst>
      <p:ext uri="{BB962C8B-B14F-4D97-AF65-F5344CB8AC3E}">
        <p14:creationId xmlns:p14="http://schemas.microsoft.com/office/powerpoint/2010/main" val="2988433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46655" y="400555"/>
            <a:ext cx="11319124" cy="769441"/>
          </a:xfrm>
          <a:prstGeom prst="rect">
            <a:avLst/>
          </a:prstGeom>
          <a:noFill/>
        </p:spPr>
        <p:txBody>
          <a:bodyPr wrap="none" rtlCol="0">
            <a:spAutoFit/>
          </a:bodyPr>
          <a:lstStyle/>
          <a:p>
            <a:r>
              <a:rPr kumimoji="1" lang="ja-JP" altLang="en-US" sz="4400" dirty="0">
                <a:solidFill>
                  <a:srgbClr val="0000CC"/>
                </a:solidFill>
                <a:latin typeface="ＭＳ Ｐゴシック" panose="020B0600070205080204" pitchFamily="50" charset="-128"/>
                <a:ea typeface="ＭＳ Ｐゴシック" panose="020B0600070205080204" pitchFamily="50" charset="-128"/>
              </a:rPr>
              <a:t>筋痛性脳脊髄炎（</a:t>
            </a:r>
            <a:r>
              <a:rPr kumimoji="1" lang="en-US" altLang="ja-JP" sz="4400" dirty="0">
                <a:solidFill>
                  <a:srgbClr val="0000CC"/>
                </a:solidFill>
                <a:latin typeface="ＭＳ Ｐゴシック" panose="020B0600070205080204" pitchFamily="50" charset="-128"/>
                <a:ea typeface="ＭＳ Ｐゴシック" panose="020B0600070205080204" pitchFamily="50" charset="-128"/>
              </a:rPr>
              <a:t>ME)</a:t>
            </a:r>
            <a:r>
              <a:rPr kumimoji="1" lang="ja-JP" altLang="en-US" sz="4400" dirty="0">
                <a:latin typeface="ＭＳ Ｐゴシック" panose="020B0600070205080204" pitchFamily="50" charset="-128"/>
                <a:ea typeface="ＭＳ Ｐゴシック" panose="020B0600070205080204" pitchFamily="50" charset="-128"/>
              </a:rPr>
              <a:t>／</a:t>
            </a:r>
            <a:r>
              <a:rPr kumimoji="1" lang="ja-JP" altLang="en-US" sz="4400" dirty="0">
                <a:solidFill>
                  <a:srgbClr val="FF0000"/>
                </a:solidFill>
                <a:latin typeface="ＭＳ Ｐゴシック" panose="020B0600070205080204" pitchFamily="50" charset="-128"/>
                <a:ea typeface="ＭＳ Ｐゴシック" panose="020B0600070205080204" pitchFamily="50" charset="-128"/>
              </a:rPr>
              <a:t>慢性疲労症候群（</a:t>
            </a:r>
            <a:r>
              <a:rPr kumimoji="1" lang="en-US" altLang="ja-JP" sz="4400" dirty="0">
                <a:solidFill>
                  <a:srgbClr val="FF0000"/>
                </a:solidFill>
                <a:latin typeface="ＭＳ Ｐゴシック" panose="020B0600070205080204" pitchFamily="50" charset="-128"/>
                <a:ea typeface="ＭＳ Ｐゴシック" panose="020B0600070205080204" pitchFamily="50" charset="-128"/>
              </a:rPr>
              <a:t>CFS)</a:t>
            </a:r>
            <a:endParaRPr kumimoji="1" lang="ja-JP" altLang="en-US" sz="44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522511" y="1722664"/>
            <a:ext cx="4816928" cy="4721677"/>
            <a:chOff x="3306536" y="1387929"/>
            <a:chExt cx="4816928" cy="4721677"/>
          </a:xfrm>
        </p:grpSpPr>
        <p:grpSp>
          <p:nvGrpSpPr>
            <p:cNvPr id="5" name="グループ化 4"/>
            <p:cNvGrpSpPr/>
            <p:nvPr/>
          </p:nvGrpSpPr>
          <p:grpSpPr>
            <a:xfrm>
              <a:off x="3306536" y="1387929"/>
              <a:ext cx="4816928" cy="4721677"/>
              <a:chOff x="3477986" y="1491342"/>
              <a:chExt cx="3973291" cy="3989614"/>
            </a:xfrm>
          </p:grpSpPr>
          <p:sp>
            <p:nvSpPr>
              <p:cNvPr id="2" name="楕円 1"/>
              <p:cNvSpPr/>
              <p:nvPr/>
            </p:nvSpPr>
            <p:spPr>
              <a:xfrm>
                <a:off x="3477986" y="1494064"/>
                <a:ext cx="2645228" cy="2661557"/>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4806049" y="1491342"/>
                <a:ext cx="2645228" cy="26615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4166505" y="2819399"/>
                <a:ext cx="2645228" cy="2661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3673929" y="2367642"/>
              <a:ext cx="1107996" cy="646331"/>
            </a:xfrm>
            <a:prstGeom prst="rect">
              <a:avLst/>
            </a:prstGeom>
            <a:noFill/>
          </p:spPr>
          <p:txBody>
            <a:bodyPr wrap="none" rtlCol="0">
              <a:spAutoFit/>
            </a:bodyPr>
            <a:lstStyle/>
            <a:p>
              <a:r>
                <a:rPr kumimoji="1" lang="ja-JP" altLang="en-US" sz="3600" dirty="0">
                  <a:solidFill>
                    <a:srgbClr val="0000CC"/>
                  </a:solidFill>
                  <a:latin typeface="ＭＳ Ｐゴシック" panose="020B0600070205080204" pitchFamily="50" charset="-128"/>
                  <a:ea typeface="ＭＳ Ｐゴシック" panose="020B0600070205080204" pitchFamily="50" charset="-128"/>
                </a:rPr>
                <a:t>疼痛</a:t>
              </a:r>
            </a:p>
          </p:txBody>
        </p:sp>
        <p:sp>
          <p:nvSpPr>
            <p:cNvPr id="9" name="テキスト ボックス 8"/>
            <p:cNvSpPr txBox="1"/>
            <p:nvPr/>
          </p:nvSpPr>
          <p:spPr>
            <a:xfrm>
              <a:off x="6659338" y="2381250"/>
              <a:ext cx="1107996" cy="646331"/>
            </a:xfrm>
            <a:prstGeom prst="rect">
              <a:avLst/>
            </a:prstGeom>
            <a:noFill/>
          </p:spPr>
          <p:txBody>
            <a:bodyPr wrap="none" rtlCol="0">
              <a:spAutoFit/>
            </a:bodyPr>
            <a:lstStyle/>
            <a:p>
              <a:r>
                <a:rPr lang="ja-JP" altLang="en-US" sz="3600" dirty="0">
                  <a:solidFill>
                    <a:srgbClr val="00B050"/>
                  </a:solidFill>
                  <a:latin typeface="ＭＳ Ｐゴシック" panose="020B0600070205080204" pitchFamily="50" charset="-128"/>
                  <a:ea typeface="ＭＳ Ｐゴシック" panose="020B0600070205080204" pitchFamily="50" charset="-128"/>
                </a:rPr>
                <a:t>疲労</a:t>
              </a:r>
              <a:endParaRPr kumimoji="1" lang="ja-JP" altLang="en-US" sz="3600" dirty="0">
                <a:solidFill>
                  <a:srgbClr val="00B050"/>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5190688" y="4793119"/>
              <a:ext cx="1107996" cy="646331"/>
            </a:xfrm>
            <a:prstGeom prst="rect">
              <a:avLst/>
            </a:prstGeom>
            <a:noFill/>
          </p:spPr>
          <p:txBody>
            <a:bodyPr wrap="none" rtlCol="0">
              <a:spAutoFit/>
            </a:body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過敏</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5230690" y="3183928"/>
              <a:ext cx="998724" cy="584775"/>
            </a:xfrm>
            <a:prstGeom prst="rect">
              <a:avLst/>
            </a:prstGeom>
            <a:noFill/>
          </p:spPr>
          <p:txBody>
            <a:bodyPr wrap="square" rtlCol="0">
              <a:spAutoFit/>
            </a:bodyPr>
            <a:lstStyle/>
            <a:p>
              <a:r>
                <a:rPr lang="ja-JP" altLang="en-US" sz="3200" dirty="0">
                  <a:solidFill>
                    <a:srgbClr val="33CCCC"/>
                  </a:solidFill>
                  <a:latin typeface="ＭＳ Ｐゴシック" panose="020B0600070205080204" pitchFamily="50" charset="-128"/>
                  <a:ea typeface="ＭＳ Ｐゴシック" panose="020B0600070205080204" pitchFamily="50" charset="-128"/>
                </a:rPr>
                <a:t>脳霧</a:t>
              </a:r>
              <a:endParaRPr kumimoji="1" lang="ja-JP" altLang="en-US" sz="3200" dirty="0">
                <a:solidFill>
                  <a:srgbClr val="33CCCC"/>
                </a:solidFill>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4285690" y="3778140"/>
              <a:ext cx="987214" cy="523220"/>
            </a:xfrm>
            <a:prstGeom prst="rect">
              <a:avLst/>
            </a:prstGeom>
            <a:noFill/>
          </p:spPr>
          <p:txBody>
            <a:bodyPr wrap="square" rtlCol="0">
              <a:spAutoFit/>
            </a:bodyPr>
            <a:lstStyle/>
            <a:p>
              <a:r>
                <a:rPr lang="ja-JP" altLang="en-US" sz="2800" dirty="0">
                  <a:solidFill>
                    <a:srgbClr val="7030A0"/>
                  </a:solidFill>
                  <a:latin typeface="ＭＳ Ｐゴシック" panose="020B0600070205080204" pitchFamily="50" charset="-128"/>
                  <a:ea typeface="ＭＳ Ｐゴシック" panose="020B0600070205080204" pitchFamily="50" charset="-128"/>
                </a:rPr>
                <a:t>頭痛</a:t>
              </a:r>
              <a:endParaRPr kumimoji="1" lang="ja-JP" altLang="en-US" sz="2800" dirty="0">
                <a:solidFill>
                  <a:srgbClr val="7030A0"/>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6217904" y="3767254"/>
              <a:ext cx="987214" cy="523220"/>
            </a:xfrm>
            <a:prstGeom prst="rect">
              <a:avLst/>
            </a:prstGeom>
            <a:noFill/>
          </p:spPr>
          <p:txBody>
            <a:bodyPr wrap="square" rtlCol="0">
              <a:spAutoFit/>
            </a:bodyPr>
            <a:lstStyle/>
            <a:p>
              <a:r>
                <a:rPr lang="ja-JP" altLang="en-US" sz="2800" dirty="0">
                  <a:solidFill>
                    <a:srgbClr val="FF3300"/>
                  </a:solidFill>
                  <a:latin typeface="ＭＳ Ｐゴシック" panose="020B0600070205080204" pitchFamily="50" charset="-128"/>
                  <a:ea typeface="ＭＳ Ｐゴシック" panose="020B0600070205080204" pitchFamily="50" charset="-128"/>
                </a:rPr>
                <a:t>眩暈</a:t>
              </a:r>
              <a:endParaRPr kumimoji="1" lang="ja-JP" altLang="en-US" sz="2800" dirty="0">
                <a:solidFill>
                  <a:srgbClr val="FF3300"/>
                </a:solidFill>
                <a:latin typeface="ＭＳ Ｐゴシック" panose="020B0600070205080204" pitchFamily="50" charset="-128"/>
                <a:ea typeface="ＭＳ Ｐゴシック" panose="020B0600070205080204" pitchFamily="50" charset="-128"/>
              </a:endParaRPr>
            </a:p>
          </p:txBody>
        </p:sp>
      </p:grpSp>
      <p:sp>
        <p:nvSpPr>
          <p:cNvPr id="6" name="スライド番号プレースホルダー 5"/>
          <p:cNvSpPr>
            <a:spLocks noGrp="1"/>
          </p:cNvSpPr>
          <p:nvPr>
            <p:ph type="sldNum" sz="quarter" idx="12"/>
          </p:nvPr>
        </p:nvSpPr>
        <p:spPr/>
        <p:txBody>
          <a:bodyPr/>
          <a:lstStyle/>
          <a:p>
            <a:fld id="{DC0F30EA-423F-449D-A3CC-24E3AB670461}" type="slidenum">
              <a:rPr kumimoji="1" lang="ja-JP" altLang="en-US" smtClean="0"/>
              <a:t>45</a:t>
            </a:fld>
            <a:endParaRPr kumimoji="1" lang="ja-JP" altLang="en-US"/>
          </a:p>
        </p:txBody>
      </p:sp>
      <p:grpSp>
        <p:nvGrpSpPr>
          <p:cNvPr id="29" name="グループ化 28"/>
          <p:cNvGrpSpPr/>
          <p:nvPr/>
        </p:nvGrpSpPr>
        <p:grpSpPr>
          <a:xfrm>
            <a:off x="5659948" y="1121502"/>
            <a:ext cx="6009914" cy="5516519"/>
            <a:chOff x="3022881" y="1121502"/>
            <a:chExt cx="6009914" cy="5516519"/>
          </a:xfrm>
        </p:grpSpPr>
        <p:sp>
          <p:nvSpPr>
            <p:cNvPr id="30" name="楕円 29"/>
            <p:cNvSpPr/>
            <p:nvPr/>
          </p:nvSpPr>
          <p:spPr>
            <a:xfrm>
              <a:off x="4742876" y="1121502"/>
              <a:ext cx="2668962" cy="2649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5745166" y="3982136"/>
              <a:ext cx="2668962" cy="264974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3649965" y="3988277"/>
              <a:ext cx="2668962" cy="26497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a:off x="3022881" y="2097620"/>
              <a:ext cx="2668962" cy="26497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6340548" y="2097620"/>
              <a:ext cx="2668962" cy="2649744"/>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3113034" y="2669818"/>
              <a:ext cx="1620957" cy="1384995"/>
            </a:xfrm>
            <a:prstGeom prst="rect">
              <a:avLst/>
            </a:prstGeom>
            <a:noFill/>
          </p:spPr>
          <p:txBody>
            <a:bodyPr wrap="none" rtlCol="0">
              <a:spAutoFit/>
            </a:bodyPr>
            <a:lstStyle/>
            <a:p>
              <a:r>
                <a:rPr lang="ja-JP" altLang="en-US" sz="2800" dirty="0">
                  <a:solidFill>
                    <a:srgbClr val="FFC000"/>
                  </a:solidFill>
                  <a:latin typeface="ＭＳ Ｐゴシック" panose="020B0600070205080204" pitchFamily="50" charset="-128"/>
                  <a:ea typeface="ＭＳ Ｐゴシック" panose="020B0600070205080204" pitchFamily="50" charset="-128"/>
                </a:rPr>
                <a:t>化学物質</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a:p>
              <a:r>
                <a:rPr lang="ja-JP" altLang="en-US" sz="2800" dirty="0">
                  <a:solidFill>
                    <a:srgbClr val="FFC000"/>
                  </a:solidFill>
                  <a:latin typeface="ＭＳ Ｐゴシック" panose="020B0600070205080204" pitchFamily="50" charset="-128"/>
                  <a:ea typeface="ＭＳ Ｐゴシック" panose="020B0600070205080204" pitchFamily="50" charset="-128"/>
                </a:rPr>
                <a:t>  電磁波</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a:p>
              <a:r>
                <a:rPr lang="ja-JP" altLang="en-US" sz="2800" dirty="0">
                  <a:solidFill>
                    <a:srgbClr val="FFC000"/>
                  </a:solidFill>
                  <a:latin typeface="ＭＳ Ｐゴシック" panose="020B0600070205080204" pitchFamily="50" charset="-128"/>
                  <a:ea typeface="ＭＳ Ｐゴシック" panose="020B0600070205080204" pitchFamily="50" charset="-128"/>
                </a:rPr>
                <a:t>　過敏症</a:t>
              </a:r>
            </a:p>
          </p:txBody>
        </p:sp>
        <p:sp>
          <p:nvSpPr>
            <p:cNvPr id="36" name="テキスト ボックス 35"/>
            <p:cNvSpPr txBox="1"/>
            <p:nvPr/>
          </p:nvSpPr>
          <p:spPr>
            <a:xfrm>
              <a:off x="7411838" y="2921889"/>
              <a:ext cx="1620957" cy="954107"/>
            </a:xfrm>
            <a:prstGeom prst="rect">
              <a:avLst/>
            </a:prstGeom>
            <a:noFill/>
          </p:spPr>
          <p:txBody>
            <a:bodyPr wrap="none" rtlCol="0">
              <a:spAutoFit/>
            </a:bodyPr>
            <a:lstStyle/>
            <a:p>
              <a:r>
                <a:rPr lang="ja-JP" altLang="en-US" sz="2800" dirty="0">
                  <a:solidFill>
                    <a:srgbClr val="0000CC"/>
                  </a:solidFill>
                  <a:latin typeface="ＭＳ Ｐゴシック" panose="020B0600070205080204" pitchFamily="50" charset="-128"/>
                  <a:ea typeface="ＭＳ Ｐゴシック" panose="020B0600070205080204" pitchFamily="50" charset="-128"/>
                </a:rPr>
                <a:t>過敏性</a:t>
              </a:r>
              <a:endParaRPr lang="en-US" altLang="ja-JP" sz="2800" dirty="0">
                <a:solidFill>
                  <a:srgbClr val="0000CC"/>
                </a:solidFill>
                <a:latin typeface="ＭＳ Ｐゴシック" panose="020B0600070205080204" pitchFamily="50" charset="-128"/>
                <a:ea typeface="ＭＳ Ｐゴシック" panose="020B0600070205080204" pitchFamily="50" charset="-128"/>
              </a:endParaRPr>
            </a:p>
            <a:p>
              <a:r>
                <a:rPr lang="ja-JP" altLang="en-US" sz="2800" dirty="0">
                  <a:solidFill>
                    <a:srgbClr val="0000CC"/>
                  </a:solidFill>
                  <a:latin typeface="ＭＳ Ｐゴシック" panose="020B0600070205080204" pitchFamily="50" charset="-128"/>
                  <a:ea typeface="ＭＳ Ｐゴシック" panose="020B0600070205080204" pitchFamily="50" charset="-128"/>
                </a:rPr>
                <a:t>腸症候群</a:t>
              </a:r>
            </a:p>
          </p:txBody>
        </p:sp>
        <p:sp>
          <p:nvSpPr>
            <p:cNvPr id="37" name="テキスト ボックス 36"/>
            <p:cNvSpPr txBox="1"/>
            <p:nvPr/>
          </p:nvSpPr>
          <p:spPr>
            <a:xfrm>
              <a:off x="5103040" y="1642305"/>
              <a:ext cx="1980029" cy="523220"/>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線維筋痛症</a:t>
              </a:r>
            </a:p>
          </p:txBody>
        </p:sp>
        <p:sp>
          <p:nvSpPr>
            <p:cNvPr id="38" name="テキスト ボックス 37"/>
            <p:cNvSpPr txBox="1"/>
            <p:nvPr/>
          </p:nvSpPr>
          <p:spPr>
            <a:xfrm>
              <a:off x="3965794" y="5116830"/>
              <a:ext cx="1726049" cy="954107"/>
            </a:xfrm>
            <a:prstGeom prst="rect">
              <a:avLst/>
            </a:prstGeom>
            <a:noFill/>
          </p:spPr>
          <p:txBody>
            <a:bodyPr wrap="square" rtlCol="0">
              <a:spAutoFit/>
            </a:bodyPr>
            <a:lstStyle/>
            <a:p>
              <a:r>
                <a:rPr lang="ja-JP" altLang="en-US" sz="2800" dirty="0">
                  <a:solidFill>
                    <a:srgbClr val="00B050"/>
                  </a:solidFill>
                  <a:latin typeface="ＭＳ Ｐゴシック" panose="020B0600070205080204" pitchFamily="50" charset="-128"/>
                  <a:ea typeface="ＭＳ Ｐゴシック" panose="020B0600070205080204" pitchFamily="50" charset="-128"/>
                </a:rPr>
                <a:t>不安障害気分障害</a:t>
              </a:r>
            </a:p>
          </p:txBody>
        </p:sp>
        <p:sp>
          <p:nvSpPr>
            <p:cNvPr id="39" name="テキスト ボックス 38"/>
            <p:cNvSpPr txBox="1"/>
            <p:nvPr/>
          </p:nvSpPr>
          <p:spPr>
            <a:xfrm>
              <a:off x="6528555" y="5105484"/>
              <a:ext cx="1620957" cy="954107"/>
            </a:xfrm>
            <a:prstGeom prst="rect">
              <a:avLst/>
            </a:prstGeom>
            <a:noFill/>
          </p:spPr>
          <p:txBody>
            <a:bodyPr wrap="none" rtlCol="0">
              <a:spAutoFit/>
            </a:bodyPr>
            <a:lstStyle/>
            <a:p>
              <a:r>
                <a:rPr lang="ja-JP" altLang="en-US" sz="2800" dirty="0">
                  <a:solidFill>
                    <a:srgbClr val="7030A0"/>
                  </a:solidFill>
                  <a:latin typeface="ＭＳ Ｐゴシック" panose="020B0600070205080204" pitchFamily="50" charset="-128"/>
                  <a:ea typeface="ＭＳ Ｐゴシック" panose="020B0600070205080204" pitchFamily="50" charset="-128"/>
                </a:rPr>
                <a:t>起立性</a:t>
              </a:r>
              <a:endParaRPr lang="en-US" altLang="ja-JP" sz="2800" dirty="0">
                <a:solidFill>
                  <a:srgbClr val="7030A0"/>
                </a:solidFill>
                <a:latin typeface="ＭＳ Ｐゴシック" panose="020B0600070205080204" pitchFamily="50" charset="-128"/>
                <a:ea typeface="ＭＳ Ｐゴシック" panose="020B0600070205080204" pitchFamily="50" charset="-128"/>
              </a:endParaRPr>
            </a:p>
            <a:p>
              <a:r>
                <a:rPr lang="ja-JP" altLang="en-US" sz="2800" dirty="0">
                  <a:solidFill>
                    <a:srgbClr val="7030A0"/>
                  </a:solidFill>
                  <a:latin typeface="ＭＳ Ｐゴシック" panose="020B0600070205080204" pitchFamily="50" charset="-128"/>
                  <a:ea typeface="ＭＳ Ｐゴシック" panose="020B0600070205080204" pitchFamily="50" charset="-128"/>
                </a:rPr>
                <a:t>調節障害</a:t>
              </a:r>
            </a:p>
          </p:txBody>
        </p:sp>
        <p:sp>
          <p:nvSpPr>
            <p:cNvPr id="40" name="楕円 39"/>
            <p:cNvSpPr/>
            <p:nvPr/>
          </p:nvSpPr>
          <p:spPr>
            <a:xfrm>
              <a:off x="4620553" y="2467087"/>
              <a:ext cx="2668962" cy="2649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945349" y="3471675"/>
              <a:ext cx="2031325"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慢性炎症</a:t>
              </a:r>
              <a:endParaRPr lang="en-US" altLang="ja-JP" sz="3600" dirty="0">
                <a:latin typeface="ＭＳ Ｐゴシック" panose="020B0600070205080204" pitchFamily="50" charset="-128"/>
                <a:ea typeface="ＭＳ Ｐゴシック" panose="020B0600070205080204" pitchFamily="50" charset="-128"/>
              </a:endParaRPr>
            </a:p>
          </p:txBody>
        </p:sp>
      </p:grpSp>
      <p:sp>
        <p:nvSpPr>
          <p:cNvPr id="28" name="テキスト ボックス 27">
            <a:extLst>
              <a:ext uri="{FF2B5EF4-FFF2-40B4-BE49-F238E27FC236}">
                <a16:creationId xmlns:a16="http://schemas.microsoft.com/office/drawing/2014/main" id="{73170F5C-BD71-CCFD-E3F9-722F5E774EFA}"/>
              </a:ext>
            </a:extLst>
          </p:cNvPr>
          <p:cNvSpPr txBox="1"/>
          <p:nvPr/>
        </p:nvSpPr>
        <p:spPr>
          <a:xfrm>
            <a:off x="2427582" y="2623566"/>
            <a:ext cx="1209265" cy="523220"/>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不眠</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80671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FE591724-CE7E-F3C8-583A-22375A0B0C0B}"/>
              </a:ext>
            </a:extLst>
          </p:cNvPr>
          <p:cNvGrpSpPr/>
          <p:nvPr/>
        </p:nvGrpSpPr>
        <p:grpSpPr>
          <a:xfrm>
            <a:off x="5757959" y="92765"/>
            <a:ext cx="6271598" cy="6709189"/>
            <a:chOff x="3160531" y="198180"/>
            <a:chExt cx="6271598" cy="6603774"/>
          </a:xfrm>
        </p:grpSpPr>
        <p:pic>
          <p:nvPicPr>
            <p:cNvPr id="2" name="図 1"/>
            <p:cNvPicPr>
              <a:picLocks noChangeAspect="1"/>
            </p:cNvPicPr>
            <p:nvPr/>
          </p:nvPicPr>
          <p:blipFill>
            <a:blip r:embed="rId2"/>
            <a:stretch>
              <a:fillRect/>
            </a:stretch>
          </p:blipFill>
          <p:spPr>
            <a:xfrm>
              <a:off x="3160531" y="198180"/>
              <a:ext cx="5290345" cy="6603774"/>
            </a:xfrm>
            <a:prstGeom prst="rect">
              <a:avLst/>
            </a:prstGeom>
          </p:spPr>
        </p:pic>
        <p:sp>
          <p:nvSpPr>
            <p:cNvPr id="4" name="テキスト ボックス 3"/>
            <p:cNvSpPr txBox="1"/>
            <p:nvPr/>
          </p:nvSpPr>
          <p:spPr>
            <a:xfrm>
              <a:off x="8699863" y="679269"/>
              <a:ext cx="649537"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建前</a:t>
              </a:r>
            </a:p>
          </p:txBody>
        </p:sp>
        <p:sp>
          <p:nvSpPr>
            <p:cNvPr id="5" name="テキスト ボックス 4"/>
            <p:cNvSpPr txBox="1"/>
            <p:nvPr/>
          </p:nvSpPr>
          <p:spPr>
            <a:xfrm>
              <a:off x="8747759" y="3130735"/>
              <a:ext cx="649537"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本音</a:t>
              </a:r>
            </a:p>
          </p:txBody>
        </p:sp>
        <p:sp>
          <p:nvSpPr>
            <p:cNvPr id="6" name="テキスト ボックス 5"/>
            <p:cNvSpPr txBox="1"/>
            <p:nvPr/>
          </p:nvSpPr>
          <p:spPr>
            <a:xfrm>
              <a:off x="8782592" y="5373199"/>
              <a:ext cx="649537"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本心</a:t>
              </a:r>
            </a:p>
          </p:txBody>
        </p:sp>
      </p:grpSp>
      <p:grpSp>
        <p:nvGrpSpPr>
          <p:cNvPr id="7" name="グループ化 6">
            <a:extLst>
              <a:ext uri="{FF2B5EF4-FFF2-40B4-BE49-F238E27FC236}">
                <a16:creationId xmlns:a16="http://schemas.microsoft.com/office/drawing/2014/main" id="{60A64907-75FE-58C1-034F-4362BB2EF25B}"/>
              </a:ext>
            </a:extLst>
          </p:cNvPr>
          <p:cNvGrpSpPr/>
          <p:nvPr/>
        </p:nvGrpSpPr>
        <p:grpSpPr>
          <a:xfrm>
            <a:off x="0" y="112093"/>
            <a:ext cx="5757959" cy="6745907"/>
            <a:chOff x="2531393" y="692331"/>
            <a:chExt cx="6665616" cy="5473337"/>
          </a:xfrm>
        </p:grpSpPr>
        <p:grpSp>
          <p:nvGrpSpPr>
            <p:cNvPr id="8" name="グループ化 7">
              <a:extLst>
                <a:ext uri="{FF2B5EF4-FFF2-40B4-BE49-F238E27FC236}">
                  <a16:creationId xmlns:a16="http://schemas.microsoft.com/office/drawing/2014/main" id="{C8332457-0C68-07DB-DADC-0C811E84629C}"/>
                </a:ext>
              </a:extLst>
            </p:cNvPr>
            <p:cNvGrpSpPr/>
            <p:nvPr/>
          </p:nvGrpSpPr>
          <p:grpSpPr>
            <a:xfrm>
              <a:off x="2531393" y="692331"/>
              <a:ext cx="6665616" cy="5473337"/>
              <a:chOff x="2948647" y="1051529"/>
              <a:chExt cx="5968131" cy="4774505"/>
            </a:xfrm>
          </p:grpSpPr>
          <p:pic>
            <p:nvPicPr>
              <p:cNvPr id="10" name="図 9">
                <a:extLst>
                  <a:ext uri="{FF2B5EF4-FFF2-40B4-BE49-F238E27FC236}">
                    <a16:creationId xmlns:a16="http://schemas.microsoft.com/office/drawing/2014/main" id="{AC9BA550-1D96-9C2E-1339-D32076E10ADB}"/>
                  </a:ext>
                </a:extLst>
              </p:cNvPr>
              <p:cNvPicPr>
                <a:picLocks noChangeAspect="1"/>
              </p:cNvPicPr>
              <p:nvPr/>
            </p:nvPicPr>
            <p:blipFill>
              <a:blip r:embed="rId3"/>
              <a:stretch>
                <a:fillRect/>
              </a:stretch>
            </p:blipFill>
            <p:spPr>
              <a:xfrm>
                <a:off x="2948647" y="1051529"/>
                <a:ext cx="5968131" cy="4774505"/>
              </a:xfrm>
              <a:prstGeom prst="rect">
                <a:avLst/>
              </a:prstGeom>
            </p:spPr>
          </p:pic>
          <p:sp>
            <p:nvSpPr>
              <p:cNvPr id="11" name="楕円 10">
                <a:extLst>
                  <a:ext uri="{FF2B5EF4-FFF2-40B4-BE49-F238E27FC236}">
                    <a16:creationId xmlns:a16="http://schemas.microsoft.com/office/drawing/2014/main" id="{337913E9-EBA7-967F-9132-49B079476459}"/>
                  </a:ext>
                </a:extLst>
              </p:cNvPr>
              <p:cNvSpPr/>
              <p:nvPr/>
            </p:nvSpPr>
            <p:spPr>
              <a:xfrm>
                <a:off x="5042262" y="4794069"/>
                <a:ext cx="1476103" cy="103196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C79A2A78-8386-4478-22C0-4102B817EF2D}"/>
                  </a:ext>
                </a:extLst>
              </p:cNvPr>
              <p:cNvSpPr/>
              <p:nvPr/>
            </p:nvSpPr>
            <p:spPr>
              <a:xfrm>
                <a:off x="6801395" y="1785253"/>
                <a:ext cx="1476103" cy="1031965"/>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816EF9AA-D803-FCB3-B994-845D27C98A51}"/>
                  </a:ext>
                </a:extLst>
              </p:cNvPr>
              <p:cNvSpPr/>
              <p:nvPr/>
            </p:nvSpPr>
            <p:spPr>
              <a:xfrm>
                <a:off x="3566159" y="1741715"/>
                <a:ext cx="1476103" cy="10319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a:extLst>
                <a:ext uri="{FF2B5EF4-FFF2-40B4-BE49-F238E27FC236}">
                  <a16:creationId xmlns:a16="http://schemas.microsoft.com/office/drawing/2014/main" id="{4488D79B-79A1-5546-ED20-E3EA133DCB90}"/>
                </a:ext>
              </a:extLst>
            </p:cNvPr>
            <p:cNvSpPr txBox="1"/>
            <p:nvPr/>
          </p:nvSpPr>
          <p:spPr>
            <a:xfrm>
              <a:off x="5049517" y="3197193"/>
              <a:ext cx="1415772" cy="830997"/>
            </a:xfrm>
            <a:prstGeom prst="rect">
              <a:avLst/>
            </a:prstGeom>
            <a:noFill/>
          </p:spPr>
          <p:txBody>
            <a:bodyPr wrap="none" rtlCol="0">
              <a:spAutoFit/>
            </a:bodyPr>
            <a:lstStyle/>
            <a:p>
              <a:r>
                <a:rPr kumimoji="1" lang="ja-JP" altLang="en-US" sz="4800" dirty="0">
                  <a:latin typeface="ＭＳ Ｐゴシック" panose="020B0600070205080204" pitchFamily="50" charset="-128"/>
                  <a:ea typeface="ＭＳ Ｐゴシック" panose="020B0600070205080204" pitchFamily="50" charset="-128"/>
                </a:rPr>
                <a:t>抑圧</a:t>
              </a:r>
            </a:p>
          </p:txBody>
        </p:sp>
      </p:grpSp>
      <p:cxnSp>
        <p:nvCxnSpPr>
          <p:cNvPr id="14" name="直線コネクタ 13">
            <a:extLst>
              <a:ext uri="{FF2B5EF4-FFF2-40B4-BE49-F238E27FC236}">
                <a16:creationId xmlns:a16="http://schemas.microsoft.com/office/drawing/2014/main" id="{E243A674-6396-AEBA-7DD6-D7917BA9BE96}"/>
              </a:ext>
            </a:extLst>
          </p:cNvPr>
          <p:cNvCxnSpPr/>
          <p:nvPr/>
        </p:nvCxnSpPr>
        <p:spPr>
          <a:xfrm>
            <a:off x="345345" y="4138098"/>
            <a:ext cx="5261945" cy="0"/>
          </a:xfrm>
          <a:prstGeom prst="line">
            <a:avLst/>
          </a:prstGeom>
          <a:ln w="38100"/>
        </p:spPr>
        <p:style>
          <a:lnRef idx="1">
            <a:schemeClr val="dk1"/>
          </a:lnRef>
          <a:fillRef idx="0">
            <a:schemeClr val="dk1"/>
          </a:fillRef>
          <a:effectRef idx="0">
            <a:schemeClr val="dk1"/>
          </a:effectRef>
          <a:fontRef idx="minor">
            <a:schemeClr val="tx1"/>
          </a:fontRef>
        </p:style>
      </p:cxnSp>
      <p:sp>
        <p:nvSpPr>
          <p:cNvPr id="15" name="スライド番号プレースホルダー 14">
            <a:extLst>
              <a:ext uri="{FF2B5EF4-FFF2-40B4-BE49-F238E27FC236}">
                <a16:creationId xmlns:a16="http://schemas.microsoft.com/office/drawing/2014/main" id="{8B2B7FC2-5865-3EA5-54AD-47CB21D66A34}"/>
              </a:ext>
            </a:extLst>
          </p:cNvPr>
          <p:cNvSpPr>
            <a:spLocks noGrp="1"/>
          </p:cNvSpPr>
          <p:nvPr>
            <p:ph type="sldNum" sz="quarter" idx="12"/>
          </p:nvPr>
        </p:nvSpPr>
        <p:spPr/>
        <p:txBody>
          <a:bodyPr/>
          <a:lstStyle/>
          <a:p>
            <a:fld id="{EEB1CE08-0DF9-46FC-A5A3-7510FC9560FF}" type="slidenum">
              <a:rPr kumimoji="1" lang="ja-JP" altLang="en-US" smtClean="0"/>
              <a:t>46</a:t>
            </a:fld>
            <a:endParaRPr kumimoji="1" lang="ja-JP" altLang="en-US"/>
          </a:p>
        </p:txBody>
      </p:sp>
    </p:spTree>
    <p:extLst>
      <p:ext uri="{BB962C8B-B14F-4D97-AF65-F5344CB8AC3E}">
        <p14:creationId xmlns:p14="http://schemas.microsoft.com/office/powerpoint/2010/main" val="291837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726393" y="1418603"/>
            <a:ext cx="11066803" cy="51531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ja-JP" altLang="en-US" sz="2800" dirty="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8389" y="0"/>
            <a:ext cx="9695221" cy="6858000"/>
          </a:xfrm>
          <a:prstGeom prst="rect">
            <a:avLst/>
          </a:prstGeom>
        </p:spPr>
      </p:pic>
      <p:sp>
        <p:nvSpPr>
          <p:cNvPr id="2" name="スライド番号プレースホルダー 1"/>
          <p:cNvSpPr>
            <a:spLocks noGrp="1"/>
          </p:cNvSpPr>
          <p:nvPr>
            <p:ph type="sldNum" sz="quarter" idx="12"/>
          </p:nvPr>
        </p:nvSpPr>
        <p:spPr/>
        <p:txBody>
          <a:bodyPr/>
          <a:lstStyle/>
          <a:p>
            <a:fld id="{58E70909-AA54-413C-B4A4-65B2E83BDFAE}" type="slidenum">
              <a:rPr kumimoji="1" lang="ja-JP" altLang="en-US" smtClean="0"/>
              <a:t>47</a:t>
            </a:fld>
            <a:endParaRPr kumimoji="1" lang="ja-JP" altLang="en-US"/>
          </a:p>
        </p:txBody>
      </p:sp>
      <p:cxnSp>
        <p:nvCxnSpPr>
          <p:cNvPr id="6" name="直線コネクタ 5"/>
          <p:cNvCxnSpPr/>
          <p:nvPr/>
        </p:nvCxnSpPr>
        <p:spPr>
          <a:xfrm flipH="1">
            <a:off x="9905635" y="160564"/>
            <a:ext cx="40821" cy="35596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9468596" y="160564"/>
            <a:ext cx="40821" cy="35596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0442121" y="160564"/>
            <a:ext cx="302079" cy="2247900"/>
          </a:xfrm>
          <a:prstGeom prst="rect">
            <a:avLst/>
          </a:prstGeom>
          <a:noFill/>
          <a:ln w="28575">
            <a:solidFill>
              <a:srgbClr val="005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213461" y="2141307"/>
            <a:ext cx="553998" cy="3400931"/>
          </a:xfrm>
          <a:prstGeom prst="rect">
            <a:avLst/>
          </a:prstGeom>
          <a:noFill/>
        </p:spPr>
        <p:txBody>
          <a:bodyPr vert="eaVert"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依存症は孤立の病である</a:t>
            </a:r>
          </a:p>
        </p:txBody>
      </p:sp>
      <p:sp>
        <p:nvSpPr>
          <p:cNvPr id="11" name="正方形/長方形 10"/>
          <p:cNvSpPr/>
          <p:nvPr/>
        </p:nvSpPr>
        <p:spPr>
          <a:xfrm>
            <a:off x="11353800" y="1882071"/>
            <a:ext cx="310398" cy="3919402"/>
          </a:xfrm>
          <a:prstGeom prst="rect">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906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72046" y="335118"/>
            <a:ext cx="8785413" cy="6144059"/>
          </a:xfrm>
          <a:prstGeom prst="rect">
            <a:avLst/>
          </a:prstGeom>
        </p:spPr>
      </p:pic>
      <p:sp>
        <p:nvSpPr>
          <p:cNvPr id="4" name="正方形/長方形 3"/>
          <p:cNvSpPr/>
          <p:nvPr/>
        </p:nvSpPr>
        <p:spPr>
          <a:xfrm>
            <a:off x="9919607" y="335118"/>
            <a:ext cx="432707" cy="619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0393135" y="277438"/>
            <a:ext cx="553998" cy="6504345"/>
          </a:xfrm>
          <a:prstGeom prst="rect">
            <a:avLst/>
          </a:prstGeom>
          <a:noFill/>
        </p:spPr>
        <p:txBody>
          <a:bodyPr vert="wordArtVertRtl"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アディクション（嗜癖）の対象となるもの</a:t>
            </a:r>
          </a:p>
        </p:txBody>
      </p:sp>
      <p:sp>
        <p:nvSpPr>
          <p:cNvPr id="5" name="正方形/長方形 4"/>
          <p:cNvSpPr/>
          <p:nvPr/>
        </p:nvSpPr>
        <p:spPr>
          <a:xfrm>
            <a:off x="1745707" y="335118"/>
            <a:ext cx="432707" cy="619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332412" y="277438"/>
            <a:ext cx="543739" cy="6555641"/>
          </a:xfrm>
          <a:prstGeom prst="rect">
            <a:avLst/>
          </a:prstGeom>
          <a:noFill/>
        </p:spPr>
        <p:txBody>
          <a:bodyPr vert="wordArtVertRtl" wrap="none" rtlCol="0">
            <a:spAutoFit/>
          </a:bodyPr>
          <a:lstStyle/>
          <a:p>
            <a:r>
              <a:rPr lang="ja-JP" altLang="en-US" sz="2400" dirty="0">
                <a:latin typeface="ＭＳ Ｐゴシック" panose="020B0600070205080204" pitchFamily="50" charset="-128"/>
                <a:ea typeface="ＭＳ Ｐゴシック" panose="020B0600070205080204" pitchFamily="50" charset="-128"/>
              </a:rPr>
              <a:t>もの・行為・関係の境界は曖昧で重なる</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10457459" y="335118"/>
            <a:ext cx="489674" cy="34776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395047" y="285368"/>
            <a:ext cx="481104" cy="2898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CB72CE70-9F5C-3142-D4B5-1A1C4A029269}"/>
              </a:ext>
            </a:extLst>
          </p:cNvPr>
          <p:cNvSpPr>
            <a:spLocks noGrp="1"/>
          </p:cNvSpPr>
          <p:nvPr>
            <p:ph type="sldNum" sz="quarter" idx="12"/>
          </p:nvPr>
        </p:nvSpPr>
        <p:spPr/>
        <p:txBody>
          <a:bodyPr/>
          <a:lstStyle/>
          <a:p>
            <a:fld id="{EEB1CE08-0DF9-46FC-A5A3-7510FC9560FF}" type="slidenum">
              <a:rPr kumimoji="1" lang="ja-JP" altLang="en-US" smtClean="0"/>
              <a:t>48</a:t>
            </a:fld>
            <a:endParaRPr kumimoji="1" lang="ja-JP" altLang="en-US"/>
          </a:p>
        </p:txBody>
      </p:sp>
    </p:spTree>
    <p:extLst>
      <p:ext uri="{BB962C8B-B14F-4D97-AF65-F5344CB8AC3E}">
        <p14:creationId xmlns:p14="http://schemas.microsoft.com/office/powerpoint/2010/main" val="4269980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851756" y="333388"/>
            <a:ext cx="8396850" cy="923330"/>
          </a:xfrm>
          <a:prstGeom prst="rect">
            <a:avLst/>
          </a:prstGeom>
          <a:noFill/>
        </p:spPr>
        <p:txBody>
          <a:bodyPr wrap="none" rtlCol="0">
            <a:spAutoFit/>
          </a:bodyPr>
          <a:lstStyle/>
          <a:p>
            <a:r>
              <a:rPr lang="ja-JP" altLang="en-US" sz="5400" dirty="0">
                <a:latin typeface="ＭＳ Ｐゴシック" panose="020B0600070205080204" pitchFamily="50" charset="-128"/>
                <a:ea typeface="ＭＳ Ｐゴシック" panose="020B0600070205080204" pitchFamily="50" charset="-128"/>
              </a:rPr>
              <a:t>司法・医療・心理社会モデル</a:t>
            </a:r>
            <a:endParaRPr kumimoji="1" lang="ja-JP" altLang="en-US" sz="5400" dirty="0">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3682092" y="1387929"/>
            <a:ext cx="4816928" cy="4721677"/>
            <a:chOff x="3306536" y="1387929"/>
            <a:chExt cx="4816928" cy="4721677"/>
          </a:xfrm>
        </p:grpSpPr>
        <p:grpSp>
          <p:nvGrpSpPr>
            <p:cNvPr id="5" name="グループ化 4"/>
            <p:cNvGrpSpPr/>
            <p:nvPr/>
          </p:nvGrpSpPr>
          <p:grpSpPr>
            <a:xfrm>
              <a:off x="3306536" y="1387929"/>
              <a:ext cx="4816928" cy="4721677"/>
              <a:chOff x="3477986" y="1491342"/>
              <a:chExt cx="3973291" cy="3989614"/>
            </a:xfrm>
          </p:grpSpPr>
          <p:sp>
            <p:nvSpPr>
              <p:cNvPr id="2" name="楕円 1"/>
              <p:cNvSpPr/>
              <p:nvPr/>
            </p:nvSpPr>
            <p:spPr>
              <a:xfrm>
                <a:off x="3477986" y="1494064"/>
                <a:ext cx="2645228" cy="2661557"/>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4806049" y="1491342"/>
                <a:ext cx="2645228" cy="26615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4166505" y="2819399"/>
                <a:ext cx="2645228" cy="2661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3673929" y="2367642"/>
              <a:ext cx="1107996" cy="646331"/>
            </a:xfrm>
            <a:prstGeom prst="rect">
              <a:avLst/>
            </a:prstGeom>
            <a:noFill/>
          </p:spPr>
          <p:txBody>
            <a:bodyPr wrap="none" rtlCol="0">
              <a:spAutoFit/>
            </a:bodyPr>
            <a:lstStyle/>
            <a:p>
              <a:r>
                <a:rPr lang="ja-JP" altLang="en-US" sz="3600" dirty="0">
                  <a:solidFill>
                    <a:srgbClr val="0000CC"/>
                  </a:solidFill>
                  <a:latin typeface="ＭＳ Ｐゴシック" panose="020B0600070205080204" pitchFamily="50" charset="-128"/>
                  <a:ea typeface="ＭＳ Ｐゴシック" panose="020B0600070205080204" pitchFamily="50" charset="-128"/>
                </a:rPr>
                <a:t>病気</a:t>
              </a:r>
              <a:endParaRPr kumimoji="1" lang="ja-JP" altLang="en-US" sz="3600" dirty="0">
                <a:solidFill>
                  <a:srgbClr val="0000CC"/>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6659338" y="2381250"/>
              <a:ext cx="1107996" cy="646331"/>
            </a:xfrm>
            <a:prstGeom prst="rect">
              <a:avLst/>
            </a:prstGeom>
            <a:noFill/>
          </p:spPr>
          <p:txBody>
            <a:bodyPr wrap="none" rtlCol="0">
              <a:spAutoFit/>
            </a:bodyPr>
            <a:lstStyle/>
            <a:p>
              <a:r>
                <a:rPr lang="ja-JP" altLang="en-US" sz="3600" dirty="0">
                  <a:solidFill>
                    <a:srgbClr val="00B050"/>
                  </a:solidFill>
                  <a:latin typeface="ＭＳ Ｐゴシック" panose="020B0600070205080204" pitchFamily="50" charset="-128"/>
                  <a:ea typeface="ＭＳ Ｐゴシック" panose="020B0600070205080204" pitchFamily="50" charset="-128"/>
                </a:rPr>
                <a:t>犯罪</a:t>
              </a:r>
              <a:endParaRPr kumimoji="1" lang="ja-JP" altLang="en-US" sz="3600" dirty="0">
                <a:solidFill>
                  <a:srgbClr val="00B050"/>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4539812" y="4596105"/>
              <a:ext cx="2561920" cy="954107"/>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自他を傷つける</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対処行動</a:t>
              </a:r>
            </a:p>
          </p:txBody>
        </p:sp>
      </p:grpSp>
      <p:sp>
        <p:nvSpPr>
          <p:cNvPr id="24" name="テキスト ボックス 23"/>
          <p:cNvSpPr txBox="1"/>
          <p:nvPr/>
        </p:nvSpPr>
        <p:spPr>
          <a:xfrm>
            <a:off x="4201328" y="5723321"/>
            <a:ext cx="3793137" cy="954107"/>
          </a:xfrm>
          <a:prstGeom prst="rect">
            <a:avLst/>
          </a:prstGeom>
          <a:noFill/>
        </p:spPr>
        <p:txBody>
          <a:bodyPr wrap="squar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生き方・考え方を変える</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r>
              <a:rPr lang="ja-JP" altLang="en-US" sz="2800" dirty="0">
                <a:solidFill>
                  <a:srgbClr val="FF0000"/>
                </a:solidFill>
                <a:latin typeface="ＭＳ Ｐゴシック" panose="020B0600070205080204" pitchFamily="50" charset="-128"/>
                <a:ea typeface="ＭＳ Ｐゴシック" panose="020B0600070205080204" pitchFamily="50" charset="-128"/>
              </a:rPr>
              <a:t>回復する　つながる</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p:txBody>
      </p:sp>
      <p:sp>
        <p:nvSpPr>
          <p:cNvPr id="29" name="テキスト ボックス 28"/>
          <p:cNvSpPr txBox="1"/>
          <p:nvPr/>
        </p:nvSpPr>
        <p:spPr>
          <a:xfrm>
            <a:off x="1514731" y="3123776"/>
            <a:ext cx="2311164" cy="1384995"/>
          </a:xfrm>
          <a:prstGeom prst="rect">
            <a:avLst/>
          </a:prstGeom>
          <a:noFill/>
        </p:spPr>
        <p:txBody>
          <a:bodyPr wrap="square" rtlCol="0">
            <a:spAutoFit/>
          </a:bodyPr>
          <a:lstStyle/>
          <a:p>
            <a:r>
              <a:rPr lang="ja-JP" altLang="en-US" sz="2800" dirty="0">
                <a:solidFill>
                  <a:srgbClr val="0000CC"/>
                </a:solidFill>
                <a:latin typeface="ＭＳ Ｐゴシック" panose="020B0600070205080204" pitchFamily="50" charset="-128"/>
                <a:ea typeface="ＭＳ Ｐゴシック" panose="020B0600070205080204" pitchFamily="50" charset="-128"/>
              </a:rPr>
              <a:t>疾病・障害</a:t>
            </a:r>
            <a:endParaRPr lang="en-US" altLang="ja-JP" sz="2800" dirty="0">
              <a:solidFill>
                <a:srgbClr val="0000CC"/>
              </a:solidFill>
              <a:latin typeface="ＭＳ Ｐゴシック" panose="020B0600070205080204" pitchFamily="50" charset="-128"/>
              <a:ea typeface="ＭＳ Ｐゴシック" panose="020B0600070205080204" pitchFamily="50" charset="-128"/>
            </a:endParaRPr>
          </a:p>
          <a:p>
            <a:r>
              <a:rPr lang="ja-JP" altLang="en-US" sz="2800" dirty="0">
                <a:solidFill>
                  <a:srgbClr val="0000CC"/>
                </a:solidFill>
                <a:latin typeface="ＭＳ Ｐゴシック" panose="020B0600070205080204" pitchFamily="50" charset="-128"/>
                <a:ea typeface="ＭＳ Ｐゴシック" panose="020B0600070205080204" pitchFamily="50" charset="-128"/>
              </a:rPr>
              <a:t>医療を受ける</a:t>
            </a:r>
            <a:endParaRPr lang="en-US" altLang="ja-JP" sz="2800" dirty="0">
              <a:solidFill>
                <a:srgbClr val="0000CC"/>
              </a:solidFill>
              <a:latin typeface="ＭＳ Ｐゴシック" panose="020B0600070205080204" pitchFamily="50" charset="-128"/>
              <a:ea typeface="ＭＳ Ｐゴシック" panose="020B0600070205080204" pitchFamily="50" charset="-128"/>
            </a:endParaRPr>
          </a:p>
          <a:p>
            <a:r>
              <a:rPr lang="ja-JP" altLang="en-US" sz="2800" dirty="0">
                <a:solidFill>
                  <a:srgbClr val="0000CC"/>
                </a:solidFill>
                <a:latin typeface="ＭＳ Ｐゴシック" panose="020B0600070205080204" pitchFamily="50" charset="-128"/>
                <a:ea typeface="ＭＳ Ｐゴシック" panose="020B0600070205080204" pitchFamily="50" charset="-128"/>
              </a:rPr>
              <a:t>治療される</a:t>
            </a:r>
            <a:endParaRPr lang="en-US" altLang="ja-JP" sz="2800" dirty="0">
              <a:solidFill>
                <a:srgbClr val="0000CC"/>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8499020" y="2975620"/>
            <a:ext cx="2621826" cy="1815882"/>
          </a:xfrm>
          <a:prstGeom prst="rect">
            <a:avLst/>
          </a:prstGeom>
          <a:noFill/>
        </p:spPr>
        <p:txBody>
          <a:bodyPr wrap="square" rtlCol="0">
            <a:spAutoFit/>
          </a:bodyPr>
          <a:lstStyle/>
          <a:p>
            <a:r>
              <a:rPr lang="ja-JP" altLang="en-US" sz="2800" dirty="0">
                <a:solidFill>
                  <a:srgbClr val="00B050"/>
                </a:solidFill>
                <a:latin typeface="ＭＳ Ｐゴシック" panose="020B0600070205080204" pitchFamily="50" charset="-128"/>
                <a:ea typeface="ＭＳ Ｐゴシック" panose="020B0600070205080204" pitchFamily="50" charset="-128"/>
              </a:rPr>
              <a:t>法律違反</a:t>
            </a:r>
            <a:endParaRPr lang="en-US" altLang="ja-JP" sz="2800" dirty="0">
              <a:solidFill>
                <a:srgbClr val="00B050"/>
              </a:solidFill>
              <a:latin typeface="ＭＳ Ｐゴシック" panose="020B0600070205080204" pitchFamily="50" charset="-128"/>
              <a:ea typeface="ＭＳ Ｐゴシック" panose="020B0600070205080204" pitchFamily="50" charset="-128"/>
            </a:endParaRPr>
          </a:p>
          <a:p>
            <a:r>
              <a:rPr lang="ja-JP" altLang="en-US" sz="2800" dirty="0">
                <a:solidFill>
                  <a:srgbClr val="00B050"/>
                </a:solidFill>
                <a:latin typeface="ＭＳ Ｐゴシック" panose="020B0600070205080204" pitchFamily="50" charset="-128"/>
                <a:ea typeface="ＭＳ Ｐゴシック" panose="020B0600070205080204" pitchFamily="50" charset="-128"/>
              </a:rPr>
              <a:t>司法システム</a:t>
            </a:r>
            <a:endParaRPr lang="en-US" altLang="ja-JP" sz="2800" dirty="0">
              <a:solidFill>
                <a:srgbClr val="00B050"/>
              </a:solidFill>
              <a:latin typeface="ＭＳ Ｐゴシック" panose="020B0600070205080204" pitchFamily="50" charset="-128"/>
              <a:ea typeface="ＭＳ Ｐゴシック" panose="020B0600070205080204" pitchFamily="50" charset="-128"/>
            </a:endParaRPr>
          </a:p>
          <a:p>
            <a:r>
              <a:rPr lang="ja-JP" altLang="en-US" sz="2800" dirty="0">
                <a:solidFill>
                  <a:srgbClr val="00B050"/>
                </a:solidFill>
                <a:latin typeface="ＭＳ Ｐゴシック" panose="020B0600070205080204" pitchFamily="50" charset="-128"/>
                <a:ea typeface="ＭＳ Ｐゴシック" panose="020B0600070205080204" pitchFamily="50" charset="-128"/>
              </a:rPr>
              <a:t>禁止・罰</a:t>
            </a:r>
            <a:endParaRPr lang="en-US" altLang="ja-JP" sz="2800" dirty="0">
              <a:solidFill>
                <a:srgbClr val="00B050"/>
              </a:solidFill>
              <a:latin typeface="ＭＳ Ｐゴシック" panose="020B0600070205080204" pitchFamily="50" charset="-128"/>
              <a:ea typeface="ＭＳ Ｐゴシック" panose="020B0600070205080204" pitchFamily="50" charset="-128"/>
            </a:endParaRPr>
          </a:p>
          <a:p>
            <a:r>
              <a:rPr lang="ja-JP" altLang="en-US" sz="2800" dirty="0">
                <a:solidFill>
                  <a:srgbClr val="00B050"/>
                </a:solidFill>
                <a:latin typeface="ＭＳ Ｐゴシック" panose="020B0600070205080204" pitchFamily="50" charset="-128"/>
                <a:ea typeface="ＭＳ Ｐゴシック" panose="020B0600070205080204" pitchFamily="50" charset="-128"/>
              </a:rPr>
              <a:t>更生させられる</a:t>
            </a:r>
            <a:endParaRPr lang="en-US" altLang="ja-JP" sz="2800" dirty="0">
              <a:solidFill>
                <a:srgbClr val="00B050"/>
              </a:solidFill>
              <a:latin typeface="ＭＳ Ｐゴシック" panose="020B0600070205080204" pitchFamily="50" charset="-128"/>
              <a:ea typeface="ＭＳ Ｐゴシック" panose="020B0600070205080204" pitchFamily="50" charset="-128"/>
            </a:endParaRPr>
          </a:p>
        </p:txBody>
      </p:sp>
      <p:sp>
        <p:nvSpPr>
          <p:cNvPr id="6" name="スライド番号プレースホルダー 5">
            <a:extLst>
              <a:ext uri="{FF2B5EF4-FFF2-40B4-BE49-F238E27FC236}">
                <a16:creationId xmlns:a16="http://schemas.microsoft.com/office/drawing/2014/main" id="{4FBA6BDE-C414-9E0C-F505-8AC00DD0CD4F}"/>
              </a:ext>
            </a:extLst>
          </p:cNvPr>
          <p:cNvSpPr>
            <a:spLocks noGrp="1"/>
          </p:cNvSpPr>
          <p:nvPr>
            <p:ph type="sldNum" sz="quarter" idx="12"/>
          </p:nvPr>
        </p:nvSpPr>
        <p:spPr/>
        <p:txBody>
          <a:bodyPr/>
          <a:lstStyle/>
          <a:p>
            <a:fld id="{EEB1CE08-0DF9-46FC-A5A3-7510FC9560FF}" type="slidenum">
              <a:rPr kumimoji="1" lang="ja-JP" altLang="en-US" smtClean="0"/>
              <a:t>49</a:t>
            </a:fld>
            <a:endParaRPr kumimoji="1" lang="ja-JP" altLang="en-US"/>
          </a:p>
        </p:txBody>
      </p:sp>
    </p:spTree>
    <p:extLst>
      <p:ext uri="{BB962C8B-B14F-4D97-AF65-F5344CB8AC3E}">
        <p14:creationId xmlns:p14="http://schemas.microsoft.com/office/powerpoint/2010/main" val="358684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lvl="0" indent="-571500" algn="l">
              <a:buClr>
                <a:srgbClr val="000000"/>
              </a:buClr>
              <a:buFont typeface="Arial" panose="020B0604020202020204" pitchFamily="34" charset="0"/>
              <a:buChar cha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次男の誕生によって母親からの愛情が減ったとＡ</a:t>
            </a:r>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感じた</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Ａが成長していくにつれ、親に甘え</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ず</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、子供らしい遊びに</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熱中せず</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、弟をいじめ</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た</a:t>
            </a:r>
            <a:endParaRPr lang="en-US"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繊細で</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、母親からの愛情</a:t>
            </a:r>
            <a:r>
              <a:rPr lang="ja-JP" altLang="en-US" sz="36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を受けられない</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孤独感を抱いたまま、Ａは成長していった</a:t>
            </a:r>
            <a:endParaRPr lang="en-US"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en-US"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母は、</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排尿</a:t>
            </a:r>
            <a:r>
              <a:rPr lang="ja-JP" altLang="en-US" sz="3600" kern="100" dirty="0">
                <a:solidFill>
                  <a:srgbClr val="0000CC"/>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排便</a:t>
            </a:r>
            <a:r>
              <a:rPr lang="ja-JP" altLang="en-US" sz="3600" kern="100" dirty="0">
                <a:solidFill>
                  <a:srgbClr val="0000CC"/>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食事</a:t>
            </a:r>
            <a:r>
              <a:rPr lang="ja-JP" altLang="en-US" sz="3600" kern="100" dirty="0">
                <a:solidFill>
                  <a:srgbClr val="0000CC"/>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着替え</a:t>
            </a:r>
            <a:r>
              <a:rPr lang="ja-JP" altLang="en-US"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後片付けなど、普通の子よりも早めに、厳しく躾けた</a:t>
            </a:r>
            <a:endParaRPr lang="en-US"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母は</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弟には愛情のみを注ぎ、</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には</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厳しく躾け</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たと、</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は思い込んだ</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Ａの心の中には子供なからに被害者意識が芽生</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えた</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62EF1DE7-BE55-1680-BAF8-10265EF7DA58}"/>
              </a:ext>
            </a:extLst>
          </p:cNvPr>
          <p:cNvSpPr>
            <a:spLocks noGrp="1"/>
          </p:cNvSpPr>
          <p:nvPr>
            <p:ph type="sldNum" sz="quarter" idx="12"/>
          </p:nvPr>
        </p:nvSpPr>
        <p:spPr/>
        <p:txBody>
          <a:bodyPr/>
          <a:lstStyle/>
          <a:p>
            <a:fld id="{EEB1CE08-0DF9-46FC-A5A3-7510FC9560FF}" type="slidenum">
              <a:rPr kumimoji="1" lang="ja-JP" altLang="en-US" smtClean="0"/>
              <a:t>5</a:t>
            </a:fld>
            <a:endParaRPr kumimoji="1" lang="ja-JP" altLang="en-US"/>
          </a:p>
        </p:txBody>
      </p:sp>
    </p:spTree>
    <p:extLst>
      <p:ext uri="{BB962C8B-B14F-4D97-AF65-F5344CB8AC3E}">
        <p14:creationId xmlns:p14="http://schemas.microsoft.com/office/powerpoint/2010/main" val="6095143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381" y="493271"/>
            <a:ext cx="10707928" cy="729672"/>
          </a:xfrm>
        </p:spPr>
        <p:txBody>
          <a:bodyPr>
            <a:noAutofit/>
          </a:bodyPr>
          <a:lstStyle/>
          <a:p>
            <a:r>
              <a:rPr lang="ja-JP" altLang="en-US" sz="4800" dirty="0">
                <a:latin typeface="ＭＳ Ｐゴシック" panose="020B0600070205080204" pitchFamily="50" charset="-128"/>
                <a:ea typeface="ＭＳ Ｐゴシック" panose="020B0600070205080204" pitchFamily="50" charset="-128"/>
              </a:rPr>
              <a:t>心のバランス　（玉井邦夫）</a:t>
            </a:r>
            <a:endParaRPr kumimoji="1" lang="ja-JP" altLang="en-US" sz="4800" dirty="0"/>
          </a:p>
        </p:txBody>
      </p:sp>
      <p:sp>
        <p:nvSpPr>
          <p:cNvPr id="4" name="サブタイトル 2"/>
          <p:cNvSpPr txBox="1">
            <a:spLocks/>
          </p:cNvSpPr>
          <p:nvPr/>
        </p:nvSpPr>
        <p:spPr>
          <a:xfrm>
            <a:off x="227784" y="1883886"/>
            <a:ext cx="4700824" cy="1022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u="sng" dirty="0">
                <a:latin typeface="ＭＳ Ｐゴシック" panose="020B0600070205080204" pitchFamily="50" charset="-128"/>
                <a:ea typeface="ＭＳ Ｐゴシック" panose="020B0600070205080204" pitchFamily="50" charset="-128"/>
              </a:rPr>
              <a:t>本来は、「思考」「感情」「感覚」が繋がり、まとまっている</a:t>
            </a:r>
          </a:p>
        </p:txBody>
      </p:sp>
      <p:sp>
        <p:nvSpPr>
          <p:cNvPr id="5" name="サブタイトル 2"/>
          <p:cNvSpPr txBox="1">
            <a:spLocks/>
          </p:cNvSpPr>
          <p:nvPr/>
        </p:nvSpPr>
        <p:spPr>
          <a:xfrm>
            <a:off x="7436667" y="1707897"/>
            <a:ext cx="4715325" cy="252669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u="sng"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解離</a:t>
            </a:r>
            <a:r>
              <a:rPr lang="ja-JP" altLang="en-US" sz="2800" u="sng" dirty="0">
                <a:latin typeface="ＭＳ Ｐゴシック" panose="020B0600070205080204" pitchFamily="50" charset="-128"/>
                <a:ea typeface="ＭＳ Ｐゴシック" panose="020B0600070205080204" pitchFamily="50" charset="-128"/>
              </a:rPr>
              <a:t>とは本来まとまっている「思考」「感情」「感覚」が　　　バラバラになってしまうこと</a:t>
            </a:r>
            <a:endParaRPr lang="en-US" altLang="ja-JP" sz="2800" u="sng" dirty="0">
              <a:latin typeface="ＭＳ Ｐゴシック" panose="020B0600070205080204" pitchFamily="50" charset="-128"/>
              <a:ea typeface="ＭＳ Ｐゴシック" panose="020B0600070205080204" pitchFamily="50" charset="-128"/>
            </a:endParaRPr>
          </a:p>
          <a:p>
            <a:pPr algn="l"/>
            <a:endParaRPr lang="en-US" altLang="ja-JP" sz="2800" u="sng" dirty="0">
              <a:latin typeface="ＭＳ Ｐゴシック" panose="020B0600070205080204" pitchFamily="50" charset="-128"/>
              <a:ea typeface="ＭＳ Ｐゴシック" panose="020B0600070205080204" pitchFamily="50" charset="-128"/>
            </a:endParaRPr>
          </a:p>
          <a:p>
            <a:pPr algn="l"/>
            <a:r>
              <a:rPr lang="ja-JP" altLang="en-US" sz="2800" dirty="0">
                <a:latin typeface="ＭＳ Ｐゴシック" panose="020B0600070205080204" pitchFamily="50" charset="-128"/>
                <a:ea typeface="ＭＳ Ｐゴシック" panose="020B0600070205080204" pitchFamily="50" charset="-128"/>
              </a:rPr>
              <a:t>　　　</a:t>
            </a:r>
            <a:r>
              <a:rPr lang="ja-JP" altLang="en-US" sz="2800" u="sng" dirty="0">
                <a:latin typeface="ＭＳ Ｐゴシック" panose="020B0600070205080204" pitchFamily="50" charset="-128"/>
                <a:ea typeface="ＭＳ Ｐゴシック" panose="020B0600070205080204" pitchFamily="50" charset="-128"/>
              </a:rPr>
              <a:t>その結果、「自分らしさ」</a:t>
            </a:r>
            <a:endParaRPr lang="en-US" altLang="ja-JP" sz="2800" u="sng" dirty="0">
              <a:latin typeface="ＭＳ Ｐゴシック" panose="020B0600070205080204" pitchFamily="50" charset="-128"/>
              <a:ea typeface="ＭＳ Ｐゴシック" panose="020B0600070205080204" pitchFamily="50" charset="-128"/>
            </a:endParaRPr>
          </a:p>
          <a:p>
            <a:pPr algn="l"/>
            <a:r>
              <a:rPr lang="ja-JP" altLang="en-US" sz="2800" dirty="0">
                <a:latin typeface="ＭＳ Ｐゴシック" panose="020B0600070205080204" pitchFamily="50" charset="-128"/>
                <a:ea typeface="ＭＳ Ｐゴシック" panose="020B0600070205080204" pitchFamily="50" charset="-128"/>
              </a:rPr>
              <a:t>　　　</a:t>
            </a:r>
            <a:r>
              <a:rPr lang="ja-JP" altLang="en-US" sz="2800" u="sng" dirty="0">
                <a:latin typeface="ＭＳ Ｐゴシック" panose="020B0600070205080204" pitchFamily="50" charset="-128"/>
                <a:ea typeface="ＭＳ Ｐゴシック" panose="020B0600070205080204" pitchFamily="50" charset="-128"/>
              </a:rPr>
              <a:t>がわからなくなる</a:t>
            </a:r>
          </a:p>
        </p:txBody>
      </p:sp>
      <p:sp>
        <p:nvSpPr>
          <p:cNvPr id="9" name="テキスト ボックス 8"/>
          <p:cNvSpPr txBox="1"/>
          <p:nvPr/>
        </p:nvSpPr>
        <p:spPr>
          <a:xfrm>
            <a:off x="6787548" y="4502160"/>
            <a:ext cx="1524776"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なぜ？</a:t>
            </a:r>
            <a:endParaRPr kumimoji="1" lang="ja-JP" altLang="en-US" sz="3600" dirty="0">
              <a:latin typeface="ＭＳ Ｐゴシック" panose="020B0600070205080204" pitchFamily="50" charset="-128"/>
              <a:ea typeface="ＭＳ Ｐゴシック" panose="020B0600070205080204" pitchFamily="50" charset="-128"/>
            </a:endParaRPr>
          </a:p>
        </p:txBody>
      </p:sp>
      <p:grpSp>
        <p:nvGrpSpPr>
          <p:cNvPr id="29" name="グループ化 28"/>
          <p:cNvGrpSpPr/>
          <p:nvPr/>
        </p:nvGrpSpPr>
        <p:grpSpPr>
          <a:xfrm>
            <a:off x="3104045" y="2221449"/>
            <a:ext cx="5604525" cy="4204043"/>
            <a:chOff x="3104045" y="2221449"/>
            <a:chExt cx="5604525" cy="4204043"/>
          </a:xfrm>
        </p:grpSpPr>
        <p:grpSp>
          <p:nvGrpSpPr>
            <p:cNvPr id="28" name="グループ化 27"/>
            <p:cNvGrpSpPr/>
            <p:nvPr/>
          </p:nvGrpSpPr>
          <p:grpSpPr>
            <a:xfrm>
              <a:off x="3104045" y="2221449"/>
              <a:ext cx="4746864" cy="4204043"/>
              <a:chOff x="3104045" y="2221449"/>
              <a:chExt cx="4746864" cy="4204043"/>
            </a:xfrm>
          </p:grpSpPr>
          <p:sp>
            <p:nvSpPr>
              <p:cNvPr id="14" name="楕円 13"/>
              <p:cNvSpPr/>
              <p:nvPr/>
            </p:nvSpPr>
            <p:spPr>
              <a:xfrm>
                <a:off x="3796145" y="2877129"/>
                <a:ext cx="4054764" cy="32206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4833208" y="2221449"/>
                <a:ext cx="1937681" cy="149311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3104045" y="4319594"/>
                <a:ext cx="1937681" cy="149311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rot="3013224">
                <a:off x="5444462" y="5633746"/>
                <a:ext cx="853670" cy="729821"/>
                <a:chOff x="1219200" y="3810003"/>
                <a:chExt cx="816721" cy="677429"/>
              </a:xfrm>
            </p:grpSpPr>
            <p:cxnSp>
              <p:nvCxnSpPr>
                <p:cNvPr id="18" name="直線コネクタ 17"/>
                <p:cNvCxnSpPr/>
                <p:nvPr/>
              </p:nvCxnSpPr>
              <p:spPr>
                <a:xfrm>
                  <a:off x="1219200" y="3943927"/>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334656" y="3810003"/>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a:off x="3697268" y="3153471"/>
                <a:ext cx="853670" cy="729821"/>
                <a:chOff x="1219200" y="3810003"/>
                <a:chExt cx="816721" cy="677429"/>
              </a:xfrm>
            </p:grpSpPr>
            <p:cxnSp>
              <p:nvCxnSpPr>
                <p:cNvPr id="23" name="直線コネクタ 22"/>
                <p:cNvCxnSpPr/>
                <p:nvPr/>
              </p:nvCxnSpPr>
              <p:spPr>
                <a:xfrm>
                  <a:off x="1219200" y="3943927"/>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334656" y="3810003"/>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p:cNvGrpSpPr/>
              <p:nvPr/>
            </p:nvGrpSpPr>
            <p:grpSpPr>
              <a:xfrm rot="6164493">
                <a:off x="6952776" y="3087308"/>
                <a:ext cx="853670" cy="729821"/>
                <a:chOff x="1219200" y="3810003"/>
                <a:chExt cx="816721" cy="677429"/>
              </a:xfrm>
            </p:grpSpPr>
            <p:cxnSp>
              <p:nvCxnSpPr>
                <p:cNvPr id="26" name="直線コネクタ 25"/>
                <p:cNvCxnSpPr/>
                <p:nvPr/>
              </p:nvCxnSpPr>
              <p:spPr>
                <a:xfrm>
                  <a:off x="1219200" y="3943927"/>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334656" y="3810003"/>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 name="楕円 9"/>
            <p:cNvSpPr/>
            <p:nvPr/>
          </p:nvSpPr>
          <p:spPr>
            <a:xfrm>
              <a:off x="6770889" y="4199517"/>
              <a:ext cx="1937681" cy="149311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p:cNvSpPr txBox="1"/>
          <p:nvPr/>
        </p:nvSpPr>
        <p:spPr>
          <a:xfrm>
            <a:off x="7246635" y="4604705"/>
            <a:ext cx="1082348" cy="646331"/>
          </a:xfrm>
          <a:prstGeom prst="rect">
            <a:avLst/>
          </a:prstGeom>
          <a:noFill/>
        </p:spPr>
        <p:txBody>
          <a:bodyPr wrap="none" rtlCol="0">
            <a:spAutoFit/>
          </a:bodyPr>
          <a:lstStyle/>
          <a:p>
            <a:r>
              <a:rPr kumimoji="1" lang="ja-JP" altLang="en-US" sz="3600" dirty="0">
                <a:solidFill>
                  <a:srgbClr val="00B050"/>
                </a:solidFill>
                <a:latin typeface="ＭＳ Ｐゴシック" panose="020B0600070205080204" pitchFamily="50" charset="-128"/>
                <a:ea typeface="ＭＳ Ｐゴシック" panose="020B0600070205080204" pitchFamily="50" charset="-128"/>
              </a:rPr>
              <a:t>痛い</a:t>
            </a:r>
          </a:p>
        </p:txBody>
      </p:sp>
      <p:sp>
        <p:nvSpPr>
          <p:cNvPr id="7" name="テキスト ボックス 6"/>
          <p:cNvSpPr txBox="1"/>
          <p:nvPr/>
        </p:nvSpPr>
        <p:spPr>
          <a:xfrm>
            <a:off x="3345457" y="4679426"/>
            <a:ext cx="1436612" cy="646331"/>
          </a:xfrm>
          <a:prstGeom prst="rect">
            <a:avLst/>
          </a:prstGeom>
          <a:noFill/>
        </p:spPr>
        <p:txBody>
          <a:bodyPr wrap="none" rtlCol="0">
            <a:spAutoFit/>
          </a:body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悲しい</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5120402" y="2589450"/>
            <a:ext cx="1524776" cy="646331"/>
          </a:xfrm>
          <a:prstGeom prst="rect">
            <a:avLst/>
          </a:prstGeom>
          <a:noFill/>
        </p:spPr>
        <p:txBody>
          <a:bodyPr wrap="none" rtlCol="0">
            <a:spAutoFit/>
          </a:bodyPr>
          <a:lstStyle/>
          <a:p>
            <a:r>
              <a:rPr lang="ja-JP" altLang="en-US" sz="3600" dirty="0">
                <a:solidFill>
                  <a:srgbClr val="0000CC"/>
                </a:solidFill>
                <a:latin typeface="ＭＳ Ｐゴシック" panose="020B0600070205080204" pitchFamily="50" charset="-128"/>
                <a:ea typeface="ＭＳ Ｐゴシック" panose="020B0600070205080204" pitchFamily="50" charset="-128"/>
              </a:rPr>
              <a:t>なぜ？</a:t>
            </a:r>
            <a:endParaRPr kumimoji="1" lang="ja-JP" altLang="en-US" sz="3600" dirty="0">
              <a:solidFill>
                <a:srgbClr val="0000CC"/>
              </a:solidFill>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5153952" y="1343773"/>
            <a:ext cx="1569660"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a:t>
            </a: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思考</a:t>
            </a:r>
            <a:r>
              <a:rPr kumimoji="1" lang="ja-JP" altLang="en-US" sz="3600" dirty="0">
                <a:latin typeface="ＭＳ Ｐゴシック" panose="020B0600070205080204" pitchFamily="50" charset="-128"/>
                <a:ea typeface="ＭＳ Ｐゴシック" panose="020B0600070205080204" pitchFamily="50" charset="-128"/>
              </a:rPr>
              <a:t>」</a:t>
            </a:r>
          </a:p>
        </p:txBody>
      </p:sp>
      <p:sp>
        <p:nvSpPr>
          <p:cNvPr id="32" name="テキスト ボックス 31"/>
          <p:cNvSpPr txBox="1"/>
          <p:nvPr/>
        </p:nvSpPr>
        <p:spPr>
          <a:xfrm>
            <a:off x="1420581" y="5693078"/>
            <a:ext cx="1569660"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a:t>
            </a:r>
            <a:r>
              <a:rPr kumimoji="1" lang="ja-JP" altLang="en-US" sz="3600" dirty="0">
                <a:solidFill>
                  <a:srgbClr val="FF0000"/>
                </a:solidFill>
                <a:latin typeface="ＭＳ Ｐゴシック" panose="020B0600070205080204" pitchFamily="50" charset="-128"/>
                <a:ea typeface="ＭＳ Ｐゴシック" panose="020B0600070205080204" pitchFamily="50" charset="-128"/>
              </a:rPr>
              <a:t>感情</a:t>
            </a:r>
            <a:r>
              <a:rPr kumimoji="1" lang="ja-JP" altLang="en-US" sz="3600" dirty="0">
                <a:latin typeface="ＭＳ Ｐゴシック" panose="020B0600070205080204" pitchFamily="50" charset="-128"/>
                <a:ea typeface="ＭＳ Ｐゴシック" panose="020B0600070205080204" pitchFamily="50" charset="-128"/>
              </a:rPr>
              <a:t>」</a:t>
            </a:r>
          </a:p>
        </p:txBody>
      </p:sp>
      <p:sp>
        <p:nvSpPr>
          <p:cNvPr id="33" name="テキスト ボックス 32"/>
          <p:cNvSpPr txBox="1"/>
          <p:nvPr/>
        </p:nvSpPr>
        <p:spPr>
          <a:xfrm>
            <a:off x="9054619" y="5675276"/>
            <a:ext cx="1569660"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a:t>
            </a:r>
            <a:r>
              <a:rPr lang="ja-JP" altLang="en-US" sz="3600" dirty="0">
                <a:solidFill>
                  <a:srgbClr val="00B050"/>
                </a:solidFill>
                <a:latin typeface="ＭＳ Ｐゴシック" panose="020B0600070205080204" pitchFamily="50" charset="-128"/>
                <a:ea typeface="ＭＳ Ｐゴシック" panose="020B0600070205080204" pitchFamily="50" charset="-128"/>
              </a:rPr>
              <a:t>情動</a:t>
            </a:r>
            <a:r>
              <a:rPr kumimoji="1" lang="ja-JP" altLang="en-US" sz="3600" dirty="0">
                <a:latin typeface="ＭＳ Ｐゴシック" panose="020B0600070205080204" pitchFamily="50" charset="-128"/>
                <a:ea typeface="ＭＳ Ｐゴシック" panose="020B0600070205080204" pitchFamily="50" charset="-128"/>
              </a:rPr>
              <a:t>」</a:t>
            </a:r>
          </a:p>
        </p:txBody>
      </p:sp>
      <p:sp>
        <p:nvSpPr>
          <p:cNvPr id="34" name="テキスト ボックス 33"/>
          <p:cNvSpPr txBox="1"/>
          <p:nvPr/>
        </p:nvSpPr>
        <p:spPr>
          <a:xfrm>
            <a:off x="5205068" y="3989514"/>
            <a:ext cx="1415772" cy="830997"/>
          </a:xfrm>
          <a:prstGeom prst="rect">
            <a:avLst/>
          </a:prstGeom>
          <a:noFill/>
        </p:spPr>
        <p:txBody>
          <a:bodyPr wrap="none" rtlCol="0">
            <a:spAutoFit/>
          </a:bodyPr>
          <a:lstStyle/>
          <a:p>
            <a:r>
              <a:rPr lang="ja-JP" altLang="en-US" sz="4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解離</a:t>
            </a:r>
            <a:endParaRPr kumimoji="1" lang="ja-JP" altLang="en-US" sz="4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58E70909-AA54-413C-B4A4-65B2E83BDFAE}" type="slidenum">
              <a:rPr kumimoji="1" lang="ja-JP" altLang="en-US" smtClean="0"/>
              <a:t>50</a:t>
            </a:fld>
            <a:endParaRPr kumimoji="1" lang="ja-JP" altLang="en-US"/>
          </a:p>
        </p:txBody>
      </p:sp>
    </p:spTree>
    <p:extLst>
      <p:ext uri="{BB962C8B-B14F-4D97-AF65-F5344CB8AC3E}">
        <p14:creationId xmlns:p14="http://schemas.microsoft.com/office/powerpoint/2010/main" val="426420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04773" y="0"/>
            <a:ext cx="9556635" cy="6858000"/>
          </a:xfrm>
          <a:prstGeom prst="rect">
            <a:avLst/>
          </a:prstGeom>
        </p:spPr>
      </p:pic>
      <p:grpSp>
        <p:nvGrpSpPr>
          <p:cNvPr id="9" name="グループ化 8"/>
          <p:cNvGrpSpPr/>
          <p:nvPr/>
        </p:nvGrpSpPr>
        <p:grpSpPr>
          <a:xfrm>
            <a:off x="1358536" y="235131"/>
            <a:ext cx="9337179" cy="4891053"/>
            <a:chOff x="1358536" y="235131"/>
            <a:chExt cx="9337179" cy="4891053"/>
          </a:xfrm>
        </p:grpSpPr>
        <p:sp>
          <p:nvSpPr>
            <p:cNvPr id="3" name="テキスト ボックス 2"/>
            <p:cNvSpPr txBox="1"/>
            <p:nvPr/>
          </p:nvSpPr>
          <p:spPr>
            <a:xfrm>
              <a:off x="1358536" y="235131"/>
              <a:ext cx="2364377" cy="646331"/>
            </a:xfrm>
            <a:prstGeom prst="rect">
              <a:avLst/>
            </a:prstGeom>
            <a:noFill/>
          </p:spPr>
          <p:txBody>
            <a:bodyPr wrap="square" rtlCol="0">
              <a:spAutoFit/>
            </a:bodyPr>
            <a:lstStyle/>
            <a:p>
              <a:r>
                <a:rPr kumimoji="1" lang="ja-JP" altLang="en-US" sz="3600" dirty="0">
                  <a:latin typeface="ＭＳ Ｐゴシック" panose="020B0600070205080204" pitchFamily="50" charset="-128"/>
                  <a:ea typeface="ＭＳ Ｐゴシック" panose="020B0600070205080204" pitchFamily="50" charset="-128"/>
                </a:rPr>
                <a:t>ぶどうの木</a:t>
              </a:r>
            </a:p>
          </p:txBody>
        </p:sp>
        <p:sp>
          <p:nvSpPr>
            <p:cNvPr id="4" name="正方形/長方形 3"/>
            <p:cNvSpPr/>
            <p:nvPr/>
          </p:nvSpPr>
          <p:spPr>
            <a:xfrm>
              <a:off x="5611091" y="762001"/>
              <a:ext cx="2590800" cy="484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056909" y="4849093"/>
              <a:ext cx="997527" cy="27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661568" y="4849093"/>
              <a:ext cx="997527" cy="221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698188" y="4849093"/>
              <a:ext cx="997527" cy="221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スライド番号プレースホルダー 4">
            <a:extLst>
              <a:ext uri="{FF2B5EF4-FFF2-40B4-BE49-F238E27FC236}">
                <a16:creationId xmlns:a16="http://schemas.microsoft.com/office/drawing/2014/main" id="{D9393C0B-44D5-9701-B855-C58418FEF282}"/>
              </a:ext>
            </a:extLst>
          </p:cNvPr>
          <p:cNvSpPr>
            <a:spLocks noGrp="1"/>
          </p:cNvSpPr>
          <p:nvPr>
            <p:ph type="sldNum" sz="quarter" idx="12"/>
          </p:nvPr>
        </p:nvSpPr>
        <p:spPr/>
        <p:txBody>
          <a:bodyPr/>
          <a:lstStyle/>
          <a:p>
            <a:fld id="{EEB1CE08-0DF9-46FC-A5A3-7510FC9560FF}" type="slidenum">
              <a:rPr kumimoji="1" lang="ja-JP" altLang="en-US" smtClean="0"/>
              <a:t>51</a:t>
            </a:fld>
            <a:endParaRPr kumimoji="1" lang="ja-JP" altLang="en-US"/>
          </a:p>
        </p:txBody>
      </p:sp>
    </p:spTree>
    <p:extLst>
      <p:ext uri="{BB962C8B-B14F-4D97-AF65-F5344CB8AC3E}">
        <p14:creationId xmlns:p14="http://schemas.microsoft.com/office/powerpoint/2010/main" val="2327485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2812" y="235085"/>
            <a:ext cx="10998926" cy="720725"/>
          </a:xfrm>
        </p:spPr>
        <p:txBody>
          <a:bodyPr rtlCol="0">
            <a:normAutofit/>
          </a:bodyPr>
          <a:lstStyle/>
          <a:p>
            <a:pPr>
              <a:defRPr/>
            </a:pPr>
            <a:r>
              <a:rPr lang="ja-JP" altLang="en-US" sz="3600" dirty="0">
                <a:latin typeface="ＭＳ Ｐゴシック" panose="020B0600070205080204" pitchFamily="50" charset="-128"/>
                <a:ea typeface="ＭＳ Ｐゴシック" panose="020B0600070205080204" pitchFamily="50" charset="-128"/>
              </a:rPr>
              <a:t>脳内ネットワークモデル（</a:t>
            </a:r>
            <a:r>
              <a:rPr lang="en-US" altLang="ja-JP" sz="3600" dirty="0" err="1">
                <a:latin typeface="ＭＳ Ｐゴシック" panose="020B0600070205080204" pitchFamily="50" charset="-128"/>
                <a:ea typeface="ＭＳ Ｐゴシック" panose="020B0600070205080204" pitchFamily="50" charset="-128"/>
              </a:rPr>
              <a:t>Nekovarova</a:t>
            </a:r>
            <a:r>
              <a:rPr lang="en-US" altLang="ja-JP" sz="3600" dirty="0">
                <a:latin typeface="ＭＳ Ｐゴシック" panose="020B0600070205080204" pitchFamily="50" charset="-128"/>
                <a:ea typeface="ＭＳ Ｐゴシック" panose="020B0600070205080204" pitchFamily="50" charset="-128"/>
              </a:rPr>
              <a:t> et al., 2014</a:t>
            </a:r>
            <a:r>
              <a:rPr lang="ja-JP" altLang="en-US" sz="3600" dirty="0">
                <a:latin typeface="ＭＳ Ｐゴシック" panose="020B0600070205080204" pitchFamily="50" charset="-128"/>
                <a:ea typeface="ＭＳ Ｐゴシック" panose="020B0600070205080204" pitchFamily="50" charset="-128"/>
              </a:rPr>
              <a:t>）</a:t>
            </a:r>
          </a:p>
        </p:txBody>
      </p:sp>
      <p:pic>
        <p:nvPicPr>
          <p:cNvPr id="3379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4139" y="1412832"/>
            <a:ext cx="7000875"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タイトル 1"/>
          <p:cNvSpPr txBox="1">
            <a:spLocks/>
          </p:cNvSpPr>
          <p:nvPr/>
        </p:nvSpPr>
        <p:spPr bwMode="auto">
          <a:xfrm>
            <a:off x="2784476" y="3554508"/>
            <a:ext cx="2016125" cy="504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eaLnBrk="1" hangingPunct="1">
              <a:spcBef>
                <a:spcPct val="0"/>
              </a:spcBef>
              <a:buFontTx/>
              <a:buNone/>
            </a:pPr>
            <a:r>
              <a:rPr lang="ja-JP" altLang="en-US" sz="1800" dirty="0">
                <a:solidFill>
                  <a:srgbClr val="0000FF"/>
                </a:solidFill>
              </a:rPr>
              <a:t>デフォルト・モードネットワーク</a:t>
            </a:r>
          </a:p>
        </p:txBody>
      </p:sp>
      <p:sp>
        <p:nvSpPr>
          <p:cNvPr id="33798" name="タイトル 1"/>
          <p:cNvSpPr txBox="1">
            <a:spLocks/>
          </p:cNvSpPr>
          <p:nvPr/>
        </p:nvSpPr>
        <p:spPr bwMode="auto">
          <a:xfrm>
            <a:off x="7391400" y="3589344"/>
            <a:ext cx="2089150" cy="504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eaLnBrk="1" hangingPunct="1">
              <a:spcBef>
                <a:spcPct val="0"/>
              </a:spcBef>
              <a:buFontTx/>
              <a:buNone/>
            </a:pPr>
            <a:r>
              <a:rPr lang="ja-JP" altLang="en-US" sz="1800" dirty="0">
                <a:solidFill>
                  <a:srgbClr val="FF0000"/>
                </a:solidFill>
              </a:rPr>
              <a:t>中央実行</a:t>
            </a:r>
            <a:endParaRPr lang="en-US" altLang="ja-JP" sz="1800" dirty="0">
              <a:solidFill>
                <a:srgbClr val="FF0000"/>
              </a:solidFill>
            </a:endParaRPr>
          </a:p>
          <a:p>
            <a:pPr algn="ctr" eaLnBrk="1" hangingPunct="1">
              <a:spcBef>
                <a:spcPct val="0"/>
              </a:spcBef>
              <a:buFontTx/>
              <a:buNone/>
            </a:pPr>
            <a:r>
              <a:rPr lang="ja-JP" altLang="en-US" sz="1800" dirty="0">
                <a:solidFill>
                  <a:srgbClr val="FF0000"/>
                </a:solidFill>
              </a:rPr>
              <a:t>ネットワーク</a:t>
            </a:r>
          </a:p>
        </p:txBody>
      </p:sp>
      <p:sp>
        <p:nvSpPr>
          <p:cNvPr id="33799" name="タイトル 1"/>
          <p:cNvSpPr txBox="1">
            <a:spLocks/>
          </p:cNvSpPr>
          <p:nvPr/>
        </p:nvSpPr>
        <p:spPr bwMode="auto">
          <a:xfrm>
            <a:off x="5087938" y="1439237"/>
            <a:ext cx="2087562" cy="504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eaLnBrk="1" hangingPunct="1">
              <a:spcBef>
                <a:spcPct val="0"/>
              </a:spcBef>
              <a:buFontTx/>
              <a:buNone/>
            </a:pPr>
            <a:r>
              <a:rPr lang="ja-JP" altLang="en-US" sz="1800" dirty="0">
                <a:solidFill>
                  <a:srgbClr val="0BBD0F"/>
                </a:solidFill>
              </a:rPr>
              <a:t>顕著性ネットワーク</a:t>
            </a:r>
          </a:p>
        </p:txBody>
      </p:sp>
      <p:sp>
        <p:nvSpPr>
          <p:cNvPr id="33800" name="タイトル 1"/>
          <p:cNvSpPr txBox="1">
            <a:spLocks/>
          </p:cNvSpPr>
          <p:nvPr/>
        </p:nvSpPr>
        <p:spPr bwMode="auto">
          <a:xfrm>
            <a:off x="3295651" y="2205038"/>
            <a:ext cx="784225" cy="431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eaLnBrk="1" hangingPunct="1">
              <a:spcBef>
                <a:spcPct val="0"/>
              </a:spcBef>
              <a:buFontTx/>
              <a:buNone/>
            </a:pPr>
            <a:r>
              <a:rPr lang="ja-JP" altLang="en-US" sz="2000">
                <a:solidFill>
                  <a:schemeClr val="bg1"/>
                </a:solidFill>
              </a:rPr>
              <a:t>（＋）</a:t>
            </a:r>
          </a:p>
        </p:txBody>
      </p:sp>
      <p:sp>
        <p:nvSpPr>
          <p:cNvPr id="33801" name="タイトル 1"/>
          <p:cNvSpPr txBox="1">
            <a:spLocks/>
          </p:cNvSpPr>
          <p:nvPr/>
        </p:nvSpPr>
        <p:spPr bwMode="auto">
          <a:xfrm>
            <a:off x="7967664" y="2205038"/>
            <a:ext cx="784225" cy="431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eaLnBrk="1" hangingPunct="1">
              <a:spcBef>
                <a:spcPct val="0"/>
              </a:spcBef>
              <a:buFontTx/>
              <a:buNone/>
            </a:pPr>
            <a:r>
              <a:rPr lang="ja-JP" altLang="en-US" sz="2000">
                <a:solidFill>
                  <a:schemeClr val="bg1"/>
                </a:solidFill>
              </a:rPr>
              <a:t>（＋）</a:t>
            </a:r>
          </a:p>
        </p:txBody>
      </p:sp>
      <p:sp>
        <p:nvSpPr>
          <p:cNvPr id="33802" name="タイトル 1"/>
          <p:cNvSpPr txBox="1">
            <a:spLocks/>
          </p:cNvSpPr>
          <p:nvPr/>
        </p:nvSpPr>
        <p:spPr bwMode="auto">
          <a:xfrm>
            <a:off x="5375276" y="4724400"/>
            <a:ext cx="1647825" cy="4333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eaLnBrk="1" hangingPunct="1">
              <a:spcBef>
                <a:spcPct val="0"/>
              </a:spcBef>
              <a:buFontTx/>
              <a:buNone/>
            </a:pPr>
            <a:r>
              <a:rPr lang="ja-JP" altLang="en-US" sz="2000">
                <a:solidFill>
                  <a:schemeClr val="bg1"/>
                </a:solidFill>
              </a:rPr>
              <a:t>（ー）</a:t>
            </a:r>
          </a:p>
        </p:txBody>
      </p:sp>
      <p:sp>
        <p:nvSpPr>
          <p:cNvPr id="3" name="テキスト ボックス 2"/>
          <p:cNvSpPr txBox="1"/>
          <p:nvPr/>
        </p:nvSpPr>
        <p:spPr>
          <a:xfrm>
            <a:off x="1590866" y="1637212"/>
            <a:ext cx="553998" cy="4578022"/>
          </a:xfrm>
          <a:prstGeom prst="rect">
            <a:avLst/>
          </a:prstGeom>
          <a:noFill/>
        </p:spPr>
        <p:txBody>
          <a:bodyPr vert="eaVert" wrap="square" rtlCol="0">
            <a:spAutoFit/>
          </a:bodyPr>
          <a:lstStyle/>
          <a:p>
            <a:r>
              <a:rPr lang="ja-JP" altLang="en-US" sz="2400" b="1" dirty="0">
                <a:solidFill>
                  <a:srgbClr val="0000FF"/>
                </a:solidFill>
                <a:latin typeface="ＭＳ Ｐゴシック" panose="020B0600070205080204" pitchFamily="50" charset="-128"/>
              </a:rPr>
              <a:t>内的世界への意識（自己内省）</a:t>
            </a:r>
            <a:endParaRPr lang="en-US" altLang="ja-JP" sz="2400" b="1" dirty="0">
              <a:solidFill>
                <a:srgbClr val="0000FF"/>
              </a:solidFill>
              <a:latin typeface="ＭＳ Ｐゴシック" panose="020B0600070205080204" pitchFamily="50" charset="-128"/>
            </a:endParaRPr>
          </a:p>
        </p:txBody>
      </p:sp>
      <p:sp>
        <p:nvSpPr>
          <p:cNvPr id="12" name="タイトル 1"/>
          <p:cNvSpPr txBox="1">
            <a:spLocks/>
          </p:cNvSpPr>
          <p:nvPr/>
        </p:nvSpPr>
        <p:spPr bwMode="auto">
          <a:xfrm>
            <a:off x="5087977" y="5157788"/>
            <a:ext cx="2089150" cy="23831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eaLnBrk="1" hangingPunct="1">
              <a:spcBef>
                <a:spcPct val="0"/>
              </a:spcBef>
              <a:buFontTx/>
              <a:buNone/>
            </a:pPr>
            <a:r>
              <a:rPr lang="ja-JP" altLang="en-US" sz="1800" dirty="0">
                <a:solidFill>
                  <a:schemeClr val="bg1"/>
                </a:solidFill>
              </a:rPr>
              <a:t>負の相関</a:t>
            </a:r>
            <a:endParaRPr lang="en-US" altLang="ja-JP" sz="1800" dirty="0">
              <a:solidFill>
                <a:schemeClr val="bg1"/>
              </a:solidFill>
            </a:endParaRPr>
          </a:p>
        </p:txBody>
      </p:sp>
      <p:sp>
        <p:nvSpPr>
          <p:cNvPr id="15" name="テキスト ボックス 14"/>
          <p:cNvSpPr txBox="1"/>
          <p:nvPr/>
        </p:nvSpPr>
        <p:spPr>
          <a:xfrm>
            <a:off x="10016443" y="1667693"/>
            <a:ext cx="553998" cy="4578022"/>
          </a:xfrm>
          <a:prstGeom prst="rect">
            <a:avLst/>
          </a:prstGeom>
          <a:noFill/>
        </p:spPr>
        <p:txBody>
          <a:bodyPr vert="eaVert" wrap="square" rtlCol="0">
            <a:spAutoFit/>
          </a:bodyPr>
          <a:lstStyle/>
          <a:p>
            <a:r>
              <a:rPr lang="ja-JP" altLang="en-US" sz="2400" b="1" dirty="0">
                <a:solidFill>
                  <a:srgbClr val="FF0000"/>
                </a:solidFill>
                <a:latin typeface="ＭＳ Ｐゴシック" panose="020B0600070205080204" pitchFamily="50" charset="-128"/>
              </a:rPr>
              <a:t>外的世界への意識（外界認識）</a:t>
            </a:r>
            <a:endParaRPr lang="en-US" altLang="ja-JP" sz="2400" b="1" dirty="0">
              <a:solidFill>
                <a:srgbClr val="FF0000"/>
              </a:solidFill>
              <a:latin typeface="ＭＳ Ｐゴシック" panose="020B0600070205080204" pitchFamily="50" charset="-128"/>
            </a:endParaRPr>
          </a:p>
        </p:txBody>
      </p:sp>
      <p:sp>
        <p:nvSpPr>
          <p:cNvPr id="4" name="テキスト ボックス 3"/>
          <p:cNvSpPr txBox="1"/>
          <p:nvPr/>
        </p:nvSpPr>
        <p:spPr>
          <a:xfrm>
            <a:off x="5050966" y="966650"/>
            <a:ext cx="2492990" cy="461665"/>
          </a:xfrm>
          <a:prstGeom prst="rect">
            <a:avLst/>
          </a:prstGeom>
          <a:noFill/>
        </p:spPr>
        <p:txBody>
          <a:bodyPr wrap="none" rtlCol="0">
            <a:spAutoFit/>
          </a:bodyPr>
          <a:lstStyle/>
          <a:p>
            <a:r>
              <a:rPr kumimoji="1" lang="ja-JP" altLang="en-US" sz="2400" dirty="0">
                <a:solidFill>
                  <a:srgbClr val="0BBD0F"/>
                </a:solidFill>
                <a:latin typeface="ＭＳ Ｐゴシック" panose="020B0600070205080204" pitchFamily="50" charset="-128"/>
                <a:ea typeface="ＭＳ Ｐゴシック" panose="020B0600070205080204" pitchFamily="50" charset="-128"/>
              </a:rPr>
              <a:t>感情</a:t>
            </a:r>
            <a:r>
              <a:rPr kumimoji="1" lang="en-US" altLang="ja-JP" sz="2400" dirty="0">
                <a:solidFill>
                  <a:srgbClr val="0BBD0F"/>
                </a:solidFill>
                <a:latin typeface="ＭＳ Ｐゴシック" panose="020B0600070205080204" pitchFamily="50" charset="-128"/>
                <a:ea typeface="ＭＳ Ｐゴシック" panose="020B0600070205080204" pitchFamily="50" charset="-128"/>
              </a:rPr>
              <a:t>-</a:t>
            </a:r>
            <a:r>
              <a:rPr kumimoji="1" lang="ja-JP" altLang="en-US" sz="2400" dirty="0">
                <a:solidFill>
                  <a:srgbClr val="0BBD0F"/>
                </a:solidFill>
                <a:latin typeface="ＭＳ Ｐゴシック" panose="020B0600070205080204" pitchFamily="50" charset="-128"/>
                <a:ea typeface="ＭＳ Ｐゴシック" panose="020B0600070205080204" pitchFamily="50" charset="-128"/>
              </a:rPr>
              <a:t>感覚の入力</a:t>
            </a:r>
          </a:p>
        </p:txBody>
      </p:sp>
      <p:sp>
        <p:nvSpPr>
          <p:cNvPr id="5" name="スライド番号プレースホルダー 4"/>
          <p:cNvSpPr>
            <a:spLocks noGrp="1"/>
          </p:cNvSpPr>
          <p:nvPr>
            <p:ph type="sldNum" sz="quarter" idx="12"/>
          </p:nvPr>
        </p:nvSpPr>
        <p:spPr/>
        <p:txBody>
          <a:bodyPr/>
          <a:lstStyle/>
          <a:p>
            <a:fld id="{58E70909-AA54-413C-B4A4-65B2E83BDFAE}" type="slidenum">
              <a:rPr kumimoji="1" lang="ja-JP" altLang="en-US" smtClean="0"/>
              <a:t>52</a:t>
            </a:fld>
            <a:endParaRPr kumimoji="1" lang="ja-JP" altLang="en-US"/>
          </a:p>
        </p:txBody>
      </p:sp>
    </p:spTree>
    <p:extLst>
      <p:ext uri="{BB962C8B-B14F-4D97-AF65-F5344CB8AC3E}">
        <p14:creationId xmlns:p14="http://schemas.microsoft.com/office/powerpoint/2010/main" val="286544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780963" y="258307"/>
            <a:ext cx="5356443" cy="6044520"/>
          </a:xfrm>
          <a:prstGeom prst="rect">
            <a:avLst/>
          </a:prstGeom>
        </p:spPr>
      </p:pic>
      <p:pic>
        <p:nvPicPr>
          <p:cNvPr id="4" name="図 3"/>
          <p:cNvPicPr>
            <a:picLocks noChangeAspect="1"/>
          </p:cNvPicPr>
          <p:nvPr/>
        </p:nvPicPr>
        <p:blipFill>
          <a:blip r:embed="rId3"/>
          <a:stretch>
            <a:fillRect/>
          </a:stretch>
        </p:blipFill>
        <p:spPr>
          <a:xfrm>
            <a:off x="6137406" y="928463"/>
            <a:ext cx="5599601" cy="5429249"/>
          </a:xfrm>
          <a:prstGeom prst="rect">
            <a:avLst/>
          </a:prstGeom>
        </p:spPr>
      </p:pic>
      <p:sp>
        <p:nvSpPr>
          <p:cNvPr id="2" name="楕円 1"/>
          <p:cNvSpPr/>
          <p:nvPr/>
        </p:nvSpPr>
        <p:spPr>
          <a:xfrm>
            <a:off x="323851" y="3894366"/>
            <a:ext cx="4392386" cy="1299028"/>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323851" y="2062849"/>
            <a:ext cx="4392386" cy="1284509"/>
          </a:xfrm>
          <a:prstGeom prst="ellipse">
            <a:avLst/>
          </a:prstGeom>
          <a:noFill/>
          <a:ln w="28575">
            <a:solidFill>
              <a:srgbClr val="395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076503" y="3994790"/>
            <a:ext cx="1541907" cy="1200329"/>
          </a:xfrm>
          <a:prstGeom prst="rect">
            <a:avLst/>
          </a:prstGeom>
          <a:noFill/>
        </p:spPr>
        <p:txBody>
          <a:bodyPr wrap="square" rtlCol="0">
            <a:spAutoFit/>
          </a:bodyPr>
          <a:lstStyle/>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好き嫌い</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快・不快</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なんとなく</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085850" y="2557204"/>
            <a:ext cx="2767692" cy="461665"/>
          </a:xfrm>
          <a:prstGeom prst="rect">
            <a:avLst/>
          </a:prstGeom>
          <a:noFill/>
        </p:spPr>
        <p:txBody>
          <a:bodyPr wrap="square" rtlCol="0">
            <a:spAutoFit/>
          </a:bodyPr>
          <a:lstStyle/>
          <a:p>
            <a:r>
              <a:rPr lang="ja-JP" altLang="en-US" sz="2400" b="1" dirty="0">
                <a:solidFill>
                  <a:srgbClr val="010BDD"/>
                </a:solidFill>
              </a:rPr>
              <a:t>良悪・正邪・損得</a:t>
            </a:r>
            <a:endParaRPr kumimoji="1" lang="ja-JP" altLang="en-US" sz="2400" b="1" dirty="0">
              <a:solidFill>
                <a:srgbClr val="010BDD"/>
              </a:solidFill>
              <a:latin typeface="ＭＳ Ｐゴシック" panose="020B0600070205080204" pitchFamily="50" charset="-128"/>
              <a:ea typeface="ＭＳ Ｐゴシック" panose="020B0600070205080204" pitchFamily="50" charset="-128"/>
            </a:endParaRPr>
          </a:p>
        </p:txBody>
      </p:sp>
      <p:sp>
        <p:nvSpPr>
          <p:cNvPr id="10" name="楕円 9"/>
          <p:cNvSpPr/>
          <p:nvPr/>
        </p:nvSpPr>
        <p:spPr>
          <a:xfrm>
            <a:off x="9938668" y="4292602"/>
            <a:ext cx="1555181" cy="751113"/>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9748157" y="1175658"/>
            <a:ext cx="1836963" cy="1616528"/>
          </a:xfrm>
          <a:prstGeom prst="ellipse">
            <a:avLst/>
          </a:prstGeom>
          <a:noFill/>
          <a:ln w="28575">
            <a:solidFill>
              <a:srgbClr val="395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flipV="1">
            <a:off x="1085850" y="3543301"/>
            <a:ext cx="3086100" cy="24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8177905" y="3499757"/>
            <a:ext cx="3086100" cy="24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479335" y="6357712"/>
            <a:ext cx="5014514" cy="400110"/>
          </a:xfrm>
          <a:prstGeom prst="rect">
            <a:avLst/>
          </a:prstGeom>
          <a:noFill/>
        </p:spPr>
        <p:txBody>
          <a:bodyPr wrap="none" rtlCol="0">
            <a:spAutoFit/>
          </a:bodyPr>
          <a:lstStyle/>
          <a:p>
            <a:r>
              <a:rPr kumimoji="1" lang="ja-JP" altLang="en-US" sz="2000" dirty="0">
                <a:latin typeface="ＭＳ Ｐゴシック" panose="020B0600070205080204" pitchFamily="50" charset="-128"/>
                <a:ea typeface="ＭＳ Ｐゴシック" panose="020B0600070205080204" pitchFamily="50" charset="-128"/>
              </a:rPr>
              <a:t>からだとこころの健康学（稲葉敏郎）</a:t>
            </a:r>
            <a:r>
              <a:rPr kumimoji="1" lang="en-US" altLang="ja-JP" sz="2000" dirty="0">
                <a:latin typeface="ＭＳ Ｐゴシック" panose="020B0600070205080204" pitchFamily="50" charset="-128"/>
                <a:ea typeface="ＭＳ Ｐゴシック" panose="020B0600070205080204" pitchFamily="50" charset="-128"/>
              </a:rPr>
              <a:t>NHK</a:t>
            </a:r>
            <a:r>
              <a:rPr kumimoji="1" lang="ja-JP" altLang="en-US" sz="2000" dirty="0">
                <a:latin typeface="ＭＳ Ｐゴシック" panose="020B0600070205080204" pitchFamily="50" charset="-128"/>
                <a:ea typeface="ＭＳ Ｐゴシック" panose="020B0600070205080204" pitchFamily="50" charset="-128"/>
              </a:rPr>
              <a:t>出版</a:t>
            </a:r>
          </a:p>
        </p:txBody>
      </p:sp>
      <p:sp>
        <p:nvSpPr>
          <p:cNvPr id="13" name="楕円 12"/>
          <p:cNvSpPr/>
          <p:nvPr/>
        </p:nvSpPr>
        <p:spPr>
          <a:xfrm>
            <a:off x="323850" y="928463"/>
            <a:ext cx="4392387" cy="1132661"/>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16478" y="1414482"/>
            <a:ext cx="2767693" cy="273322"/>
          </a:xfrm>
          <a:prstGeom prst="rect">
            <a:avLst/>
          </a:prstGeom>
          <a:noFill/>
        </p:spPr>
        <p:txBody>
          <a:bodyPr wrap="square" rtlCol="0">
            <a:spAutoFit/>
          </a:bodyPr>
          <a:lstStyle/>
          <a:p>
            <a:r>
              <a:rPr lang="ja-JP" altLang="en-US" sz="2400" b="1" dirty="0">
                <a:solidFill>
                  <a:srgbClr val="7030A0"/>
                </a:solidFill>
              </a:rPr>
              <a:t>直感・霊感・予感</a:t>
            </a:r>
            <a:endParaRPr kumimoji="1" lang="ja-JP" altLang="en-US" sz="2400" b="1" dirty="0">
              <a:solidFill>
                <a:srgbClr val="7030A0"/>
              </a:solidFill>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1606731" y="1096618"/>
            <a:ext cx="2360021" cy="461665"/>
          </a:xfrm>
          <a:prstGeom prst="rect">
            <a:avLst/>
          </a:prstGeom>
          <a:noFill/>
        </p:spPr>
        <p:txBody>
          <a:bodyPr wrap="square" rtlCol="0">
            <a:spAutoFit/>
          </a:bodyPr>
          <a:lstStyle/>
          <a:p>
            <a:r>
              <a:rPr lang="ja-JP" altLang="en-US" sz="2400" b="1" dirty="0">
                <a:solidFill>
                  <a:srgbClr val="7030A0"/>
                </a:solidFill>
              </a:rPr>
              <a:t>イメージ・空想</a:t>
            </a:r>
            <a:endParaRPr kumimoji="1" lang="ja-JP" altLang="en-US" sz="2400" b="1" dirty="0">
              <a:solidFill>
                <a:srgbClr val="7030A0"/>
              </a:solidFill>
              <a:latin typeface="ＭＳ Ｐゴシック" panose="020B0600070205080204" pitchFamily="50" charset="-128"/>
              <a:ea typeface="ＭＳ Ｐゴシック" panose="020B0600070205080204" pitchFamily="50" charset="-128"/>
            </a:endParaRPr>
          </a:p>
        </p:txBody>
      </p:sp>
      <p:sp>
        <p:nvSpPr>
          <p:cNvPr id="15" name="スライド番号プレースホルダー 14">
            <a:extLst>
              <a:ext uri="{FF2B5EF4-FFF2-40B4-BE49-F238E27FC236}">
                <a16:creationId xmlns:a16="http://schemas.microsoft.com/office/drawing/2014/main" id="{6CA0E756-A2C9-58AB-E714-725F3E5159F1}"/>
              </a:ext>
            </a:extLst>
          </p:cNvPr>
          <p:cNvSpPr>
            <a:spLocks noGrp="1"/>
          </p:cNvSpPr>
          <p:nvPr>
            <p:ph type="sldNum" sz="quarter" idx="12"/>
          </p:nvPr>
        </p:nvSpPr>
        <p:spPr/>
        <p:txBody>
          <a:bodyPr/>
          <a:lstStyle/>
          <a:p>
            <a:fld id="{EEB1CE08-0DF9-46FC-A5A3-7510FC9560FF}" type="slidenum">
              <a:rPr kumimoji="1" lang="ja-JP" altLang="en-US" smtClean="0"/>
              <a:t>53</a:t>
            </a:fld>
            <a:endParaRPr kumimoji="1" lang="ja-JP" altLang="en-US"/>
          </a:p>
        </p:txBody>
      </p:sp>
    </p:spTree>
    <p:extLst>
      <p:ext uri="{BB962C8B-B14F-4D97-AF65-F5344CB8AC3E}">
        <p14:creationId xmlns:p14="http://schemas.microsoft.com/office/powerpoint/2010/main" val="127682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919288" y="1"/>
            <a:ext cx="8088312" cy="1008063"/>
          </a:xfrm>
        </p:spPr>
        <p:txBody>
          <a:bodyPr/>
          <a:lstStyle/>
          <a:p>
            <a:pPr eaLnBrk="1" hangingPunct="1"/>
            <a:r>
              <a:rPr lang="ja-JP" altLang="en-US" sz="4800" dirty="0">
                <a:latin typeface="ＭＳ Ｐゴシック" panose="020B0600070205080204" pitchFamily="50" charset="-128"/>
                <a:ea typeface="ＭＳ Ｐゴシック" panose="020B0600070205080204" pitchFamily="50" charset="-128"/>
              </a:rPr>
              <a:t>ひといちばい敏感な人たち</a:t>
            </a:r>
          </a:p>
        </p:txBody>
      </p:sp>
      <p:sp>
        <p:nvSpPr>
          <p:cNvPr id="28675" name="Oval 3"/>
          <p:cNvSpPr>
            <a:spLocks noChangeArrowheads="1"/>
          </p:cNvSpPr>
          <p:nvPr/>
        </p:nvSpPr>
        <p:spPr bwMode="auto">
          <a:xfrm>
            <a:off x="3359150" y="1989138"/>
            <a:ext cx="4679950" cy="39608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76" name="Oval 4"/>
          <p:cNvSpPr>
            <a:spLocks noChangeArrowheads="1"/>
          </p:cNvSpPr>
          <p:nvPr/>
        </p:nvSpPr>
        <p:spPr bwMode="auto">
          <a:xfrm>
            <a:off x="4224339" y="1125538"/>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28677" name="Oval 5"/>
          <p:cNvSpPr>
            <a:spLocks noChangeArrowheads="1"/>
          </p:cNvSpPr>
          <p:nvPr/>
        </p:nvSpPr>
        <p:spPr bwMode="auto">
          <a:xfrm>
            <a:off x="2424114" y="3789363"/>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28678" name="Oval 6"/>
          <p:cNvSpPr>
            <a:spLocks noChangeArrowheads="1"/>
          </p:cNvSpPr>
          <p:nvPr/>
        </p:nvSpPr>
        <p:spPr bwMode="auto">
          <a:xfrm>
            <a:off x="5880101" y="3789364"/>
            <a:ext cx="2879725" cy="2447925"/>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28679" name="Oval 7"/>
          <p:cNvSpPr>
            <a:spLocks noChangeArrowheads="1"/>
          </p:cNvSpPr>
          <p:nvPr/>
        </p:nvSpPr>
        <p:spPr bwMode="auto">
          <a:xfrm>
            <a:off x="4727576" y="1628776"/>
            <a:ext cx="1800225" cy="14398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0" name="Oval 8"/>
          <p:cNvSpPr>
            <a:spLocks noChangeArrowheads="1"/>
          </p:cNvSpPr>
          <p:nvPr/>
        </p:nvSpPr>
        <p:spPr bwMode="auto">
          <a:xfrm>
            <a:off x="4511675" y="2276476"/>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ＨＳＰ</a:t>
            </a:r>
            <a:endParaRPr lang="en-US" altLang="ja-JP" sz="1800" b="1" dirty="0"/>
          </a:p>
        </p:txBody>
      </p:sp>
      <p:sp>
        <p:nvSpPr>
          <p:cNvPr id="28681" name="Oval 9"/>
          <p:cNvSpPr>
            <a:spLocks noChangeArrowheads="1"/>
          </p:cNvSpPr>
          <p:nvPr/>
        </p:nvSpPr>
        <p:spPr bwMode="auto">
          <a:xfrm>
            <a:off x="5087938" y="1341439"/>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ＨＳＰ</a:t>
            </a:r>
            <a:endParaRPr lang="en-US" altLang="ja-JP" sz="1800" b="1" dirty="0"/>
          </a:p>
          <a:p>
            <a:pPr algn="ctr" eaLnBrk="1" hangingPunct="1">
              <a:spcBef>
                <a:spcPct val="0"/>
              </a:spcBef>
              <a:buFontTx/>
              <a:buNone/>
            </a:pPr>
            <a:r>
              <a:rPr lang="ja-JP" altLang="en-US" sz="1800" b="1" dirty="0"/>
              <a:t>ＨＳＳ</a:t>
            </a:r>
            <a:endParaRPr lang="en-US" altLang="ja-JP" sz="1800" b="1" dirty="0"/>
          </a:p>
        </p:txBody>
      </p:sp>
      <p:grpSp>
        <p:nvGrpSpPr>
          <p:cNvPr id="28682" name="Group 11"/>
          <p:cNvGrpSpPr>
            <a:grpSpLocks/>
          </p:cNvGrpSpPr>
          <p:nvPr/>
        </p:nvGrpSpPr>
        <p:grpSpPr bwMode="auto">
          <a:xfrm>
            <a:off x="2711450" y="3933826"/>
            <a:ext cx="2305050" cy="1871663"/>
            <a:chOff x="2018" y="981"/>
            <a:chExt cx="1452" cy="1179"/>
          </a:xfrm>
        </p:grpSpPr>
        <p:sp>
          <p:nvSpPr>
            <p:cNvPr id="28692"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93"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ＡＳＤ</a:t>
              </a:r>
              <a:endParaRPr lang="en-US" altLang="ja-JP" sz="1800" b="1"/>
            </a:p>
          </p:txBody>
        </p:sp>
        <p:sp>
          <p:nvSpPr>
            <p:cNvPr id="28694"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ＡＤＨＤ</a:t>
              </a:r>
            </a:p>
          </p:txBody>
        </p:sp>
        <p:sp>
          <p:nvSpPr>
            <p:cNvPr id="28695"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ＬＤ</a:t>
              </a:r>
            </a:p>
          </p:txBody>
        </p:sp>
      </p:grpSp>
      <p:grpSp>
        <p:nvGrpSpPr>
          <p:cNvPr id="28683" name="Group 16"/>
          <p:cNvGrpSpPr>
            <a:grpSpLocks/>
          </p:cNvGrpSpPr>
          <p:nvPr/>
        </p:nvGrpSpPr>
        <p:grpSpPr bwMode="auto">
          <a:xfrm>
            <a:off x="6167438" y="3933826"/>
            <a:ext cx="2305050" cy="1871663"/>
            <a:chOff x="2154" y="1117"/>
            <a:chExt cx="1452" cy="1179"/>
          </a:xfrm>
        </p:grpSpPr>
        <p:sp>
          <p:nvSpPr>
            <p:cNvPr id="28688" name="Oval 17"/>
            <p:cNvSpPr>
              <a:spLocks noChangeArrowheads="1"/>
            </p:cNvSpPr>
            <p:nvPr/>
          </p:nvSpPr>
          <p:spPr bwMode="auto">
            <a:xfrm>
              <a:off x="2290" y="1298"/>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9" name="Oval 18"/>
            <p:cNvSpPr>
              <a:spLocks noChangeArrowheads="1"/>
            </p:cNvSpPr>
            <p:nvPr/>
          </p:nvSpPr>
          <p:spPr bwMode="auto">
            <a:xfrm>
              <a:off x="2154"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未解決型</a:t>
              </a:r>
            </a:p>
          </p:txBody>
        </p:sp>
        <p:sp>
          <p:nvSpPr>
            <p:cNvPr id="28690" name="Oval 19"/>
            <p:cNvSpPr>
              <a:spLocks noChangeArrowheads="1"/>
            </p:cNvSpPr>
            <p:nvPr/>
          </p:nvSpPr>
          <p:spPr bwMode="auto">
            <a:xfrm>
              <a:off x="2517" y="1117"/>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とらわれ型</a:t>
              </a:r>
            </a:p>
          </p:txBody>
        </p:sp>
        <p:sp>
          <p:nvSpPr>
            <p:cNvPr id="28691" name="Oval 20"/>
            <p:cNvSpPr>
              <a:spLocks noChangeArrowheads="1"/>
            </p:cNvSpPr>
            <p:nvPr/>
          </p:nvSpPr>
          <p:spPr bwMode="auto">
            <a:xfrm>
              <a:off x="2926"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軽視型</a:t>
              </a:r>
            </a:p>
          </p:txBody>
        </p:sp>
      </p:grpSp>
      <p:sp>
        <p:nvSpPr>
          <p:cNvPr id="28684" name="Rectangle 21"/>
          <p:cNvSpPr>
            <a:spLocks noChangeArrowheads="1"/>
          </p:cNvSpPr>
          <p:nvPr/>
        </p:nvSpPr>
        <p:spPr bwMode="auto">
          <a:xfrm>
            <a:off x="3000375" y="6381751"/>
            <a:ext cx="17986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神経発達症</a:t>
            </a:r>
          </a:p>
        </p:txBody>
      </p:sp>
      <p:sp>
        <p:nvSpPr>
          <p:cNvPr id="28685" name="Rectangle 22"/>
          <p:cNvSpPr>
            <a:spLocks noChangeArrowheads="1"/>
          </p:cNvSpPr>
          <p:nvPr/>
        </p:nvSpPr>
        <p:spPr bwMode="auto">
          <a:xfrm>
            <a:off x="6672264" y="6381751"/>
            <a:ext cx="15827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発達性トラウマ</a:t>
            </a:r>
          </a:p>
        </p:txBody>
      </p:sp>
      <p:sp>
        <p:nvSpPr>
          <p:cNvPr id="28686" name="Rectangle 23"/>
          <p:cNvSpPr>
            <a:spLocks noChangeArrowheads="1"/>
          </p:cNvSpPr>
          <p:nvPr/>
        </p:nvSpPr>
        <p:spPr bwMode="auto">
          <a:xfrm>
            <a:off x="3972722" y="3526520"/>
            <a:ext cx="359886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ＨＳＣ／ＨＳＰ</a:t>
            </a:r>
          </a:p>
        </p:txBody>
      </p:sp>
      <p:sp>
        <p:nvSpPr>
          <p:cNvPr id="28687" name="Oval 8"/>
          <p:cNvSpPr>
            <a:spLocks noChangeArrowheads="1"/>
          </p:cNvSpPr>
          <p:nvPr/>
        </p:nvSpPr>
        <p:spPr bwMode="auto">
          <a:xfrm>
            <a:off x="5737225" y="2276476"/>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ＨＳＳ</a:t>
            </a:r>
            <a:endParaRPr lang="en-US" altLang="ja-JP" sz="1800" b="1" dirty="0"/>
          </a:p>
        </p:txBody>
      </p:sp>
      <p:sp>
        <p:nvSpPr>
          <p:cNvPr id="2" name="スライド番号プレースホルダー 1"/>
          <p:cNvSpPr>
            <a:spLocks noGrp="1"/>
          </p:cNvSpPr>
          <p:nvPr>
            <p:ph type="sldNum" sz="quarter" idx="12"/>
          </p:nvPr>
        </p:nvSpPr>
        <p:spPr/>
        <p:txBody>
          <a:bodyPr/>
          <a:lstStyle/>
          <a:p>
            <a:fld id="{58E70909-AA54-413C-B4A4-65B2E83BDFAE}" type="slidenum">
              <a:rPr kumimoji="1" lang="ja-JP" altLang="en-US" smtClean="0"/>
              <a:t>54</a:t>
            </a:fld>
            <a:endParaRPr kumimoji="1" lang="ja-JP" altLang="en-US"/>
          </a:p>
        </p:txBody>
      </p:sp>
    </p:spTree>
    <p:extLst>
      <p:ext uri="{BB962C8B-B14F-4D97-AF65-F5344CB8AC3E}">
        <p14:creationId xmlns:p14="http://schemas.microsoft.com/office/powerpoint/2010/main" val="473402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1919288" y="1"/>
            <a:ext cx="8088312" cy="1008063"/>
          </a:xfrm>
        </p:spPr>
        <p:txBody>
          <a:bodyPr>
            <a:normAutofit/>
          </a:bodyPr>
          <a:lstStyle/>
          <a:p>
            <a:pPr eaLnBrk="1" hangingPunct="1"/>
            <a:r>
              <a:rPr lang="ja-JP" altLang="en-US" sz="4800" dirty="0">
                <a:latin typeface="ＭＳ Ｐゴシック" panose="020B0600070205080204" pitchFamily="50" charset="-128"/>
                <a:ea typeface="ＭＳ Ｐゴシック" panose="020B0600070205080204" pitchFamily="50" charset="-128"/>
              </a:rPr>
              <a:t>見えない障害（脳の機能障害）</a:t>
            </a:r>
          </a:p>
        </p:txBody>
      </p:sp>
      <p:sp>
        <p:nvSpPr>
          <p:cNvPr id="30723" name="Oval 3"/>
          <p:cNvSpPr>
            <a:spLocks noChangeArrowheads="1"/>
          </p:cNvSpPr>
          <p:nvPr/>
        </p:nvSpPr>
        <p:spPr bwMode="auto">
          <a:xfrm>
            <a:off x="3359150" y="1989138"/>
            <a:ext cx="4679950" cy="39608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24" name="Oval 4"/>
          <p:cNvSpPr>
            <a:spLocks noChangeArrowheads="1"/>
          </p:cNvSpPr>
          <p:nvPr/>
        </p:nvSpPr>
        <p:spPr bwMode="auto">
          <a:xfrm>
            <a:off x="4224339" y="1125538"/>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30725" name="Oval 5"/>
          <p:cNvSpPr>
            <a:spLocks noChangeArrowheads="1"/>
          </p:cNvSpPr>
          <p:nvPr/>
        </p:nvSpPr>
        <p:spPr bwMode="auto">
          <a:xfrm>
            <a:off x="2424114" y="3789363"/>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30726" name="Oval 6"/>
          <p:cNvSpPr>
            <a:spLocks noChangeArrowheads="1"/>
          </p:cNvSpPr>
          <p:nvPr/>
        </p:nvSpPr>
        <p:spPr bwMode="auto">
          <a:xfrm>
            <a:off x="5880101" y="3789364"/>
            <a:ext cx="2879725" cy="2447925"/>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30727" name="Oval 7"/>
          <p:cNvSpPr>
            <a:spLocks noChangeArrowheads="1"/>
          </p:cNvSpPr>
          <p:nvPr/>
        </p:nvSpPr>
        <p:spPr bwMode="auto">
          <a:xfrm>
            <a:off x="4727576" y="1628776"/>
            <a:ext cx="1800225" cy="14398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28" name="Oval 8"/>
          <p:cNvSpPr>
            <a:spLocks noChangeArrowheads="1"/>
          </p:cNvSpPr>
          <p:nvPr/>
        </p:nvSpPr>
        <p:spPr bwMode="auto">
          <a:xfrm>
            <a:off x="4511675" y="2276476"/>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解離性障害</a:t>
            </a:r>
            <a:endParaRPr lang="en-US" altLang="ja-JP" sz="1800" b="1" dirty="0"/>
          </a:p>
          <a:p>
            <a:pPr algn="ctr" eaLnBrk="1" hangingPunct="1">
              <a:spcBef>
                <a:spcPct val="0"/>
              </a:spcBef>
              <a:buFontTx/>
              <a:buNone/>
            </a:pPr>
            <a:r>
              <a:rPr lang="ja-JP" altLang="en-US" sz="1800" b="1" dirty="0"/>
              <a:t>特定不能</a:t>
            </a:r>
          </a:p>
        </p:txBody>
      </p:sp>
      <p:sp>
        <p:nvSpPr>
          <p:cNvPr id="30729" name="Oval 9"/>
          <p:cNvSpPr>
            <a:spLocks noChangeArrowheads="1"/>
          </p:cNvSpPr>
          <p:nvPr/>
        </p:nvSpPr>
        <p:spPr bwMode="auto">
          <a:xfrm>
            <a:off x="5087938" y="1341439"/>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急性スト</a:t>
            </a:r>
            <a:endParaRPr lang="en-US" altLang="ja-JP" sz="1800" b="1"/>
          </a:p>
          <a:p>
            <a:pPr algn="ctr" eaLnBrk="1" hangingPunct="1">
              <a:spcBef>
                <a:spcPct val="0"/>
              </a:spcBef>
              <a:buFontTx/>
              <a:buNone/>
            </a:pPr>
            <a:r>
              <a:rPr lang="ja-JP" altLang="en-US" sz="1800" b="1"/>
              <a:t>レス障害</a:t>
            </a:r>
          </a:p>
        </p:txBody>
      </p:sp>
      <p:sp>
        <p:nvSpPr>
          <p:cNvPr id="30730" name="Oval 10"/>
          <p:cNvSpPr>
            <a:spLocks noChangeArrowheads="1"/>
          </p:cNvSpPr>
          <p:nvPr/>
        </p:nvSpPr>
        <p:spPr bwMode="auto">
          <a:xfrm>
            <a:off x="5737225" y="2276476"/>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解離性</a:t>
            </a:r>
            <a:endParaRPr lang="en-US" altLang="ja-JP" sz="1800" b="1" dirty="0"/>
          </a:p>
          <a:p>
            <a:pPr algn="ctr" eaLnBrk="1" hangingPunct="1">
              <a:spcBef>
                <a:spcPct val="0"/>
              </a:spcBef>
              <a:buFontTx/>
              <a:buNone/>
            </a:pPr>
            <a:r>
              <a:rPr lang="ja-JP" altLang="en-US" sz="1800" b="1" dirty="0"/>
              <a:t>同一性障害</a:t>
            </a:r>
          </a:p>
        </p:txBody>
      </p:sp>
      <p:grpSp>
        <p:nvGrpSpPr>
          <p:cNvPr id="30731" name="Group 11"/>
          <p:cNvGrpSpPr>
            <a:grpSpLocks/>
          </p:cNvGrpSpPr>
          <p:nvPr/>
        </p:nvGrpSpPr>
        <p:grpSpPr bwMode="auto">
          <a:xfrm>
            <a:off x="2711450" y="3933826"/>
            <a:ext cx="2305050" cy="1871663"/>
            <a:chOff x="2018" y="981"/>
            <a:chExt cx="1452" cy="1179"/>
          </a:xfrm>
        </p:grpSpPr>
        <p:sp>
          <p:nvSpPr>
            <p:cNvPr id="30740"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41"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自閉症</a:t>
              </a:r>
              <a:endParaRPr lang="en-US" altLang="ja-JP" sz="1800" b="1" dirty="0"/>
            </a:p>
            <a:p>
              <a:pPr algn="ctr" eaLnBrk="1" hangingPunct="1">
                <a:spcBef>
                  <a:spcPct val="0"/>
                </a:spcBef>
                <a:buFontTx/>
                <a:buNone/>
              </a:pPr>
              <a:r>
                <a:rPr lang="ja-JP" altLang="en-US" sz="1800" b="1" dirty="0"/>
                <a:t>スペクトラム</a:t>
              </a:r>
              <a:endParaRPr lang="en-US" altLang="ja-JP" sz="1800" b="1" dirty="0"/>
            </a:p>
          </p:txBody>
        </p:sp>
        <p:sp>
          <p:nvSpPr>
            <p:cNvPr id="30742"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注意欠如</a:t>
              </a:r>
            </a:p>
            <a:p>
              <a:pPr algn="ctr" eaLnBrk="1" hangingPunct="1">
                <a:spcBef>
                  <a:spcPct val="0"/>
                </a:spcBef>
                <a:buFontTx/>
                <a:buNone/>
              </a:pPr>
              <a:r>
                <a:rPr lang="ja-JP" altLang="en-US" sz="1800" b="1"/>
                <a:t>多動衝動</a:t>
              </a:r>
            </a:p>
          </p:txBody>
        </p:sp>
        <p:sp>
          <p:nvSpPr>
            <p:cNvPr id="30743"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学習障害</a:t>
              </a:r>
            </a:p>
          </p:txBody>
        </p:sp>
      </p:grpSp>
      <p:grpSp>
        <p:nvGrpSpPr>
          <p:cNvPr id="30732" name="Group 16"/>
          <p:cNvGrpSpPr>
            <a:grpSpLocks/>
          </p:cNvGrpSpPr>
          <p:nvPr/>
        </p:nvGrpSpPr>
        <p:grpSpPr bwMode="auto">
          <a:xfrm>
            <a:off x="6167438" y="3933826"/>
            <a:ext cx="2305050" cy="1871663"/>
            <a:chOff x="2154" y="1117"/>
            <a:chExt cx="1452" cy="1179"/>
          </a:xfrm>
        </p:grpSpPr>
        <p:sp>
          <p:nvSpPr>
            <p:cNvPr id="30736" name="Oval 17"/>
            <p:cNvSpPr>
              <a:spLocks noChangeArrowheads="1"/>
            </p:cNvSpPr>
            <p:nvPr/>
          </p:nvSpPr>
          <p:spPr bwMode="auto">
            <a:xfrm>
              <a:off x="2290" y="1298"/>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37" name="Oval 18"/>
            <p:cNvSpPr>
              <a:spLocks noChangeArrowheads="1"/>
            </p:cNvSpPr>
            <p:nvPr/>
          </p:nvSpPr>
          <p:spPr bwMode="auto">
            <a:xfrm>
              <a:off x="2154"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妄想</a:t>
              </a:r>
            </a:p>
          </p:txBody>
        </p:sp>
        <p:sp>
          <p:nvSpPr>
            <p:cNvPr id="30738" name="Oval 19"/>
            <p:cNvSpPr>
              <a:spLocks noChangeArrowheads="1"/>
            </p:cNvSpPr>
            <p:nvPr/>
          </p:nvSpPr>
          <p:spPr bwMode="auto">
            <a:xfrm>
              <a:off x="2517" y="1117"/>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幻聴・幻覚</a:t>
              </a:r>
            </a:p>
          </p:txBody>
        </p:sp>
        <p:sp>
          <p:nvSpPr>
            <p:cNvPr id="30739" name="Oval 20"/>
            <p:cNvSpPr>
              <a:spLocks noChangeArrowheads="1"/>
            </p:cNvSpPr>
            <p:nvPr/>
          </p:nvSpPr>
          <p:spPr bwMode="auto">
            <a:xfrm>
              <a:off x="2926"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解体・緊張</a:t>
              </a:r>
            </a:p>
          </p:txBody>
        </p:sp>
      </p:grpSp>
      <p:sp>
        <p:nvSpPr>
          <p:cNvPr id="30733" name="Rectangle 21"/>
          <p:cNvSpPr>
            <a:spLocks noChangeArrowheads="1"/>
          </p:cNvSpPr>
          <p:nvPr/>
        </p:nvSpPr>
        <p:spPr bwMode="auto">
          <a:xfrm>
            <a:off x="3000375" y="6381751"/>
            <a:ext cx="17986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神経発達症</a:t>
            </a:r>
          </a:p>
        </p:txBody>
      </p:sp>
      <p:sp>
        <p:nvSpPr>
          <p:cNvPr id="30734" name="Rectangle 22"/>
          <p:cNvSpPr>
            <a:spLocks noChangeArrowheads="1"/>
          </p:cNvSpPr>
          <p:nvPr/>
        </p:nvSpPr>
        <p:spPr bwMode="auto">
          <a:xfrm>
            <a:off x="6672264" y="6381751"/>
            <a:ext cx="15827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a:solidFill>
                  <a:srgbClr val="FF0000"/>
                </a:solidFill>
              </a:rPr>
              <a:t>統合失調症</a:t>
            </a:r>
          </a:p>
        </p:txBody>
      </p:sp>
      <p:sp>
        <p:nvSpPr>
          <p:cNvPr id="30735" name="Rectangle 23"/>
          <p:cNvSpPr>
            <a:spLocks noChangeArrowheads="1"/>
          </p:cNvSpPr>
          <p:nvPr/>
        </p:nvSpPr>
        <p:spPr bwMode="auto">
          <a:xfrm>
            <a:off x="4440239" y="3644900"/>
            <a:ext cx="2447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解離性障害</a:t>
            </a:r>
          </a:p>
        </p:txBody>
      </p:sp>
      <p:sp>
        <p:nvSpPr>
          <p:cNvPr id="2" name="スライド番号プレースホルダー 1"/>
          <p:cNvSpPr>
            <a:spLocks noGrp="1"/>
          </p:cNvSpPr>
          <p:nvPr>
            <p:ph type="sldNum" sz="quarter" idx="12"/>
          </p:nvPr>
        </p:nvSpPr>
        <p:spPr/>
        <p:txBody>
          <a:bodyPr/>
          <a:lstStyle/>
          <a:p>
            <a:fld id="{58E70909-AA54-413C-B4A4-65B2E83BDFAE}" type="slidenum">
              <a:rPr kumimoji="1" lang="ja-JP" altLang="en-US" smtClean="0"/>
              <a:t>55</a:t>
            </a:fld>
            <a:endParaRPr kumimoji="1" lang="ja-JP" altLang="en-US"/>
          </a:p>
        </p:txBody>
      </p:sp>
    </p:spTree>
    <p:extLst>
      <p:ext uri="{BB962C8B-B14F-4D97-AF65-F5344CB8AC3E}">
        <p14:creationId xmlns:p14="http://schemas.microsoft.com/office/powerpoint/2010/main" val="40630480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75769"/>
          </a:xfrm>
        </p:spPr>
        <p:txBody>
          <a:bodyPr>
            <a:normAutofit/>
          </a:bodyPr>
          <a:lstStyle/>
          <a:p>
            <a:pPr algn="ctr"/>
            <a:r>
              <a:rPr lang="ja-JP" altLang="en-US" sz="3600" dirty="0">
                <a:solidFill>
                  <a:srgbClr val="FF0000"/>
                </a:solidFill>
                <a:latin typeface="ＭＳ Ｐゴシック" panose="020B0600070205080204" pitchFamily="50" charset="-128"/>
                <a:ea typeface="ＭＳ Ｐゴシック" panose="020B0600070205080204" pitchFamily="50" charset="-128"/>
              </a:rPr>
              <a:t>性暴力加害の連続体（</a:t>
            </a:r>
            <a:r>
              <a:rPr lang="en-US" altLang="ja-JP" sz="3600" dirty="0">
                <a:solidFill>
                  <a:srgbClr val="FF0000"/>
                </a:solidFill>
                <a:latin typeface="ＭＳ Ｐゴシック" panose="020B0600070205080204" pitchFamily="50" charset="-128"/>
                <a:ea typeface="ＭＳ Ｐゴシック" panose="020B0600070205080204" pitchFamily="50" charset="-128"/>
              </a:rPr>
              <a:t>ROSS</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3" name="Text Box 2"/>
          <p:cNvSpPr txBox="1">
            <a:spLocks noChangeArrowheads="1"/>
          </p:cNvSpPr>
          <p:nvPr/>
        </p:nvSpPr>
        <p:spPr bwMode="auto">
          <a:xfrm>
            <a:off x="2184764" y="5534754"/>
            <a:ext cx="6397535" cy="28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nSpc>
                <a:spcPts val="2200"/>
              </a:lnSpc>
            </a:pPr>
            <a:r>
              <a:rPr lang="ja-JP" altLang="en-US" sz="2800" dirty="0">
                <a:solidFill>
                  <a:srgbClr val="000000"/>
                </a:solidFill>
                <a:latin typeface="ＭＳ Ｐゴシック" panose="020B0600070205080204" pitchFamily="50" charset="-128"/>
                <a:ea typeface="ＭＳ Ｐゴシック" panose="020B0600070205080204" pitchFamily="50" charset="-128"/>
              </a:rPr>
              <a:t>性暴力加害の連続体が手掛かりになる</a:t>
            </a:r>
          </a:p>
        </p:txBody>
      </p:sp>
      <p:sp>
        <p:nvSpPr>
          <p:cNvPr id="5" name="左右矢印 4"/>
          <p:cNvSpPr/>
          <p:nvPr/>
        </p:nvSpPr>
        <p:spPr>
          <a:xfrm>
            <a:off x="1258937" y="1529445"/>
            <a:ext cx="9182100" cy="1184499"/>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800" dirty="0">
                <a:latin typeface="HGｺﾞｼｯｸM" panose="020B0609000000000000" pitchFamily="49" charset="-128"/>
                <a:ea typeface="HGｺﾞｼｯｸM" panose="020B0609000000000000" pitchFamily="49" charset="-128"/>
              </a:rPr>
              <a:t>　間接・非接触　　　　直接・接触　　　体内浸食</a:t>
            </a:r>
            <a:endParaRPr kumimoji="1" lang="ja-JP" altLang="en-US" sz="2800" dirty="0">
              <a:latin typeface="HGｺﾞｼｯｸM" panose="020B0609000000000000" pitchFamily="49" charset="-128"/>
              <a:ea typeface="HGｺﾞｼｯｸM" panose="020B0609000000000000" pitchFamily="49" charset="-128"/>
            </a:endParaRPr>
          </a:p>
        </p:txBody>
      </p:sp>
      <p:sp>
        <p:nvSpPr>
          <p:cNvPr id="6" name="Text Box 2"/>
          <p:cNvSpPr txBox="1">
            <a:spLocks noChangeArrowheads="1"/>
          </p:cNvSpPr>
          <p:nvPr/>
        </p:nvSpPr>
        <p:spPr bwMode="auto">
          <a:xfrm>
            <a:off x="350788" y="2644370"/>
            <a:ext cx="11003012"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wrap="square" lIns="0" tIns="0" rIns="0" bIns="0">
            <a:spAutoFit/>
          </a:bodyPr>
          <a:lstStyle/>
          <a:p>
            <a:pPr>
              <a:lnSpc>
                <a:spcPts val="3325"/>
              </a:lnSpc>
            </a:pPr>
            <a:r>
              <a:rPr lang="ja-JP" altLang="en-US" sz="2400" dirty="0">
                <a:solidFill>
                  <a:srgbClr val="7030A0"/>
                </a:solidFill>
                <a:latin typeface="ＭＳ Ｐゴシック" panose="020B0600070205080204" pitchFamily="50" charset="-128"/>
                <a:ea typeface="ＭＳ Ｐゴシック" panose="020B0600070205080204" pitchFamily="50" charset="-128"/>
              </a:rPr>
              <a:t>快楽殺人・猟奇犯罪</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r>
              <a:rPr lang="ja-JP" altLang="en-US" sz="2400" dirty="0">
                <a:solidFill>
                  <a:srgbClr val="7030A0"/>
                </a:solidFill>
                <a:latin typeface="ＭＳ Ｐゴシック" panose="020B0600070205080204" pitchFamily="50" charset="-128"/>
                <a:ea typeface="ＭＳ Ｐゴシック" panose="020B0600070205080204" pitchFamily="50" charset="-128"/>
              </a:rPr>
              <a:t>強姦</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ja-JP" altLang="en-US"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r>
              <a:rPr lang="ja-JP" altLang="en-US" sz="2400" dirty="0">
                <a:solidFill>
                  <a:srgbClr val="7030A0"/>
                </a:solidFill>
                <a:latin typeface="ＭＳ Ｐゴシック" panose="020B0600070205080204" pitchFamily="50" charset="-128"/>
                <a:ea typeface="ＭＳ Ｐゴシック" panose="020B0600070205080204" pitchFamily="50" charset="-128"/>
              </a:rPr>
              <a:t>強制わいせつ</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ja-JP" altLang="en-US"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r>
              <a:rPr lang="ja-JP" altLang="en-US" sz="2400" dirty="0">
                <a:solidFill>
                  <a:srgbClr val="7030A0"/>
                </a:solidFill>
                <a:latin typeface="ＭＳ Ｐゴシック" panose="020B0600070205080204" pitchFamily="50" charset="-128"/>
                <a:ea typeface="ＭＳ Ｐゴシック" panose="020B0600070205080204" pitchFamily="50" charset="-128"/>
              </a:rPr>
              <a:t>痴漢</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ja-JP" altLang="en-US"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r>
              <a:rPr lang="ja-JP" altLang="en-US" sz="2400" dirty="0">
                <a:solidFill>
                  <a:srgbClr val="7030A0"/>
                </a:solidFill>
                <a:latin typeface="ＭＳ Ｐゴシック" panose="020B0600070205080204" pitchFamily="50" charset="-128"/>
                <a:ea typeface="ＭＳ Ｐゴシック" panose="020B0600070205080204" pitchFamily="50" charset="-128"/>
              </a:rPr>
              <a:t>ストーカー</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ja-JP" altLang="en-US"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r>
              <a:rPr lang="ja-JP" altLang="en-US" sz="2400" dirty="0">
                <a:solidFill>
                  <a:srgbClr val="7030A0"/>
                </a:solidFill>
                <a:latin typeface="ＭＳ Ｐゴシック" panose="020B0600070205080204" pitchFamily="50" charset="-128"/>
                <a:ea typeface="ＭＳ Ｐゴシック" panose="020B0600070205080204" pitchFamily="50" charset="-128"/>
              </a:rPr>
              <a:t>性器露出</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ja-JP" altLang="en-US"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r>
              <a:rPr lang="ja-JP" altLang="en-US" sz="2400" dirty="0">
                <a:solidFill>
                  <a:srgbClr val="7030A0"/>
                </a:solidFill>
                <a:latin typeface="ＭＳ Ｐゴシック" panose="020B0600070205080204" pitchFamily="50" charset="-128"/>
                <a:ea typeface="ＭＳ Ｐゴシック" panose="020B0600070205080204" pitchFamily="50" charset="-128"/>
              </a:rPr>
              <a:t>盗撮</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ja-JP" altLang="en-US"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r>
              <a:rPr lang="ja-JP" altLang="en-US" sz="2400" dirty="0">
                <a:solidFill>
                  <a:srgbClr val="7030A0"/>
                </a:solidFill>
                <a:latin typeface="ＭＳ Ｐゴシック" panose="020B0600070205080204" pitchFamily="50" charset="-128"/>
                <a:ea typeface="ＭＳ Ｐゴシック" panose="020B0600070205080204" pitchFamily="50" charset="-128"/>
              </a:rPr>
              <a:t>のぞき</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ja-JP" altLang="en-US"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r>
              <a:rPr lang="ja-JP" altLang="en-US" sz="2400" dirty="0">
                <a:solidFill>
                  <a:srgbClr val="7030A0"/>
                </a:solidFill>
                <a:latin typeface="ＭＳ Ｐゴシック" panose="020B0600070205080204" pitchFamily="50" charset="-128"/>
                <a:ea typeface="ＭＳ Ｐゴシック" panose="020B0600070205080204" pitchFamily="50" charset="-128"/>
              </a:rPr>
              <a:t>性的いたずら電話</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endParaRPr lang="ja-JP" altLang="en-US" sz="2400" dirty="0">
              <a:solidFill>
                <a:srgbClr val="7030A0"/>
              </a:solidFill>
              <a:latin typeface="ＭＳ Ｐゴシック" panose="020B0600070205080204" pitchFamily="50" charset="-128"/>
              <a:ea typeface="ＭＳ Ｐゴシック" panose="020B0600070205080204" pitchFamily="50" charset="-128"/>
            </a:endParaRPr>
          </a:p>
          <a:p>
            <a:pPr>
              <a:lnSpc>
                <a:spcPts val="3325"/>
              </a:lnSpc>
            </a:pPr>
            <a:r>
              <a:rPr lang="ja-JP" altLang="en-US" sz="2400" dirty="0">
                <a:solidFill>
                  <a:srgbClr val="7030A0"/>
                </a:solidFill>
                <a:latin typeface="ＭＳ Ｐゴシック" panose="020B0600070205080204" pitchFamily="50" charset="-128"/>
                <a:ea typeface="ＭＳ Ｐゴシック" panose="020B0600070205080204" pitchFamily="50" charset="-128"/>
              </a:rPr>
              <a:t>性的からかい</a:t>
            </a:r>
          </a:p>
          <a:p>
            <a:pPr>
              <a:lnSpc>
                <a:spcPts val="3325"/>
              </a:lnSpc>
            </a:pP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47626" y="1631951"/>
            <a:ext cx="1264444"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latin typeface="ＭＳ Ｐゴシック" panose="020B0600070205080204" pitchFamily="50" charset="-128"/>
                <a:ea typeface="ＭＳ Ｐゴシック" panose="020B0600070205080204" pitchFamily="50" charset="-128"/>
              </a:rPr>
              <a:t>暴力性</a:t>
            </a:r>
            <a:endParaRPr kumimoji="1" lang="en-US" altLang="ja-JP" sz="2800" dirty="0">
              <a:latin typeface="ＭＳ Ｐゴシック" panose="020B0600070205080204" pitchFamily="50" charset="-128"/>
              <a:ea typeface="ＭＳ Ｐゴシック" panose="020B0600070205080204" pitchFamily="50" charset="-128"/>
            </a:endParaRPr>
          </a:p>
          <a:p>
            <a:pPr algn="ctr"/>
            <a:r>
              <a:rPr lang="ja-JP" altLang="en-US" sz="2800" dirty="0">
                <a:latin typeface="ＭＳ Ｐゴシック" panose="020B0600070205080204" pitchFamily="50" charset="-128"/>
                <a:ea typeface="ＭＳ Ｐゴシック" panose="020B0600070205080204" pitchFamily="50" charset="-128"/>
              </a:rPr>
              <a:t>低い</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10375785" y="1529445"/>
            <a:ext cx="1302407"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latin typeface="ＭＳ Ｐゴシック" panose="020B0600070205080204" pitchFamily="50" charset="-128"/>
                <a:ea typeface="ＭＳ Ｐゴシック" panose="020B0600070205080204" pitchFamily="50" charset="-128"/>
              </a:rPr>
              <a:t>暴力性</a:t>
            </a:r>
            <a:endParaRPr kumimoji="1" lang="en-US" altLang="ja-JP" sz="2800" dirty="0">
              <a:latin typeface="ＭＳ Ｐゴシック" panose="020B0600070205080204" pitchFamily="50" charset="-128"/>
              <a:ea typeface="ＭＳ Ｐゴシック" panose="020B0600070205080204" pitchFamily="50" charset="-128"/>
            </a:endParaRPr>
          </a:p>
          <a:p>
            <a:pPr algn="ctr"/>
            <a:r>
              <a:rPr lang="ja-JP" altLang="en-US" sz="2800" dirty="0">
                <a:latin typeface="ＭＳ Ｐゴシック" panose="020B0600070205080204" pitchFamily="50" charset="-128"/>
                <a:ea typeface="ＭＳ Ｐゴシック" panose="020B0600070205080204" pitchFamily="50" charset="-128"/>
              </a:rPr>
              <a:t>高い</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11" name="Text Box 2"/>
          <p:cNvSpPr txBox="1">
            <a:spLocks noChangeArrowheads="1"/>
          </p:cNvSpPr>
          <p:nvPr/>
        </p:nvSpPr>
        <p:spPr bwMode="auto">
          <a:xfrm>
            <a:off x="1312070" y="6124577"/>
            <a:ext cx="8501062" cy="43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nSpc>
                <a:spcPts val="1738"/>
              </a:lnSpc>
            </a:pPr>
            <a:r>
              <a:rPr lang="ja-JP" altLang="en-US" sz="2400" dirty="0">
                <a:solidFill>
                  <a:srgbClr val="000000"/>
                </a:solidFill>
                <a:latin typeface="HGｺﾞｼｯｸM" panose="020B0609000000000000" pitchFamily="49" charset="-128"/>
                <a:ea typeface="HGｺﾞｼｯｸM" panose="020B0609000000000000" pitchFamily="49" charset="-128"/>
              </a:rPr>
              <a:t>　　　</a:t>
            </a:r>
            <a:r>
              <a:rPr lang="ja-JP" altLang="en-US" sz="2400" dirty="0">
                <a:solidFill>
                  <a:srgbClr val="000000"/>
                </a:solidFill>
                <a:latin typeface="ＭＳ Ｐゴシック" panose="020B0600070205080204" pitchFamily="50" charset="-128"/>
                <a:ea typeface="ＭＳ Ｐゴシック" panose="020B0600070205080204" pitchFamily="50" charset="-128"/>
              </a:rPr>
              <a:t>藤岡</a:t>
            </a:r>
            <a:r>
              <a:rPr lang="en-US" altLang="ja-JP" sz="2400" dirty="0">
                <a:solidFill>
                  <a:srgbClr val="000000"/>
                </a:solidFill>
                <a:latin typeface="ＭＳ Ｐゴシック" panose="020B0600070205080204" pitchFamily="50" charset="-128"/>
                <a:ea typeface="ＭＳ Ｐゴシック" panose="020B0600070205080204" pitchFamily="50" charset="-128"/>
              </a:rPr>
              <a:t>(2006)『</a:t>
            </a:r>
            <a:r>
              <a:rPr lang="ja-JP" altLang="en-US" sz="2400" dirty="0">
                <a:solidFill>
                  <a:srgbClr val="000000"/>
                </a:solidFill>
                <a:latin typeface="ＭＳ Ｐゴシック" panose="020B0600070205080204" pitchFamily="50" charset="-128"/>
                <a:ea typeface="ＭＳ Ｐゴシック" panose="020B0600070205080204" pitchFamily="50" charset="-128"/>
              </a:rPr>
              <a:t>性暴力の理解と治療教育</a:t>
            </a:r>
            <a:r>
              <a:rPr lang="en-US" altLang="ja-JP" sz="2400" dirty="0">
                <a:solidFill>
                  <a:srgbClr val="000000"/>
                </a:solidFill>
                <a:latin typeface="ＭＳ Ｐゴシック" panose="020B0600070205080204" pitchFamily="50" charset="-128"/>
                <a:ea typeface="ＭＳ Ｐゴシック" panose="020B0600070205080204" pitchFamily="50" charset="-128"/>
              </a:rPr>
              <a:t>』</a:t>
            </a:r>
            <a:r>
              <a:rPr lang="ja-JP" altLang="en-US" sz="2400" dirty="0">
                <a:solidFill>
                  <a:srgbClr val="000000"/>
                </a:solidFill>
                <a:latin typeface="ＭＳ Ｐゴシック" panose="020B0600070205080204" pitchFamily="50" charset="-128"/>
                <a:ea typeface="ＭＳ Ｐゴシック" panose="020B0600070205080204" pitchFamily="50" charset="-128"/>
              </a:rPr>
              <a:t>もご参照</a:t>
            </a:r>
          </a:p>
          <a:p>
            <a:pPr>
              <a:lnSpc>
                <a:spcPts val="1738"/>
              </a:lnSpc>
            </a:pPr>
            <a:endParaRPr lang="en-US" altLang="ja-JP" sz="2400" dirty="0">
              <a:solidFill>
                <a:srgbClr val="000000"/>
              </a:solidFill>
              <a:latin typeface="HGｺﾞｼｯｸM" panose="020B0609000000000000" pitchFamily="49" charset="-128"/>
              <a:ea typeface="HGｺﾞｼｯｸM" panose="020B0609000000000000" pitchFamily="49" charset="-128"/>
            </a:endParaRPr>
          </a:p>
        </p:txBody>
      </p:sp>
      <p:sp>
        <p:nvSpPr>
          <p:cNvPr id="9" name="スライド番号プレースホルダー 8"/>
          <p:cNvSpPr>
            <a:spLocks noGrp="1"/>
          </p:cNvSpPr>
          <p:nvPr>
            <p:ph type="sldNum" sz="quarter" idx="12"/>
          </p:nvPr>
        </p:nvSpPr>
        <p:spPr/>
        <p:txBody>
          <a:bodyPr/>
          <a:lstStyle/>
          <a:p>
            <a:fld id="{F310D649-A756-4211-B4C3-74277B3B3747}" type="slidenum">
              <a:rPr kumimoji="1" lang="ja-JP" altLang="en-US" smtClean="0"/>
              <a:t>56</a:t>
            </a:fld>
            <a:endParaRPr kumimoji="1" lang="ja-JP" altLang="en-US" dirty="0"/>
          </a:p>
        </p:txBody>
      </p:sp>
    </p:spTree>
    <p:extLst>
      <p:ext uri="{BB962C8B-B14F-4D97-AF65-F5344CB8AC3E}">
        <p14:creationId xmlns:p14="http://schemas.microsoft.com/office/powerpoint/2010/main" val="1137794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90BCE9-2CE6-A706-E47B-3B255207C4D4}"/>
              </a:ext>
            </a:extLst>
          </p:cNvPr>
          <p:cNvPicPr>
            <a:picLocks noChangeAspect="1"/>
          </p:cNvPicPr>
          <p:nvPr/>
        </p:nvPicPr>
        <p:blipFill>
          <a:blip r:embed="rId2"/>
          <a:stretch>
            <a:fillRect/>
          </a:stretch>
        </p:blipFill>
        <p:spPr>
          <a:xfrm>
            <a:off x="6132731" y="-1"/>
            <a:ext cx="6032763" cy="6858000"/>
          </a:xfrm>
          <a:prstGeom prst="rect">
            <a:avLst/>
          </a:prstGeom>
        </p:spPr>
      </p:pic>
      <p:sp>
        <p:nvSpPr>
          <p:cNvPr id="4" name="字幕 2">
            <a:extLst>
              <a:ext uri="{FF2B5EF4-FFF2-40B4-BE49-F238E27FC236}">
                <a16:creationId xmlns:a16="http://schemas.microsoft.com/office/drawing/2014/main" id="{EEAEBE4A-EBD2-2B1E-C959-809BC671A8B9}"/>
              </a:ext>
            </a:extLst>
          </p:cNvPr>
          <p:cNvSpPr>
            <a:spLocks noGrp="1"/>
          </p:cNvSpPr>
          <p:nvPr>
            <p:ph type="subTitle" idx="1"/>
          </p:nvPr>
        </p:nvSpPr>
        <p:spPr>
          <a:xfrm>
            <a:off x="561614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049D0CF4-C81D-06A8-664A-F1F76CB8FEF7}"/>
              </a:ext>
            </a:extLst>
          </p:cNvPr>
          <p:cNvSpPr>
            <a:spLocks noGrp="1"/>
          </p:cNvSpPr>
          <p:nvPr>
            <p:ph type="sldNum" sz="quarter" idx="12"/>
          </p:nvPr>
        </p:nvSpPr>
        <p:spPr/>
        <p:txBody>
          <a:bodyPr/>
          <a:lstStyle/>
          <a:p>
            <a:fld id="{EEB1CE08-0DF9-46FC-A5A3-7510FC9560FF}" type="slidenum">
              <a:rPr kumimoji="1" lang="ja-JP" altLang="en-US" smtClean="0"/>
              <a:t>57</a:t>
            </a:fld>
            <a:endParaRPr kumimoji="1" lang="ja-JP" altLang="en-US"/>
          </a:p>
        </p:txBody>
      </p:sp>
      <p:pic>
        <p:nvPicPr>
          <p:cNvPr id="5" name="図 4">
            <a:extLst>
              <a:ext uri="{FF2B5EF4-FFF2-40B4-BE49-F238E27FC236}">
                <a16:creationId xmlns:a16="http://schemas.microsoft.com/office/drawing/2014/main" id="{329132AB-EBF5-8380-DECE-557D901DEDB1}"/>
              </a:ext>
            </a:extLst>
          </p:cNvPr>
          <p:cNvPicPr>
            <a:picLocks noChangeAspect="1"/>
          </p:cNvPicPr>
          <p:nvPr/>
        </p:nvPicPr>
        <p:blipFill>
          <a:blip r:embed="rId3"/>
          <a:stretch>
            <a:fillRect/>
          </a:stretch>
        </p:blipFill>
        <p:spPr>
          <a:xfrm>
            <a:off x="950024" y="0"/>
            <a:ext cx="4811535" cy="6858000"/>
          </a:xfrm>
          <a:prstGeom prst="rect">
            <a:avLst/>
          </a:prstGeom>
        </p:spPr>
      </p:pic>
    </p:spTree>
    <p:extLst>
      <p:ext uri="{BB962C8B-B14F-4D97-AF65-F5344CB8AC3E}">
        <p14:creationId xmlns:p14="http://schemas.microsoft.com/office/powerpoint/2010/main" val="1313416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2">
            <a:extLst>
              <a:ext uri="{FF2B5EF4-FFF2-40B4-BE49-F238E27FC236}">
                <a16:creationId xmlns:a16="http://schemas.microsoft.com/office/drawing/2014/main" id="{0710B229-1B1A-7987-954F-3DE76FE44C50}"/>
              </a:ext>
            </a:extLst>
          </p:cNvPr>
          <p:cNvSpPr>
            <a:spLocks noGrp="1"/>
          </p:cNvSpPr>
          <p:nvPr>
            <p:ph type="subTitle" idx="1"/>
          </p:nvPr>
        </p:nvSpPr>
        <p:spPr>
          <a:xfrm>
            <a:off x="5483625" y="0"/>
            <a:ext cx="6549349" cy="6857999"/>
          </a:xfrm>
        </p:spPr>
        <p:txBody>
          <a:bodyPr/>
          <a:lstStyle/>
          <a:p>
            <a:r>
              <a:rPr kumimoji="1" lang="ja-JP" altLang="en-US" dirty="0"/>
              <a:t>・</a:t>
            </a:r>
          </a:p>
        </p:txBody>
      </p:sp>
      <p:pic>
        <p:nvPicPr>
          <p:cNvPr id="4" name="図 3">
            <a:extLst>
              <a:ext uri="{FF2B5EF4-FFF2-40B4-BE49-F238E27FC236}">
                <a16:creationId xmlns:a16="http://schemas.microsoft.com/office/drawing/2014/main" id="{2EA7F74D-2E45-BFDA-C14B-FDF043C727F0}"/>
              </a:ext>
            </a:extLst>
          </p:cNvPr>
          <p:cNvPicPr>
            <a:picLocks noChangeAspect="1"/>
          </p:cNvPicPr>
          <p:nvPr/>
        </p:nvPicPr>
        <p:blipFill>
          <a:blip r:embed="rId2"/>
          <a:stretch>
            <a:fillRect/>
          </a:stretch>
        </p:blipFill>
        <p:spPr>
          <a:xfrm>
            <a:off x="1361184" y="0"/>
            <a:ext cx="5679504" cy="6858000"/>
          </a:xfrm>
          <a:prstGeom prst="rect">
            <a:avLst/>
          </a:prstGeom>
        </p:spPr>
      </p:pic>
      <p:pic>
        <p:nvPicPr>
          <p:cNvPr id="6" name="図 5">
            <a:extLst>
              <a:ext uri="{FF2B5EF4-FFF2-40B4-BE49-F238E27FC236}">
                <a16:creationId xmlns:a16="http://schemas.microsoft.com/office/drawing/2014/main" id="{2FB93BF4-AE29-6D19-C1A9-BEE18D2911F8}"/>
              </a:ext>
            </a:extLst>
          </p:cNvPr>
          <p:cNvPicPr>
            <a:picLocks noChangeAspect="1"/>
          </p:cNvPicPr>
          <p:nvPr/>
        </p:nvPicPr>
        <p:blipFill>
          <a:blip r:embed="rId3"/>
          <a:stretch>
            <a:fillRect/>
          </a:stretch>
        </p:blipFill>
        <p:spPr>
          <a:xfrm>
            <a:off x="7380482" y="0"/>
            <a:ext cx="3951111" cy="6858000"/>
          </a:xfrm>
          <a:prstGeom prst="rect">
            <a:avLst/>
          </a:prstGeom>
        </p:spPr>
      </p:pic>
      <p:sp>
        <p:nvSpPr>
          <p:cNvPr id="3" name="スライド番号プレースホルダー 2">
            <a:extLst>
              <a:ext uri="{FF2B5EF4-FFF2-40B4-BE49-F238E27FC236}">
                <a16:creationId xmlns:a16="http://schemas.microsoft.com/office/drawing/2014/main" id="{348E4057-AFE3-63C8-219A-1A772143A833}"/>
              </a:ext>
            </a:extLst>
          </p:cNvPr>
          <p:cNvSpPr>
            <a:spLocks noGrp="1"/>
          </p:cNvSpPr>
          <p:nvPr>
            <p:ph type="sldNum" sz="quarter" idx="12"/>
          </p:nvPr>
        </p:nvSpPr>
        <p:spPr/>
        <p:txBody>
          <a:bodyPr/>
          <a:lstStyle/>
          <a:p>
            <a:fld id="{EEB1CE08-0DF9-46FC-A5A3-7510FC9560FF}" type="slidenum">
              <a:rPr kumimoji="1" lang="ja-JP" altLang="en-US" smtClean="0"/>
              <a:t>58</a:t>
            </a:fld>
            <a:endParaRPr kumimoji="1" lang="ja-JP" altLang="en-US"/>
          </a:p>
        </p:txBody>
      </p:sp>
    </p:spTree>
    <p:extLst>
      <p:ext uri="{BB962C8B-B14F-4D97-AF65-F5344CB8AC3E}">
        <p14:creationId xmlns:p14="http://schemas.microsoft.com/office/powerpoint/2010/main" val="493381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5FBCCEC-2053-E736-35F9-66D2042BAB93}"/>
              </a:ext>
            </a:extLst>
          </p:cNvPr>
          <p:cNvPicPr>
            <a:picLocks noChangeAspect="1"/>
          </p:cNvPicPr>
          <p:nvPr/>
        </p:nvPicPr>
        <p:blipFill>
          <a:blip r:embed="rId2"/>
          <a:stretch>
            <a:fillRect/>
          </a:stretch>
        </p:blipFill>
        <p:spPr>
          <a:xfrm>
            <a:off x="1291627" y="0"/>
            <a:ext cx="4708009" cy="6858000"/>
          </a:xfrm>
          <a:prstGeom prst="rect">
            <a:avLst/>
          </a:prstGeom>
        </p:spPr>
      </p:pic>
      <p:sp>
        <p:nvSpPr>
          <p:cNvPr id="4" name="字幕 2">
            <a:extLst>
              <a:ext uri="{FF2B5EF4-FFF2-40B4-BE49-F238E27FC236}">
                <a16:creationId xmlns:a16="http://schemas.microsoft.com/office/drawing/2014/main" id="{DECCA605-2BBA-349B-08E1-CAC2015F62CF}"/>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5E4BBB55-611A-D9FF-E4B4-A2A8B26489AB}"/>
              </a:ext>
            </a:extLst>
          </p:cNvPr>
          <p:cNvSpPr>
            <a:spLocks noGrp="1"/>
          </p:cNvSpPr>
          <p:nvPr>
            <p:ph type="sldNum" sz="quarter" idx="12"/>
          </p:nvPr>
        </p:nvSpPr>
        <p:spPr/>
        <p:txBody>
          <a:bodyPr/>
          <a:lstStyle/>
          <a:p>
            <a:fld id="{EEB1CE08-0DF9-46FC-A5A3-7510FC9560FF}" type="slidenum">
              <a:rPr kumimoji="1" lang="ja-JP" altLang="en-US" smtClean="0"/>
              <a:t>59</a:t>
            </a:fld>
            <a:endParaRPr kumimoji="1" lang="ja-JP" altLang="en-US"/>
          </a:p>
        </p:txBody>
      </p:sp>
      <p:pic>
        <p:nvPicPr>
          <p:cNvPr id="5" name="図 4">
            <a:extLst>
              <a:ext uri="{FF2B5EF4-FFF2-40B4-BE49-F238E27FC236}">
                <a16:creationId xmlns:a16="http://schemas.microsoft.com/office/drawing/2014/main" id="{BC956AE9-8519-AC05-A4B9-3B29CCFB52EA}"/>
              </a:ext>
            </a:extLst>
          </p:cNvPr>
          <p:cNvPicPr>
            <a:picLocks noChangeAspect="1"/>
          </p:cNvPicPr>
          <p:nvPr/>
        </p:nvPicPr>
        <p:blipFill>
          <a:blip r:embed="rId3"/>
          <a:stretch>
            <a:fillRect/>
          </a:stretch>
        </p:blipFill>
        <p:spPr>
          <a:xfrm>
            <a:off x="6460104" y="0"/>
            <a:ext cx="4781724" cy="6858000"/>
          </a:xfrm>
          <a:prstGeom prst="rect">
            <a:avLst/>
          </a:prstGeom>
        </p:spPr>
      </p:pic>
    </p:spTree>
    <p:extLst>
      <p:ext uri="{BB962C8B-B14F-4D97-AF65-F5344CB8AC3E}">
        <p14:creationId xmlns:p14="http://schemas.microsoft.com/office/powerpoint/2010/main" val="350918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747683"/>
            <a:ext cx="11834191" cy="5771321"/>
          </a:xfrm>
        </p:spPr>
        <p:txBody>
          <a:bodyPr>
            <a:noAutofit/>
          </a:bodyPr>
          <a:lstStyle/>
          <a:p>
            <a:pPr marL="571500" indent="-571500" algn="l">
              <a:buClr>
                <a:srgbClr val="000000"/>
              </a:buClr>
              <a:buFont typeface="Arial" panose="020B0604020202020204" pitchFamily="34" charset="0"/>
              <a:buChar char="•"/>
            </a:pP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Ａは母親から</a:t>
            </a:r>
            <a:r>
              <a:rPr lang="ja-JP" altLang="ja-JP"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「弟たちがいるのだから、しっかりしなさい」「あんたはお兄ちゃんでしょう！</a:t>
            </a:r>
            <a:r>
              <a:rPr lang="ja-JP" altLang="en-US"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といつも厳しく言われ続けた</a:t>
            </a:r>
            <a:endParaRPr lang="en-US"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en-US"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長男は我慢が大切、弟たちと争った時は責任を取る</a:t>
            </a:r>
            <a:r>
              <a:rPr lang="ja-JP" altLang="en-US"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dirty="0">
                <a:latin typeface="ＭＳ Ｐゴシック" panose="020B0600070205080204" pitchFamily="50" charset="-128"/>
                <a:ea typeface="ＭＳ Ｐゴシック" panose="020B0600070205080204" pitchFamily="50" charset="-128"/>
                <a:cs typeface="Times New Roman" panose="02020603050405020304" pitchFamily="18" charset="0"/>
              </a:rPr>
              <a:t>と　</a:t>
            </a: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両親はずっとそう考えていた</a:t>
            </a:r>
            <a:endParaRPr lang="en-US"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u="sng"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Ａにとって家庭とは、幼少時から甘える場所ではなく、苦痛を伴う自己鍛錬の場でしかなかったのかもしれない</a:t>
            </a:r>
            <a:endParaRPr lang="en-US" altLang="ja-JP" sz="3600" u="sng"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母親はその頃、小児喘息持ちの三男の世話に一生懸命で、</a:t>
            </a:r>
            <a:r>
              <a:rPr lang="ja-JP" altLang="ja-JP"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Ａをほとんどかまってあげなかった</a:t>
            </a:r>
            <a:endParaRPr lang="en-US" altLang="ja-JP" sz="36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r>
              <a:rPr lang="ja-JP" altLang="ja-JP" sz="36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入園した当時のＡは、明るい性格のひょうきんもので、お人好しで、とても我慢強かった</a:t>
            </a:r>
            <a:endParaRPr lang="en-US" altLang="ja-JP" sz="3600" kern="1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887D24AB-91E4-39CB-4D8C-A8FD083EB8AD}"/>
              </a:ext>
            </a:extLst>
          </p:cNvPr>
          <p:cNvSpPr>
            <a:spLocks noGrp="1"/>
          </p:cNvSpPr>
          <p:nvPr>
            <p:ph type="sldNum" sz="quarter" idx="12"/>
          </p:nvPr>
        </p:nvSpPr>
        <p:spPr/>
        <p:txBody>
          <a:bodyPr/>
          <a:lstStyle/>
          <a:p>
            <a:fld id="{EEB1CE08-0DF9-46FC-A5A3-7510FC9560FF}" type="slidenum">
              <a:rPr kumimoji="1" lang="ja-JP" altLang="en-US" smtClean="0"/>
              <a:t>6</a:t>
            </a:fld>
            <a:endParaRPr kumimoji="1" lang="ja-JP" altLang="en-US"/>
          </a:p>
        </p:txBody>
      </p:sp>
    </p:spTree>
    <p:extLst>
      <p:ext uri="{BB962C8B-B14F-4D97-AF65-F5344CB8AC3E}">
        <p14:creationId xmlns:p14="http://schemas.microsoft.com/office/powerpoint/2010/main" val="2210756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144946FB-E477-B002-3B36-72E0FC86A156}"/>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D826369F-2083-8BD4-C095-F60A969C427E}"/>
              </a:ext>
            </a:extLst>
          </p:cNvPr>
          <p:cNvSpPr>
            <a:spLocks noGrp="1"/>
          </p:cNvSpPr>
          <p:nvPr>
            <p:ph type="sldNum" sz="quarter" idx="12"/>
          </p:nvPr>
        </p:nvSpPr>
        <p:spPr/>
        <p:txBody>
          <a:bodyPr/>
          <a:lstStyle/>
          <a:p>
            <a:fld id="{EEB1CE08-0DF9-46FC-A5A3-7510FC9560FF}" type="slidenum">
              <a:rPr kumimoji="1" lang="ja-JP" altLang="en-US" smtClean="0"/>
              <a:t>60</a:t>
            </a:fld>
            <a:endParaRPr kumimoji="1" lang="ja-JP" altLang="en-US"/>
          </a:p>
        </p:txBody>
      </p:sp>
      <p:grpSp>
        <p:nvGrpSpPr>
          <p:cNvPr id="6" name="グループ化 5">
            <a:extLst>
              <a:ext uri="{FF2B5EF4-FFF2-40B4-BE49-F238E27FC236}">
                <a16:creationId xmlns:a16="http://schemas.microsoft.com/office/drawing/2014/main" id="{2DD78A07-B472-3BE4-F32A-EF208E05890D}"/>
              </a:ext>
            </a:extLst>
          </p:cNvPr>
          <p:cNvGrpSpPr/>
          <p:nvPr/>
        </p:nvGrpSpPr>
        <p:grpSpPr>
          <a:xfrm>
            <a:off x="2090181" y="0"/>
            <a:ext cx="8400230" cy="6858000"/>
            <a:chOff x="2090181" y="0"/>
            <a:chExt cx="8400230" cy="6858000"/>
          </a:xfrm>
        </p:grpSpPr>
        <p:pic>
          <p:nvPicPr>
            <p:cNvPr id="3" name="図 2">
              <a:extLst>
                <a:ext uri="{FF2B5EF4-FFF2-40B4-BE49-F238E27FC236}">
                  <a16:creationId xmlns:a16="http://schemas.microsoft.com/office/drawing/2014/main" id="{CB50A593-04B9-A54C-879C-43CB1D49B6A2}"/>
                </a:ext>
              </a:extLst>
            </p:cNvPr>
            <p:cNvPicPr>
              <a:picLocks noChangeAspect="1"/>
            </p:cNvPicPr>
            <p:nvPr/>
          </p:nvPicPr>
          <p:blipFill>
            <a:blip r:embed="rId2"/>
            <a:stretch>
              <a:fillRect/>
            </a:stretch>
          </p:blipFill>
          <p:spPr>
            <a:xfrm>
              <a:off x="2090181" y="0"/>
              <a:ext cx="8400230" cy="6858000"/>
            </a:xfrm>
            <a:prstGeom prst="rect">
              <a:avLst/>
            </a:prstGeom>
          </p:spPr>
        </p:pic>
        <p:sp>
          <p:nvSpPr>
            <p:cNvPr id="5" name="正方形/長方形 4">
              <a:extLst>
                <a:ext uri="{FF2B5EF4-FFF2-40B4-BE49-F238E27FC236}">
                  <a16:creationId xmlns:a16="http://schemas.microsoft.com/office/drawing/2014/main" id="{B8887A60-49EF-F9DB-CEF8-DBF7FD293930}"/>
                </a:ext>
              </a:extLst>
            </p:cNvPr>
            <p:cNvSpPr/>
            <p:nvPr/>
          </p:nvSpPr>
          <p:spPr>
            <a:xfrm>
              <a:off x="4426226" y="5963478"/>
              <a:ext cx="1232452" cy="894522"/>
            </a:xfrm>
            <a:prstGeom prst="rect">
              <a:avLst/>
            </a:prstGeom>
            <a:solidFill>
              <a:srgbClr val="FFF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74065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FD8F1-7F95-59AD-96D2-D8A781A6AC39}"/>
              </a:ext>
            </a:extLst>
          </p:cNvPr>
          <p:cNvPicPr>
            <a:picLocks noChangeAspect="1"/>
          </p:cNvPicPr>
          <p:nvPr/>
        </p:nvPicPr>
        <p:blipFill>
          <a:blip r:embed="rId2"/>
          <a:stretch>
            <a:fillRect/>
          </a:stretch>
        </p:blipFill>
        <p:spPr>
          <a:xfrm>
            <a:off x="890244" y="0"/>
            <a:ext cx="5441521" cy="6858000"/>
          </a:xfrm>
          <a:prstGeom prst="rect">
            <a:avLst/>
          </a:prstGeom>
        </p:spPr>
      </p:pic>
      <p:sp>
        <p:nvSpPr>
          <p:cNvPr id="4" name="字幕 2">
            <a:extLst>
              <a:ext uri="{FF2B5EF4-FFF2-40B4-BE49-F238E27FC236}">
                <a16:creationId xmlns:a16="http://schemas.microsoft.com/office/drawing/2014/main" id="{DBC914DE-24F8-0FCA-9C2A-47C0808154CD}"/>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D30E1076-466E-5BDD-3299-B3F22E67F8CD}"/>
              </a:ext>
            </a:extLst>
          </p:cNvPr>
          <p:cNvSpPr>
            <a:spLocks noGrp="1"/>
          </p:cNvSpPr>
          <p:nvPr>
            <p:ph type="sldNum" sz="quarter" idx="12"/>
          </p:nvPr>
        </p:nvSpPr>
        <p:spPr/>
        <p:txBody>
          <a:bodyPr/>
          <a:lstStyle/>
          <a:p>
            <a:fld id="{EEB1CE08-0DF9-46FC-A5A3-7510FC9560FF}" type="slidenum">
              <a:rPr kumimoji="1" lang="ja-JP" altLang="en-US" smtClean="0"/>
              <a:t>61</a:t>
            </a:fld>
            <a:endParaRPr kumimoji="1" lang="ja-JP" altLang="en-US"/>
          </a:p>
        </p:txBody>
      </p:sp>
      <p:pic>
        <p:nvPicPr>
          <p:cNvPr id="5" name="図 4">
            <a:extLst>
              <a:ext uri="{FF2B5EF4-FFF2-40B4-BE49-F238E27FC236}">
                <a16:creationId xmlns:a16="http://schemas.microsoft.com/office/drawing/2014/main" id="{66AA625A-F202-F569-BD5D-50CD8E28CDDD}"/>
              </a:ext>
            </a:extLst>
          </p:cNvPr>
          <p:cNvPicPr>
            <a:picLocks noChangeAspect="1"/>
          </p:cNvPicPr>
          <p:nvPr/>
        </p:nvPicPr>
        <p:blipFill>
          <a:blip r:embed="rId3"/>
          <a:stretch>
            <a:fillRect/>
          </a:stretch>
        </p:blipFill>
        <p:spPr>
          <a:xfrm>
            <a:off x="6830946" y="0"/>
            <a:ext cx="4372196" cy="6858000"/>
          </a:xfrm>
          <a:prstGeom prst="rect">
            <a:avLst/>
          </a:prstGeom>
        </p:spPr>
      </p:pic>
    </p:spTree>
    <p:extLst>
      <p:ext uri="{BB962C8B-B14F-4D97-AF65-F5344CB8AC3E}">
        <p14:creationId xmlns:p14="http://schemas.microsoft.com/office/powerpoint/2010/main" val="3966679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41F4F017-3B97-AAFF-6363-3486F1C87733}"/>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66F2F5FA-9913-5F70-C1E5-736131B72F00}"/>
              </a:ext>
            </a:extLst>
          </p:cNvPr>
          <p:cNvSpPr>
            <a:spLocks noGrp="1"/>
          </p:cNvSpPr>
          <p:nvPr>
            <p:ph type="sldNum" sz="quarter" idx="12"/>
          </p:nvPr>
        </p:nvSpPr>
        <p:spPr/>
        <p:txBody>
          <a:bodyPr/>
          <a:lstStyle/>
          <a:p>
            <a:fld id="{EEB1CE08-0DF9-46FC-A5A3-7510FC9560FF}" type="slidenum">
              <a:rPr kumimoji="1" lang="ja-JP" altLang="en-US" smtClean="0"/>
              <a:t>62</a:t>
            </a:fld>
            <a:endParaRPr kumimoji="1" lang="ja-JP" altLang="en-US"/>
          </a:p>
        </p:txBody>
      </p:sp>
      <p:pic>
        <p:nvPicPr>
          <p:cNvPr id="5" name="図 4">
            <a:extLst>
              <a:ext uri="{FF2B5EF4-FFF2-40B4-BE49-F238E27FC236}">
                <a16:creationId xmlns:a16="http://schemas.microsoft.com/office/drawing/2014/main" id="{F3C9FDBA-D098-BB27-2D57-8DF99181A066}"/>
              </a:ext>
            </a:extLst>
          </p:cNvPr>
          <p:cNvPicPr>
            <a:picLocks noChangeAspect="1"/>
          </p:cNvPicPr>
          <p:nvPr/>
        </p:nvPicPr>
        <p:blipFill>
          <a:blip r:embed="rId2"/>
          <a:stretch>
            <a:fillRect/>
          </a:stretch>
        </p:blipFill>
        <p:spPr>
          <a:xfrm>
            <a:off x="868733" y="0"/>
            <a:ext cx="5219081" cy="6858000"/>
          </a:xfrm>
          <a:prstGeom prst="rect">
            <a:avLst/>
          </a:prstGeom>
        </p:spPr>
      </p:pic>
      <p:pic>
        <p:nvPicPr>
          <p:cNvPr id="6" name="図 5">
            <a:extLst>
              <a:ext uri="{FF2B5EF4-FFF2-40B4-BE49-F238E27FC236}">
                <a16:creationId xmlns:a16="http://schemas.microsoft.com/office/drawing/2014/main" id="{7E15AEA2-BFEE-FBB6-66A3-319518F3615C}"/>
              </a:ext>
            </a:extLst>
          </p:cNvPr>
          <p:cNvPicPr>
            <a:picLocks noChangeAspect="1"/>
          </p:cNvPicPr>
          <p:nvPr/>
        </p:nvPicPr>
        <p:blipFill>
          <a:blip r:embed="rId3"/>
          <a:stretch>
            <a:fillRect/>
          </a:stretch>
        </p:blipFill>
        <p:spPr>
          <a:xfrm>
            <a:off x="6748470" y="0"/>
            <a:ext cx="4814596" cy="6858000"/>
          </a:xfrm>
          <a:prstGeom prst="rect">
            <a:avLst/>
          </a:prstGeom>
        </p:spPr>
      </p:pic>
    </p:spTree>
    <p:extLst>
      <p:ext uri="{BB962C8B-B14F-4D97-AF65-F5344CB8AC3E}">
        <p14:creationId xmlns:p14="http://schemas.microsoft.com/office/powerpoint/2010/main" val="19864523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E32F0F8-7FBE-09C4-ADDD-1A1EBB0F2C67}"/>
              </a:ext>
            </a:extLst>
          </p:cNvPr>
          <p:cNvPicPr>
            <a:picLocks noChangeAspect="1"/>
          </p:cNvPicPr>
          <p:nvPr/>
        </p:nvPicPr>
        <p:blipFill>
          <a:blip r:embed="rId2"/>
          <a:stretch>
            <a:fillRect/>
          </a:stretch>
        </p:blipFill>
        <p:spPr>
          <a:xfrm>
            <a:off x="396758" y="0"/>
            <a:ext cx="5633357" cy="6858000"/>
          </a:xfrm>
          <a:prstGeom prst="rect">
            <a:avLst/>
          </a:prstGeom>
        </p:spPr>
      </p:pic>
      <p:sp>
        <p:nvSpPr>
          <p:cNvPr id="4" name="字幕 2">
            <a:extLst>
              <a:ext uri="{FF2B5EF4-FFF2-40B4-BE49-F238E27FC236}">
                <a16:creationId xmlns:a16="http://schemas.microsoft.com/office/drawing/2014/main" id="{B8E8EFA7-BA57-E6BF-08C0-45D04E18F3D1}"/>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DC2166A8-59EF-5FFB-FD33-502E3C35F87D}"/>
              </a:ext>
            </a:extLst>
          </p:cNvPr>
          <p:cNvSpPr>
            <a:spLocks noGrp="1"/>
          </p:cNvSpPr>
          <p:nvPr>
            <p:ph type="sldNum" sz="quarter" idx="12"/>
          </p:nvPr>
        </p:nvSpPr>
        <p:spPr/>
        <p:txBody>
          <a:bodyPr/>
          <a:lstStyle/>
          <a:p>
            <a:fld id="{EEB1CE08-0DF9-46FC-A5A3-7510FC9560FF}" type="slidenum">
              <a:rPr kumimoji="1" lang="ja-JP" altLang="en-US" smtClean="0"/>
              <a:t>63</a:t>
            </a:fld>
            <a:endParaRPr kumimoji="1" lang="ja-JP" altLang="en-US"/>
          </a:p>
        </p:txBody>
      </p:sp>
      <p:pic>
        <p:nvPicPr>
          <p:cNvPr id="5" name="図 4">
            <a:extLst>
              <a:ext uri="{FF2B5EF4-FFF2-40B4-BE49-F238E27FC236}">
                <a16:creationId xmlns:a16="http://schemas.microsoft.com/office/drawing/2014/main" id="{A4C5E241-D824-6BD1-864C-56DDC3B3AB8D}"/>
              </a:ext>
            </a:extLst>
          </p:cNvPr>
          <p:cNvPicPr>
            <a:picLocks noChangeAspect="1"/>
          </p:cNvPicPr>
          <p:nvPr/>
        </p:nvPicPr>
        <p:blipFill>
          <a:blip r:embed="rId3"/>
          <a:stretch>
            <a:fillRect/>
          </a:stretch>
        </p:blipFill>
        <p:spPr>
          <a:xfrm>
            <a:off x="6288165" y="0"/>
            <a:ext cx="5400483" cy="6858000"/>
          </a:xfrm>
          <a:prstGeom prst="rect">
            <a:avLst/>
          </a:prstGeom>
        </p:spPr>
      </p:pic>
    </p:spTree>
    <p:extLst>
      <p:ext uri="{BB962C8B-B14F-4D97-AF65-F5344CB8AC3E}">
        <p14:creationId xmlns:p14="http://schemas.microsoft.com/office/powerpoint/2010/main" val="4273182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FA7954-C630-503D-3F66-0D48D10D6D14}"/>
              </a:ext>
            </a:extLst>
          </p:cNvPr>
          <p:cNvPicPr>
            <a:picLocks noChangeAspect="1"/>
          </p:cNvPicPr>
          <p:nvPr/>
        </p:nvPicPr>
        <p:blipFill>
          <a:blip r:embed="rId2"/>
          <a:stretch>
            <a:fillRect/>
          </a:stretch>
        </p:blipFill>
        <p:spPr>
          <a:xfrm>
            <a:off x="975804" y="0"/>
            <a:ext cx="4807009" cy="6858000"/>
          </a:xfrm>
          <a:prstGeom prst="rect">
            <a:avLst/>
          </a:prstGeom>
        </p:spPr>
      </p:pic>
      <p:sp>
        <p:nvSpPr>
          <p:cNvPr id="4" name="字幕 2">
            <a:extLst>
              <a:ext uri="{FF2B5EF4-FFF2-40B4-BE49-F238E27FC236}">
                <a16:creationId xmlns:a16="http://schemas.microsoft.com/office/drawing/2014/main" id="{44CBFA5A-A839-D7FD-6EFF-09472F4835AC}"/>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8497993B-3B27-631C-20C6-510A7E8BD284}"/>
              </a:ext>
            </a:extLst>
          </p:cNvPr>
          <p:cNvSpPr>
            <a:spLocks noGrp="1"/>
          </p:cNvSpPr>
          <p:nvPr>
            <p:ph type="sldNum" sz="quarter" idx="12"/>
          </p:nvPr>
        </p:nvSpPr>
        <p:spPr/>
        <p:txBody>
          <a:bodyPr/>
          <a:lstStyle/>
          <a:p>
            <a:fld id="{EEB1CE08-0DF9-46FC-A5A3-7510FC9560FF}" type="slidenum">
              <a:rPr kumimoji="1" lang="ja-JP" altLang="en-US" smtClean="0"/>
              <a:t>64</a:t>
            </a:fld>
            <a:endParaRPr kumimoji="1" lang="ja-JP" altLang="en-US"/>
          </a:p>
        </p:txBody>
      </p:sp>
      <p:pic>
        <p:nvPicPr>
          <p:cNvPr id="5" name="図 4">
            <a:extLst>
              <a:ext uri="{FF2B5EF4-FFF2-40B4-BE49-F238E27FC236}">
                <a16:creationId xmlns:a16="http://schemas.microsoft.com/office/drawing/2014/main" id="{C057B491-4F99-08B0-577D-EF3CB3B8A25D}"/>
              </a:ext>
            </a:extLst>
          </p:cNvPr>
          <p:cNvPicPr>
            <a:picLocks noChangeAspect="1"/>
          </p:cNvPicPr>
          <p:nvPr/>
        </p:nvPicPr>
        <p:blipFill>
          <a:blip r:embed="rId3"/>
          <a:stretch>
            <a:fillRect/>
          </a:stretch>
        </p:blipFill>
        <p:spPr>
          <a:xfrm>
            <a:off x="5964248" y="0"/>
            <a:ext cx="5297213" cy="6858000"/>
          </a:xfrm>
          <a:prstGeom prst="rect">
            <a:avLst/>
          </a:prstGeom>
        </p:spPr>
      </p:pic>
    </p:spTree>
    <p:extLst>
      <p:ext uri="{BB962C8B-B14F-4D97-AF65-F5344CB8AC3E}">
        <p14:creationId xmlns:p14="http://schemas.microsoft.com/office/powerpoint/2010/main" val="1187521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9DE65E-3B2B-7D5E-20E1-495972C4B7F9}"/>
              </a:ext>
            </a:extLst>
          </p:cNvPr>
          <p:cNvPicPr>
            <a:picLocks noChangeAspect="1"/>
          </p:cNvPicPr>
          <p:nvPr/>
        </p:nvPicPr>
        <p:blipFill>
          <a:blip r:embed="rId2"/>
          <a:stretch>
            <a:fillRect/>
          </a:stretch>
        </p:blipFill>
        <p:spPr>
          <a:xfrm>
            <a:off x="1706437" y="0"/>
            <a:ext cx="4299045" cy="6858000"/>
          </a:xfrm>
          <a:prstGeom prst="rect">
            <a:avLst/>
          </a:prstGeom>
        </p:spPr>
      </p:pic>
      <p:sp>
        <p:nvSpPr>
          <p:cNvPr id="6" name="字幕 2">
            <a:extLst>
              <a:ext uri="{FF2B5EF4-FFF2-40B4-BE49-F238E27FC236}">
                <a16:creationId xmlns:a16="http://schemas.microsoft.com/office/drawing/2014/main" id="{E464F0D3-C016-CC13-CC80-122BC2AB287D}"/>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68E62295-50CE-289C-74D5-2E43EB832DC7}"/>
              </a:ext>
            </a:extLst>
          </p:cNvPr>
          <p:cNvSpPr>
            <a:spLocks noGrp="1"/>
          </p:cNvSpPr>
          <p:nvPr>
            <p:ph type="sldNum" sz="quarter" idx="12"/>
          </p:nvPr>
        </p:nvSpPr>
        <p:spPr/>
        <p:txBody>
          <a:bodyPr/>
          <a:lstStyle/>
          <a:p>
            <a:fld id="{EEB1CE08-0DF9-46FC-A5A3-7510FC9560FF}" type="slidenum">
              <a:rPr kumimoji="1" lang="ja-JP" altLang="en-US" smtClean="0"/>
              <a:t>65</a:t>
            </a:fld>
            <a:endParaRPr kumimoji="1" lang="ja-JP" altLang="en-US"/>
          </a:p>
        </p:txBody>
      </p:sp>
      <p:pic>
        <p:nvPicPr>
          <p:cNvPr id="5" name="図 4">
            <a:extLst>
              <a:ext uri="{FF2B5EF4-FFF2-40B4-BE49-F238E27FC236}">
                <a16:creationId xmlns:a16="http://schemas.microsoft.com/office/drawing/2014/main" id="{C3E3C8D4-AF0D-6D4C-ED6B-A0C3CB1FE93C}"/>
              </a:ext>
            </a:extLst>
          </p:cNvPr>
          <p:cNvPicPr>
            <a:picLocks noChangeAspect="1"/>
          </p:cNvPicPr>
          <p:nvPr/>
        </p:nvPicPr>
        <p:blipFill>
          <a:blip r:embed="rId3"/>
          <a:stretch>
            <a:fillRect/>
          </a:stretch>
        </p:blipFill>
        <p:spPr>
          <a:xfrm>
            <a:off x="6874400" y="-7372"/>
            <a:ext cx="4273327" cy="6858000"/>
          </a:xfrm>
          <a:prstGeom prst="rect">
            <a:avLst/>
          </a:prstGeom>
        </p:spPr>
      </p:pic>
    </p:spTree>
    <p:extLst>
      <p:ext uri="{BB962C8B-B14F-4D97-AF65-F5344CB8AC3E}">
        <p14:creationId xmlns:p14="http://schemas.microsoft.com/office/powerpoint/2010/main" val="3434187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C05CC92-25EC-9D5A-3530-C208251DCE3D}"/>
              </a:ext>
            </a:extLst>
          </p:cNvPr>
          <p:cNvPicPr>
            <a:picLocks noChangeAspect="1"/>
          </p:cNvPicPr>
          <p:nvPr/>
        </p:nvPicPr>
        <p:blipFill>
          <a:blip r:embed="rId2"/>
          <a:stretch>
            <a:fillRect/>
          </a:stretch>
        </p:blipFill>
        <p:spPr>
          <a:xfrm>
            <a:off x="1361225" y="0"/>
            <a:ext cx="4241357" cy="6858000"/>
          </a:xfrm>
          <a:prstGeom prst="rect">
            <a:avLst/>
          </a:prstGeom>
        </p:spPr>
      </p:pic>
      <p:sp>
        <p:nvSpPr>
          <p:cNvPr id="6" name="字幕 2">
            <a:extLst>
              <a:ext uri="{FF2B5EF4-FFF2-40B4-BE49-F238E27FC236}">
                <a16:creationId xmlns:a16="http://schemas.microsoft.com/office/drawing/2014/main" id="{EE86D928-1693-CAF8-DDB5-4F561F50CF18}"/>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60AA6F85-17C6-7804-E382-BD5F78E0E883}"/>
              </a:ext>
            </a:extLst>
          </p:cNvPr>
          <p:cNvSpPr>
            <a:spLocks noGrp="1"/>
          </p:cNvSpPr>
          <p:nvPr>
            <p:ph type="sldNum" sz="quarter" idx="12"/>
          </p:nvPr>
        </p:nvSpPr>
        <p:spPr/>
        <p:txBody>
          <a:bodyPr/>
          <a:lstStyle/>
          <a:p>
            <a:fld id="{EEB1CE08-0DF9-46FC-A5A3-7510FC9560FF}" type="slidenum">
              <a:rPr kumimoji="1" lang="ja-JP" altLang="en-US" smtClean="0"/>
              <a:t>66</a:t>
            </a:fld>
            <a:endParaRPr kumimoji="1" lang="ja-JP" altLang="en-US"/>
          </a:p>
        </p:txBody>
      </p:sp>
      <p:pic>
        <p:nvPicPr>
          <p:cNvPr id="5" name="図 4">
            <a:extLst>
              <a:ext uri="{FF2B5EF4-FFF2-40B4-BE49-F238E27FC236}">
                <a16:creationId xmlns:a16="http://schemas.microsoft.com/office/drawing/2014/main" id="{946BF203-DDA6-BDF4-219B-0988AAFBA3DD}"/>
              </a:ext>
            </a:extLst>
          </p:cNvPr>
          <p:cNvPicPr>
            <a:picLocks noChangeAspect="1"/>
          </p:cNvPicPr>
          <p:nvPr/>
        </p:nvPicPr>
        <p:blipFill>
          <a:blip r:embed="rId3"/>
          <a:stretch>
            <a:fillRect/>
          </a:stretch>
        </p:blipFill>
        <p:spPr>
          <a:xfrm>
            <a:off x="6202169" y="0"/>
            <a:ext cx="4732020" cy="6858000"/>
          </a:xfrm>
          <a:prstGeom prst="rect">
            <a:avLst/>
          </a:prstGeom>
        </p:spPr>
      </p:pic>
    </p:spTree>
    <p:extLst>
      <p:ext uri="{BB962C8B-B14F-4D97-AF65-F5344CB8AC3E}">
        <p14:creationId xmlns:p14="http://schemas.microsoft.com/office/powerpoint/2010/main" val="2853795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0E76FB-8FA0-FCFD-58E3-5EA8EFBED922}"/>
              </a:ext>
            </a:extLst>
          </p:cNvPr>
          <p:cNvPicPr>
            <a:picLocks noChangeAspect="1"/>
          </p:cNvPicPr>
          <p:nvPr/>
        </p:nvPicPr>
        <p:blipFill>
          <a:blip r:embed="rId2"/>
          <a:stretch>
            <a:fillRect/>
          </a:stretch>
        </p:blipFill>
        <p:spPr>
          <a:xfrm>
            <a:off x="12659" y="0"/>
            <a:ext cx="4320540" cy="6858000"/>
          </a:xfrm>
          <a:prstGeom prst="rect">
            <a:avLst/>
          </a:prstGeom>
        </p:spPr>
      </p:pic>
      <p:sp>
        <p:nvSpPr>
          <p:cNvPr id="4" name="字幕 2">
            <a:extLst>
              <a:ext uri="{FF2B5EF4-FFF2-40B4-BE49-F238E27FC236}">
                <a16:creationId xmlns:a16="http://schemas.microsoft.com/office/drawing/2014/main" id="{4906C3D2-CA0C-37BB-6DE2-018FEE14CE7E}"/>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8B0202CE-C65E-40F9-C1E2-E29384901522}"/>
              </a:ext>
            </a:extLst>
          </p:cNvPr>
          <p:cNvSpPr>
            <a:spLocks noGrp="1"/>
          </p:cNvSpPr>
          <p:nvPr>
            <p:ph type="sldNum" sz="quarter" idx="12"/>
          </p:nvPr>
        </p:nvSpPr>
        <p:spPr/>
        <p:txBody>
          <a:bodyPr/>
          <a:lstStyle/>
          <a:p>
            <a:fld id="{EEB1CE08-0DF9-46FC-A5A3-7510FC9560FF}" type="slidenum">
              <a:rPr kumimoji="1" lang="ja-JP" altLang="en-US" smtClean="0"/>
              <a:t>67</a:t>
            </a:fld>
            <a:endParaRPr kumimoji="1" lang="ja-JP" altLang="en-US"/>
          </a:p>
        </p:txBody>
      </p:sp>
      <p:pic>
        <p:nvPicPr>
          <p:cNvPr id="5" name="図 4">
            <a:extLst>
              <a:ext uri="{FF2B5EF4-FFF2-40B4-BE49-F238E27FC236}">
                <a16:creationId xmlns:a16="http://schemas.microsoft.com/office/drawing/2014/main" id="{82F703E6-D987-21ED-04EB-98F84F31E03B}"/>
              </a:ext>
            </a:extLst>
          </p:cNvPr>
          <p:cNvPicPr>
            <a:picLocks noChangeAspect="1"/>
          </p:cNvPicPr>
          <p:nvPr/>
        </p:nvPicPr>
        <p:blipFill>
          <a:blip r:embed="rId3"/>
          <a:stretch>
            <a:fillRect/>
          </a:stretch>
        </p:blipFill>
        <p:spPr>
          <a:xfrm>
            <a:off x="6032891" y="0"/>
            <a:ext cx="4740553" cy="6858000"/>
          </a:xfrm>
          <a:prstGeom prst="rect">
            <a:avLst/>
          </a:prstGeom>
        </p:spPr>
      </p:pic>
    </p:spTree>
    <p:extLst>
      <p:ext uri="{BB962C8B-B14F-4D97-AF65-F5344CB8AC3E}">
        <p14:creationId xmlns:p14="http://schemas.microsoft.com/office/powerpoint/2010/main" val="16304874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AE5325B-6D17-6936-D51F-02CB7F955FC1}"/>
              </a:ext>
            </a:extLst>
          </p:cNvPr>
          <p:cNvPicPr>
            <a:picLocks noChangeAspect="1"/>
          </p:cNvPicPr>
          <p:nvPr/>
        </p:nvPicPr>
        <p:blipFill>
          <a:blip r:embed="rId2"/>
          <a:stretch>
            <a:fillRect/>
          </a:stretch>
        </p:blipFill>
        <p:spPr>
          <a:xfrm>
            <a:off x="1439192" y="0"/>
            <a:ext cx="4356446" cy="6858000"/>
          </a:xfrm>
          <a:prstGeom prst="rect">
            <a:avLst/>
          </a:prstGeom>
        </p:spPr>
      </p:pic>
      <p:sp>
        <p:nvSpPr>
          <p:cNvPr id="4" name="字幕 2">
            <a:extLst>
              <a:ext uri="{FF2B5EF4-FFF2-40B4-BE49-F238E27FC236}">
                <a16:creationId xmlns:a16="http://schemas.microsoft.com/office/drawing/2014/main" id="{388067EE-6575-35B3-1B81-07E9951EF4BA}"/>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75294EEE-96B4-A9E7-1AD3-1CD45B191415}"/>
              </a:ext>
            </a:extLst>
          </p:cNvPr>
          <p:cNvSpPr>
            <a:spLocks noGrp="1"/>
          </p:cNvSpPr>
          <p:nvPr>
            <p:ph type="sldNum" sz="quarter" idx="12"/>
          </p:nvPr>
        </p:nvSpPr>
        <p:spPr/>
        <p:txBody>
          <a:bodyPr/>
          <a:lstStyle/>
          <a:p>
            <a:fld id="{EEB1CE08-0DF9-46FC-A5A3-7510FC9560FF}" type="slidenum">
              <a:rPr kumimoji="1" lang="ja-JP" altLang="en-US" smtClean="0"/>
              <a:t>68</a:t>
            </a:fld>
            <a:endParaRPr kumimoji="1" lang="ja-JP" altLang="en-US"/>
          </a:p>
        </p:txBody>
      </p:sp>
      <p:pic>
        <p:nvPicPr>
          <p:cNvPr id="6" name="図 5">
            <a:extLst>
              <a:ext uri="{FF2B5EF4-FFF2-40B4-BE49-F238E27FC236}">
                <a16:creationId xmlns:a16="http://schemas.microsoft.com/office/drawing/2014/main" id="{39747925-2804-B65C-1DDA-27943843B2EE}"/>
              </a:ext>
            </a:extLst>
          </p:cNvPr>
          <p:cNvPicPr>
            <a:picLocks noChangeAspect="1"/>
          </p:cNvPicPr>
          <p:nvPr/>
        </p:nvPicPr>
        <p:blipFill>
          <a:blip r:embed="rId3"/>
          <a:stretch>
            <a:fillRect/>
          </a:stretch>
        </p:blipFill>
        <p:spPr>
          <a:xfrm>
            <a:off x="6705636" y="0"/>
            <a:ext cx="4230806" cy="6858000"/>
          </a:xfrm>
          <a:prstGeom prst="rect">
            <a:avLst/>
          </a:prstGeom>
        </p:spPr>
      </p:pic>
    </p:spTree>
    <p:extLst>
      <p:ext uri="{BB962C8B-B14F-4D97-AF65-F5344CB8AC3E}">
        <p14:creationId xmlns:p14="http://schemas.microsoft.com/office/powerpoint/2010/main" val="33889464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FB3FF69A-D6D1-B43E-B784-BADFD32BE5DC}"/>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638E3B78-E697-0B15-A668-0D31D85DCA38}"/>
              </a:ext>
            </a:extLst>
          </p:cNvPr>
          <p:cNvSpPr>
            <a:spLocks noGrp="1"/>
          </p:cNvSpPr>
          <p:nvPr>
            <p:ph type="sldNum" sz="quarter" idx="12"/>
          </p:nvPr>
        </p:nvSpPr>
        <p:spPr/>
        <p:txBody>
          <a:bodyPr/>
          <a:lstStyle/>
          <a:p>
            <a:fld id="{EEB1CE08-0DF9-46FC-A5A3-7510FC9560FF}" type="slidenum">
              <a:rPr kumimoji="1" lang="ja-JP" altLang="en-US" smtClean="0"/>
              <a:t>69</a:t>
            </a:fld>
            <a:endParaRPr kumimoji="1" lang="ja-JP" altLang="en-US"/>
          </a:p>
        </p:txBody>
      </p:sp>
      <p:pic>
        <p:nvPicPr>
          <p:cNvPr id="5" name="図 4">
            <a:extLst>
              <a:ext uri="{FF2B5EF4-FFF2-40B4-BE49-F238E27FC236}">
                <a16:creationId xmlns:a16="http://schemas.microsoft.com/office/drawing/2014/main" id="{644C41A4-8361-898E-BDC5-238CF4B8A228}"/>
              </a:ext>
            </a:extLst>
          </p:cNvPr>
          <p:cNvPicPr>
            <a:picLocks noChangeAspect="1"/>
          </p:cNvPicPr>
          <p:nvPr/>
        </p:nvPicPr>
        <p:blipFill>
          <a:blip r:embed="rId2"/>
          <a:stretch>
            <a:fillRect/>
          </a:stretch>
        </p:blipFill>
        <p:spPr>
          <a:xfrm>
            <a:off x="6785102" y="0"/>
            <a:ext cx="4204402" cy="6858000"/>
          </a:xfrm>
          <a:prstGeom prst="rect">
            <a:avLst/>
          </a:prstGeom>
        </p:spPr>
      </p:pic>
      <p:pic>
        <p:nvPicPr>
          <p:cNvPr id="6" name="図 5">
            <a:extLst>
              <a:ext uri="{FF2B5EF4-FFF2-40B4-BE49-F238E27FC236}">
                <a16:creationId xmlns:a16="http://schemas.microsoft.com/office/drawing/2014/main" id="{6B09E85A-4CFF-6ECA-15DF-AB756EA9AEBC}"/>
              </a:ext>
            </a:extLst>
          </p:cNvPr>
          <p:cNvPicPr>
            <a:picLocks noChangeAspect="1"/>
          </p:cNvPicPr>
          <p:nvPr/>
        </p:nvPicPr>
        <p:blipFill>
          <a:blip r:embed="rId3"/>
          <a:stretch>
            <a:fillRect/>
          </a:stretch>
        </p:blipFill>
        <p:spPr>
          <a:xfrm>
            <a:off x="1417330" y="0"/>
            <a:ext cx="4426679" cy="6858000"/>
          </a:xfrm>
          <a:prstGeom prst="rect">
            <a:avLst/>
          </a:prstGeom>
        </p:spPr>
      </p:pic>
    </p:spTree>
    <p:extLst>
      <p:ext uri="{BB962C8B-B14F-4D97-AF65-F5344CB8AC3E}">
        <p14:creationId xmlns:p14="http://schemas.microsoft.com/office/powerpoint/2010/main" val="333145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indent="-571500" algn="l">
              <a:buClr>
                <a:srgbClr val="000000"/>
              </a:buClr>
              <a:buFont typeface="Arial" panose="020B0604020202020204" pitchFamily="34" charset="0"/>
              <a:buChar char="•"/>
            </a:pP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「明るくて理解力があ</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り、</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絵本を好み、よく知っている」</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（園）</a:t>
            </a:r>
            <a:endPar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en-US"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他の園児からいじめられ</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ても</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特に反撃せず、逃げ回っていた</a:t>
            </a:r>
            <a:endParaRPr lang="en-US"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母はＡを、とにかく強い人間に育てたかった</a:t>
            </a:r>
            <a:endParaRPr lang="en-US"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en-US" sz="3600" dirty="0">
                <a:solidFill>
                  <a:srgbClr val="0070C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緊張するなら周りの人間を野菜と思ったらいい</a:t>
            </a:r>
            <a:r>
              <a:rPr lang="ja-JP" altLang="en-US"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（母）</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en-US" altLang="ja-JP" sz="36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en-US" sz="36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lang="ja-JP"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心の奥底では強くなって母親に思い知らせてやるという思</a:t>
            </a:r>
            <a:r>
              <a:rPr lang="ja-JP" altLang="en-US"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ってい</a:t>
            </a:r>
            <a:r>
              <a:rPr lang="ja-JP"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たのではないか</a:t>
            </a:r>
            <a:endParaRPr lang="en-US"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Ａの中には徐々に二面性が育っていった</a:t>
            </a:r>
            <a:endParaRPr lang="en-US" altLang="ja-JP" sz="36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母親に怒られている時、悲しいという感情がないのに、Ａは泣いた</a:t>
            </a:r>
          </a:p>
          <a:p>
            <a:pPr marL="571500" indent="-571500" algn="l">
              <a:buClr>
                <a:srgbClr val="000000"/>
              </a:buClr>
              <a:buFont typeface="Arial" panose="020B0604020202020204" pitchFamily="34" charset="0"/>
              <a:buChar char="•"/>
            </a:pPr>
            <a:endParaRPr lang="en-US" altLang="ja-JP" sz="36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B1F15B34-73A8-973E-5044-96A9E00AAEE7}"/>
              </a:ext>
            </a:extLst>
          </p:cNvPr>
          <p:cNvSpPr>
            <a:spLocks noGrp="1"/>
          </p:cNvSpPr>
          <p:nvPr>
            <p:ph type="sldNum" sz="quarter" idx="12"/>
          </p:nvPr>
        </p:nvSpPr>
        <p:spPr/>
        <p:txBody>
          <a:bodyPr/>
          <a:lstStyle/>
          <a:p>
            <a:fld id="{EEB1CE08-0DF9-46FC-A5A3-7510FC9560FF}" type="slidenum">
              <a:rPr kumimoji="1" lang="ja-JP" altLang="en-US" smtClean="0"/>
              <a:t>7</a:t>
            </a:fld>
            <a:endParaRPr kumimoji="1" lang="ja-JP" altLang="en-US"/>
          </a:p>
        </p:txBody>
      </p:sp>
    </p:spTree>
    <p:extLst>
      <p:ext uri="{BB962C8B-B14F-4D97-AF65-F5344CB8AC3E}">
        <p14:creationId xmlns:p14="http://schemas.microsoft.com/office/powerpoint/2010/main" val="39515859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EFEB3D94-6852-5631-1D0F-C3A4865C7AC2}"/>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F58347D1-2B2D-22B1-A482-7FE98BC9FBAE}"/>
              </a:ext>
            </a:extLst>
          </p:cNvPr>
          <p:cNvSpPr>
            <a:spLocks noGrp="1"/>
          </p:cNvSpPr>
          <p:nvPr>
            <p:ph type="sldNum" sz="quarter" idx="12"/>
          </p:nvPr>
        </p:nvSpPr>
        <p:spPr/>
        <p:txBody>
          <a:bodyPr/>
          <a:lstStyle/>
          <a:p>
            <a:fld id="{EEB1CE08-0DF9-46FC-A5A3-7510FC9560FF}" type="slidenum">
              <a:rPr kumimoji="1" lang="ja-JP" altLang="en-US" smtClean="0"/>
              <a:t>70</a:t>
            </a:fld>
            <a:endParaRPr kumimoji="1" lang="ja-JP" altLang="en-US"/>
          </a:p>
        </p:txBody>
      </p:sp>
      <p:pic>
        <p:nvPicPr>
          <p:cNvPr id="5" name="図 4">
            <a:extLst>
              <a:ext uri="{FF2B5EF4-FFF2-40B4-BE49-F238E27FC236}">
                <a16:creationId xmlns:a16="http://schemas.microsoft.com/office/drawing/2014/main" id="{5056B2D4-0B3B-63D2-17A8-B96CF2F30531}"/>
              </a:ext>
            </a:extLst>
          </p:cNvPr>
          <p:cNvPicPr>
            <a:picLocks noChangeAspect="1"/>
          </p:cNvPicPr>
          <p:nvPr/>
        </p:nvPicPr>
        <p:blipFill>
          <a:blip r:embed="rId2"/>
          <a:stretch>
            <a:fillRect/>
          </a:stretch>
        </p:blipFill>
        <p:spPr>
          <a:xfrm>
            <a:off x="1345665" y="0"/>
            <a:ext cx="4251960" cy="6858000"/>
          </a:xfrm>
          <a:prstGeom prst="rect">
            <a:avLst/>
          </a:prstGeom>
        </p:spPr>
      </p:pic>
      <p:pic>
        <p:nvPicPr>
          <p:cNvPr id="7" name="図 6">
            <a:extLst>
              <a:ext uri="{FF2B5EF4-FFF2-40B4-BE49-F238E27FC236}">
                <a16:creationId xmlns:a16="http://schemas.microsoft.com/office/drawing/2014/main" id="{E1983EC5-FD00-D12E-EC6F-D127E2463780}"/>
              </a:ext>
            </a:extLst>
          </p:cNvPr>
          <p:cNvPicPr>
            <a:picLocks noChangeAspect="1"/>
          </p:cNvPicPr>
          <p:nvPr/>
        </p:nvPicPr>
        <p:blipFill>
          <a:blip r:embed="rId3"/>
          <a:stretch>
            <a:fillRect/>
          </a:stretch>
        </p:blipFill>
        <p:spPr>
          <a:xfrm>
            <a:off x="6342506" y="0"/>
            <a:ext cx="4356446" cy="6858000"/>
          </a:xfrm>
          <a:prstGeom prst="rect">
            <a:avLst/>
          </a:prstGeom>
        </p:spPr>
      </p:pic>
    </p:spTree>
    <p:extLst>
      <p:ext uri="{BB962C8B-B14F-4D97-AF65-F5344CB8AC3E}">
        <p14:creationId xmlns:p14="http://schemas.microsoft.com/office/powerpoint/2010/main" val="1784819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F8B0F41-83B3-5352-98FA-89F732028F30}"/>
              </a:ext>
            </a:extLst>
          </p:cNvPr>
          <p:cNvPicPr>
            <a:picLocks noChangeAspect="1"/>
          </p:cNvPicPr>
          <p:nvPr/>
        </p:nvPicPr>
        <p:blipFill>
          <a:blip r:embed="rId2"/>
          <a:stretch>
            <a:fillRect/>
          </a:stretch>
        </p:blipFill>
        <p:spPr>
          <a:xfrm>
            <a:off x="1092765" y="0"/>
            <a:ext cx="4817603" cy="6858000"/>
          </a:xfrm>
          <a:prstGeom prst="rect">
            <a:avLst/>
          </a:prstGeom>
        </p:spPr>
      </p:pic>
      <p:sp>
        <p:nvSpPr>
          <p:cNvPr id="4" name="字幕 2">
            <a:extLst>
              <a:ext uri="{FF2B5EF4-FFF2-40B4-BE49-F238E27FC236}">
                <a16:creationId xmlns:a16="http://schemas.microsoft.com/office/drawing/2014/main" id="{A41FF3CD-DEE6-E0DB-EA73-2A99B581AA54}"/>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2" name="スライド番号プレースホルダー 1">
            <a:extLst>
              <a:ext uri="{FF2B5EF4-FFF2-40B4-BE49-F238E27FC236}">
                <a16:creationId xmlns:a16="http://schemas.microsoft.com/office/drawing/2014/main" id="{4E2789A6-06CD-7D71-D090-7FF17353A9F1}"/>
              </a:ext>
            </a:extLst>
          </p:cNvPr>
          <p:cNvSpPr>
            <a:spLocks noGrp="1"/>
          </p:cNvSpPr>
          <p:nvPr>
            <p:ph type="sldNum" sz="quarter" idx="12"/>
          </p:nvPr>
        </p:nvSpPr>
        <p:spPr/>
        <p:txBody>
          <a:bodyPr/>
          <a:lstStyle/>
          <a:p>
            <a:fld id="{EEB1CE08-0DF9-46FC-A5A3-7510FC9560FF}" type="slidenum">
              <a:rPr kumimoji="1" lang="ja-JP" altLang="en-US" smtClean="0"/>
              <a:t>71</a:t>
            </a:fld>
            <a:endParaRPr kumimoji="1" lang="ja-JP" altLang="en-US"/>
          </a:p>
        </p:txBody>
      </p:sp>
      <p:pic>
        <p:nvPicPr>
          <p:cNvPr id="5" name="図 4">
            <a:extLst>
              <a:ext uri="{FF2B5EF4-FFF2-40B4-BE49-F238E27FC236}">
                <a16:creationId xmlns:a16="http://schemas.microsoft.com/office/drawing/2014/main" id="{4F72BBCE-9692-6BE3-CB68-40574A9C2FAE}"/>
              </a:ext>
            </a:extLst>
          </p:cNvPr>
          <p:cNvPicPr>
            <a:picLocks noChangeAspect="1"/>
          </p:cNvPicPr>
          <p:nvPr/>
        </p:nvPicPr>
        <p:blipFill>
          <a:blip r:embed="rId3"/>
          <a:stretch>
            <a:fillRect/>
          </a:stretch>
        </p:blipFill>
        <p:spPr>
          <a:xfrm>
            <a:off x="6764390" y="0"/>
            <a:ext cx="4723768" cy="6858000"/>
          </a:xfrm>
          <a:prstGeom prst="rect">
            <a:avLst/>
          </a:prstGeom>
        </p:spPr>
      </p:pic>
    </p:spTree>
    <p:extLst>
      <p:ext uri="{BB962C8B-B14F-4D97-AF65-F5344CB8AC3E}">
        <p14:creationId xmlns:p14="http://schemas.microsoft.com/office/powerpoint/2010/main" val="40740966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F6C26C8-9DF9-5E24-6C0D-EC693E4A040A}"/>
              </a:ext>
            </a:extLst>
          </p:cNvPr>
          <p:cNvPicPr>
            <a:picLocks noChangeAspect="1"/>
          </p:cNvPicPr>
          <p:nvPr/>
        </p:nvPicPr>
        <p:blipFill>
          <a:blip r:embed="rId2"/>
          <a:stretch>
            <a:fillRect/>
          </a:stretch>
        </p:blipFill>
        <p:spPr>
          <a:xfrm>
            <a:off x="1268675" y="0"/>
            <a:ext cx="4391401" cy="6858000"/>
          </a:xfrm>
          <a:prstGeom prst="rect">
            <a:avLst/>
          </a:prstGeom>
        </p:spPr>
      </p:pic>
      <p:sp>
        <p:nvSpPr>
          <p:cNvPr id="4" name="字幕 2">
            <a:extLst>
              <a:ext uri="{FF2B5EF4-FFF2-40B4-BE49-F238E27FC236}">
                <a16:creationId xmlns:a16="http://schemas.microsoft.com/office/drawing/2014/main" id="{AE6C057F-D6C3-5C74-A104-B9B86A972590}"/>
              </a:ext>
            </a:extLst>
          </p:cNvPr>
          <p:cNvSpPr>
            <a:spLocks noGrp="1"/>
          </p:cNvSpPr>
          <p:nvPr>
            <p:ph type="subTitle" idx="1"/>
          </p:nvPr>
        </p:nvSpPr>
        <p:spPr>
          <a:xfrm>
            <a:off x="5483625" y="0"/>
            <a:ext cx="6549349" cy="6857999"/>
          </a:xfrm>
        </p:spPr>
        <p:txBody>
          <a:bodyPr/>
          <a:lstStyle/>
          <a:p>
            <a:r>
              <a:rPr kumimoji="1" lang="ja-JP" altLang="en-US" dirty="0"/>
              <a:t>・</a:t>
            </a:r>
          </a:p>
        </p:txBody>
      </p:sp>
      <p:sp>
        <p:nvSpPr>
          <p:cNvPr id="5" name="字幕 2">
            <a:extLst>
              <a:ext uri="{FF2B5EF4-FFF2-40B4-BE49-F238E27FC236}">
                <a16:creationId xmlns:a16="http://schemas.microsoft.com/office/drawing/2014/main" id="{C1758C5D-B11C-E546-9DDF-3D76497446D5}"/>
              </a:ext>
            </a:extLst>
          </p:cNvPr>
          <p:cNvSpPr txBox="1">
            <a:spLocks/>
          </p:cNvSpPr>
          <p:nvPr/>
        </p:nvSpPr>
        <p:spPr>
          <a:xfrm>
            <a:off x="5583017" y="19878"/>
            <a:ext cx="6549349" cy="68579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a:t>・</a:t>
            </a:r>
            <a:endParaRPr lang="ja-JP" altLang="en-US" dirty="0"/>
          </a:p>
        </p:txBody>
      </p:sp>
      <p:sp>
        <p:nvSpPr>
          <p:cNvPr id="2" name="スライド番号プレースホルダー 1">
            <a:extLst>
              <a:ext uri="{FF2B5EF4-FFF2-40B4-BE49-F238E27FC236}">
                <a16:creationId xmlns:a16="http://schemas.microsoft.com/office/drawing/2014/main" id="{8F6DB66D-9E49-B672-0A72-A85511D31690}"/>
              </a:ext>
            </a:extLst>
          </p:cNvPr>
          <p:cNvSpPr>
            <a:spLocks noGrp="1"/>
          </p:cNvSpPr>
          <p:nvPr>
            <p:ph type="sldNum" sz="quarter" idx="12"/>
          </p:nvPr>
        </p:nvSpPr>
        <p:spPr/>
        <p:txBody>
          <a:bodyPr/>
          <a:lstStyle/>
          <a:p>
            <a:fld id="{EEB1CE08-0DF9-46FC-A5A3-7510FC9560FF}" type="slidenum">
              <a:rPr kumimoji="1" lang="ja-JP" altLang="en-US" smtClean="0"/>
              <a:t>72</a:t>
            </a:fld>
            <a:endParaRPr kumimoji="1" lang="ja-JP" altLang="en-US"/>
          </a:p>
        </p:txBody>
      </p:sp>
      <p:pic>
        <p:nvPicPr>
          <p:cNvPr id="7" name="図 6">
            <a:extLst>
              <a:ext uri="{FF2B5EF4-FFF2-40B4-BE49-F238E27FC236}">
                <a16:creationId xmlns:a16="http://schemas.microsoft.com/office/drawing/2014/main" id="{010BE889-7370-25D2-D5DB-D33040D25ED9}"/>
              </a:ext>
            </a:extLst>
          </p:cNvPr>
          <p:cNvPicPr>
            <a:picLocks noChangeAspect="1"/>
          </p:cNvPicPr>
          <p:nvPr/>
        </p:nvPicPr>
        <p:blipFill>
          <a:blip r:embed="rId3"/>
          <a:stretch>
            <a:fillRect/>
          </a:stretch>
        </p:blipFill>
        <p:spPr>
          <a:xfrm rot="16200000">
            <a:off x="5402402" y="1035834"/>
            <a:ext cx="6624117" cy="4786328"/>
          </a:xfrm>
          <a:prstGeom prst="rect">
            <a:avLst/>
          </a:prstGeom>
        </p:spPr>
      </p:pic>
    </p:spTree>
    <p:extLst>
      <p:ext uri="{BB962C8B-B14F-4D97-AF65-F5344CB8AC3E}">
        <p14:creationId xmlns:p14="http://schemas.microsoft.com/office/powerpoint/2010/main" val="32820654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2">
            <a:extLst>
              <a:ext uri="{FF2B5EF4-FFF2-40B4-BE49-F238E27FC236}">
                <a16:creationId xmlns:a16="http://schemas.microsoft.com/office/drawing/2014/main" id="{90F30C32-12CB-4533-02CB-87979365F2FF}"/>
              </a:ext>
            </a:extLst>
          </p:cNvPr>
          <p:cNvSpPr>
            <a:spLocks noGrp="1"/>
          </p:cNvSpPr>
          <p:nvPr>
            <p:ph type="subTitle" idx="1"/>
          </p:nvPr>
        </p:nvSpPr>
        <p:spPr>
          <a:xfrm>
            <a:off x="5483625" y="0"/>
            <a:ext cx="6549349" cy="6857999"/>
          </a:xfrm>
        </p:spPr>
        <p:txBody>
          <a:bodyPr/>
          <a:lstStyle/>
          <a:p>
            <a:r>
              <a:rPr kumimoji="1" lang="ja-JP" altLang="en-US" dirty="0"/>
              <a:t>・</a:t>
            </a:r>
          </a:p>
        </p:txBody>
      </p:sp>
      <p:pic>
        <p:nvPicPr>
          <p:cNvPr id="3" name="図 2">
            <a:extLst>
              <a:ext uri="{FF2B5EF4-FFF2-40B4-BE49-F238E27FC236}">
                <a16:creationId xmlns:a16="http://schemas.microsoft.com/office/drawing/2014/main" id="{C5C2D714-50E1-D298-61F1-8095C7909A6C}"/>
              </a:ext>
            </a:extLst>
          </p:cNvPr>
          <p:cNvPicPr>
            <a:picLocks noChangeAspect="1"/>
          </p:cNvPicPr>
          <p:nvPr/>
        </p:nvPicPr>
        <p:blipFill>
          <a:blip r:embed="rId2"/>
          <a:stretch>
            <a:fillRect/>
          </a:stretch>
        </p:blipFill>
        <p:spPr>
          <a:xfrm>
            <a:off x="1527441" y="0"/>
            <a:ext cx="4500563" cy="6858000"/>
          </a:xfrm>
          <a:prstGeom prst="rect">
            <a:avLst/>
          </a:prstGeom>
        </p:spPr>
      </p:pic>
      <p:sp>
        <p:nvSpPr>
          <p:cNvPr id="4" name="スライド番号プレースホルダー 3">
            <a:extLst>
              <a:ext uri="{FF2B5EF4-FFF2-40B4-BE49-F238E27FC236}">
                <a16:creationId xmlns:a16="http://schemas.microsoft.com/office/drawing/2014/main" id="{3680028D-8C99-941A-C1E9-0F372FB183A2}"/>
              </a:ext>
            </a:extLst>
          </p:cNvPr>
          <p:cNvSpPr>
            <a:spLocks noGrp="1"/>
          </p:cNvSpPr>
          <p:nvPr>
            <p:ph type="sldNum" sz="quarter" idx="12"/>
          </p:nvPr>
        </p:nvSpPr>
        <p:spPr/>
        <p:txBody>
          <a:bodyPr/>
          <a:lstStyle/>
          <a:p>
            <a:fld id="{EEB1CE08-0DF9-46FC-A5A3-7510FC9560FF}" type="slidenum">
              <a:rPr kumimoji="1" lang="ja-JP" altLang="en-US" smtClean="0"/>
              <a:t>73</a:t>
            </a:fld>
            <a:endParaRPr kumimoji="1" lang="ja-JP" altLang="en-US"/>
          </a:p>
        </p:txBody>
      </p:sp>
      <p:pic>
        <p:nvPicPr>
          <p:cNvPr id="5" name="図 4">
            <a:extLst>
              <a:ext uri="{FF2B5EF4-FFF2-40B4-BE49-F238E27FC236}">
                <a16:creationId xmlns:a16="http://schemas.microsoft.com/office/drawing/2014/main" id="{70885967-E396-FA82-C903-2C136714B850}"/>
              </a:ext>
            </a:extLst>
          </p:cNvPr>
          <p:cNvPicPr>
            <a:picLocks noChangeAspect="1"/>
          </p:cNvPicPr>
          <p:nvPr/>
        </p:nvPicPr>
        <p:blipFill>
          <a:blip r:embed="rId3"/>
          <a:stretch>
            <a:fillRect/>
          </a:stretch>
        </p:blipFill>
        <p:spPr>
          <a:xfrm>
            <a:off x="6978571" y="0"/>
            <a:ext cx="4247087" cy="6858000"/>
          </a:xfrm>
          <a:prstGeom prst="rect">
            <a:avLst/>
          </a:prstGeom>
        </p:spPr>
      </p:pic>
    </p:spTree>
    <p:extLst>
      <p:ext uri="{BB962C8B-B14F-4D97-AF65-F5344CB8AC3E}">
        <p14:creationId xmlns:p14="http://schemas.microsoft.com/office/powerpoint/2010/main" val="255351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indent="-571500" algn="l">
              <a:buClr>
                <a:srgbClr val="000000"/>
              </a:buClr>
              <a:buFont typeface="Arial" panose="020B0604020202020204" pitchFamily="34" charset="0"/>
              <a:buChar char="•"/>
            </a:pP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「明るくユーモアもあって友達も多い普通の子」（学校）</a:t>
            </a:r>
            <a:endParaRPr lang="en-US"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en-US"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思っていることをはっきりと言えないので積極性を身につけさせたい」</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（母）</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「そんなに厳しく叱ると子供が萎縮するよ」</a:t>
            </a:r>
            <a:r>
              <a:rPr lang="ja-JP" altLang="en-US"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祖母</a:t>
            </a:r>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Ａ</a:t>
            </a:r>
            <a:r>
              <a:rPr lang="ja-JP" altLang="en-US"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、女子をいじめるグループに入り、女子の首を後ろからタオルで絞めた</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（小２）</a:t>
            </a:r>
            <a:endParaRPr lang="en-US"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「お母さんが厳しいので、いたずらをしたことは内緒にしてほしい</a:t>
            </a:r>
            <a:r>
              <a:rPr lang="ja-JP" altLang="en-US" sz="3600" dirty="0">
                <a:solidFill>
                  <a:srgbClr val="0070C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600" dirty="0">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en-US"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「少林寺拳法を習いたい」</a:t>
            </a:r>
            <a:r>
              <a:rPr lang="ja-JP" altLang="ja-JP"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と言い出し、道場に通い始めた</a:t>
            </a:r>
            <a:r>
              <a:rPr lang="ja-JP" altLang="en-US" sz="3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（小２）</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EA9D68E8-4734-5BE5-E587-FC5C92F3D2C9}"/>
              </a:ext>
            </a:extLst>
          </p:cNvPr>
          <p:cNvSpPr>
            <a:spLocks noGrp="1"/>
          </p:cNvSpPr>
          <p:nvPr>
            <p:ph type="sldNum" sz="quarter" idx="12"/>
          </p:nvPr>
        </p:nvSpPr>
        <p:spPr/>
        <p:txBody>
          <a:bodyPr/>
          <a:lstStyle/>
          <a:p>
            <a:fld id="{EEB1CE08-0DF9-46FC-A5A3-7510FC9560FF}" type="slidenum">
              <a:rPr kumimoji="1" lang="ja-JP" altLang="en-US" smtClean="0"/>
              <a:t>8</a:t>
            </a:fld>
            <a:endParaRPr kumimoji="1" lang="ja-JP" altLang="en-US"/>
          </a:p>
        </p:txBody>
      </p:sp>
    </p:spTree>
    <p:extLst>
      <p:ext uri="{BB962C8B-B14F-4D97-AF65-F5344CB8AC3E}">
        <p14:creationId xmlns:p14="http://schemas.microsoft.com/office/powerpoint/2010/main" val="374524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132522"/>
            <a:ext cx="11834191" cy="702365"/>
          </a:xfrm>
        </p:spPr>
        <p:txBody>
          <a:bodyPr>
            <a:noAutofit/>
          </a:bodyPr>
          <a:lstStyle/>
          <a:p>
            <a:r>
              <a:rPr lang="ja-JP" altLang="ja-JP" sz="4800" dirty="0">
                <a:solidFill>
                  <a:srgbClr val="000000"/>
                </a:solidFill>
                <a:effectLst/>
                <a:ea typeface="ＭＳ Ｐゴシック" panose="020B0600070205080204" pitchFamily="50" charset="-128"/>
                <a:cs typeface="Times New Roman" panose="02020603050405020304" pitchFamily="18" charset="0"/>
              </a:rPr>
              <a:t>生い立ち</a:t>
            </a:r>
            <a:endParaRPr kumimoji="1" lang="ja-JP" altLang="en-US" sz="4800" dirty="0"/>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954157"/>
            <a:ext cx="11834191" cy="5771321"/>
          </a:xfrm>
        </p:spPr>
        <p:txBody>
          <a:bodyPr>
            <a:noAutofit/>
          </a:bodyPr>
          <a:lstStyle/>
          <a:p>
            <a:pPr marL="571500" indent="-571500" algn="l">
              <a:buClr>
                <a:srgbClr val="000000"/>
              </a:buClr>
              <a:buFont typeface="Arial" panose="020B0604020202020204" pitchFamily="34" charset="0"/>
              <a:buChar char="•"/>
            </a:pPr>
            <a:r>
              <a:rPr lang="ja-JP" altLang="ja-JP"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「根は大変優しいが、超テレ屋。怒られることに敏感で、心を出せない子。本当の情緒が育っていない</a:t>
            </a:r>
            <a:r>
              <a:rPr lang="ja-JP" altLang="en-US"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（学校）</a:t>
            </a:r>
            <a:endParaRPr lang="en-US" altLang="ja-JP"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en-US" altLang="ja-JP" sz="36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お母さんなしで生きた犬</a:t>
            </a:r>
            <a:r>
              <a:rPr lang="en-US"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まかい（魔界）の大ま（魔）王</a:t>
            </a:r>
            <a:r>
              <a:rPr lang="en-US" altLang="ja-JP" sz="36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（小３）（作文）</a:t>
            </a:r>
            <a:endParaRPr lang="en-US" altLang="ja-JP" sz="36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何をするにも面倒</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くさ</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がるようになり、</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母親は以前にも増して囗やかましく干渉するようにな</a:t>
            </a:r>
            <a:r>
              <a:rPr lang="ja-JP" altLang="en-US"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った（小３）</a:t>
            </a:r>
            <a:endPar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「やることをやってから言いなさい」</a:t>
            </a:r>
            <a:r>
              <a:rPr lang="ja-JP" altLang="ja-JP"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と反対に押さえ込まれ、反抗できないという状態が続いた</a:t>
            </a:r>
            <a:endParaRPr lang="en-US" altLang="ja-JP" sz="36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「親の躾が厳しすぎる。子供の性格を理解した上で躾をしなさい」</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（医師）</a:t>
            </a:r>
            <a:endParaRPr lang="en-US" altLang="ja-JP" sz="36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buClr>
                <a:srgbClr val="000000"/>
              </a:buCl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en-US" altLang="ja-JP" sz="3600" kern="100" dirty="0">
              <a:solidFill>
                <a:srgbClr val="5459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en-US" altLang="ja-JP" sz="3600" dirty="0">
              <a:solidFill>
                <a:srgbClr val="787E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lvl="0" indent="-571500" algn="l">
              <a:buClr>
                <a:srgbClr val="000000"/>
              </a:buClr>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0D102BA3-D4E1-FD65-55DF-47F77D50E1AE}"/>
              </a:ext>
            </a:extLst>
          </p:cNvPr>
          <p:cNvSpPr>
            <a:spLocks noGrp="1"/>
          </p:cNvSpPr>
          <p:nvPr>
            <p:ph type="sldNum" sz="quarter" idx="12"/>
          </p:nvPr>
        </p:nvSpPr>
        <p:spPr/>
        <p:txBody>
          <a:bodyPr/>
          <a:lstStyle/>
          <a:p>
            <a:fld id="{EEB1CE08-0DF9-46FC-A5A3-7510FC9560FF}" type="slidenum">
              <a:rPr kumimoji="1" lang="ja-JP" altLang="en-US" smtClean="0"/>
              <a:t>9</a:t>
            </a:fld>
            <a:endParaRPr kumimoji="1" lang="ja-JP" altLang="en-US"/>
          </a:p>
        </p:txBody>
      </p:sp>
    </p:spTree>
    <p:extLst>
      <p:ext uri="{BB962C8B-B14F-4D97-AF65-F5344CB8AC3E}">
        <p14:creationId xmlns:p14="http://schemas.microsoft.com/office/powerpoint/2010/main" val="23328802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2303</TotalTime>
  <Words>5395</Words>
  <Application>Microsoft Office PowerPoint</Application>
  <PresentationFormat>ワイド画面</PresentationFormat>
  <Paragraphs>620</Paragraphs>
  <Slides>73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73</vt:i4>
      </vt:variant>
    </vt:vector>
  </HeadingPairs>
  <TitlesOfParts>
    <vt:vector size="83" baseType="lpstr">
      <vt:lpstr>HGｺﾞｼｯｸM</vt:lpstr>
      <vt:lpstr>ＭＳ Ｐゴシック</vt:lpstr>
      <vt:lpstr>ＭＳ 明朝</vt:lpstr>
      <vt:lpstr>游ゴシック</vt:lpstr>
      <vt:lpstr>游ゴシック Light</vt:lpstr>
      <vt:lpstr>游明朝</vt:lpstr>
      <vt:lpstr>Arial</vt:lpstr>
      <vt:lpstr>Calibri</vt:lpstr>
      <vt:lpstr>Times New Roman</vt:lpstr>
      <vt:lpstr>Office テーマ</vt:lpstr>
      <vt:lpstr>PowerPoint プレゼンテーション</vt:lpstr>
      <vt:lpstr>PowerPoint プレゼンテーション</vt:lpstr>
      <vt:lpstr>事件</vt:lpstr>
      <vt:lpstr>生い立ち</vt:lpstr>
      <vt:lpstr>生い立ち</vt:lpstr>
      <vt:lpstr>生い立ち</vt:lpstr>
      <vt:lpstr>生い立ち</vt:lpstr>
      <vt:lpstr>生い立ち</vt:lpstr>
      <vt:lpstr>生い立ち</vt:lpstr>
      <vt:lpstr>生い立ち</vt:lpstr>
      <vt:lpstr>生い立ち</vt:lpstr>
      <vt:lpstr>生い立ち</vt:lpstr>
      <vt:lpstr>生い立ち</vt:lpstr>
      <vt:lpstr>生い立ち</vt:lpstr>
      <vt:lpstr>生い立ち</vt:lpstr>
      <vt:lpstr>生い立ち</vt:lpstr>
      <vt:lpstr>生い立ち</vt:lpstr>
      <vt:lpstr>一枚の絵</vt:lpstr>
      <vt:lpstr>一枚の絵</vt:lpstr>
      <vt:lpstr>一枚の絵</vt:lpstr>
      <vt:lpstr>赤ん坊包み込み作戦</vt:lpstr>
      <vt:lpstr>赤ん坊包み込み作戦</vt:lpstr>
      <vt:lpstr>赤ん坊包み込み作戦</vt:lpstr>
      <vt:lpstr>赤ん坊包み込み作戦</vt:lpstr>
      <vt:lpstr>赤ん坊包み込み作戦</vt:lpstr>
      <vt:lpstr>関東医療少年院での立ち直り過程</vt:lpstr>
      <vt:lpstr>修復的司法と刑事司法</vt:lpstr>
      <vt:lpstr>他者からの愛情や本当の人間関係</vt:lpstr>
      <vt:lpstr>仮退院後</vt:lpstr>
      <vt:lpstr>「懲役13年」（ 事件の1カ月前に書いた作文）</vt:lpstr>
      <vt:lpstr>「懲役13年」（２）</vt:lpstr>
      <vt:lpstr>「懲役13年」（３）</vt:lpstr>
      <vt:lpstr>「懲役13年」（４）</vt:lpstr>
      <vt:lpstr>Aが見続けた恐ろしい夢</vt:lpstr>
      <vt:lpstr>・</vt:lpstr>
      <vt:lpstr>多重人格の中身　（長沼）</vt:lpstr>
      <vt:lpstr>解離性の意識変容　（柴山雅俊）</vt:lpstr>
      <vt:lpstr>解離性の意識変容　（柴山雅俊）</vt:lpstr>
      <vt:lpstr>解離性の意識変容　（柴山雅俊）</vt:lpstr>
      <vt:lpstr>解離性の意識変容　（柴山雅俊）</vt:lpstr>
      <vt:lpstr>　　　解離性障害が改善していくには　</vt:lpstr>
      <vt:lpstr>ある小学校低学年児　</vt:lpstr>
      <vt:lpstr>ある中学生児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心のバランス　（玉井邦夫）</vt:lpstr>
      <vt:lpstr>PowerPoint プレゼンテーション</vt:lpstr>
      <vt:lpstr>脳内ネットワークモデル（Nekovarova et al., 2014）</vt:lpstr>
      <vt:lpstr>PowerPoint プレゼンテーション</vt:lpstr>
      <vt:lpstr>ひといちばい敏感な人たち</vt:lpstr>
      <vt:lpstr>見えない障害（脳の機能障害）</vt:lpstr>
      <vt:lpstr>性暴力加害の連続体（ROSS）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長沼 睦雄</dc:creator>
  <cp:lastModifiedBy>長沼 睦雄</cp:lastModifiedBy>
  <cp:revision>23</cp:revision>
  <cp:lastPrinted>2023-04-01T12:57:03Z</cp:lastPrinted>
  <dcterms:created xsi:type="dcterms:W3CDTF">2022-11-21T19:50:29Z</dcterms:created>
  <dcterms:modified xsi:type="dcterms:W3CDTF">2023-04-19T00:09:02Z</dcterms:modified>
</cp:coreProperties>
</file>