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1857" r:id="rId2"/>
    <p:sldId id="1682" r:id="rId3"/>
    <p:sldId id="1840" r:id="rId4"/>
    <p:sldId id="1845" r:id="rId5"/>
    <p:sldId id="1849" r:id="rId6"/>
    <p:sldId id="277" r:id="rId7"/>
    <p:sldId id="279" r:id="rId8"/>
    <p:sldId id="1841" r:id="rId9"/>
    <p:sldId id="1074" r:id="rId10"/>
    <p:sldId id="1830" r:id="rId11"/>
    <p:sldId id="411" r:id="rId12"/>
    <p:sldId id="1806" r:id="rId13"/>
    <p:sldId id="1816" r:id="rId14"/>
    <p:sldId id="396" r:id="rId15"/>
    <p:sldId id="1821" r:id="rId16"/>
    <p:sldId id="1844" r:id="rId17"/>
    <p:sldId id="880" r:id="rId18"/>
    <p:sldId id="1846" r:id="rId19"/>
    <p:sldId id="1802" r:id="rId20"/>
    <p:sldId id="1812" r:id="rId21"/>
    <p:sldId id="1132" r:id="rId22"/>
    <p:sldId id="1824" r:id="rId23"/>
    <p:sldId id="1375" r:id="rId24"/>
    <p:sldId id="1376" r:id="rId25"/>
    <p:sldId id="1848" r:id="rId26"/>
    <p:sldId id="413" r:id="rId27"/>
    <p:sldId id="1716" r:id="rId28"/>
    <p:sldId id="1831" r:id="rId29"/>
    <p:sldId id="392" r:id="rId30"/>
    <p:sldId id="1730" r:id="rId31"/>
    <p:sldId id="1892" r:id="rId32"/>
    <p:sldId id="1663" r:id="rId33"/>
    <p:sldId id="1666" r:id="rId34"/>
    <p:sldId id="380" r:id="rId35"/>
    <p:sldId id="415" r:id="rId36"/>
    <p:sldId id="468" r:id="rId37"/>
    <p:sldId id="343" r:id="rId38"/>
    <p:sldId id="337" r:id="rId39"/>
    <p:sldId id="465" r:id="rId40"/>
    <p:sldId id="805" r:id="rId41"/>
    <p:sldId id="422" r:id="rId42"/>
    <p:sldId id="431" r:id="rId43"/>
    <p:sldId id="904" r:id="rId44"/>
    <p:sldId id="1825" r:id="rId45"/>
    <p:sldId id="1836" r:id="rId46"/>
    <p:sldId id="1838" r:id="rId47"/>
    <p:sldId id="1834" r:id="rId48"/>
    <p:sldId id="1823" r:id="rId49"/>
    <p:sldId id="1882" r:id="rId50"/>
    <p:sldId id="1790" r:id="rId51"/>
    <p:sldId id="1898" r:id="rId52"/>
    <p:sldId id="1818" r:id="rId53"/>
    <p:sldId id="346" r:id="rId54"/>
    <p:sldId id="297" r:id="rId55"/>
    <p:sldId id="1670" r:id="rId56"/>
    <p:sldId id="533" r:id="rId57"/>
    <p:sldId id="330" r:id="rId58"/>
    <p:sldId id="1895" r:id="rId59"/>
    <p:sldId id="1796" r:id="rId60"/>
    <p:sldId id="1342" r:id="rId61"/>
    <p:sldId id="680" r:id="rId62"/>
    <p:sldId id="1832" r:id="rId63"/>
    <p:sldId id="1822" r:id="rId64"/>
    <p:sldId id="1843" r:id="rId65"/>
    <p:sldId id="265" r:id="rId66"/>
    <p:sldId id="1890" r:id="rId67"/>
    <p:sldId id="1721" r:id="rId68"/>
    <p:sldId id="1833" r:id="rId69"/>
    <p:sldId id="1835" r:id="rId70"/>
    <p:sldId id="1733" r:id="rId71"/>
    <p:sldId id="1735" r:id="rId72"/>
    <p:sldId id="1734" r:id="rId73"/>
    <p:sldId id="1738" r:id="rId74"/>
    <p:sldId id="1740" r:id="rId75"/>
    <p:sldId id="1628" r:id="rId76"/>
    <p:sldId id="1786" r:id="rId77"/>
    <p:sldId id="1789" r:id="rId78"/>
    <p:sldId id="1801" r:id="rId79"/>
    <p:sldId id="1805" r:id="rId80"/>
    <p:sldId id="1813" r:id="rId81"/>
    <p:sldId id="1817" r:id="rId82"/>
    <p:sldId id="1883" r:id="rId83"/>
    <p:sldId id="1839" r:id="rId84"/>
    <p:sldId id="1040" r:id="rId85"/>
    <p:sldId id="1853" r:id="rId86"/>
    <p:sldId id="1854" r:id="rId87"/>
    <p:sldId id="1855" r:id="rId88"/>
    <p:sldId id="1804" r:id="rId89"/>
    <p:sldId id="302" r:id="rId90"/>
    <p:sldId id="1851" r:id="rId91"/>
    <p:sldId id="1852" r:id="rId92"/>
    <p:sldId id="1858" r:id="rId93"/>
    <p:sldId id="1850" r:id="rId94"/>
    <p:sldId id="1808" r:id="rId95"/>
    <p:sldId id="1880" r:id="rId96"/>
    <p:sldId id="1856" r:id="rId97"/>
    <p:sldId id="450" r:id="rId98"/>
    <p:sldId id="1885" r:id="rId99"/>
    <p:sldId id="1729" r:id="rId100"/>
    <p:sldId id="1894" r:id="rId101"/>
    <p:sldId id="1887" r:id="rId102"/>
    <p:sldId id="1859" r:id="rId103"/>
    <p:sldId id="1847" r:id="rId104"/>
    <p:sldId id="416" r:id="rId105"/>
    <p:sldId id="1899" r:id="rId106"/>
  </p:sldIdLst>
  <p:sldSz cx="12192000" cy="6858000"/>
  <p:notesSz cx="10018713"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CC"/>
    <a:srgbClr val="FF0066"/>
    <a:srgbClr val="C73641"/>
    <a:srgbClr val="070705"/>
    <a:srgbClr val="F7E099"/>
    <a:srgbClr val="EEF2ED"/>
    <a:srgbClr val="030303"/>
    <a:srgbClr val="161717"/>
    <a:srgbClr val="FCD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94280" autoAdjust="0"/>
  </p:normalViewPr>
  <p:slideViewPr>
    <p:cSldViewPr snapToGrid="0">
      <p:cViewPr varScale="1">
        <p:scale>
          <a:sx n="70" d="100"/>
          <a:sy n="70" d="100"/>
        </p:scale>
        <p:origin x="1198" y="22"/>
      </p:cViewPr>
      <p:guideLst/>
    </p:cSldViewPr>
  </p:slideViewPr>
  <p:notesTextViewPr>
    <p:cViewPr>
      <p:scale>
        <a:sx n="1" d="1"/>
        <a:sy n="1" d="1"/>
      </p:scale>
      <p:origin x="0" y="0"/>
    </p:cViewPr>
  </p:notesTextViewPr>
  <p:sorterViewPr>
    <p:cViewPr varScale="1">
      <p:scale>
        <a:sx n="1" d="1"/>
        <a:sy n="1" d="1"/>
      </p:scale>
      <p:origin x="0" y="-4572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15191489320518"/>
          <c:y val="0.22243143401817184"/>
          <c:w val="0.68966856642060914"/>
          <c:h val="0.81810317720064929"/>
        </c:manualLayout>
      </c:layout>
      <c:radarChart>
        <c:radarStyle val="marker"/>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Sheet1!$A$2:$A$7</c:f>
              <c:strCache>
                <c:ptCount val="6"/>
                <c:pt idx="0">
                  <c:v>感覚過敏</c:v>
                </c:pt>
                <c:pt idx="1">
                  <c:v>馴化抵抗</c:v>
                </c:pt>
                <c:pt idx="2">
                  <c:v>愛着不安</c:v>
                </c:pt>
                <c:pt idx="3">
                  <c:v>心の傷</c:v>
                </c:pt>
                <c:pt idx="4">
                  <c:v>身体化</c:v>
                </c:pt>
                <c:pt idx="5">
                  <c:v>妄想傾向</c:v>
                </c:pt>
              </c:strCache>
            </c:strRef>
          </c:cat>
          <c:val>
            <c:numRef>
              <c:f>Sheet1!$B$2:$B$7</c:f>
              <c:numCache>
                <c:formatCode>General</c:formatCode>
                <c:ptCount val="6"/>
              </c:numCache>
            </c:numRef>
          </c:val>
          <c:extLst>
            <c:ext xmlns:c16="http://schemas.microsoft.com/office/drawing/2014/chart" uri="{C3380CC4-5D6E-409C-BE32-E72D297353CC}">
              <c16:uniqueId val="{00000000-F7FF-435F-987E-A656B054C125}"/>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Sheet1!$A$2:$A$7</c:f>
              <c:strCache>
                <c:ptCount val="6"/>
                <c:pt idx="0">
                  <c:v>感覚過敏</c:v>
                </c:pt>
                <c:pt idx="1">
                  <c:v>馴化抵抗</c:v>
                </c:pt>
                <c:pt idx="2">
                  <c:v>愛着不安</c:v>
                </c:pt>
                <c:pt idx="3">
                  <c:v>心の傷</c:v>
                </c:pt>
                <c:pt idx="4">
                  <c:v>身体化</c:v>
                </c:pt>
                <c:pt idx="5">
                  <c:v>妄想傾向</c:v>
                </c:pt>
              </c:strCache>
            </c:strRef>
          </c:cat>
          <c:val>
            <c:numRef>
              <c:f>Sheet1!$C$2:$C$7</c:f>
              <c:numCache>
                <c:formatCode>General</c:formatCode>
                <c:ptCount val="6"/>
              </c:numCache>
            </c:numRef>
          </c:val>
          <c:extLst>
            <c:ext xmlns:c16="http://schemas.microsoft.com/office/drawing/2014/chart" uri="{C3380CC4-5D6E-409C-BE32-E72D297353CC}">
              <c16:uniqueId val="{00000001-F7FF-435F-987E-A656B054C125}"/>
            </c:ext>
          </c:extLst>
        </c:ser>
        <c:dLbls>
          <c:showLegendKey val="0"/>
          <c:showVal val="0"/>
          <c:showCatName val="0"/>
          <c:showSerName val="0"/>
          <c:showPercent val="0"/>
          <c:showBubbleSize val="0"/>
        </c:dLbls>
        <c:axId val="237160944"/>
        <c:axId val="237161336"/>
      </c:radarChart>
      <c:catAx>
        <c:axId val="23716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FF0000"/>
                </a:solidFill>
                <a:latin typeface="ＭＳ Ｐゴシック" panose="020B0600070205080204" pitchFamily="50" charset="-128"/>
                <a:ea typeface="ＭＳ Ｐゴシック" panose="020B0600070205080204" pitchFamily="50" charset="-128"/>
                <a:cs typeface="+mn-cs"/>
              </a:defRPr>
            </a:pPr>
            <a:endParaRPr lang="ja-JP"/>
          </a:p>
        </c:txPr>
        <c:crossAx val="237161336"/>
        <c:crosses val="autoZero"/>
        <c:auto val="1"/>
        <c:lblAlgn val="ctr"/>
        <c:lblOffset val="100"/>
        <c:noMultiLvlLbl val="0"/>
      </c:catAx>
      <c:valAx>
        <c:axId val="237161336"/>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crossAx val="237160944"/>
        <c:crosses val="autoZero"/>
        <c:crossBetween val="between"/>
        <c:majorUnit val="1"/>
      </c:valAx>
      <c:spPr>
        <a:noFill/>
        <a:ln>
          <a:noFill/>
        </a:ln>
        <a:effectLst/>
      </c:spPr>
    </c:plotArea>
    <c:plotVisOnly val="1"/>
    <c:dispBlanksAs val="gap"/>
    <c:showDLblsOverMax val="0"/>
  </c:chart>
  <c:spPr>
    <a:noFill/>
    <a:ln w="9525" cap="flat" cmpd="sng" algn="ctr">
      <a:noFill/>
      <a:round/>
    </a:ln>
    <a:effectLst/>
  </c:spPr>
  <c:txPr>
    <a:bodyPr/>
    <a:lstStyle/>
    <a:p>
      <a:pPr>
        <a:defRPr sz="1800" b="1">
          <a:latin typeface="ＭＳ Ｐゴシック" panose="020B0600070205080204" pitchFamily="50" charset="-128"/>
          <a:ea typeface="ＭＳ Ｐゴシック" panose="020B060007020508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41443" cy="345605"/>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952" y="0"/>
            <a:ext cx="4341443" cy="345605"/>
          </a:xfrm>
          <a:prstGeom prst="rect">
            <a:avLst/>
          </a:prstGeom>
        </p:spPr>
        <p:txBody>
          <a:bodyPr vert="horz" lIns="96606" tIns="48303" rIns="96606" bIns="48303" rtlCol="0"/>
          <a:lstStyle>
            <a:lvl1pPr algn="r">
              <a:defRPr sz="1300"/>
            </a:lvl1pPr>
          </a:lstStyle>
          <a:p>
            <a:fld id="{F702F93B-3643-42CA-8688-A61FB56CB0B4}" type="datetimeFigureOut">
              <a:rPr kumimoji="1" lang="ja-JP" altLang="en-US" smtClean="0"/>
              <a:t>2023/8/1</a:t>
            </a:fld>
            <a:endParaRPr kumimoji="1" lang="ja-JP" altLang="en-US"/>
          </a:p>
        </p:txBody>
      </p:sp>
      <p:sp>
        <p:nvSpPr>
          <p:cNvPr id="4" name="スライド イメージ プレースホルダー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1001872" y="3314929"/>
            <a:ext cx="8014970" cy="2712214"/>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542560"/>
            <a:ext cx="4341443" cy="345603"/>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952" y="6542560"/>
            <a:ext cx="4341443" cy="345603"/>
          </a:xfrm>
          <a:prstGeom prst="rect">
            <a:avLst/>
          </a:prstGeom>
        </p:spPr>
        <p:txBody>
          <a:bodyPr vert="horz" lIns="96606" tIns="48303" rIns="96606" bIns="48303" rtlCol="0" anchor="b"/>
          <a:lstStyle>
            <a:lvl1pPr algn="r">
              <a:defRPr sz="1300"/>
            </a:lvl1pPr>
          </a:lstStyle>
          <a:p>
            <a:fld id="{B5E8A081-B68A-4345-8437-2CCC1D8DF394}" type="slidenum">
              <a:rPr kumimoji="1" lang="ja-JP" altLang="en-US" smtClean="0"/>
              <a:t>‹#›</a:t>
            </a:fld>
            <a:endParaRPr kumimoji="1" lang="ja-JP" altLang="en-US"/>
          </a:p>
        </p:txBody>
      </p:sp>
    </p:spTree>
    <p:extLst>
      <p:ext uri="{BB962C8B-B14F-4D97-AF65-F5344CB8AC3E}">
        <p14:creationId xmlns:p14="http://schemas.microsoft.com/office/powerpoint/2010/main" val="39042533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2B34C5-36BD-9D67-3150-E2781F0EBD0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153CC12-E9C9-4E6B-4801-D3533093D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544DC6F-8A06-B919-CE07-F7F360F4FF5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5DDDC65-FFC8-4240-D0FF-B8A64D16FA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F08BA6-5B97-956D-0986-944D14DD07BE}"/>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68170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59269F-CDD9-391F-604E-515AA6A52F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3A48D8-5FA2-35DE-3030-E3B83C028F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1F37E6-8C9B-EF8F-D572-CF4F29D1F60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FAC09C9-96C3-B0DB-1D57-0CA4DE24B7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FE6BD1-B2BB-A9CD-82CA-1E21F700A8A3}"/>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86414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10439AB-5049-57FB-6E33-C510992A234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D01925-2F45-77A1-4B1F-1CEFC988ABD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0FAB90-B432-94BF-8A59-FDDAB598266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CFCADE2-6F99-6E70-CCAF-34322765DA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D559E6-BC87-5E23-2F3E-BDF8DF6EAEED}"/>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35550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BF89E-B94A-94A4-091A-F38EF1E797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F0AB07-D67D-ACE6-2D0E-5D9A21AF49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D7A0CB-7938-DBEB-408F-F4B0083C9AE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CA441B2-1D3F-4E37-6E6F-B282C30B9A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C6EB5A-7782-02EB-F56E-F924BDCC0D43}"/>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86178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88B11-2694-A7D7-22BF-BEE7494E203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912203-3A22-215C-0D35-FD56AC010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0FB334-A389-0731-42E6-ECDBC7CF800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400BDE1-4629-87C2-D9EE-467F849180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68D7EC-D34D-EC5F-8613-CE097DF8D954}"/>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2092322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27763B-F9C9-3999-0D3B-3AC27A44A6C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386D50-4C55-63F1-7CA2-B666CBC926B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B501290-912E-EC46-50C9-8ED30BB2D58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5D1FAD1-FC73-6B56-8AFF-DAF9C4B32D0B}"/>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0050942-1C9E-6EB9-AFF0-F1F1C698777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E5B7A3-A1BB-0564-D9F8-546081E7D8AB}"/>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375767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8B790F-1070-C4DB-DF60-5430D72888C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4E2FEF-E198-B9D1-8006-0F954CBED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8EF6944-7815-7923-D649-73720D05F5D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0F02EEB-AC86-D695-33AE-79DF876AA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B0C3466-4ED0-5A57-1E5E-1EA2475E367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8453DCB-7878-955A-6F29-10A6559F365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24609D99-5933-C24A-38D7-19E9B0B9C91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0E61C19-3EE4-7FE4-C299-E7837F1AA1BB}"/>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68286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545C05-15F2-D1CE-B6B7-FF17E942F4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546DE84-BF24-017D-C871-D77305EA79A7}"/>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62615A35-C679-1EE3-9640-BAEDE6B1181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F2375E0-6782-9FC7-3570-C25FE9643230}"/>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17029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487E0D0-7D8E-0D32-A319-002DA65481B6}"/>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B6DE81CC-A617-3A3F-A3F5-AA03FB3A03B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A8347A0-2512-5E9B-F34F-D5011765A02A}"/>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128202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9497C-F2C2-52E1-B0AA-822428C3483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F77610-F71C-EC6F-1133-1094131C7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22AC2D-0341-E9F3-C5BB-473AC3D52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B930B2-496B-0170-4514-1314BFADB83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B589031B-A128-9504-94A5-0313ECA4EBE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904671-3568-1A19-3134-C4599254A130}"/>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123928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F03E91-EB96-334A-E4C9-B5C005B52FA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1C9376A-E1EE-B3D2-FC34-EEBF4C5D4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CC41EEA-412A-1B63-92A4-40C6867B7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965B972-5632-E5F1-C179-209E651A76A6}"/>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E912577D-1C5B-BEF9-2D0A-84E5533E87E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0FD5AA-5248-93B9-ADAA-F33EE437CCD2}"/>
              </a:ext>
            </a:extLst>
          </p:cNvPr>
          <p:cNvSpPr>
            <a:spLocks noGrp="1"/>
          </p:cNvSpPr>
          <p:nvPr>
            <p:ph type="sldNum" sz="quarter" idx="12"/>
          </p:nvPr>
        </p:nvSpPr>
        <p:spPr/>
        <p:txBody>
          <a:body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115990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DBAC2E2-0771-79BF-AA8B-8BDF72981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B336DB-6933-6EF4-7711-88ADD95E5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C3770D-CADE-980B-53BF-9FC5893AD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CDD5AF0E-7AEF-05B3-0E88-4E7124BE8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5B3D54C-3507-D6DA-D213-D7E884E08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4CEAA-A475-442B-8C24-E7BCA606E1D5}" type="slidenum">
              <a:rPr kumimoji="1" lang="ja-JP" altLang="en-US" smtClean="0"/>
              <a:t>‹#›</a:t>
            </a:fld>
            <a:endParaRPr kumimoji="1" lang="ja-JP" altLang="en-US"/>
          </a:p>
        </p:txBody>
      </p:sp>
    </p:spTree>
    <p:extLst>
      <p:ext uri="{BB962C8B-B14F-4D97-AF65-F5344CB8AC3E}">
        <p14:creationId xmlns:p14="http://schemas.microsoft.com/office/powerpoint/2010/main" val="3376708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8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9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94.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9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a:t>
            </a:fld>
            <a:endParaRPr kumimoji="1" lang="ja-JP" altLang="en-US"/>
          </a:p>
        </p:txBody>
      </p:sp>
      <p:pic>
        <p:nvPicPr>
          <p:cNvPr id="3" name="図 2">
            <a:extLst>
              <a:ext uri="{FF2B5EF4-FFF2-40B4-BE49-F238E27FC236}">
                <a16:creationId xmlns:a16="http://schemas.microsoft.com/office/drawing/2014/main" id="{24BEC050-1623-CC8B-C8DC-BF5E51D458BF}"/>
              </a:ext>
            </a:extLst>
          </p:cNvPr>
          <p:cNvPicPr>
            <a:picLocks noChangeAspect="1"/>
          </p:cNvPicPr>
          <p:nvPr/>
        </p:nvPicPr>
        <p:blipFill>
          <a:blip r:embed="rId2"/>
          <a:stretch>
            <a:fillRect/>
          </a:stretch>
        </p:blipFill>
        <p:spPr>
          <a:xfrm>
            <a:off x="3275888" y="0"/>
            <a:ext cx="5640224" cy="6858000"/>
          </a:xfrm>
          <a:prstGeom prst="rect">
            <a:avLst/>
          </a:prstGeom>
        </p:spPr>
      </p:pic>
    </p:spTree>
    <p:extLst>
      <p:ext uri="{BB962C8B-B14F-4D97-AF65-F5344CB8AC3E}">
        <p14:creationId xmlns:p14="http://schemas.microsoft.com/office/powerpoint/2010/main" val="57854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a:t>
            </a:fld>
            <a:endParaRPr kumimoji="1" lang="ja-JP" altLang="en-US"/>
          </a:p>
        </p:txBody>
      </p:sp>
      <p:pic>
        <p:nvPicPr>
          <p:cNvPr id="3" name="図 2">
            <a:extLst>
              <a:ext uri="{FF2B5EF4-FFF2-40B4-BE49-F238E27FC236}">
                <a16:creationId xmlns:a16="http://schemas.microsoft.com/office/drawing/2014/main" id="{59005525-048E-B2F8-4A25-3BE9F6105491}"/>
              </a:ext>
            </a:extLst>
          </p:cNvPr>
          <p:cNvPicPr>
            <a:picLocks noChangeAspect="1"/>
          </p:cNvPicPr>
          <p:nvPr/>
        </p:nvPicPr>
        <p:blipFill>
          <a:blip r:embed="rId2"/>
          <a:stretch>
            <a:fillRect/>
          </a:stretch>
        </p:blipFill>
        <p:spPr>
          <a:xfrm>
            <a:off x="1572638" y="0"/>
            <a:ext cx="9046724" cy="6858000"/>
          </a:xfrm>
          <a:prstGeom prst="rect">
            <a:avLst/>
          </a:prstGeom>
        </p:spPr>
      </p:pic>
      <p:sp>
        <p:nvSpPr>
          <p:cNvPr id="5" name="正方形/長方形 4">
            <a:extLst>
              <a:ext uri="{FF2B5EF4-FFF2-40B4-BE49-F238E27FC236}">
                <a16:creationId xmlns:a16="http://schemas.microsoft.com/office/drawing/2014/main" id="{1A3EAD2D-F310-875D-27EB-A946735897AE}"/>
              </a:ext>
            </a:extLst>
          </p:cNvPr>
          <p:cNvSpPr/>
          <p:nvPr/>
        </p:nvSpPr>
        <p:spPr>
          <a:xfrm>
            <a:off x="4895557" y="6356350"/>
            <a:ext cx="618978"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93289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13361"/>
            <a:ext cx="11599818" cy="714292"/>
          </a:xfrm>
        </p:spPr>
        <p:txBody>
          <a:bodyPr>
            <a:normAutofit fontScale="90000"/>
          </a:bodyPr>
          <a:lstStyle/>
          <a:p>
            <a:r>
              <a:rPr kumimoji="1"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運動</a:t>
            </a:r>
            <a:r>
              <a:rPr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脳　（</a:t>
            </a:r>
            <a:r>
              <a:rPr lang="en-US" altLang="ja-JP"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a:t>
            </a:r>
            <a:r>
              <a:rPr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ハンセン）</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927653"/>
            <a:ext cx="11599818" cy="5716987"/>
          </a:xfrm>
        </p:spPr>
        <p:txBody>
          <a:bodyPr>
            <a:noAutofit/>
          </a:bodyPr>
          <a:lstStyle/>
          <a:p>
            <a:pPr marL="571500" indent="-571500" algn="l">
              <a:buFont typeface="Arial" panose="020B0604020202020204" pitchFamily="34" charset="0"/>
              <a:buChar char="•"/>
            </a:pP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定期的に運動を続けていると、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運動以外のことが原因のストレスを抱えているときでも、</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コルチゾールの分泌量はわずかしか上がらなくなる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運動でも仕事でも、</a:t>
            </a:r>
            <a:r>
              <a:rPr lang="ja-JP" altLang="en-US"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ストレスに対する反応は、身体が運動によって鍛えられるにしたがって徐々に抑えられていく</a:t>
            </a:r>
            <a:endParaRPr lang="en-US" altLang="ja-JP"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運動が、</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ストレスに対して過剰に反応しないように身体をしつける</a:t>
            </a:r>
            <a:endPar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身体を活発に動かしたことで、</a:t>
            </a:r>
            <a:r>
              <a:rPr lang="ja-JP" altLang="en-US" sz="3600" kern="100" dirty="0">
                <a:solidFill>
                  <a:srgbClr val="00B050"/>
                </a:solidFill>
                <a:latin typeface="ＭＳ Ｐゴシック" panose="020B0600070205080204" pitchFamily="50" charset="-128"/>
                <a:ea typeface="ＭＳ Ｐゴシック" panose="020B0600070205080204" pitchFamily="50" charset="-128"/>
                <a:cs typeface="Times New Roman" panose="02020603050405020304" pitchFamily="18" charset="0"/>
              </a:rPr>
              <a:t>ストレスに対する抵抗力が高まるのである</a:t>
            </a:r>
            <a:endParaRPr lang="en-US" altLang="ja-JP" sz="3600" kern="100" dirty="0">
              <a:solidFill>
                <a:srgbClr val="00B05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100</a:t>
            </a:fld>
            <a:endParaRPr kumimoji="1" lang="ja-JP" altLang="en-US"/>
          </a:p>
        </p:txBody>
      </p:sp>
    </p:spTree>
    <p:extLst>
      <p:ext uri="{BB962C8B-B14F-4D97-AF65-F5344CB8AC3E}">
        <p14:creationId xmlns:p14="http://schemas.microsoft.com/office/powerpoint/2010/main" val="1357422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101</a:t>
            </a:fld>
            <a:endParaRPr kumimoji="1" lang="ja-JP" altLang="en-US"/>
          </a:p>
        </p:txBody>
      </p:sp>
      <p:pic>
        <p:nvPicPr>
          <p:cNvPr id="3" name="図 2">
            <a:extLst>
              <a:ext uri="{FF2B5EF4-FFF2-40B4-BE49-F238E27FC236}">
                <a16:creationId xmlns:a16="http://schemas.microsoft.com/office/drawing/2014/main" id="{1DE68F9B-B429-75AB-C79B-B6512F70639D}"/>
              </a:ext>
            </a:extLst>
          </p:cNvPr>
          <p:cNvPicPr>
            <a:picLocks noChangeAspect="1"/>
          </p:cNvPicPr>
          <p:nvPr/>
        </p:nvPicPr>
        <p:blipFill>
          <a:blip r:embed="rId2"/>
          <a:stretch>
            <a:fillRect/>
          </a:stretch>
        </p:blipFill>
        <p:spPr>
          <a:xfrm>
            <a:off x="455763" y="0"/>
            <a:ext cx="4696794" cy="6858000"/>
          </a:xfrm>
          <a:prstGeom prst="rect">
            <a:avLst/>
          </a:prstGeom>
        </p:spPr>
      </p:pic>
      <p:sp>
        <p:nvSpPr>
          <p:cNvPr id="5" name="サブタイトル 2">
            <a:extLst>
              <a:ext uri="{FF2B5EF4-FFF2-40B4-BE49-F238E27FC236}">
                <a16:creationId xmlns:a16="http://schemas.microsoft.com/office/drawing/2014/main" id="{0FD70E8B-72A8-A2C4-A89F-36CBE0AC5418}"/>
              </a:ext>
            </a:extLst>
          </p:cNvPr>
          <p:cNvSpPr txBox="1">
            <a:spLocks/>
          </p:cNvSpPr>
          <p:nvPr/>
        </p:nvSpPr>
        <p:spPr>
          <a:xfrm>
            <a:off x="5831187" y="136525"/>
            <a:ext cx="5833601" cy="6419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ＭＳ Ｐゴシック" panose="020B0600070205080204" pitchFamily="50" charset="-128"/>
                <a:ea typeface="ＭＳ Ｐゴシック" panose="020B0600070205080204" pitchFamily="50" charset="-128"/>
              </a:rPr>
              <a:t>日本人の個性は、</a:t>
            </a:r>
            <a:r>
              <a:rPr lang="ja-JP" altLang="en-US" dirty="0">
                <a:solidFill>
                  <a:srgbClr val="FF0000"/>
                </a:solidFill>
                <a:latin typeface="ＭＳ Ｐゴシック" panose="020B0600070205080204" pitchFamily="50" charset="-128"/>
                <a:ea typeface="ＭＳ Ｐゴシック" panose="020B0600070205080204" pitchFamily="50" charset="-128"/>
              </a:rPr>
              <a:t>「世間向きの顔や発言」と「自分の内面の想い」を区別してふるまう</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そのような関係の中で、</a:t>
            </a:r>
            <a:r>
              <a:rPr lang="ja-JP" altLang="en-US" dirty="0">
                <a:solidFill>
                  <a:srgbClr val="0000CC"/>
                </a:solidFill>
                <a:latin typeface="ＭＳ Ｐゴシック" panose="020B0600070205080204" pitchFamily="50" charset="-128"/>
                <a:ea typeface="ＭＳ Ｐゴシック" panose="020B0600070205080204" pitchFamily="50" charset="-128"/>
              </a:rPr>
              <a:t>個人の外面と内面の双方が形成されている。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「世間」は人間関係の世界である限り、かなり曖昧なものである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solidFill>
                  <a:srgbClr val="00B050"/>
                </a:solidFill>
                <a:latin typeface="ＭＳ Ｐゴシック" panose="020B0600070205080204" pitchFamily="50" charset="-128"/>
                <a:ea typeface="ＭＳ Ｐゴシック" panose="020B0600070205080204" pitchFamily="50" charset="-128"/>
              </a:rPr>
              <a:t>その曖昧なものとの関係の中で自己を形成せざるをえない日本の個性</a:t>
            </a:r>
            <a:r>
              <a:rPr lang="ja-JP" altLang="en-US" dirty="0">
                <a:latin typeface="ＭＳ Ｐゴシック" panose="020B0600070205080204" pitchFamily="50" charset="-128"/>
                <a:ea typeface="ＭＳ Ｐゴシック" panose="020B0600070205080204" pitchFamily="50" charset="-128"/>
              </a:rPr>
              <a:t>は、欧米人から見ると曖昧な存在として見える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わが国には</a:t>
            </a:r>
            <a:r>
              <a:rPr lang="ja-JP" altLang="en-US" dirty="0">
                <a:solidFill>
                  <a:srgbClr val="7030A0"/>
                </a:solidFill>
                <a:latin typeface="ＭＳ Ｐゴシック" panose="020B0600070205080204" pitchFamily="50" charset="-128"/>
                <a:ea typeface="ＭＳ Ｐゴシック" panose="020B0600070205080204" pitchFamily="50" charset="-128"/>
              </a:rPr>
              <a:t>「人権」という言葉はあるが、その実は言葉だけであって</a:t>
            </a:r>
            <a:r>
              <a:rPr lang="ja-JP" altLang="en-US" dirty="0">
                <a:latin typeface="ＭＳ Ｐゴシック" panose="020B0600070205080204" pitchFamily="50" charset="-128"/>
                <a:ea typeface="ＭＳ Ｐゴシック" panose="020B0600070205080204" pitchFamily="50" charset="-128"/>
              </a:rPr>
              <a:t>、「個人の真の意味の人権」が守られているとは到底いえない状況である</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570902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102</a:t>
            </a:fld>
            <a:endParaRPr kumimoji="1" lang="ja-JP" altLang="en-US"/>
          </a:p>
        </p:txBody>
      </p:sp>
      <p:pic>
        <p:nvPicPr>
          <p:cNvPr id="3" name="図 2">
            <a:extLst>
              <a:ext uri="{FF2B5EF4-FFF2-40B4-BE49-F238E27FC236}">
                <a16:creationId xmlns:a16="http://schemas.microsoft.com/office/drawing/2014/main" id="{D649F4FB-75C3-8BF6-7026-31F3A386B8F6}"/>
              </a:ext>
            </a:extLst>
          </p:cNvPr>
          <p:cNvPicPr>
            <a:picLocks noChangeAspect="1"/>
          </p:cNvPicPr>
          <p:nvPr/>
        </p:nvPicPr>
        <p:blipFill>
          <a:blip r:embed="rId2"/>
          <a:stretch>
            <a:fillRect/>
          </a:stretch>
        </p:blipFill>
        <p:spPr>
          <a:xfrm>
            <a:off x="1546974" y="0"/>
            <a:ext cx="9098051" cy="6858000"/>
          </a:xfrm>
          <a:prstGeom prst="rect">
            <a:avLst/>
          </a:prstGeom>
        </p:spPr>
      </p:pic>
      <p:sp>
        <p:nvSpPr>
          <p:cNvPr id="2" name="正方形/長方形 1">
            <a:extLst>
              <a:ext uri="{FF2B5EF4-FFF2-40B4-BE49-F238E27FC236}">
                <a16:creationId xmlns:a16="http://schemas.microsoft.com/office/drawing/2014/main" id="{AF19471A-CB08-AC7D-E2D2-93A65B47869B}"/>
              </a:ext>
            </a:extLst>
          </p:cNvPr>
          <p:cNvSpPr/>
          <p:nvPr/>
        </p:nvSpPr>
        <p:spPr>
          <a:xfrm>
            <a:off x="6381750" y="-1"/>
            <a:ext cx="512445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これまでの</a:t>
            </a:r>
            <a:r>
              <a:rPr kumimoji="1" lang="ja-JP" altLang="en-US" sz="2800" b="1" dirty="0">
                <a:solidFill>
                  <a:srgbClr val="FF0000"/>
                </a:solidFill>
                <a:latin typeface="ＭＳ Ｐゴシック" panose="020B0600070205080204" pitchFamily="50" charset="-128"/>
                <a:ea typeface="ＭＳ Ｐゴシック" panose="020B0600070205080204" pitchFamily="50" charset="-128"/>
              </a:rPr>
              <a:t>「科学」</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は、「死後の世界」の存在を否定してきた。</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それゆえ、「死後の世界」を肯定する</a:t>
            </a:r>
            <a:r>
              <a:rPr kumimoji="1" lang="ja-JP" altLang="en-US" sz="2800" b="1" dirty="0">
                <a:solidFill>
                  <a:srgbClr val="0000CC"/>
                </a:solidFill>
                <a:latin typeface="ＭＳ Ｐゴシック" panose="020B0600070205080204" pitchFamily="50" charset="-128"/>
                <a:ea typeface="ＭＳ Ｐゴシック" panose="020B0600070205080204" pitchFamily="50" charset="-128"/>
              </a:rPr>
              <a:t>「宗教」</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とは、決して交わることがなかった。</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近年、最先端量子科学が、１つの興味深い「仮説」を提示している。</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その</a:t>
            </a:r>
            <a:r>
              <a:rPr kumimoji="1" lang="ja-JP" altLang="en-US" sz="2800" b="1" dirty="0">
                <a:solidFill>
                  <a:srgbClr val="00B050"/>
                </a:solidFill>
                <a:latin typeface="ＭＳ Ｐゴシック" panose="020B0600070205080204" pitchFamily="50" charset="-128"/>
                <a:ea typeface="ＭＳ Ｐゴシック" panose="020B0600070205080204" pitchFamily="50" charset="-128"/>
              </a:rPr>
              <a:t>「新たな仮説」</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は、「死後の世界」が存在する可能性を、示唆している。</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我々人類が成し遂げるべきことは、</a:t>
            </a:r>
            <a:r>
              <a:rPr kumimoji="1" lang="ja-JP" altLang="en-US" sz="2800" b="1" dirty="0">
                <a:solidFill>
                  <a:srgbClr val="FF0000"/>
                </a:solidFill>
                <a:latin typeface="ＭＳ Ｐゴシック" panose="020B0600070205080204" pitchFamily="50" charset="-128"/>
                <a:ea typeface="ＭＳ Ｐゴシック" panose="020B0600070205080204" pitchFamily="50" charset="-128"/>
              </a:rPr>
              <a:t>「科学」</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と</a:t>
            </a:r>
            <a:r>
              <a:rPr kumimoji="1" lang="ja-JP" altLang="en-US" sz="2800" b="1" dirty="0">
                <a:solidFill>
                  <a:srgbClr val="0000CC"/>
                </a:solidFill>
                <a:latin typeface="ＭＳ Ｐゴシック" panose="020B0600070205080204" pitchFamily="50" charset="-128"/>
                <a:ea typeface="ＭＳ Ｐゴシック" panose="020B0600070205080204" pitchFamily="50" charset="-128"/>
              </a:rPr>
              <a:t>「宗教」</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の融合であり、</a:t>
            </a:r>
            <a:r>
              <a:rPr kumimoji="1" lang="ja-JP" altLang="en-US" sz="2800" b="1" dirty="0">
                <a:solidFill>
                  <a:srgbClr val="FF0000"/>
                </a:solidFill>
                <a:latin typeface="ＭＳ Ｐゴシック" panose="020B0600070205080204" pitchFamily="50" charset="-128"/>
                <a:ea typeface="ＭＳ Ｐゴシック" panose="020B0600070205080204" pitchFamily="50" charset="-128"/>
              </a:rPr>
              <a:t>「科学的知性」</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と</a:t>
            </a:r>
            <a:r>
              <a:rPr kumimoji="1" lang="ja-JP" altLang="en-US" sz="2800" b="1" dirty="0">
                <a:solidFill>
                  <a:srgbClr val="0000CC"/>
                </a:solidFill>
                <a:latin typeface="ＭＳ Ｐゴシック" panose="020B0600070205080204" pitchFamily="50" charset="-128"/>
                <a:ea typeface="ＭＳ Ｐゴシック" panose="020B0600070205080204" pitchFamily="50" charset="-128"/>
              </a:rPr>
              <a:t>「宗教的叡智」</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が結びついた</a:t>
            </a:r>
            <a:r>
              <a:rPr kumimoji="1" lang="ja-JP" altLang="en-US" sz="2800" b="1" dirty="0">
                <a:solidFill>
                  <a:srgbClr val="00B050"/>
                </a:solidFill>
                <a:latin typeface="ＭＳ Ｐゴシック" panose="020B0600070205080204" pitchFamily="50" charset="-128"/>
                <a:ea typeface="ＭＳ Ｐゴシック" panose="020B0600070205080204" pitchFamily="50" charset="-128"/>
              </a:rPr>
              <a:t>「新たな文明」</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の創造であろう。</a:t>
            </a:r>
          </a:p>
        </p:txBody>
      </p:sp>
    </p:spTree>
    <p:extLst>
      <p:ext uri="{BB962C8B-B14F-4D97-AF65-F5344CB8AC3E}">
        <p14:creationId xmlns:p14="http://schemas.microsoft.com/office/powerpoint/2010/main" val="1457136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103</a:t>
            </a:fld>
            <a:endParaRPr kumimoji="1" lang="ja-JP" altLang="en-US"/>
          </a:p>
        </p:txBody>
      </p:sp>
      <p:pic>
        <p:nvPicPr>
          <p:cNvPr id="3" name="図 2">
            <a:extLst>
              <a:ext uri="{FF2B5EF4-FFF2-40B4-BE49-F238E27FC236}">
                <a16:creationId xmlns:a16="http://schemas.microsoft.com/office/drawing/2014/main" id="{C283241C-20FF-03CB-EFCE-745732D09B84}"/>
              </a:ext>
            </a:extLst>
          </p:cNvPr>
          <p:cNvPicPr>
            <a:picLocks noChangeAspect="1"/>
          </p:cNvPicPr>
          <p:nvPr/>
        </p:nvPicPr>
        <p:blipFill>
          <a:blip r:embed="rId2"/>
          <a:stretch>
            <a:fillRect/>
          </a:stretch>
        </p:blipFill>
        <p:spPr>
          <a:xfrm>
            <a:off x="1071013" y="0"/>
            <a:ext cx="10049973" cy="6858000"/>
          </a:xfrm>
          <a:prstGeom prst="rect">
            <a:avLst/>
          </a:prstGeom>
        </p:spPr>
      </p:pic>
      <p:sp>
        <p:nvSpPr>
          <p:cNvPr id="2" name="正方形/長方形 1">
            <a:extLst>
              <a:ext uri="{FF2B5EF4-FFF2-40B4-BE49-F238E27FC236}">
                <a16:creationId xmlns:a16="http://schemas.microsoft.com/office/drawing/2014/main" id="{8F84C222-FCD5-45A9-A405-0811455302EE}"/>
              </a:ext>
            </a:extLst>
          </p:cNvPr>
          <p:cNvSpPr/>
          <p:nvPr/>
        </p:nvSpPr>
        <p:spPr>
          <a:xfrm>
            <a:off x="6381750" y="0"/>
            <a:ext cx="4739236"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kumimoji="1" lang="ja-JP" altLang="en-US" sz="2800" b="1" dirty="0">
                <a:solidFill>
                  <a:srgbClr val="00B050"/>
                </a:solidFill>
                <a:latin typeface="ＭＳ Ｐゴシック" panose="020B0600070205080204" pitchFamily="50" charset="-128"/>
                <a:ea typeface="ＭＳ Ｐゴシック" panose="020B0600070205080204" pitchFamily="50" charset="-128"/>
              </a:rPr>
              <a:t>「あの世」は「この世」の浸透した世界である</a:t>
            </a:r>
            <a:endParaRPr kumimoji="1" lang="en-US" altLang="ja-JP" sz="2800" b="1" dirty="0">
              <a:solidFill>
                <a:srgbClr val="00B050"/>
              </a:solidFill>
              <a:latin typeface="ＭＳ Ｐゴシック" panose="020B0600070205080204" pitchFamily="50" charset="-128"/>
              <a:ea typeface="ＭＳ Ｐゴシック" panose="020B0600070205080204" pitchFamily="50" charset="-128"/>
            </a:endParaRPr>
          </a:p>
          <a:p>
            <a:pPr marL="457200" indent="-45720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脳は物事を切り離して認識する癖を持っている</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457200" indent="-457200">
              <a:buFont typeface="Arial" panose="020B0604020202020204" pitchFamily="34" charset="0"/>
              <a:buChar char="•"/>
            </a:pPr>
            <a:r>
              <a:rPr kumimoji="1" lang="ja-JP" altLang="en-US" sz="2800" b="1" dirty="0">
                <a:solidFill>
                  <a:srgbClr val="FF0000"/>
                </a:solidFill>
                <a:latin typeface="ＭＳ Ｐゴシック" panose="020B0600070205080204" pitchFamily="50" charset="-128"/>
                <a:ea typeface="ＭＳ Ｐゴシック" panose="020B0600070205080204" pitchFamily="50" charset="-128"/>
              </a:rPr>
              <a:t>この世を脳が認識しているのではなく、脳が認識しるからこの世が存在している</a:t>
            </a:r>
            <a:endParaRPr kumimoji="1"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marL="457200" indent="-45720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私たちの世界は有も無もなく、あるものは変化のみ</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457200" indent="-457200">
              <a:buFont typeface="Arial" panose="020B0604020202020204" pitchFamily="34" charset="0"/>
              <a:buChar char="•"/>
            </a:pPr>
            <a:r>
              <a:rPr kumimoji="1" lang="ja-JP" altLang="en-US" sz="2800" b="1" dirty="0">
                <a:solidFill>
                  <a:srgbClr val="0000CC"/>
                </a:solidFill>
                <a:latin typeface="ＭＳ Ｐゴシック" panose="020B0600070205080204" pitchFamily="50" charset="-128"/>
                <a:ea typeface="ＭＳ Ｐゴシック" panose="020B0600070205080204" pitchFamily="50" charset="-128"/>
              </a:rPr>
              <a:t>「私」という存在は複数の魂たちと霊的な次元でつながっており多様な視点を持っている</a:t>
            </a:r>
            <a:endParaRPr kumimoji="1" lang="en-US" altLang="ja-JP" sz="2800" b="1" dirty="0">
              <a:solidFill>
                <a:srgbClr val="0000CC"/>
              </a:solidFill>
              <a:latin typeface="ＭＳ Ｐゴシック" panose="020B0600070205080204" pitchFamily="50" charset="-128"/>
              <a:ea typeface="ＭＳ Ｐゴシック" panose="020B0600070205080204" pitchFamily="50" charset="-128"/>
            </a:endParaRPr>
          </a:p>
          <a:p>
            <a:pPr marL="457200" indent="-457200">
              <a:buFont typeface="Arial" panose="020B0604020202020204" pitchFamily="34" charset="0"/>
              <a:buChar char="•"/>
            </a:pP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強すぎる脳の働きにより霊的な感性が鈍くなっている</a:t>
            </a:r>
          </a:p>
        </p:txBody>
      </p:sp>
    </p:spTree>
    <p:extLst>
      <p:ext uri="{BB962C8B-B14F-4D97-AF65-F5344CB8AC3E}">
        <p14:creationId xmlns:p14="http://schemas.microsoft.com/office/powerpoint/2010/main" val="1380902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104</a:t>
            </a:fld>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pic>
        <p:nvPicPr>
          <p:cNvPr id="5" name="図 4">
            <a:extLst>
              <a:ext uri="{FF2B5EF4-FFF2-40B4-BE49-F238E27FC236}">
                <a16:creationId xmlns:a16="http://schemas.microsoft.com/office/drawing/2014/main" id="{D6BD9327-49DA-D288-D1DE-91D80A27F0F7}"/>
              </a:ext>
            </a:extLst>
          </p:cNvPr>
          <p:cNvPicPr>
            <a:picLocks noChangeAspect="1"/>
          </p:cNvPicPr>
          <p:nvPr/>
        </p:nvPicPr>
        <p:blipFill>
          <a:blip r:embed="rId2"/>
          <a:stretch>
            <a:fillRect/>
          </a:stretch>
        </p:blipFill>
        <p:spPr>
          <a:xfrm>
            <a:off x="756727" y="0"/>
            <a:ext cx="10678546" cy="6858000"/>
          </a:xfrm>
          <a:prstGeom prst="rect">
            <a:avLst/>
          </a:prstGeom>
        </p:spPr>
      </p:pic>
    </p:spTree>
    <p:extLst>
      <p:ext uri="{BB962C8B-B14F-4D97-AF65-F5344CB8AC3E}">
        <p14:creationId xmlns:p14="http://schemas.microsoft.com/office/powerpoint/2010/main" val="3436712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105</a:t>
            </a:fld>
            <a:endParaRPr kumimoji="1" lang="ja-JP" altLang="en-US"/>
          </a:p>
        </p:txBody>
      </p:sp>
      <p:sp>
        <p:nvSpPr>
          <p:cNvPr id="2" name="テキスト ボックス 1"/>
          <p:cNvSpPr txBox="1"/>
          <p:nvPr/>
        </p:nvSpPr>
        <p:spPr>
          <a:xfrm>
            <a:off x="1558211" y="2743198"/>
            <a:ext cx="9330612" cy="923330"/>
          </a:xfrm>
          <a:prstGeom prst="rect">
            <a:avLst/>
          </a:prstGeom>
          <a:noFill/>
        </p:spPr>
        <p:txBody>
          <a:bodyPr wrap="square" rtlCol="0">
            <a:spAutoFit/>
          </a:bodyPr>
          <a:lstStyle/>
          <a:p>
            <a:r>
              <a:rPr kumimoji="1" lang="ja-JP" altLang="en-US" sz="5400" dirty="0">
                <a:latin typeface="ＭＳ Ｐゴシック" panose="020B0600070205080204" pitchFamily="50" charset="-128"/>
                <a:ea typeface="ＭＳ Ｐゴシック" panose="020B0600070205080204" pitchFamily="50" charset="-128"/>
              </a:rPr>
              <a:t>ご清聴ありがとうございました。</a:t>
            </a:r>
          </a:p>
        </p:txBody>
      </p:sp>
      <p:sp>
        <p:nvSpPr>
          <p:cNvPr id="3" name="日付プレースホルダー 2"/>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7236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427291"/>
            <a:ext cx="9592491" cy="1101064"/>
          </a:xfrm>
        </p:spPr>
        <p:txBody>
          <a:bodyPr>
            <a:noAutofit/>
          </a:bodyPr>
          <a:lstStyle/>
          <a:p>
            <a:br>
              <a:rPr lang="en-US" altLang="ja-JP" sz="3200" b="1" dirty="0"/>
            </a:br>
            <a:r>
              <a:rPr lang="ja-JP" altLang="ja-JP" sz="3200" b="1" dirty="0">
                <a:latin typeface="ＭＳ Ｐゴシック" panose="020B0600070205080204" pitchFamily="50" charset="-128"/>
                <a:ea typeface="ＭＳ Ｐゴシック" panose="020B0600070205080204" pitchFamily="50" charset="-128"/>
              </a:rPr>
              <a:t>岡田尊司　</a:t>
            </a:r>
            <a:r>
              <a:rPr lang="ja-JP" altLang="en-US" sz="3200" b="1" dirty="0">
                <a:latin typeface="ＭＳ Ｐゴシック" panose="020B0600070205080204" pitchFamily="50" charset="-128"/>
                <a:ea typeface="ＭＳ Ｐゴシック" panose="020B0600070205080204" pitchFamily="50" charset="-128"/>
              </a:rPr>
              <a:t>「</a:t>
            </a:r>
            <a:r>
              <a:rPr lang="ja-JP" altLang="ja-JP" sz="3200" b="1" dirty="0">
                <a:latin typeface="ＭＳ Ｐゴシック" panose="020B0600070205080204" pitchFamily="50" charset="-128"/>
                <a:ea typeface="ＭＳ Ｐゴシック" panose="020B0600070205080204" pitchFamily="50" charset="-128"/>
              </a:rPr>
              <a:t>過敏で傷つきやすい人たち</a:t>
            </a:r>
            <a:r>
              <a:rPr lang="ja-JP" altLang="en-US" sz="3200" b="1" dirty="0">
                <a:latin typeface="ＭＳ Ｐゴシック" panose="020B0600070205080204" pitchFamily="50" charset="-128"/>
                <a:ea typeface="ＭＳ Ｐゴシック" panose="020B0600070205080204" pitchFamily="50" charset="-128"/>
              </a:rPr>
              <a:t>」</a:t>
            </a:r>
            <a:r>
              <a:rPr lang="ja-JP" altLang="ja-JP" sz="3200" b="1" dirty="0">
                <a:latin typeface="ＭＳ Ｐゴシック" panose="020B0600070205080204" pitchFamily="50" charset="-128"/>
                <a:ea typeface="ＭＳ Ｐゴシック" panose="020B0600070205080204" pitchFamily="50" charset="-128"/>
              </a:rPr>
              <a:t>　</a:t>
            </a:r>
            <a:br>
              <a:rPr lang="en-US" altLang="ja-JP" sz="3200" b="1" dirty="0">
                <a:latin typeface="ＭＳ Ｐゴシック" panose="020B0600070205080204" pitchFamily="50" charset="-128"/>
                <a:ea typeface="ＭＳ Ｐゴシック" panose="020B0600070205080204" pitchFamily="50" charset="-128"/>
              </a:rPr>
            </a:br>
            <a:r>
              <a:rPr lang="ja-JP" altLang="ja-JP" sz="3200" b="1" dirty="0">
                <a:latin typeface="ＭＳ Ｐゴシック" panose="020B0600070205080204" pitchFamily="50" charset="-128"/>
                <a:ea typeface="ＭＳ Ｐゴシック" panose="020B0600070205080204" pitchFamily="50" charset="-128"/>
              </a:rPr>
              <a:t>ＨＳＰの真実と克服への道（幻冬舎新書）</a:t>
            </a:r>
            <a:endParaRPr kumimoji="1" lang="ja-JP" altLang="en-US" sz="3200" b="1" dirty="0">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nvGraphicFramePr>
        <p:xfrm>
          <a:off x="598205" y="1605567"/>
          <a:ext cx="6981913" cy="4735410"/>
        </p:xfrm>
        <a:graphic>
          <a:graphicData uri="http://schemas.openxmlformats.org/drawingml/2006/table">
            <a:tbl>
              <a:tblPr firstRow="1" firstCol="1" bandRow="1">
                <a:tableStyleId>{5C22544A-7EE6-4342-B048-85BDC9FD1C3A}</a:tableStyleId>
              </a:tblPr>
              <a:tblGrid>
                <a:gridCol w="1138031">
                  <a:extLst>
                    <a:ext uri="{9D8B030D-6E8A-4147-A177-3AD203B41FA5}">
                      <a16:colId xmlns:a16="http://schemas.microsoft.com/office/drawing/2014/main" val="3868130465"/>
                    </a:ext>
                  </a:extLst>
                </a:gridCol>
                <a:gridCol w="1139179">
                  <a:extLst>
                    <a:ext uri="{9D8B030D-6E8A-4147-A177-3AD203B41FA5}">
                      <a16:colId xmlns:a16="http://schemas.microsoft.com/office/drawing/2014/main" val="3736009555"/>
                    </a:ext>
                  </a:extLst>
                </a:gridCol>
                <a:gridCol w="1307818">
                  <a:extLst>
                    <a:ext uri="{9D8B030D-6E8A-4147-A177-3AD203B41FA5}">
                      <a16:colId xmlns:a16="http://schemas.microsoft.com/office/drawing/2014/main" val="1300541584"/>
                    </a:ext>
                  </a:extLst>
                </a:gridCol>
                <a:gridCol w="1138031">
                  <a:extLst>
                    <a:ext uri="{9D8B030D-6E8A-4147-A177-3AD203B41FA5}">
                      <a16:colId xmlns:a16="http://schemas.microsoft.com/office/drawing/2014/main" val="4083768520"/>
                    </a:ext>
                  </a:extLst>
                </a:gridCol>
                <a:gridCol w="1138031">
                  <a:extLst>
                    <a:ext uri="{9D8B030D-6E8A-4147-A177-3AD203B41FA5}">
                      <a16:colId xmlns:a16="http://schemas.microsoft.com/office/drawing/2014/main" val="2037877647"/>
                    </a:ext>
                  </a:extLst>
                </a:gridCol>
                <a:gridCol w="1120823">
                  <a:extLst>
                    <a:ext uri="{9D8B030D-6E8A-4147-A177-3AD203B41FA5}">
                      <a16:colId xmlns:a16="http://schemas.microsoft.com/office/drawing/2014/main" val="3198367274"/>
                    </a:ext>
                  </a:extLst>
                </a:gridCol>
              </a:tblGrid>
              <a:tr h="355473">
                <a:tc gridSpan="2">
                  <a:txBody>
                    <a:bodyPr/>
                    <a:lstStyle/>
                    <a:p>
                      <a:pPr algn="ctr">
                        <a:spcAft>
                          <a:spcPts val="0"/>
                        </a:spcAft>
                      </a:pPr>
                      <a:endParaRPr lang="ja-JP" sz="18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algn="ctr">
                        <a:spcAft>
                          <a:spcPts val="0"/>
                        </a:spcAft>
                      </a:pPr>
                      <a:endParaRPr lang="ja-JP" sz="18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algn="ctr">
                        <a:spcAft>
                          <a:spcPts val="0"/>
                        </a:spcAft>
                      </a:pPr>
                      <a:r>
                        <a:rPr lang="en-US" sz="1800" b="1" kern="100" dirty="0">
                          <a:effectLst/>
                        </a:rPr>
                        <a:t> </a:t>
                      </a:r>
                      <a:endParaRPr lang="ja-JP" sz="18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extLst>
                  <a:ext uri="{0D108BD9-81ED-4DB2-BD59-A6C34878D82A}">
                    <a16:rowId xmlns:a16="http://schemas.microsoft.com/office/drawing/2014/main" val="288166087"/>
                  </a:ext>
                </a:extLst>
              </a:tr>
              <a:tr h="304691">
                <a:tc gridSpan="2">
                  <a:txBody>
                    <a:bodyPr/>
                    <a:lstStyle/>
                    <a:p>
                      <a:pPr algn="ctr">
                        <a:spcAft>
                          <a:spcPts val="0"/>
                        </a:spcAft>
                      </a:pPr>
                      <a:r>
                        <a:rPr lang="ja-JP" sz="1800" b="1" kern="100" dirty="0">
                          <a:solidFill>
                            <a:srgbClr val="0000FF"/>
                          </a:solidFill>
                          <a:effectLst/>
                        </a:rPr>
                        <a:t>神経学的過敏性</a:t>
                      </a:r>
                      <a:endParaRPr lang="ja-JP" sz="1800" b="1" kern="100"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algn="ctr">
                        <a:spcAft>
                          <a:spcPts val="0"/>
                        </a:spcAft>
                      </a:pPr>
                      <a:r>
                        <a:rPr lang="ja-JP" sz="1800" b="1" kern="100" dirty="0">
                          <a:solidFill>
                            <a:srgbClr val="0000FF"/>
                          </a:solidFill>
                          <a:effectLst/>
                        </a:rPr>
                        <a:t>心理社会的過敏性</a:t>
                      </a:r>
                      <a:endParaRPr lang="ja-JP" sz="1800" b="1" kern="100"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algn="ctr">
                        <a:spcAft>
                          <a:spcPts val="0"/>
                        </a:spcAft>
                      </a:pPr>
                      <a:r>
                        <a:rPr lang="ja-JP" sz="1800" b="1" kern="100" dirty="0">
                          <a:solidFill>
                            <a:srgbClr val="0000FF"/>
                          </a:solidFill>
                          <a:effectLst/>
                        </a:rPr>
                        <a:t>病理的過敏性</a:t>
                      </a:r>
                      <a:endParaRPr lang="ja-JP" sz="1800" b="1" kern="100"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extLst>
                  <a:ext uri="{0D108BD9-81ED-4DB2-BD59-A6C34878D82A}">
                    <a16:rowId xmlns:a16="http://schemas.microsoft.com/office/drawing/2014/main" val="2276199011"/>
                  </a:ext>
                </a:extLst>
              </a:tr>
              <a:tr h="304691">
                <a:tc>
                  <a:txBody>
                    <a:bodyPr/>
                    <a:lstStyle/>
                    <a:p>
                      <a:pPr algn="ctr">
                        <a:spcAft>
                          <a:spcPts val="0"/>
                        </a:spcAft>
                      </a:pPr>
                      <a:r>
                        <a:rPr lang="ja-JP" sz="1800" b="1" kern="100" dirty="0">
                          <a:solidFill>
                            <a:srgbClr val="FF0000"/>
                          </a:solidFill>
                          <a:effectLst/>
                        </a:rPr>
                        <a:t>感覚過敏</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馴化抵抗</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愛着不安</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心の傷</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身体化</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妄想傾向</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151279365"/>
                  </a:ext>
                </a:extLst>
              </a:tr>
              <a:tr h="1169394">
                <a:tc>
                  <a:txBody>
                    <a:bodyPr/>
                    <a:lstStyle/>
                    <a:p>
                      <a:pPr algn="ctr">
                        <a:spcAft>
                          <a:spcPts val="0"/>
                        </a:spcAft>
                      </a:pPr>
                      <a:r>
                        <a:rPr lang="ja-JP" sz="1800" b="0" kern="100" dirty="0">
                          <a:effectLst/>
                        </a:rPr>
                        <a:t>①</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②</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③</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④</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⑤</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⑥</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361668773"/>
                  </a:ext>
                </a:extLst>
              </a:tr>
              <a:tr h="1256852">
                <a:tc>
                  <a:txBody>
                    <a:bodyPr/>
                    <a:lstStyle/>
                    <a:p>
                      <a:pPr algn="ctr">
                        <a:spcAft>
                          <a:spcPts val="0"/>
                        </a:spcAft>
                      </a:pPr>
                      <a:r>
                        <a:rPr lang="ja-JP" sz="1800" b="0" kern="100" dirty="0">
                          <a:effectLst/>
                        </a:rPr>
                        <a:t>神経学的過敏性</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b="0" kern="100" dirty="0">
                          <a:effectLst/>
                        </a:rPr>
                        <a:t>①＋②</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心理社会的過敏性</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b="0" kern="100" dirty="0">
                          <a:effectLst/>
                        </a:rPr>
                        <a:t>③＋④</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病理的</a:t>
                      </a:r>
                    </a:p>
                    <a:p>
                      <a:pPr algn="ctr">
                        <a:spcAft>
                          <a:spcPts val="0"/>
                        </a:spcAft>
                      </a:pPr>
                      <a:r>
                        <a:rPr lang="ja-JP" sz="1800" b="0" kern="100" dirty="0">
                          <a:effectLst/>
                        </a:rPr>
                        <a:t>過敏性</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b="0" kern="100" dirty="0">
                          <a:effectLst/>
                        </a:rPr>
                        <a:t>⑤＋⑥</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507836774"/>
                  </a:ext>
                </a:extLst>
              </a:tr>
              <a:tr h="304691">
                <a:tc>
                  <a:txBody>
                    <a:bodyPr/>
                    <a:lstStyle/>
                    <a:p>
                      <a:pPr algn="ctr">
                        <a:spcAft>
                          <a:spcPts val="0"/>
                        </a:spcAft>
                      </a:pPr>
                      <a:r>
                        <a:rPr lang="ja-JP" sz="1800" b="1" kern="100" dirty="0">
                          <a:solidFill>
                            <a:srgbClr val="FF0000"/>
                          </a:solidFill>
                          <a:effectLst/>
                        </a:rPr>
                        <a:t>回避傾向</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1" kern="100" dirty="0">
                          <a:solidFill>
                            <a:srgbClr val="FF0000"/>
                          </a:solidFill>
                          <a:effectLst/>
                        </a:rPr>
                        <a:t>低登録</a:t>
                      </a:r>
                      <a:endParaRPr lang="ja-JP" sz="1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rowSpan="2">
                  <a:txBody>
                    <a:bodyPr/>
                    <a:lstStyle/>
                    <a:p>
                      <a:pPr algn="ctr">
                        <a:spcAft>
                          <a:spcPts val="0"/>
                        </a:spcAft>
                      </a:pPr>
                      <a:r>
                        <a:rPr lang="ja-JP" sz="1800" b="0" kern="100" dirty="0">
                          <a:effectLst/>
                        </a:rPr>
                        <a:t>過敏性</a:t>
                      </a:r>
                    </a:p>
                    <a:p>
                      <a:pPr algn="ctr">
                        <a:spcAft>
                          <a:spcPts val="0"/>
                        </a:spcAft>
                      </a:pPr>
                      <a:r>
                        <a:rPr lang="ja-JP" sz="1800" b="0" kern="100" dirty="0">
                          <a:effectLst/>
                        </a:rPr>
                        <a:t>スコア</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rowSpan="2">
                  <a:txBody>
                    <a:bodyPr/>
                    <a:lstStyle/>
                    <a:p>
                      <a:pPr algn="ctr">
                        <a:spcAft>
                          <a:spcPts val="0"/>
                        </a:spcAft>
                      </a:pPr>
                      <a:r>
                        <a:rPr lang="ja-JP" sz="1800" b="0" kern="100" dirty="0">
                          <a:effectLst/>
                        </a:rPr>
                        <a:t>①～⑥の</a:t>
                      </a:r>
                    </a:p>
                    <a:p>
                      <a:pPr algn="ctr">
                        <a:spcAft>
                          <a:spcPts val="0"/>
                        </a:spcAft>
                      </a:pPr>
                      <a:r>
                        <a:rPr lang="ja-JP" sz="1800" b="0" kern="100" dirty="0">
                          <a:effectLst/>
                        </a:rPr>
                        <a:t>合計</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rowSpan="2">
                  <a:txBody>
                    <a:bodyPr/>
                    <a:lstStyle/>
                    <a:p>
                      <a:pPr algn="ctr">
                        <a:spcAft>
                          <a:spcPts val="0"/>
                        </a:spcAft>
                      </a:pPr>
                      <a:r>
                        <a:rPr lang="ja-JP" sz="1800" b="0" kern="100" dirty="0">
                          <a:effectLst/>
                        </a:rPr>
                        <a:t>生活障害</a:t>
                      </a:r>
                    </a:p>
                    <a:p>
                      <a:pPr algn="ctr">
                        <a:spcAft>
                          <a:spcPts val="0"/>
                        </a:spcAft>
                      </a:pPr>
                      <a:r>
                        <a:rPr lang="ja-JP" sz="1800" b="0" kern="100" dirty="0">
                          <a:effectLst/>
                        </a:rPr>
                        <a:t>指数</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rowSpan="2">
                  <a:txBody>
                    <a:bodyPr/>
                    <a:lstStyle/>
                    <a:p>
                      <a:pPr algn="ctr">
                        <a:spcAft>
                          <a:spcPts val="0"/>
                        </a:spcAft>
                      </a:pPr>
                      <a:r>
                        <a:rPr lang="ja-JP" sz="1800" b="0" kern="100" dirty="0">
                          <a:effectLst/>
                        </a:rPr>
                        <a:t>①～⑧の</a:t>
                      </a:r>
                    </a:p>
                    <a:p>
                      <a:pPr algn="ctr">
                        <a:spcAft>
                          <a:spcPts val="0"/>
                        </a:spcAft>
                      </a:pPr>
                      <a:r>
                        <a:rPr lang="ja-JP" sz="1800" b="0" kern="100" dirty="0">
                          <a:effectLst/>
                        </a:rPr>
                        <a:t>合計</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848761393"/>
                  </a:ext>
                </a:extLst>
              </a:tr>
              <a:tr h="1039618">
                <a:tc>
                  <a:txBody>
                    <a:bodyPr/>
                    <a:lstStyle/>
                    <a:p>
                      <a:pPr algn="ctr">
                        <a:spcAft>
                          <a:spcPts val="0"/>
                        </a:spcAft>
                      </a:pPr>
                      <a:r>
                        <a:rPr lang="ja-JP" sz="1800" b="0" kern="100" dirty="0">
                          <a:effectLst/>
                        </a:rPr>
                        <a:t>⑦</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800" b="0" kern="100" dirty="0">
                          <a:effectLst/>
                        </a:rPr>
                        <a:t>⑧</a:t>
                      </a:r>
                      <a:endParaRPr lang="ja-JP" sz="180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37583464"/>
                  </a:ext>
                </a:extLst>
              </a:tr>
            </a:tbl>
          </a:graphicData>
        </a:graphic>
      </p:graphicFrame>
      <p:graphicFrame>
        <p:nvGraphicFramePr>
          <p:cNvPr id="5" name="グラフ 4"/>
          <p:cNvGraphicFramePr/>
          <p:nvPr/>
        </p:nvGraphicFramePr>
        <p:xfrm>
          <a:off x="7668770" y="1259666"/>
          <a:ext cx="4132972" cy="37946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表 6"/>
          <p:cNvGraphicFramePr>
            <a:graphicFrameLocks noGrp="1"/>
          </p:cNvGraphicFramePr>
          <p:nvPr/>
        </p:nvGraphicFramePr>
        <p:xfrm>
          <a:off x="7933690" y="4785643"/>
          <a:ext cx="3603132" cy="1555332"/>
        </p:xfrm>
        <a:graphic>
          <a:graphicData uri="http://schemas.openxmlformats.org/drawingml/2006/table">
            <a:tbl>
              <a:tblPr firstRow="1" firstCol="1" bandRow="1">
                <a:tableStyleId>{5C22544A-7EE6-4342-B048-85BDC9FD1C3A}</a:tableStyleId>
              </a:tblPr>
              <a:tblGrid>
                <a:gridCol w="1118092">
                  <a:extLst>
                    <a:ext uri="{9D8B030D-6E8A-4147-A177-3AD203B41FA5}">
                      <a16:colId xmlns:a16="http://schemas.microsoft.com/office/drawing/2014/main" val="87096942"/>
                    </a:ext>
                  </a:extLst>
                </a:gridCol>
                <a:gridCol w="2485040">
                  <a:extLst>
                    <a:ext uri="{9D8B030D-6E8A-4147-A177-3AD203B41FA5}">
                      <a16:colId xmlns:a16="http://schemas.microsoft.com/office/drawing/2014/main" val="1240324803"/>
                    </a:ext>
                  </a:extLst>
                </a:gridCol>
              </a:tblGrid>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合計スコア</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判定</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008287621"/>
                  </a:ext>
                </a:extLst>
              </a:tr>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０～５</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過敏さを認めない</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3362655262"/>
                  </a:ext>
                </a:extLst>
              </a:tr>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６～１１</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境界レベル</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871581874"/>
                  </a:ext>
                </a:extLst>
              </a:tr>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１２～１９</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過敏な傾向が軽度認められる</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728914104"/>
                  </a:ext>
                </a:extLst>
              </a:tr>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２０～２４</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過敏な傾向が中等度認められる</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022940809"/>
                  </a:ext>
                </a:extLst>
              </a:tr>
              <a:tr h="259222">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２５～</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algn="ctr">
                        <a:spcAft>
                          <a:spcPts val="0"/>
                        </a:spcAft>
                      </a:pPr>
                      <a:r>
                        <a:rPr lang="ja-JP" sz="1200" b="1" kern="100" dirty="0">
                          <a:effectLst/>
                          <a:latin typeface="ＭＳ Ｐゴシック" panose="020B0600070205080204" pitchFamily="50" charset="-128"/>
                          <a:ea typeface="ＭＳ Ｐゴシック" panose="020B0600070205080204" pitchFamily="50" charset="-128"/>
                        </a:rPr>
                        <a:t>過敏な傾向が顕著である</a:t>
                      </a:r>
                      <a:endParaRPr lang="ja-JP" sz="12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3888618686"/>
                  </a:ext>
                </a:extLst>
              </a:tr>
            </a:tbl>
          </a:graphicData>
        </a:graphic>
      </p:graphicFrame>
      <p:sp>
        <p:nvSpPr>
          <p:cNvPr id="3" name="スライド番号プレースホルダー 2"/>
          <p:cNvSpPr>
            <a:spLocks noGrp="1"/>
          </p:cNvSpPr>
          <p:nvPr>
            <p:ph type="sldNum" sz="quarter" idx="12"/>
          </p:nvPr>
        </p:nvSpPr>
        <p:spPr/>
        <p:txBody>
          <a:bodyPr/>
          <a:lstStyle/>
          <a:p>
            <a:fld id="{58E70909-AA54-413C-B4A4-65B2E83BDFAE}" type="slidenum">
              <a:rPr kumimoji="1" lang="ja-JP" altLang="en-US" smtClean="0"/>
              <a:t>11</a:t>
            </a:fld>
            <a:endParaRPr kumimoji="1" lang="ja-JP" altLang="en-US"/>
          </a:p>
        </p:txBody>
      </p:sp>
    </p:spTree>
    <p:extLst>
      <p:ext uri="{BB962C8B-B14F-4D97-AF65-F5344CB8AC3E}">
        <p14:creationId xmlns:p14="http://schemas.microsoft.com/office/powerpoint/2010/main" val="347376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a:t>
            </a:fld>
            <a:endParaRPr kumimoji="1" lang="ja-JP" altLang="en-US"/>
          </a:p>
        </p:txBody>
      </p:sp>
      <p:pic>
        <p:nvPicPr>
          <p:cNvPr id="3" name="図 2">
            <a:extLst>
              <a:ext uri="{FF2B5EF4-FFF2-40B4-BE49-F238E27FC236}">
                <a16:creationId xmlns:a16="http://schemas.microsoft.com/office/drawing/2014/main" id="{95420580-CB97-75C4-0F69-9101140A6420}"/>
              </a:ext>
            </a:extLst>
          </p:cNvPr>
          <p:cNvPicPr>
            <a:picLocks noChangeAspect="1"/>
          </p:cNvPicPr>
          <p:nvPr/>
        </p:nvPicPr>
        <p:blipFill>
          <a:blip r:embed="rId2"/>
          <a:stretch>
            <a:fillRect/>
          </a:stretch>
        </p:blipFill>
        <p:spPr>
          <a:xfrm>
            <a:off x="1603340" y="0"/>
            <a:ext cx="8985320" cy="6858000"/>
          </a:xfrm>
          <a:prstGeom prst="rect">
            <a:avLst/>
          </a:prstGeom>
        </p:spPr>
      </p:pic>
      <p:sp>
        <p:nvSpPr>
          <p:cNvPr id="5" name="正方形/長方形 4">
            <a:extLst>
              <a:ext uri="{FF2B5EF4-FFF2-40B4-BE49-F238E27FC236}">
                <a16:creationId xmlns:a16="http://schemas.microsoft.com/office/drawing/2014/main" id="{54EA2069-3201-CD67-3D5F-A160AFB2BEAE}"/>
              </a:ext>
            </a:extLst>
          </p:cNvPr>
          <p:cNvSpPr/>
          <p:nvPr/>
        </p:nvSpPr>
        <p:spPr>
          <a:xfrm>
            <a:off x="4951828" y="5092505"/>
            <a:ext cx="534572" cy="759655"/>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279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13</a:t>
            </a:fld>
            <a:endParaRPr kumimoji="1" lang="ja-JP" altLang="en-US"/>
          </a:p>
        </p:txBody>
      </p:sp>
      <p:pic>
        <p:nvPicPr>
          <p:cNvPr id="3" name="図 2">
            <a:extLst>
              <a:ext uri="{FF2B5EF4-FFF2-40B4-BE49-F238E27FC236}">
                <a16:creationId xmlns:a16="http://schemas.microsoft.com/office/drawing/2014/main" id="{89647E5A-4055-31AC-92F5-314FD5F00E05}"/>
              </a:ext>
            </a:extLst>
          </p:cNvPr>
          <p:cNvPicPr>
            <a:picLocks noChangeAspect="1"/>
          </p:cNvPicPr>
          <p:nvPr/>
        </p:nvPicPr>
        <p:blipFill>
          <a:blip r:embed="rId2"/>
          <a:stretch>
            <a:fillRect/>
          </a:stretch>
        </p:blipFill>
        <p:spPr>
          <a:xfrm>
            <a:off x="917510" y="0"/>
            <a:ext cx="10356980" cy="6858000"/>
          </a:xfrm>
          <a:prstGeom prst="rect">
            <a:avLst/>
          </a:prstGeom>
        </p:spPr>
      </p:pic>
    </p:spTree>
    <p:extLst>
      <p:ext uri="{BB962C8B-B14F-4D97-AF65-F5344CB8AC3E}">
        <p14:creationId xmlns:p14="http://schemas.microsoft.com/office/powerpoint/2010/main" val="216642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19288" y="15322"/>
            <a:ext cx="8088312" cy="795793"/>
          </a:xfrm>
        </p:spPr>
        <p:txBody>
          <a:bodyPr>
            <a:normAutofit/>
          </a:bodyPr>
          <a:lstStyle/>
          <a:p>
            <a:pPr eaLnBrk="1" hangingPunct="1"/>
            <a:r>
              <a:rPr lang="ja-JP" altLang="en-US" sz="4800" b="1" dirty="0">
                <a:solidFill>
                  <a:srgbClr val="FF0000"/>
                </a:solidFill>
              </a:rPr>
              <a:t>神経過敏の背景にあるもの</a:t>
            </a:r>
          </a:p>
        </p:txBody>
      </p:sp>
      <p:sp>
        <p:nvSpPr>
          <p:cNvPr id="28675" name="Oval 3"/>
          <p:cNvSpPr>
            <a:spLocks noChangeArrowheads="1"/>
          </p:cNvSpPr>
          <p:nvPr/>
        </p:nvSpPr>
        <p:spPr bwMode="auto">
          <a:xfrm>
            <a:off x="3359150" y="1989138"/>
            <a:ext cx="4679950" cy="396081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76" name="Oval 4"/>
          <p:cNvSpPr>
            <a:spLocks noChangeArrowheads="1"/>
          </p:cNvSpPr>
          <p:nvPr/>
        </p:nvSpPr>
        <p:spPr bwMode="auto">
          <a:xfrm>
            <a:off x="4224339" y="1125538"/>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7" name="Oval 5"/>
          <p:cNvSpPr>
            <a:spLocks noChangeArrowheads="1"/>
          </p:cNvSpPr>
          <p:nvPr/>
        </p:nvSpPr>
        <p:spPr bwMode="auto">
          <a:xfrm>
            <a:off x="2424114" y="3789363"/>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8" name="Oval 6"/>
          <p:cNvSpPr>
            <a:spLocks noChangeArrowheads="1"/>
          </p:cNvSpPr>
          <p:nvPr/>
        </p:nvSpPr>
        <p:spPr bwMode="auto">
          <a:xfrm>
            <a:off x="5880101" y="3789364"/>
            <a:ext cx="2879725" cy="2447925"/>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9" name="Oval 7"/>
          <p:cNvSpPr>
            <a:spLocks noChangeArrowheads="1"/>
          </p:cNvSpPr>
          <p:nvPr/>
        </p:nvSpPr>
        <p:spPr bwMode="auto">
          <a:xfrm>
            <a:off x="4727576" y="1628776"/>
            <a:ext cx="1800225" cy="143986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0" name="Oval 8"/>
          <p:cNvSpPr>
            <a:spLocks noChangeArrowheads="1"/>
          </p:cNvSpPr>
          <p:nvPr/>
        </p:nvSpPr>
        <p:spPr bwMode="auto">
          <a:xfrm>
            <a:off x="4511675" y="2276476"/>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身体感覚</a:t>
            </a:r>
            <a:endParaRPr lang="en-US" altLang="ja-JP" sz="1800" b="1" dirty="0"/>
          </a:p>
        </p:txBody>
      </p:sp>
      <p:sp>
        <p:nvSpPr>
          <p:cNvPr id="28681" name="Oval 9"/>
          <p:cNvSpPr>
            <a:spLocks noChangeArrowheads="1"/>
          </p:cNvSpPr>
          <p:nvPr/>
        </p:nvSpPr>
        <p:spPr bwMode="auto">
          <a:xfrm>
            <a:off x="5087938" y="1341439"/>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通常感覚</a:t>
            </a:r>
            <a:endParaRPr lang="en-US" altLang="ja-JP" sz="1800" b="1" dirty="0"/>
          </a:p>
        </p:txBody>
      </p:sp>
      <p:grpSp>
        <p:nvGrpSpPr>
          <p:cNvPr id="28682" name="Group 11"/>
          <p:cNvGrpSpPr>
            <a:grpSpLocks/>
          </p:cNvGrpSpPr>
          <p:nvPr/>
        </p:nvGrpSpPr>
        <p:grpSpPr bwMode="auto">
          <a:xfrm>
            <a:off x="2711450" y="3933826"/>
            <a:ext cx="2305050" cy="1871663"/>
            <a:chOff x="2018" y="981"/>
            <a:chExt cx="1452" cy="1179"/>
          </a:xfrm>
        </p:grpSpPr>
        <p:sp>
          <p:nvSpPr>
            <p:cNvPr id="28692"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3"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自閉症</a:t>
              </a:r>
              <a:endParaRPr lang="en-US" altLang="ja-JP" sz="1800" b="1" dirty="0"/>
            </a:p>
          </p:txBody>
        </p:sp>
        <p:sp>
          <p:nvSpPr>
            <p:cNvPr id="28694"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多動症</a:t>
              </a:r>
            </a:p>
          </p:txBody>
        </p:sp>
        <p:sp>
          <p:nvSpPr>
            <p:cNvPr id="28695"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学習症</a:t>
              </a:r>
            </a:p>
          </p:txBody>
        </p:sp>
      </p:grpSp>
      <p:grpSp>
        <p:nvGrpSpPr>
          <p:cNvPr id="28683" name="Group 16"/>
          <p:cNvGrpSpPr>
            <a:grpSpLocks/>
          </p:cNvGrpSpPr>
          <p:nvPr/>
        </p:nvGrpSpPr>
        <p:grpSpPr bwMode="auto">
          <a:xfrm>
            <a:off x="6238875" y="3932237"/>
            <a:ext cx="2305050" cy="1871663"/>
            <a:chOff x="2154" y="1117"/>
            <a:chExt cx="1452" cy="1179"/>
          </a:xfrm>
        </p:grpSpPr>
        <p:sp>
          <p:nvSpPr>
            <p:cNvPr id="28688" name="Oval 17"/>
            <p:cNvSpPr>
              <a:spLocks noChangeArrowheads="1"/>
            </p:cNvSpPr>
            <p:nvPr/>
          </p:nvSpPr>
          <p:spPr bwMode="auto">
            <a:xfrm>
              <a:off x="2290" y="1298"/>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9" name="Oval 18"/>
            <p:cNvSpPr>
              <a:spLocks noChangeArrowheads="1"/>
            </p:cNvSpPr>
            <p:nvPr/>
          </p:nvSpPr>
          <p:spPr bwMode="auto">
            <a:xfrm>
              <a:off x="2154"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意識変動</a:t>
              </a:r>
            </a:p>
          </p:txBody>
        </p:sp>
        <p:sp>
          <p:nvSpPr>
            <p:cNvPr id="28690" name="Oval 19"/>
            <p:cNvSpPr>
              <a:spLocks noChangeArrowheads="1"/>
            </p:cNvSpPr>
            <p:nvPr/>
          </p:nvSpPr>
          <p:spPr bwMode="auto">
            <a:xfrm>
              <a:off x="2517" y="1117"/>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気分変動</a:t>
              </a:r>
            </a:p>
          </p:txBody>
        </p:sp>
        <p:sp>
          <p:nvSpPr>
            <p:cNvPr id="28691" name="Oval 20"/>
            <p:cNvSpPr>
              <a:spLocks noChangeArrowheads="1"/>
            </p:cNvSpPr>
            <p:nvPr/>
          </p:nvSpPr>
          <p:spPr bwMode="auto">
            <a:xfrm>
              <a:off x="2926"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対人変動</a:t>
              </a:r>
            </a:p>
          </p:txBody>
        </p:sp>
      </p:grpSp>
      <p:sp>
        <p:nvSpPr>
          <p:cNvPr id="28684" name="Rectangle 21"/>
          <p:cNvSpPr>
            <a:spLocks noChangeArrowheads="1"/>
          </p:cNvSpPr>
          <p:nvPr/>
        </p:nvSpPr>
        <p:spPr bwMode="auto">
          <a:xfrm>
            <a:off x="3000375" y="6381751"/>
            <a:ext cx="17986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2800" b="1" dirty="0">
                <a:solidFill>
                  <a:srgbClr val="FF0000"/>
                </a:solidFill>
              </a:rPr>
              <a:t>神経発達症</a:t>
            </a:r>
          </a:p>
        </p:txBody>
      </p:sp>
      <p:sp>
        <p:nvSpPr>
          <p:cNvPr id="28685" name="Rectangle 22"/>
          <p:cNvSpPr>
            <a:spLocks noChangeArrowheads="1"/>
          </p:cNvSpPr>
          <p:nvPr/>
        </p:nvSpPr>
        <p:spPr bwMode="auto">
          <a:xfrm>
            <a:off x="6167438" y="6381751"/>
            <a:ext cx="278878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発達性トラウマ症</a:t>
            </a:r>
          </a:p>
        </p:txBody>
      </p:sp>
      <p:sp>
        <p:nvSpPr>
          <p:cNvPr id="28686" name="Rectangle 23"/>
          <p:cNvSpPr>
            <a:spLocks noChangeArrowheads="1"/>
          </p:cNvSpPr>
          <p:nvPr/>
        </p:nvSpPr>
        <p:spPr bwMode="auto">
          <a:xfrm>
            <a:off x="4440239" y="3644900"/>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感覚過敏症</a:t>
            </a:r>
          </a:p>
        </p:txBody>
      </p:sp>
      <p:sp>
        <p:nvSpPr>
          <p:cNvPr id="28687" name="Oval 8"/>
          <p:cNvSpPr>
            <a:spLocks noChangeArrowheads="1"/>
          </p:cNvSpPr>
          <p:nvPr/>
        </p:nvSpPr>
        <p:spPr bwMode="auto">
          <a:xfrm>
            <a:off x="5737225" y="2276476"/>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超感覚</a:t>
            </a:r>
            <a:endParaRPr lang="en-US" altLang="ja-JP" sz="1800" b="1" dirty="0"/>
          </a:p>
        </p:txBody>
      </p:sp>
      <p:sp>
        <p:nvSpPr>
          <p:cNvPr id="2" name="スライド番号プレースホルダー 1"/>
          <p:cNvSpPr>
            <a:spLocks noGrp="1"/>
          </p:cNvSpPr>
          <p:nvPr>
            <p:ph type="sldNum" sz="quarter" idx="12"/>
          </p:nvPr>
        </p:nvSpPr>
        <p:spPr/>
        <p:txBody>
          <a:bodyPr/>
          <a:lstStyle/>
          <a:p>
            <a:fld id="{58E70909-AA54-413C-B4A4-65B2E83BDFAE}" type="slidenum">
              <a:rPr kumimoji="1" lang="ja-JP" altLang="en-US" smtClean="0"/>
              <a:t>14</a:t>
            </a:fld>
            <a:endParaRPr kumimoji="1" lang="ja-JP" altLang="en-US"/>
          </a:p>
        </p:txBody>
      </p:sp>
      <p:sp>
        <p:nvSpPr>
          <p:cNvPr id="26" name="Rectangle 23">
            <a:extLst>
              <a:ext uri="{FF2B5EF4-FFF2-40B4-BE49-F238E27FC236}">
                <a16:creationId xmlns:a16="http://schemas.microsoft.com/office/drawing/2014/main" id="{6444C8C4-9EB2-C976-BBD3-7C0926F69AFC}"/>
              </a:ext>
            </a:extLst>
          </p:cNvPr>
          <p:cNvSpPr>
            <a:spLocks noChangeArrowheads="1"/>
          </p:cNvSpPr>
          <p:nvPr/>
        </p:nvSpPr>
        <p:spPr bwMode="auto">
          <a:xfrm>
            <a:off x="8185150" y="2399921"/>
            <a:ext cx="3186794" cy="47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00CC"/>
                </a:solidFill>
              </a:rPr>
              <a:t>聴覚情報処理障害</a:t>
            </a:r>
          </a:p>
        </p:txBody>
      </p:sp>
      <p:sp>
        <p:nvSpPr>
          <p:cNvPr id="27" name="Rectangle 23">
            <a:extLst>
              <a:ext uri="{FF2B5EF4-FFF2-40B4-BE49-F238E27FC236}">
                <a16:creationId xmlns:a16="http://schemas.microsoft.com/office/drawing/2014/main" id="{E309BB78-A11E-44EF-4861-72E1C8B43168}"/>
              </a:ext>
            </a:extLst>
          </p:cNvPr>
          <p:cNvSpPr>
            <a:spLocks noChangeArrowheads="1"/>
          </p:cNvSpPr>
          <p:nvPr/>
        </p:nvSpPr>
        <p:spPr bwMode="auto">
          <a:xfrm>
            <a:off x="459638" y="2256900"/>
            <a:ext cx="3186794" cy="47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00CC"/>
                </a:solidFill>
              </a:rPr>
              <a:t>視覚情報処理障害</a:t>
            </a:r>
          </a:p>
        </p:txBody>
      </p:sp>
      <p:sp>
        <p:nvSpPr>
          <p:cNvPr id="28" name="Rectangle 23">
            <a:extLst>
              <a:ext uri="{FF2B5EF4-FFF2-40B4-BE49-F238E27FC236}">
                <a16:creationId xmlns:a16="http://schemas.microsoft.com/office/drawing/2014/main" id="{9E27D754-09DF-D710-C8E2-0E2D36C16E34}"/>
              </a:ext>
            </a:extLst>
          </p:cNvPr>
          <p:cNvSpPr>
            <a:spLocks noChangeArrowheads="1"/>
          </p:cNvSpPr>
          <p:nvPr/>
        </p:nvSpPr>
        <p:spPr bwMode="auto">
          <a:xfrm>
            <a:off x="4382181" y="664903"/>
            <a:ext cx="3186794" cy="47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00CC"/>
                </a:solidFill>
              </a:rPr>
              <a:t>触覚情報処理障害</a:t>
            </a:r>
          </a:p>
        </p:txBody>
      </p:sp>
    </p:spTree>
    <p:extLst>
      <p:ext uri="{BB962C8B-B14F-4D97-AF65-F5344CB8AC3E}">
        <p14:creationId xmlns:p14="http://schemas.microsoft.com/office/powerpoint/2010/main" val="347418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15</a:t>
            </a:fld>
            <a:endParaRPr kumimoji="1" lang="ja-JP" altLang="en-US"/>
          </a:p>
        </p:txBody>
      </p:sp>
      <p:pic>
        <p:nvPicPr>
          <p:cNvPr id="3" name="図 2">
            <a:extLst>
              <a:ext uri="{FF2B5EF4-FFF2-40B4-BE49-F238E27FC236}">
                <a16:creationId xmlns:a16="http://schemas.microsoft.com/office/drawing/2014/main" id="{E6D4154F-20BD-980A-428C-7580E933F1A5}"/>
              </a:ext>
            </a:extLst>
          </p:cNvPr>
          <p:cNvPicPr>
            <a:picLocks noChangeAspect="1"/>
          </p:cNvPicPr>
          <p:nvPr/>
        </p:nvPicPr>
        <p:blipFill>
          <a:blip r:embed="rId2"/>
          <a:stretch>
            <a:fillRect/>
          </a:stretch>
        </p:blipFill>
        <p:spPr>
          <a:xfrm>
            <a:off x="1152525" y="0"/>
            <a:ext cx="9886949" cy="6858000"/>
          </a:xfrm>
          <a:prstGeom prst="rect">
            <a:avLst/>
          </a:prstGeom>
        </p:spPr>
      </p:pic>
      <p:sp>
        <p:nvSpPr>
          <p:cNvPr id="5" name="正方形/長方形 4">
            <a:extLst>
              <a:ext uri="{FF2B5EF4-FFF2-40B4-BE49-F238E27FC236}">
                <a16:creationId xmlns:a16="http://schemas.microsoft.com/office/drawing/2014/main" id="{ED823BBF-173D-43E6-AD1D-896C7A0F987E}"/>
              </a:ext>
            </a:extLst>
          </p:cNvPr>
          <p:cNvSpPr/>
          <p:nvPr/>
        </p:nvSpPr>
        <p:spPr>
          <a:xfrm>
            <a:off x="5134708" y="6119446"/>
            <a:ext cx="703384" cy="46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769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16</a:t>
            </a:fld>
            <a:endParaRPr kumimoji="1" lang="ja-JP" altLang="en-US"/>
          </a:p>
        </p:txBody>
      </p:sp>
      <p:pic>
        <p:nvPicPr>
          <p:cNvPr id="3" name="図 2">
            <a:extLst>
              <a:ext uri="{FF2B5EF4-FFF2-40B4-BE49-F238E27FC236}">
                <a16:creationId xmlns:a16="http://schemas.microsoft.com/office/drawing/2014/main" id="{66110D37-61C1-5D24-ECE3-15D04CD98364}"/>
              </a:ext>
            </a:extLst>
          </p:cNvPr>
          <p:cNvPicPr>
            <a:picLocks noChangeAspect="1"/>
          </p:cNvPicPr>
          <p:nvPr/>
        </p:nvPicPr>
        <p:blipFill>
          <a:blip r:embed="rId2"/>
          <a:stretch>
            <a:fillRect/>
          </a:stretch>
        </p:blipFill>
        <p:spPr>
          <a:xfrm>
            <a:off x="862713" y="0"/>
            <a:ext cx="10466573" cy="6858000"/>
          </a:xfrm>
          <a:prstGeom prst="rect">
            <a:avLst/>
          </a:prstGeom>
        </p:spPr>
      </p:pic>
      <p:sp>
        <p:nvSpPr>
          <p:cNvPr id="5" name="正方形/長方形 4">
            <a:extLst>
              <a:ext uri="{FF2B5EF4-FFF2-40B4-BE49-F238E27FC236}">
                <a16:creationId xmlns:a16="http://schemas.microsoft.com/office/drawing/2014/main" id="{B6E0E037-8CC3-C515-9419-96228459C7E0}"/>
              </a:ext>
            </a:extLst>
          </p:cNvPr>
          <p:cNvSpPr/>
          <p:nvPr/>
        </p:nvSpPr>
        <p:spPr>
          <a:xfrm>
            <a:off x="2686929" y="0"/>
            <a:ext cx="1153551" cy="407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8923258-8692-9081-3983-21EF2A388614}"/>
              </a:ext>
            </a:extLst>
          </p:cNvPr>
          <p:cNvSpPr/>
          <p:nvPr/>
        </p:nvSpPr>
        <p:spPr>
          <a:xfrm>
            <a:off x="689317" y="6313508"/>
            <a:ext cx="2560320" cy="549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543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8E70909-AA54-413C-B4A4-65B2E83BDFAE}" type="slidenum">
              <a:rPr kumimoji="1" lang="ja-JP" altLang="en-US" smtClean="0"/>
              <a:t>17</a:t>
            </a:fld>
            <a:endParaRPr kumimoji="1" lang="ja-JP" altLang="en-US"/>
          </a:p>
        </p:txBody>
      </p:sp>
      <p:pic>
        <p:nvPicPr>
          <p:cNvPr id="2" name="図 1"/>
          <p:cNvPicPr>
            <a:picLocks noChangeAspect="1"/>
          </p:cNvPicPr>
          <p:nvPr/>
        </p:nvPicPr>
        <p:blipFill>
          <a:blip r:embed="rId2"/>
          <a:stretch>
            <a:fillRect/>
          </a:stretch>
        </p:blipFill>
        <p:spPr>
          <a:xfrm>
            <a:off x="543137" y="1765784"/>
            <a:ext cx="6654437" cy="4392969"/>
          </a:xfrm>
          <a:prstGeom prst="rect">
            <a:avLst/>
          </a:prstGeom>
        </p:spPr>
      </p:pic>
      <p:pic>
        <p:nvPicPr>
          <p:cNvPr id="5" name="図 4"/>
          <p:cNvPicPr>
            <a:picLocks noChangeAspect="1"/>
          </p:cNvPicPr>
          <p:nvPr/>
        </p:nvPicPr>
        <p:blipFill>
          <a:blip r:embed="rId3"/>
          <a:stretch>
            <a:fillRect/>
          </a:stretch>
        </p:blipFill>
        <p:spPr>
          <a:xfrm>
            <a:off x="5184161" y="2639984"/>
            <a:ext cx="6852877" cy="4081491"/>
          </a:xfrm>
          <a:prstGeom prst="rect">
            <a:avLst/>
          </a:prstGeom>
        </p:spPr>
      </p:pic>
      <p:sp>
        <p:nvSpPr>
          <p:cNvPr id="7" name="テキスト ボックス 6"/>
          <p:cNvSpPr txBox="1"/>
          <p:nvPr/>
        </p:nvSpPr>
        <p:spPr>
          <a:xfrm>
            <a:off x="2823883" y="294550"/>
            <a:ext cx="7043916" cy="1200329"/>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０歳から</a:t>
            </a:r>
            <a:r>
              <a:rPr kumimoji="1" lang="en-US" altLang="ja-JP" sz="3600" dirty="0">
                <a:latin typeface="ＭＳ Ｐゴシック" panose="020B0600070205080204" pitchFamily="50" charset="-128"/>
                <a:ea typeface="ＭＳ Ｐゴシック" panose="020B0600070205080204" pitchFamily="50" charset="-128"/>
              </a:rPr>
              <a:t>6</a:t>
            </a:r>
            <a:r>
              <a:rPr kumimoji="1" lang="ja-JP" altLang="en-US" sz="3600" dirty="0">
                <a:latin typeface="ＭＳ Ｐゴシック" panose="020B0600070205080204" pitchFamily="50" charset="-128"/>
                <a:ea typeface="ＭＳ Ｐゴシック" panose="020B0600070205080204" pitchFamily="50" charset="-128"/>
              </a:rPr>
              <a:t>歳の子どもを持つ保護者</a:t>
            </a:r>
            <a:endParaRPr kumimoji="1" lang="en-US" altLang="ja-JP" sz="3600" dirty="0">
              <a:latin typeface="ＭＳ Ｐゴシック" panose="020B0600070205080204" pitchFamily="50" charset="-128"/>
              <a:ea typeface="ＭＳ Ｐゴシック" panose="020B0600070205080204" pitchFamily="50" charset="-128"/>
            </a:endParaRPr>
          </a:p>
          <a:p>
            <a:r>
              <a:rPr kumimoji="1" lang="ja-JP" altLang="en-US" sz="3600" dirty="0">
                <a:latin typeface="ＭＳ Ｐゴシック" panose="020B0600070205080204" pitchFamily="50" charset="-128"/>
                <a:ea typeface="ＭＳ Ｐゴシック" panose="020B0600070205080204" pitchFamily="50" charset="-128"/>
              </a:rPr>
              <a:t>１６２０人に</a:t>
            </a:r>
            <a:r>
              <a:rPr kumimoji="1" lang="ja-JP" altLang="en-US" sz="3600">
                <a:latin typeface="ＭＳ Ｐゴシック" panose="020B0600070205080204" pitchFamily="50" charset="-128"/>
                <a:ea typeface="ＭＳ Ｐゴシック" panose="020B0600070205080204" pitchFamily="50" charset="-128"/>
              </a:rPr>
              <a:t>聞きました。（池川明）</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4733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18</a:t>
            </a:fld>
            <a:endParaRPr kumimoji="1" lang="ja-JP" altLang="en-US"/>
          </a:p>
        </p:txBody>
      </p:sp>
      <p:pic>
        <p:nvPicPr>
          <p:cNvPr id="3" name="図 2">
            <a:extLst>
              <a:ext uri="{FF2B5EF4-FFF2-40B4-BE49-F238E27FC236}">
                <a16:creationId xmlns:a16="http://schemas.microsoft.com/office/drawing/2014/main" id="{903F18A2-1017-A914-A306-57418C49799C}"/>
              </a:ext>
            </a:extLst>
          </p:cNvPr>
          <p:cNvPicPr>
            <a:picLocks noChangeAspect="1"/>
          </p:cNvPicPr>
          <p:nvPr/>
        </p:nvPicPr>
        <p:blipFill>
          <a:blip r:embed="rId2"/>
          <a:stretch>
            <a:fillRect/>
          </a:stretch>
        </p:blipFill>
        <p:spPr>
          <a:xfrm>
            <a:off x="1163332" y="0"/>
            <a:ext cx="9865336" cy="6858000"/>
          </a:xfrm>
          <a:prstGeom prst="rect">
            <a:avLst/>
          </a:prstGeom>
        </p:spPr>
      </p:pic>
    </p:spTree>
    <p:extLst>
      <p:ext uri="{BB962C8B-B14F-4D97-AF65-F5344CB8AC3E}">
        <p14:creationId xmlns:p14="http://schemas.microsoft.com/office/powerpoint/2010/main" val="41191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19</a:t>
            </a:fld>
            <a:endParaRPr kumimoji="1" lang="ja-JP" altLang="en-US"/>
          </a:p>
        </p:txBody>
      </p:sp>
      <p:pic>
        <p:nvPicPr>
          <p:cNvPr id="3" name="図 2">
            <a:extLst>
              <a:ext uri="{FF2B5EF4-FFF2-40B4-BE49-F238E27FC236}">
                <a16:creationId xmlns:a16="http://schemas.microsoft.com/office/drawing/2014/main" id="{7E7433D3-76D2-08A2-9678-8F26B2ED131F}"/>
              </a:ext>
            </a:extLst>
          </p:cNvPr>
          <p:cNvPicPr>
            <a:picLocks noChangeAspect="1"/>
          </p:cNvPicPr>
          <p:nvPr/>
        </p:nvPicPr>
        <p:blipFill>
          <a:blip r:embed="rId2"/>
          <a:stretch>
            <a:fillRect/>
          </a:stretch>
        </p:blipFill>
        <p:spPr>
          <a:xfrm>
            <a:off x="996462" y="0"/>
            <a:ext cx="10199076" cy="6858000"/>
          </a:xfrm>
          <a:prstGeom prst="rect">
            <a:avLst/>
          </a:prstGeom>
        </p:spPr>
      </p:pic>
      <p:sp>
        <p:nvSpPr>
          <p:cNvPr id="9" name="正方形/長方形 8">
            <a:extLst>
              <a:ext uri="{FF2B5EF4-FFF2-40B4-BE49-F238E27FC236}">
                <a16:creationId xmlns:a16="http://schemas.microsoft.com/office/drawing/2014/main" id="{B22BFD92-5E3B-24F6-3CDE-27CB984BCFC2}"/>
              </a:ext>
            </a:extLst>
          </p:cNvPr>
          <p:cNvSpPr/>
          <p:nvPr/>
        </p:nvSpPr>
        <p:spPr>
          <a:xfrm>
            <a:off x="4248443" y="6175717"/>
            <a:ext cx="1139483" cy="682283"/>
          </a:xfrm>
          <a:prstGeom prst="rect">
            <a:avLst/>
          </a:prstGeom>
          <a:solidFill>
            <a:srgbClr val="FAF5E9"/>
          </a:solidFill>
          <a:ln>
            <a:solidFill>
              <a:srgbClr val="FAF5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89AA3BB-C71B-0172-2D43-30C6968EF5FB}"/>
              </a:ext>
            </a:extLst>
          </p:cNvPr>
          <p:cNvSpPr/>
          <p:nvPr/>
        </p:nvSpPr>
        <p:spPr>
          <a:xfrm>
            <a:off x="4023360" y="6611815"/>
            <a:ext cx="1364566" cy="24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393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60764" y="738245"/>
            <a:ext cx="9982492" cy="865140"/>
          </a:xfrm>
        </p:spPr>
        <p:txBody>
          <a:bodyPr>
            <a:normAutofit/>
          </a:bodyPr>
          <a:lstStyle/>
          <a:p>
            <a:r>
              <a:rPr lang="ja-JP" altLang="en-US" sz="4000" dirty="0">
                <a:latin typeface="ＭＳ Ｐゴシック" panose="020B0600070205080204" pitchFamily="50" charset="-128"/>
                <a:ea typeface="ＭＳ Ｐゴシック" panose="020B0600070205080204" pitchFamily="50" charset="-128"/>
              </a:rPr>
              <a:t>　エレイン・</a:t>
            </a:r>
            <a:r>
              <a:rPr lang="en-US" altLang="ja-JP" sz="4000" dirty="0">
                <a:latin typeface="ＭＳ Ｐゴシック" panose="020B0600070205080204" pitchFamily="50" charset="-128"/>
                <a:ea typeface="ＭＳ Ｐゴシック" panose="020B0600070205080204" pitchFamily="50" charset="-128"/>
              </a:rPr>
              <a:t>N</a:t>
            </a:r>
            <a:r>
              <a:rPr lang="ja-JP" altLang="en-US" sz="4000" dirty="0">
                <a:latin typeface="ＭＳ Ｐゴシック" panose="020B0600070205080204" pitchFamily="50" charset="-128"/>
                <a:ea typeface="ＭＳ Ｐゴシック" panose="020B0600070205080204" pitchFamily="50" charset="-128"/>
              </a:rPr>
              <a:t>・アーロン著　</a:t>
            </a:r>
            <a:r>
              <a:rPr lang="en-US" altLang="ja-JP" sz="4000" dirty="0">
                <a:latin typeface="ＭＳ Ｐゴシック" panose="020B0600070205080204" pitchFamily="50" charset="-128"/>
                <a:ea typeface="ＭＳ Ｐゴシック" panose="020B0600070205080204" pitchFamily="50" charset="-128"/>
              </a:rPr>
              <a:t>HSC</a:t>
            </a:r>
            <a:r>
              <a:rPr lang="ja-JP" altLang="en-US" sz="4000" dirty="0">
                <a:latin typeface="ＭＳ Ｐゴシック" panose="020B0600070205080204" pitchFamily="50" charset="-128"/>
                <a:ea typeface="ＭＳ Ｐゴシック" panose="020B0600070205080204" pitchFamily="50" charset="-128"/>
              </a:rPr>
              <a:t>　（２００２年）</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5" name="Rectangle 2"/>
          <p:cNvSpPr>
            <a:spLocks noChangeArrowheads="1"/>
          </p:cNvSpPr>
          <p:nvPr/>
        </p:nvSpPr>
        <p:spPr bwMode="auto">
          <a:xfrm>
            <a:off x="2000250" y="194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2451" y="1981439"/>
            <a:ext cx="2286000" cy="3416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714874" y="1943100"/>
            <a:ext cx="1435184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3" name="スライド番号プレースホルダー 2"/>
          <p:cNvSpPr>
            <a:spLocks noGrp="1"/>
          </p:cNvSpPr>
          <p:nvPr>
            <p:ph type="sldNum" sz="quarter" idx="12"/>
          </p:nvPr>
        </p:nvSpPr>
        <p:spPr/>
        <p:txBody>
          <a:bodyPr/>
          <a:lstStyle/>
          <a:p>
            <a:fld id="{80409A0A-0DCA-46FD-94E1-008027922777}" type="slidenum">
              <a:rPr kumimoji="1" lang="ja-JP" altLang="en-US" smtClean="0"/>
              <a:t>2</a:t>
            </a:fld>
            <a:endParaRPr kumimoji="1" lang="ja-JP" altLang="en-US"/>
          </a:p>
        </p:txBody>
      </p:sp>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4787" y="1981439"/>
            <a:ext cx="2326857" cy="3416300"/>
          </a:xfrm>
          <a:prstGeom prst="rect">
            <a:avLst/>
          </a:prstGeom>
        </p:spPr>
      </p:pic>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0389" y="1981440"/>
            <a:ext cx="2303486" cy="3416300"/>
          </a:xfrm>
          <a:prstGeom prst="rect">
            <a:avLst/>
          </a:prstGeom>
        </p:spPr>
      </p:pic>
      <p:sp>
        <p:nvSpPr>
          <p:cNvPr id="6" name="正方形/長方形 5"/>
          <p:cNvSpPr/>
          <p:nvPr/>
        </p:nvSpPr>
        <p:spPr>
          <a:xfrm>
            <a:off x="6778305" y="4848837"/>
            <a:ext cx="394282" cy="218113"/>
          </a:xfrm>
          <a:prstGeom prst="rect">
            <a:avLst/>
          </a:prstGeom>
          <a:solidFill>
            <a:srgbClr val="FFF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597006" y="5066950"/>
            <a:ext cx="453005" cy="2600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7950389" y="1943100"/>
            <a:ext cx="0" cy="3383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183261" y="1952887"/>
            <a:ext cx="0" cy="3383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950389" y="5336796"/>
            <a:ext cx="2232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960176" y="1982594"/>
            <a:ext cx="2232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828009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20</a:t>
            </a:fld>
            <a:endParaRPr kumimoji="1" lang="ja-JP" altLang="en-US"/>
          </a:p>
        </p:txBody>
      </p:sp>
      <p:pic>
        <p:nvPicPr>
          <p:cNvPr id="3" name="図 2">
            <a:extLst>
              <a:ext uri="{FF2B5EF4-FFF2-40B4-BE49-F238E27FC236}">
                <a16:creationId xmlns:a16="http://schemas.microsoft.com/office/drawing/2014/main" id="{D3796283-81B5-7411-0EBD-24E180DB06B5}"/>
              </a:ext>
            </a:extLst>
          </p:cNvPr>
          <p:cNvPicPr>
            <a:picLocks noChangeAspect="1"/>
          </p:cNvPicPr>
          <p:nvPr/>
        </p:nvPicPr>
        <p:blipFill>
          <a:blip r:embed="rId2"/>
          <a:stretch>
            <a:fillRect/>
          </a:stretch>
        </p:blipFill>
        <p:spPr>
          <a:xfrm>
            <a:off x="1594030" y="0"/>
            <a:ext cx="9003939" cy="6858000"/>
          </a:xfrm>
          <a:prstGeom prst="rect">
            <a:avLst/>
          </a:prstGeom>
        </p:spPr>
      </p:pic>
      <p:sp>
        <p:nvSpPr>
          <p:cNvPr id="5" name="正方形/長方形 4">
            <a:extLst>
              <a:ext uri="{FF2B5EF4-FFF2-40B4-BE49-F238E27FC236}">
                <a16:creationId xmlns:a16="http://schemas.microsoft.com/office/drawing/2014/main" id="{E84799A3-014F-1375-0410-128FAAB51DF5}"/>
              </a:ext>
            </a:extLst>
          </p:cNvPr>
          <p:cNvSpPr/>
          <p:nvPr/>
        </p:nvSpPr>
        <p:spPr>
          <a:xfrm>
            <a:off x="1720642" y="5838092"/>
            <a:ext cx="628665" cy="883383"/>
          </a:xfrm>
          <a:prstGeom prst="rect">
            <a:avLst/>
          </a:prstGeom>
          <a:solidFill>
            <a:srgbClr val="E7BEF6"/>
          </a:solidFill>
          <a:ln>
            <a:solidFill>
              <a:srgbClr val="E7BE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20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fontScale="90000"/>
          </a:bodyPr>
          <a:lstStyle/>
          <a:p>
            <a:r>
              <a:rPr lang="ja-JP" altLang="ja-JP" dirty="0">
                <a:latin typeface="ＭＳ Ｐゴシック" panose="020B0600070205080204" pitchFamily="50" charset="-128"/>
                <a:ea typeface="ＭＳ Ｐゴシック" panose="020B0600070205080204" pitchFamily="50" charset="-128"/>
              </a:rPr>
              <a:t>ひきこもりからの脱出</a:t>
            </a:r>
            <a:r>
              <a:rPr lang="ja-JP" altLang="en-US" sz="48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（吉濱ツトム）</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017401" cy="5408375"/>
          </a:xfrm>
        </p:spPr>
        <p:txBody>
          <a:bodyPr>
            <a:noAutofit/>
          </a:bodyPr>
          <a:lstStyle/>
          <a:p>
            <a:pPr lvl="0" algn="l"/>
            <a:r>
              <a:rPr lang="ja-JP" altLang="ja-JP" sz="3600" dirty="0">
                <a:latin typeface="ＭＳ Ｐゴシック" panose="020B0600070205080204" pitchFamily="50" charset="-128"/>
                <a:ea typeface="ＭＳ Ｐゴシック" panose="020B0600070205080204" pitchFamily="50" charset="-128"/>
              </a:rPr>
              <a:t>①</a:t>
            </a:r>
            <a:r>
              <a:rPr lang="ja-JP" altLang="en-US" sz="3600" dirty="0">
                <a:latin typeface="ＭＳ Ｐゴシック" panose="020B0600070205080204" pitchFamily="50" charset="-128"/>
                <a:ea typeface="ＭＳ Ｐゴシック" panose="020B0600070205080204" pitchFamily="50" charset="-128"/>
              </a:rPr>
              <a:t>　</a:t>
            </a:r>
            <a:r>
              <a:rPr lang="ja-JP" altLang="ja-JP" sz="3600" dirty="0">
                <a:solidFill>
                  <a:srgbClr val="FF0000"/>
                </a:solidFill>
                <a:latin typeface="ＭＳ Ｐゴシック" panose="020B0600070205080204" pitchFamily="50" charset="-128"/>
                <a:ea typeface="ＭＳ Ｐゴシック" panose="020B0600070205080204" pitchFamily="50" charset="-128"/>
              </a:rPr>
              <a:t>代謝に基づいた健康法</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pPr lvl="0" algn="l"/>
            <a:r>
              <a:rPr lang="ja-JP" altLang="en-US" sz="3600" dirty="0">
                <a:latin typeface="ＭＳ Ｐゴシック" panose="020B0600070205080204" pitchFamily="50" charset="-128"/>
                <a:ea typeface="ＭＳ Ｐゴシック" panose="020B0600070205080204" pitchFamily="50" charset="-128"/>
              </a:rPr>
              <a:t>　　　　　</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000CC"/>
                </a:solidFill>
                <a:latin typeface="ＭＳ Ｐゴシック" panose="020B0600070205080204" pitchFamily="50" charset="-128"/>
                <a:ea typeface="ＭＳ Ｐゴシック" panose="020B0600070205080204" pitchFamily="50" charset="-128"/>
              </a:rPr>
              <a:t>糖質制限・栄養療法・有酸素運動</a:t>
            </a:r>
            <a:r>
              <a:rPr lang="ja-JP" altLang="ja-JP" sz="3600" dirty="0">
                <a:latin typeface="ＭＳ Ｐゴシック" panose="020B0600070205080204" pitchFamily="50" charset="-128"/>
                <a:ea typeface="ＭＳ Ｐゴシック" panose="020B0600070205080204" pitchFamily="50" charset="-128"/>
              </a:rPr>
              <a:t>）</a:t>
            </a:r>
          </a:p>
          <a:p>
            <a:pPr lvl="0" algn="l"/>
            <a:r>
              <a:rPr lang="ja-JP" altLang="ja-JP" sz="3600" dirty="0">
                <a:latin typeface="ＭＳ Ｐゴシック" panose="020B0600070205080204" pitchFamily="50" charset="-128"/>
                <a:ea typeface="ＭＳ Ｐゴシック" panose="020B0600070205080204" pitchFamily="50" charset="-128"/>
              </a:rPr>
              <a:t>②</a:t>
            </a:r>
            <a:r>
              <a:rPr lang="ja-JP" altLang="en-US" sz="3600" dirty="0">
                <a:latin typeface="ＭＳ Ｐゴシック" panose="020B0600070205080204" pitchFamily="50" charset="-128"/>
                <a:ea typeface="ＭＳ Ｐゴシック" panose="020B0600070205080204" pitchFamily="50" charset="-128"/>
              </a:rPr>
              <a:t>　</a:t>
            </a:r>
            <a:r>
              <a:rPr lang="ja-JP" altLang="ja-JP" sz="3600" dirty="0">
                <a:solidFill>
                  <a:srgbClr val="FF0000"/>
                </a:solidFill>
                <a:latin typeface="ＭＳ Ｐゴシック" panose="020B0600070205080204" pitchFamily="50" charset="-128"/>
                <a:ea typeface="ＭＳ Ｐゴシック" panose="020B0600070205080204" pitchFamily="50" charset="-128"/>
              </a:rPr>
              <a:t>環境を変えて行動をうながす</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000CC"/>
                </a:solidFill>
                <a:latin typeface="ＭＳ Ｐゴシック" panose="020B0600070205080204" pitchFamily="50" charset="-128"/>
                <a:ea typeface="ＭＳ Ｐゴシック" panose="020B0600070205080204" pitchFamily="50" charset="-128"/>
              </a:rPr>
              <a:t>環境圧力</a:t>
            </a:r>
            <a:r>
              <a:rPr lang="ja-JP" altLang="ja-JP" sz="3600" dirty="0">
                <a:latin typeface="ＭＳ Ｐゴシック" panose="020B0600070205080204" pitchFamily="50" charset="-128"/>
                <a:ea typeface="ＭＳ Ｐゴシック" panose="020B0600070205080204" pitchFamily="50" charset="-128"/>
              </a:rPr>
              <a:t>）</a:t>
            </a:r>
          </a:p>
          <a:p>
            <a:pPr lvl="0" algn="l"/>
            <a:r>
              <a:rPr lang="ja-JP" altLang="ja-JP" sz="3600" dirty="0">
                <a:latin typeface="ＭＳ Ｐゴシック" panose="020B0600070205080204" pitchFamily="50" charset="-128"/>
                <a:ea typeface="ＭＳ Ｐゴシック" panose="020B0600070205080204" pitchFamily="50" charset="-128"/>
              </a:rPr>
              <a:t>③</a:t>
            </a:r>
            <a:r>
              <a:rPr lang="ja-JP" altLang="en-US" sz="3600" dirty="0">
                <a:latin typeface="ＭＳ Ｐゴシック" panose="020B0600070205080204" pitchFamily="50" charset="-128"/>
                <a:ea typeface="ＭＳ Ｐゴシック" panose="020B0600070205080204" pitchFamily="50" charset="-128"/>
              </a:rPr>
              <a:t>　</a:t>
            </a:r>
            <a:r>
              <a:rPr lang="ja-JP" altLang="ja-JP" sz="3600" dirty="0">
                <a:solidFill>
                  <a:srgbClr val="FF0000"/>
                </a:solidFill>
                <a:latin typeface="ＭＳ Ｐゴシック" panose="020B0600070205080204" pitchFamily="50" charset="-128"/>
                <a:ea typeface="ＭＳ Ｐゴシック" panose="020B0600070205080204" pitchFamily="50" charset="-128"/>
              </a:rPr>
              <a:t>行動が変われば心が変わる</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000CC"/>
                </a:solidFill>
                <a:latin typeface="ＭＳ Ｐゴシック" panose="020B0600070205080204" pitchFamily="50" charset="-128"/>
                <a:ea typeface="ＭＳ Ｐゴシック" panose="020B0600070205080204" pitchFamily="50" charset="-128"/>
              </a:rPr>
              <a:t>行動療法</a:t>
            </a:r>
            <a:r>
              <a:rPr lang="ja-JP" altLang="ja-JP" sz="3600" dirty="0">
                <a:latin typeface="ＭＳ Ｐゴシック" panose="020B0600070205080204" pitchFamily="50" charset="-128"/>
                <a:ea typeface="ＭＳ Ｐゴシック" panose="020B0600070205080204" pitchFamily="50" charset="-128"/>
              </a:rPr>
              <a:t>）</a:t>
            </a:r>
          </a:p>
          <a:p>
            <a:pPr lvl="0" algn="l"/>
            <a:r>
              <a:rPr lang="ja-JP" altLang="ja-JP" sz="3600" dirty="0">
                <a:latin typeface="ＭＳ Ｐゴシック" panose="020B0600070205080204" pitchFamily="50" charset="-128"/>
                <a:ea typeface="ＭＳ Ｐゴシック" panose="020B0600070205080204" pitchFamily="50" charset="-128"/>
              </a:rPr>
              <a:t>④</a:t>
            </a:r>
            <a:r>
              <a:rPr lang="ja-JP" altLang="en-US" sz="3600" dirty="0">
                <a:latin typeface="ＭＳ Ｐゴシック" panose="020B0600070205080204" pitchFamily="50" charset="-128"/>
                <a:ea typeface="ＭＳ Ｐゴシック" panose="020B0600070205080204" pitchFamily="50" charset="-128"/>
              </a:rPr>
              <a:t>　</a:t>
            </a:r>
            <a:r>
              <a:rPr lang="ja-JP" altLang="ja-JP" sz="3600" dirty="0">
                <a:solidFill>
                  <a:srgbClr val="FF0000"/>
                </a:solidFill>
                <a:latin typeface="ＭＳ Ｐゴシック" panose="020B0600070205080204" pitchFamily="50" charset="-128"/>
                <a:ea typeface="ＭＳ Ｐゴシック" panose="020B0600070205080204" pitchFamily="50" charset="-128"/>
              </a:rPr>
              <a:t>ものごとを中立に受け止める</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000CC"/>
                </a:solidFill>
                <a:latin typeface="ＭＳ Ｐゴシック" panose="020B0600070205080204" pitchFamily="50" charset="-128"/>
                <a:ea typeface="ＭＳ Ｐゴシック" panose="020B0600070205080204" pitchFamily="50" charset="-128"/>
              </a:rPr>
              <a:t>認知療法</a:t>
            </a:r>
            <a:r>
              <a:rPr lang="ja-JP" altLang="ja-JP" sz="3600" dirty="0">
                <a:latin typeface="ＭＳ Ｐゴシック" panose="020B0600070205080204" pitchFamily="50" charset="-128"/>
                <a:ea typeface="ＭＳ Ｐゴシック" panose="020B0600070205080204" pitchFamily="50" charset="-128"/>
              </a:rPr>
              <a:t>）</a:t>
            </a:r>
          </a:p>
          <a:p>
            <a:pPr lvl="0" algn="l"/>
            <a:r>
              <a:rPr lang="ja-JP" altLang="ja-JP" sz="3600" dirty="0">
                <a:latin typeface="ＭＳ Ｐゴシック" panose="020B0600070205080204" pitchFamily="50" charset="-128"/>
                <a:ea typeface="ＭＳ Ｐゴシック" panose="020B0600070205080204" pitchFamily="50" charset="-128"/>
              </a:rPr>
              <a:t>⑤</a:t>
            </a:r>
            <a:r>
              <a:rPr lang="ja-JP" altLang="en-US" sz="3600" dirty="0">
                <a:latin typeface="ＭＳ Ｐゴシック" panose="020B0600070205080204" pitchFamily="50" charset="-128"/>
                <a:ea typeface="ＭＳ Ｐゴシック" panose="020B0600070205080204" pitchFamily="50" charset="-128"/>
              </a:rPr>
              <a:t>　</a:t>
            </a:r>
            <a:r>
              <a:rPr lang="ja-JP" altLang="ja-JP" sz="3600" dirty="0">
                <a:solidFill>
                  <a:srgbClr val="FF0000"/>
                </a:solidFill>
                <a:latin typeface="ＭＳ Ｐゴシック" panose="020B0600070205080204" pitchFamily="50" charset="-128"/>
                <a:ea typeface="ＭＳ Ｐゴシック" panose="020B0600070205080204" pitchFamily="50" charset="-128"/>
              </a:rPr>
              <a:t>才能を発揮するための習慣化</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000CC"/>
                </a:solidFill>
                <a:latin typeface="ＭＳ Ｐゴシック" panose="020B0600070205080204" pitchFamily="50" charset="-128"/>
                <a:ea typeface="ＭＳ Ｐゴシック" panose="020B0600070205080204" pitchFamily="50" charset="-128"/>
              </a:rPr>
              <a:t>ルール化</a:t>
            </a:r>
            <a:r>
              <a:rPr lang="ja-JP" altLang="ja-JP" sz="3600" dirty="0">
                <a:latin typeface="ＭＳ Ｐゴシック" panose="020B0600070205080204" pitchFamily="50" charset="-128"/>
                <a:ea typeface="ＭＳ Ｐゴシック" panose="020B0600070205080204" pitchFamily="50" charset="-128"/>
              </a:rPr>
              <a:t>）</a:t>
            </a:r>
            <a:endParaRPr lang="en-US" altLang="ja-JP" sz="3600" dirty="0">
              <a:latin typeface="ＭＳ Ｐゴシック" panose="020B0600070205080204" pitchFamily="50" charset="-128"/>
              <a:ea typeface="ＭＳ Ｐゴシック" panose="020B0600070205080204" pitchFamily="50" charset="-128"/>
            </a:endParaRPr>
          </a:p>
          <a:p>
            <a:pPr lvl="0" algn="l"/>
            <a:r>
              <a:rPr lang="ja-JP" altLang="en-US" sz="3600" dirty="0">
                <a:latin typeface="ＭＳ Ｐゴシック" panose="020B0600070205080204" pitchFamily="50" charset="-128"/>
                <a:ea typeface="ＭＳ Ｐゴシック" panose="020B0600070205080204" pitchFamily="50" charset="-128"/>
              </a:rPr>
              <a:t>→　</a:t>
            </a:r>
            <a:r>
              <a:rPr lang="ja-JP" altLang="ja-JP" sz="3600" u="sng" dirty="0">
                <a:latin typeface="ＭＳ Ｐゴシック" panose="020B0600070205080204" pitchFamily="50" charset="-128"/>
                <a:ea typeface="ＭＳ Ｐゴシック" panose="020B0600070205080204" pitchFamily="50" charset="-128"/>
              </a:rPr>
              <a:t>「身体の改善」、「行動の改善」が心の安定を生み、安定した心がまた、身体と行動へと好循環をもたらすという流れを、身をもって体験してもらう</a:t>
            </a:r>
          </a:p>
        </p:txBody>
      </p:sp>
      <p:sp>
        <p:nvSpPr>
          <p:cNvPr id="4" name="スライド番号プレースホルダー 3"/>
          <p:cNvSpPr>
            <a:spLocks noGrp="1"/>
          </p:cNvSpPr>
          <p:nvPr>
            <p:ph type="sldNum" sz="quarter" idx="12"/>
          </p:nvPr>
        </p:nvSpPr>
        <p:spPr/>
        <p:txBody>
          <a:bodyPr/>
          <a:lstStyle/>
          <a:p>
            <a:fld id="{01F0CC80-7B7D-4228-99CD-15D8C0DA5253}" type="slidenum">
              <a:rPr kumimoji="1" lang="ja-JP" altLang="en-US" smtClean="0"/>
              <a:t>21</a:t>
            </a:fld>
            <a:endParaRPr kumimoji="1" lang="ja-JP" altLang="en-US" dirty="0"/>
          </a:p>
        </p:txBody>
      </p:sp>
    </p:spTree>
    <p:extLst>
      <p:ext uri="{BB962C8B-B14F-4D97-AF65-F5344CB8AC3E}">
        <p14:creationId xmlns:p14="http://schemas.microsoft.com/office/powerpoint/2010/main" val="10711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22</a:t>
            </a:fld>
            <a:endParaRPr kumimoji="1" lang="ja-JP" altLang="en-US"/>
          </a:p>
        </p:txBody>
      </p:sp>
      <p:pic>
        <p:nvPicPr>
          <p:cNvPr id="3" name="図 2">
            <a:extLst>
              <a:ext uri="{FF2B5EF4-FFF2-40B4-BE49-F238E27FC236}">
                <a16:creationId xmlns:a16="http://schemas.microsoft.com/office/drawing/2014/main" id="{520CB8B6-7136-71D1-4E37-3175599232F8}"/>
              </a:ext>
            </a:extLst>
          </p:cNvPr>
          <p:cNvPicPr>
            <a:picLocks noChangeAspect="1"/>
          </p:cNvPicPr>
          <p:nvPr/>
        </p:nvPicPr>
        <p:blipFill>
          <a:blip r:embed="rId2"/>
          <a:stretch>
            <a:fillRect/>
          </a:stretch>
        </p:blipFill>
        <p:spPr>
          <a:xfrm>
            <a:off x="1231956" y="0"/>
            <a:ext cx="9728088" cy="6858000"/>
          </a:xfrm>
          <a:prstGeom prst="rect">
            <a:avLst/>
          </a:prstGeom>
        </p:spPr>
      </p:pic>
      <p:sp>
        <p:nvSpPr>
          <p:cNvPr id="5" name="正方形/長方形 4">
            <a:extLst>
              <a:ext uri="{FF2B5EF4-FFF2-40B4-BE49-F238E27FC236}">
                <a16:creationId xmlns:a16="http://schemas.microsoft.com/office/drawing/2014/main" id="{DAAEC065-858C-8EAF-3B08-A060E9120D80}"/>
              </a:ext>
            </a:extLst>
          </p:cNvPr>
          <p:cNvSpPr/>
          <p:nvPr/>
        </p:nvSpPr>
        <p:spPr>
          <a:xfrm>
            <a:off x="9833317" y="6356350"/>
            <a:ext cx="970671" cy="501650"/>
          </a:xfrm>
          <a:prstGeom prst="rect">
            <a:avLst/>
          </a:prstGeom>
          <a:solidFill>
            <a:srgbClr val="0053AF"/>
          </a:solidFill>
          <a:ln>
            <a:solidFill>
              <a:srgbClr val="0053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635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9356" y="216128"/>
            <a:ext cx="11693980" cy="935036"/>
          </a:xfrm>
        </p:spPr>
        <p:txBody>
          <a:bodyPr>
            <a:normAutofit fontScale="90000"/>
          </a:bodyPr>
          <a:lstStyle/>
          <a:p>
            <a:r>
              <a:rPr lang="ja-JP" altLang="ja-JP" dirty="0">
                <a:latin typeface="ＭＳ Ｐゴシック" panose="020B0600070205080204" pitchFamily="50" charset="-128"/>
                <a:ea typeface="ＭＳ Ｐゴシック" panose="020B0600070205080204" pitchFamily="50" charset="-128"/>
              </a:rPr>
              <a:t>２Ｅ（</a:t>
            </a:r>
            <a:r>
              <a:rPr lang="en-US" altLang="ja-JP" dirty="0">
                <a:latin typeface="ＭＳ Ｐゴシック" panose="020B0600070205080204" pitchFamily="50" charset="-128"/>
                <a:ea typeface="ＭＳ Ｐゴシック" panose="020B0600070205080204" pitchFamily="50" charset="-128"/>
              </a:rPr>
              <a:t>twice exceptional</a:t>
            </a:r>
            <a:r>
              <a:rPr lang="ja-JP" altLang="ja-JP" dirty="0">
                <a:latin typeface="ＭＳ Ｐゴシック" panose="020B0600070205080204" pitchFamily="50" charset="-128"/>
                <a:ea typeface="ＭＳ Ｐゴシック" panose="020B0600070205080204" pitchFamily="50" charset="-128"/>
              </a:rPr>
              <a:t>）の才能を生かす</a:t>
            </a:r>
            <a:r>
              <a:rPr lang="en-US" altLang="ja-JP" dirty="0">
                <a:latin typeface="ＭＳ Ｐゴシック" panose="020B0600070205080204" pitchFamily="50" charset="-128"/>
                <a:ea typeface="ＭＳ Ｐゴシック" panose="020B0600070205080204" pitchFamily="50" charset="-128"/>
              </a:rPr>
              <a:t> </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99356" y="1322613"/>
            <a:ext cx="11693980" cy="5347607"/>
          </a:xfrm>
        </p:spPr>
        <p:txBody>
          <a:bodyPr>
            <a:normAutofit/>
          </a:bodyPr>
          <a:lstStyle/>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困難があっても、本来の才能を生かして生きている人</a:t>
            </a: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２Ｅ（</a:t>
            </a:r>
            <a:r>
              <a:rPr lang="en-US" altLang="ja-JP" sz="3600" dirty="0">
                <a:solidFill>
                  <a:srgbClr val="FF0000"/>
                </a:solidFill>
                <a:latin typeface="ＭＳ Ｐゴシック" panose="020B0600070205080204" pitchFamily="50" charset="-128"/>
                <a:ea typeface="ＭＳ Ｐゴシック" panose="020B0600070205080204" pitchFamily="50" charset="-128"/>
              </a:rPr>
              <a:t>2e</a:t>
            </a:r>
            <a:r>
              <a:rPr lang="ja-JP" altLang="ja-JP" sz="3600" dirty="0">
                <a:solidFill>
                  <a:srgbClr val="FF0000"/>
                </a:solidFill>
                <a:latin typeface="ＭＳ Ｐゴシック" panose="020B0600070205080204" pitchFamily="50" charset="-128"/>
                <a:ea typeface="ＭＳ Ｐゴシック" panose="020B0600070205080204" pitchFamily="50" charset="-128"/>
              </a:rPr>
              <a:t>）は、特別な才能と発達障害</a:t>
            </a:r>
            <a:r>
              <a:rPr lang="ja-JP" altLang="en-US" sz="3600" dirty="0">
                <a:solidFill>
                  <a:srgbClr val="FF0000"/>
                </a:solidFill>
                <a:latin typeface="ＭＳ Ｐゴシック" panose="020B0600070205080204" pitchFamily="50" charset="-128"/>
                <a:ea typeface="ＭＳ Ｐゴシック" panose="020B0600070205080204" pitchFamily="50" charset="-128"/>
              </a:rPr>
              <a:t>特性</a:t>
            </a:r>
            <a:r>
              <a:rPr lang="ja-JP" altLang="ja-JP" sz="3600" dirty="0">
                <a:solidFill>
                  <a:srgbClr val="FF0000"/>
                </a:solidFill>
                <a:latin typeface="ＭＳ Ｐゴシック" panose="020B0600070205080204" pitchFamily="50" charset="-128"/>
                <a:ea typeface="ＭＳ Ｐゴシック" panose="020B0600070205080204" pitchFamily="50" charset="-128"/>
              </a:rPr>
              <a:t>を併せ持つがゆえに、</a:t>
            </a:r>
            <a:r>
              <a:rPr lang="en-US" altLang="ja-JP" sz="3600" dirty="0">
                <a:solidFill>
                  <a:srgbClr val="FF0000"/>
                </a:solidFill>
                <a:latin typeface="ＭＳ Ｐゴシック" panose="020B0600070205080204" pitchFamily="50" charset="-128"/>
                <a:ea typeface="ＭＳ Ｐゴシック" panose="020B0600070205080204" pitchFamily="50" charset="-128"/>
              </a:rPr>
              <a:t>2</a:t>
            </a:r>
            <a:r>
              <a:rPr lang="ja-JP" altLang="ja-JP" sz="3600" dirty="0">
                <a:solidFill>
                  <a:srgbClr val="FF0000"/>
                </a:solidFill>
                <a:latin typeface="ＭＳ Ｐゴシック" panose="020B0600070205080204" pitchFamily="50" charset="-128"/>
                <a:ea typeface="ＭＳ Ｐゴシック" panose="020B0600070205080204" pitchFamily="50" charset="-128"/>
              </a:rPr>
              <a:t>重の特別支援教育が必要</a:t>
            </a:r>
          </a:p>
          <a:p>
            <a:pPr marL="342900" lvl="0" indent="-342900" algn="l">
              <a:buFont typeface="Arial" panose="020B0604020202020204" pitchFamily="34" charset="0"/>
              <a:buChar char="•"/>
            </a:pPr>
            <a:r>
              <a:rPr lang="ja-JP" altLang="ja-JP" sz="3600" dirty="0">
                <a:solidFill>
                  <a:srgbClr val="0000CC"/>
                </a:solidFill>
                <a:latin typeface="ＭＳ Ｐゴシック" panose="020B0600070205080204" pitchFamily="50" charset="-128"/>
                <a:ea typeface="ＭＳ Ｐゴシック" panose="020B0600070205080204" pitchFamily="50" charset="-128"/>
              </a:rPr>
              <a:t>才能と障害を同時に考慮した対応が必要（</a:t>
            </a:r>
            <a:r>
              <a:rPr lang="en-US" altLang="ja-JP" sz="3600" dirty="0">
                <a:solidFill>
                  <a:srgbClr val="0000CC"/>
                </a:solidFill>
                <a:latin typeface="ＭＳ Ｐゴシック" panose="020B0600070205080204" pitchFamily="50" charset="-128"/>
                <a:ea typeface="ＭＳ Ｐゴシック" panose="020B0600070205080204" pitchFamily="50" charset="-128"/>
              </a:rPr>
              <a:t>ex. </a:t>
            </a:r>
            <a:r>
              <a:rPr lang="ja-JP" altLang="ja-JP" sz="3600" dirty="0">
                <a:solidFill>
                  <a:srgbClr val="0000CC"/>
                </a:solidFill>
                <a:latin typeface="ＭＳ Ｐゴシック" panose="020B0600070205080204" pitchFamily="50" charset="-128"/>
                <a:ea typeface="ＭＳ Ｐゴシック" panose="020B0600070205080204" pitchFamily="50" charset="-128"/>
              </a:rPr>
              <a:t>ディスレクシアと特別な</a:t>
            </a:r>
            <a:r>
              <a:rPr lang="ja-JP" altLang="en-US" sz="3600" dirty="0">
                <a:solidFill>
                  <a:srgbClr val="0000CC"/>
                </a:solidFill>
                <a:latin typeface="ＭＳ Ｐゴシック" panose="020B0600070205080204" pitchFamily="50" charset="-128"/>
                <a:ea typeface="ＭＳ Ｐゴシック" panose="020B0600070205080204" pitchFamily="50" charset="-128"/>
              </a:rPr>
              <a:t>視</a:t>
            </a:r>
            <a:r>
              <a:rPr lang="ja-JP" altLang="ja-JP" sz="3600" dirty="0">
                <a:solidFill>
                  <a:srgbClr val="0000CC"/>
                </a:solidFill>
                <a:latin typeface="ＭＳ Ｐゴシック" panose="020B0600070205080204" pitchFamily="50" charset="-128"/>
                <a:ea typeface="ＭＳ Ｐゴシック" panose="020B0600070205080204" pitchFamily="50" charset="-128"/>
              </a:rPr>
              <a:t>空間認知能力）</a:t>
            </a:r>
          </a:p>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２Ｅの特別に優れた才能は多様であり、多ければ１～２割はいる</a:t>
            </a:r>
          </a:p>
          <a:p>
            <a:pPr marL="342900" lvl="0" indent="-342900" algn="l">
              <a:buFont typeface="Arial" panose="020B0604020202020204" pitchFamily="34" charset="0"/>
              <a:buChar char="•"/>
            </a:pPr>
            <a:r>
              <a:rPr lang="ja-JP" altLang="ja-JP" sz="3600" dirty="0">
                <a:solidFill>
                  <a:srgbClr val="00B050"/>
                </a:solidFill>
                <a:latin typeface="ＭＳ Ｐゴシック" panose="020B0600070205080204" pitchFamily="50" charset="-128"/>
                <a:ea typeface="ＭＳ Ｐゴシック" panose="020B0600070205080204" pitchFamily="50" charset="-128"/>
              </a:rPr>
              <a:t>「知能」「創造性」「芸術」「リーダーシップ」「学問」</a:t>
            </a:r>
          </a:p>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ギフテッドは、高ＩＱ</a:t>
            </a:r>
            <a:r>
              <a:rPr lang="ja-JP" altLang="en-US" sz="3600" dirty="0">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天才</a:t>
            </a:r>
          </a:p>
        </p:txBody>
      </p:sp>
      <p:sp>
        <p:nvSpPr>
          <p:cNvPr id="4" name="スライド番号プレースホルダー 3"/>
          <p:cNvSpPr>
            <a:spLocks noGrp="1"/>
          </p:cNvSpPr>
          <p:nvPr>
            <p:ph type="sldNum" sz="quarter" idx="12"/>
          </p:nvPr>
        </p:nvSpPr>
        <p:spPr/>
        <p:txBody>
          <a:bodyPr/>
          <a:lstStyle/>
          <a:p>
            <a:fld id="{E710AC60-A880-4AC0-9BA1-DB8B463A967C}" type="slidenum">
              <a:rPr kumimoji="1" lang="ja-JP" altLang="en-US" smtClean="0"/>
              <a:t>23</a:t>
            </a:fld>
            <a:endParaRPr kumimoji="1" lang="ja-JP" altLang="en-US"/>
          </a:p>
        </p:txBody>
      </p:sp>
    </p:spTree>
    <p:extLst>
      <p:ext uri="{BB962C8B-B14F-4D97-AF65-F5344CB8AC3E}">
        <p14:creationId xmlns:p14="http://schemas.microsoft.com/office/powerpoint/2010/main" val="52114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9356" y="216128"/>
            <a:ext cx="11693980" cy="935036"/>
          </a:xfrm>
        </p:spPr>
        <p:txBody>
          <a:bodyPr>
            <a:normAutofit fontScale="90000"/>
          </a:bodyPr>
          <a:lstStyle/>
          <a:p>
            <a:r>
              <a:rPr lang="ja-JP" altLang="ja-JP" dirty="0">
                <a:latin typeface="ＭＳ Ｐゴシック" panose="020B0600070205080204" pitchFamily="50" charset="-128"/>
                <a:ea typeface="ＭＳ Ｐゴシック" panose="020B0600070205080204" pitchFamily="50" charset="-128"/>
              </a:rPr>
              <a:t>２Ｅ（</a:t>
            </a:r>
            <a:r>
              <a:rPr lang="en-US" altLang="ja-JP" dirty="0">
                <a:latin typeface="ＭＳ Ｐゴシック" panose="020B0600070205080204" pitchFamily="50" charset="-128"/>
                <a:ea typeface="ＭＳ Ｐゴシック" panose="020B0600070205080204" pitchFamily="50" charset="-128"/>
              </a:rPr>
              <a:t>twice exceptional</a:t>
            </a:r>
            <a:r>
              <a:rPr lang="ja-JP" altLang="ja-JP" dirty="0">
                <a:latin typeface="ＭＳ Ｐゴシック" panose="020B0600070205080204" pitchFamily="50" charset="-128"/>
                <a:ea typeface="ＭＳ Ｐゴシック" panose="020B0600070205080204" pitchFamily="50" charset="-128"/>
              </a:rPr>
              <a:t>）の才能を生かす</a:t>
            </a:r>
            <a:r>
              <a:rPr lang="en-US" altLang="ja-JP" dirty="0">
                <a:latin typeface="ＭＳ Ｐゴシック" panose="020B0600070205080204" pitchFamily="50" charset="-128"/>
                <a:ea typeface="ＭＳ Ｐゴシック" panose="020B0600070205080204" pitchFamily="50" charset="-128"/>
              </a:rPr>
              <a:t> </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99356" y="1322613"/>
            <a:ext cx="11693980" cy="5347607"/>
          </a:xfrm>
        </p:spPr>
        <p:txBody>
          <a:bodyPr>
            <a:noAutofit/>
          </a:bodyPr>
          <a:lstStyle/>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「落ちこぼれ」（学習困難）、「吹きこぼれ」（学習不振）</a:t>
            </a:r>
          </a:p>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「早修」（飛び級あり）、「拡充」（飛び級なし）</a:t>
            </a:r>
          </a:p>
          <a:p>
            <a:pPr marL="342900" lvl="0" indent="-342900" algn="l">
              <a:buFont typeface="Arial" panose="020B0604020202020204" pitchFamily="34" charset="0"/>
              <a:buChar char="•"/>
            </a:pPr>
            <a:r>
              <a:rPr lang="ja-JP" altLang="ja-JP" sz="3600" dirty="0">
                <a:solidFill>
                  <a:srgbClr val="0000CC"/>
                </a:solidFill>
                <a:latin typeface="ＭＳ Ｐゴシック" panose="020B0600070205080204" pitchFamily="50" charset="-128"/>
                <a:ea typeface="ＭＳ Ｐゴシック" panose="020B0600070205080204" pitchFamily="50" charset="-128"/>
              </a:rPr>
              <a:t>通常の教育課程では不適応、不利な才能児</a:t>
            </a:r>
          </a:p>
          <a:p>
            <a:pPr marL="342900" lvl="0" indent="-342900" algn="l">
              <a:buFont typeface="Arial" panose="020B0604020202020204" pitchFamily="34" charset="0"/>
              <a:buChar char="•"/>
            </a:pPr>
            <a:r>
              <a:rPr lang="ja-JP" altLang="ja-JP" sz="3600" dirty="0">
                <a:solidFill>
                  <a:srgbClr val="7030A0"/>
                </a:solidFill>
                <a:latin typeface="ＭＳ Ｐゴシック" panose="020B0600070205080204" pitchFamily="50" charset="-128"/>
                <a:ea typeface="ＭＳ Ｐゴシック" panose="020B0600070205080204" pitchFamily="50" charset="-128"/>
              </a:rPr>
              <a:t>社会的多様性（学習に不利な家庭環境）</a:t>
            </a:r>
          </a:p>
          <a:p>
            <a:pPr marL="342900" lvl="0" indent="-342900" algn="l">
              <a:buFont typeface="Arial" panose="020B0604020202020204" pitchFamily="34" charset="0"/>
              <a:buChar char="•"/>
            </a:pPr>
            <a:r>
              <a:rPr lang="ja-JP" altLang="ja-JP" sz="3600" dirty="0">
                <a:solidFill>
                  <a:srgbClr val="00B050"/>
                </a:solidFill>
                <a:latin typeface="ＭＳ Ｐゴシック" panose="020B0600070205080204" pitchFamily="50" charset="-128"/>
                <a:ea typeface="ＭＳ Ｐゴシック" panose="020B0600070205080204" pitchFamily="50" charset="-128"/>
              </a:rPr>
              <a:t>発達的多様性（学校や生活で困る発達的特性）</a:t>
            </a:r>
          </a:p>
          <a:p>
            <a:pPr marL="342900" lvl="0" indent="-3429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　興味や関心を伸ばし活かして苦手を補う（違った環境では才能を伸ばせる）</a:t>
            </a: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「才能は識別されるが隠れる」「両方とも診断・識別されずに平均的に見える」</a:t>
            </a:r>
          </a:p>
        </p:txBody>
      </p:sp>
      <p:sp>
        <p:nvSpPr>
          <p:cNvPr id="4" name="スライド番号プレースホルダー 3"/>
          <p:cNvSpPr>
            <a:spLocks noGrp="1"/>
          </p:cNvSpPr>
          <p:nvPr>
            <p:ph type="sldNum" sz="quarter" idx="12"/>
          </p:nvPr>
        </p:nvSpPr>
        <p:spPr/>
        <p:txBody>
          <a:bodyPr/>
          <a:lstStyle/>
          <a:p>
            <a:fld id="{E710AC60-A880-4AC0-9BA1-DB8B463A967C}" type="slidenum">
              <a:rPr kumimoji="1" lang="ja-JP" altLang="en-US" smtClean="0"/>
              <a:t>24</a:t>
            </a:fld>
            <a:endParaRPr kumimoji="1" lang="ja-JP" altLang="en-US"/>
          </a:p>
        </p:txBody>
      </p:sp>
    </p:spTree>
    <p:extLst>
      <p:ext uri="{BB962C8B-B14F-4D97-AF65-F5344CB8AC3E}">
        <p14:creationId xmlns:p14="http://schemas.microsoft.com/office/powerpoint/2010/main" val="2264309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25</a:t>
            </a:fld>
            <a:endParaRPr kumimoji="1" lang="ja-JP" altLang="en-US"/>
          </a:p>
        </p:txBody>
      </p:sp>
      <p:grpSp>
        <p:nvGrpSpPr>
          <p:cNvPr id="6" name="グループ化 5">
            <a:extLst>
              <a:ext uri="{FF2B5EF4-FFF2-40B4-BE49-F238E27FC236}">
                <a16:creationId xmlns:a16="http://schemas.microsoft.com/office/drawing/2014/main" id="{9E876637-9EBB-9411-0932-BC37F27738AB}"/>
              </a:ext>
            </a:extLst>
          </p:cNvPr>
          <p:cNvGrpSpPr/>
          <p:nvPr/>
        </p:nvGrpSpPr>
        <p:grpSpPr>
          <a:xfrm>
            <a:off x="838200" y="68565"/>
            <a:ext cx="10207255" cy="6858000"/>
            <a:chOff x="992372" y="0"/>
            <a:chExt cx="10207255" cy="6858000"/>
          </a:xfrm>
        </p:grpSpPr>
        <p:pic>
          <p:nvPicPr>
            <p:cNvPr id="3" name="図 2">
              <a:extLst>
                <a:ext uri="{FF2B5EF4-FFF2-40B4-BE49-F238E27FC236}">
                  <a16:creationId xmlns:a16="http://schemas.microsoft.com/office/drawing/2014/main" id="{95315637-B6C9-49A3-86A4-FDD15F9472A3}"/>
                </a:ext>
              </a:extLst>
            </p:cNvPr>
            <p:cNvPicPr>
              <a:picLocks noChangeAspect="1"/>
            </p:cNvPicPr>
            <p:nvPr/>
          </p:nvPicPr>
          <p:blipFill>
            <a:blip r:embed="rId2"/>
            <a:stretch>
              <a:fillRect/>
            </a:stretch>
          </p:blipFill>
          <p:spPr>
            <a:xfrm>
              <a:off x="992372" y="0"/>
              <a:ext cx="10207255" cy="6858000"/>
            </a:xfrm>
            <a:prstGeom prst="rect">
              <a:avLst/>
            </a:prstGeom>
          </p:spPr>
        </p:pic>
        <p:sp>
          <p:nvSpPr>
            <p:cNvPr id="5" name="正方形/長方形 4">
              <a:extLst>
                <a:ext uri="{FF2B5EF4-FFF2-40B4-BE49-F238E27FC236}">
                  <a16:creationId xmlns:a16="http://schemas.microsoft.com/office/drawing/2014/main" id="{9BC6E4DE-9D1D-28EF-39BC-9D060F164639}"/>
                </a:ext>
              </a:extLst>
            </p:cNvPr>
            <p:cNvSpPr/>
            <p:nvPr/>
          </p:nvSpPr>
          <p:spPr>
            <a:xfrm>
              <a:off x="6428934" y="0"/>
              <a:ext cx="47408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タイトル 1">
            <a:extLst>
              <a:ext uri="{FF2B5EF4-FFF2-40B4-BE49-F238E27FC236}">
                <a16:creationId xmlns:a16="http://schemas.microsoft.com/office/drawing/2014/main" id="{DE86C1AD-C264-FEFB-32D7-0F1CD12D3E53}"/>
              </a:ext>
            </a:extLst>
          </p:cNvPr>
          <p:cNvSpPr txBox="1">
            <a:spLocks/>
          </p:cNvSpPr>
          <p:nvPr/>
        </p:nvSpPr>
        <p:spPr>
          <a:xfrm>
            <a:off x="6517277" y="112541"/>
            <a:ext cx="4740812" cy="1167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342900" lvl="0" indent="-342900" algn="l">
              <a:buFont typeface="Arial" panose="020B0604020202020204" pitchFamily="34" charset="0"/>
              <a:buChar char="•"/>
            </a:pPr>
            <a:endParaRPr lang="ja-JP" altLang="ja-JP"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2DEC09C0-9903-FA82-8B35-65018D65DE35}"/>
              </a:ext>
            </a:extLst>
          </p:cNvPr>
          <p:cNvSpPr txBox="1"/>
          <p:nvPr/>
        </p:nvSpPr>
        <p:spPr>
          <a:xfrm>
            <a:off x="6889654" y="787792"/>
            <a:ext cx="4044878" cy="6001643"/>
          </a:xfrm>
          <a:prstGeom prst="rect">
            <a:avLst/>
          </a:prstGeom>
          <a:noFill/>
        </p:spPr>
        <p:txBody>
          <a:bodyPr wrap="square">
            <a:spAutoFit/>
          </a:bodyPr>
          <a:lstStyle/>
          <a:p>
            <a:pPr marL="342900" lvl="0" indent="-342900" algn="l">
              <a:buFont typeface="Arial" panose="020B0604020202020204" pitchFamily="34" charset="0"/>
              <a:buChar char="•"/>
            </a:pPr>
            <a:r>
              <a:rPr lang="ja-JP" altLang="ja-JP" sz="2400" dirty="0">
                <a:solidFill>
                  <a:srgbClr val="00B050"/>
                </a:solidFill>
                <a:latin typeface="ＭＳ Ｐゴシック" panose="020B0600070205080204" pitchFamily="50" charset="-128"/>
                <a:ea typeface="ＭＳ Ｐゴシック" panose="020B0600070205080204" pitchFamily="50" charset="-128"/>
              </a:rPr>
              <a:t>落ちこぼれ」（学習困難）、「吹きこぼれ」（学習不振）</a:t>
            </a:r>
          </a:p>
          <a:p>
            <a:pPr marL="342900" lvl="0" indent="-342900" algn="l">
              <a:buFont typeface="Arial" panose="020B0604020202020204" pitchFamily="34" charset="0"/>
              <a:buChar char="•"/>
            </a:pPr>
            <a:r>
              <a:rPr lang="ja-JP" altLang="ja-JP" sz="2400" dirty="0">
                <a:latin typeface="ＭＳ Ｐゴシック" panose="020B0600070205080204" pitchFamily="50" charset="-128"/>
                <a:ea typeface="ＭＳ Ｐゴシック" panose="020B0600070205080204" pitchFamily="50" charset="-128"/>
              </a:rPr>
              <a:t>「早修」（飛び級あり）、「拡充」（飛び級なし）</a:t>
            </a:r>
          </a:p>
          <a:p>
            <a:pPr marL="342900" lvl="0" indent="-342900" algn="l">
              <a:buFont typeface="Arial" panose="020B0604020202020204" pitchFamily="34" charset="0"/>
              <a:buChar char="•"/>
            </a:pPr>
            <a:r>
              <a:rPr lang="ja-JP" altLang="ja-JP" sz="2400" dirty="0">
                <a:solidFill>
                  <a:srgbClr val="7030A0"/>
                </a:solidFill>
                <a:latin typeface="ＭＳ Ｐゴシック" panose="020B0600070205080204" pitchFamily="50" charset="-128"/>
                <a:ea typeface="ＭＳ Ｐゴシック" panose="020B0600070205080204" pitchFamily="50" charset="-128"/>
              </a:rPr>
              <a:t>通常の教育課程では不適応、不利な才能児</a:t>
            </a:r>
          </a:p>
          <a:p>
            <a:pPr marL="342900" lvl="0" indent="-342900" algn="l">
              <a:buFont typeface="Arial" panose="020B0604020202020204" pitchFamily="34" charset="0"/>
              <a:buChar char="•"/>
            </a:pPr>
            <a:r>
              <a:rPr lang="ja-JP" altLang="ja-JP" sz="2400" dirty="0">
                <a:latin typeface="ＭＳ Ｐゴシック" panose="020B0600070205080204" pitchFamily="50" charset="-128"/>
                <a:ea typeface="ＭＳ Ｐゴシック" panose="020B0600070205080204" pitchFamily="50" charset="-128"/>
              </a:rPr>
              <a:t>社会的多様性（学習に不利な家庭環境）</a:t>
            </a:r>
          </a:p>
          <a:p>
            <a:pPr marL="342900" lvl="0" indent="-342900" algn="l">
              <a:buFont typeface="Arial" panose="020B0604020202020204" pitchFamily="34" charset="0"/>
              <a:buChar char="•"/>
            </a:pPr>
            <a:r>
              <a:rPr lang="ja-JP" altLang="ja-JP" sz="2400" dirty="0">
                <a:solidFill>
                  <a:srgbClr val="0000CC"/>
                </a:solidFill>
                <a:latin typeface="ＭＳ Ｐゴシック" panose="020B0600070205080204" pitchFamily="50" charset="-128"/>
                <a:ea typeface="ＭＳ Ｐゴシック" panose="020B0600070205080204" pitchFamily="50" charset="-128"/>
              </a:rPr>
              <a:t>発達的多様性（学校や生活で困る発達的特性）</a:t>
            </a:r>
          </a:p>
          <a:p>
            <a:pPr marL="342900" lvl="0" indent="-342900" algn="l">
              <a:buFont typeface="Arial" panose="020B0604020202020204" pitchFamily="34" charset="0"/>
              <a:buChar char="•"/>
            </a:pPr>
            <a:r>
              <a:rPr lang="ja-JP" altLang="ja-JP" sz="2400" dirty="0">
                <a:latin typeface="ＭＳ Ｐゴシック" panose="020B0600070205080204" pitchFamily="50" charset="-128"/>
                <a:ea typeface="ＭＳ Ｐゴシック" panose="020B0600070205080204" pitchFamily="50" charset="-128"/>
              </a:rPr>
              <a:t>→　興味や関心を伸ばし活かして苦手を補う（違った環境では才能を伸ばせる）</a:t>
            </a:r>
          </a:p>
          <a:p>
            <a:pPr marL="342900" lvl="0" indent="-342900" algn="l">
              <a:buFont typeface="Arial" panose="020B0604020202020204" pitchFamily="34" charset="0"/>
              <a:buChar char="•"/>
            </a:pPr>
            <a:r>
              <a:rPr lang="ja-JP" altLang="ja-JP" sz="2400" dirty="0">
                <a:solidFill>
                  <a:srgbClr val="FF0000"/>
                </a:solidFill>
                <a:latin typeface="ＭＳ Ｐゴシック" panose="020B0600070205080204" pitchFamily="50" charset="-128"/>
                <a:ea typeface="ＭＳ Ｐゴシック" panose="020B0600070205080204" pitchFamily="50" charset="-128"/>
              </a:rPr>
              <a:t>「才能は識別されるが隠れる」「両方とも診断・識別されずに平均的に見える」</a:t>
            </a:r>
          </a:p>
        </p:txBody>
      </p:sp>
      <p:sp>
        <p:nvSpPr>
          <p:cNvPr id="30" name="タイトル 1">
            <a:extLst>
              <a:ext uri="{FF2B5EF4-FFF2-40B4-BE49-F238E27FC236}">
                <a16:creationId xmlns:a16="http://schemas.microsoft.com/office/drawing/2014/main" id="{C37B1731-F79A-BF3F-D680-6DB549046E63}"/>
              </a:ext>
            </a:extLst>
          </p:cNvPr>
          <p:cNvSpPr txBox="1">
            <a:spLocks/>
          </p:cNvSpPr>
          <p:nvPr/>
        </p:nvSpPr>
        <p:spPr>
          <a:xfrm>
            <a:off x="7108122" y="-42202"/>
            <a:ext cx="3681798" cy="9260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sz="2800" dirty="0">
                <a:solidFill>
                  <a:srgbClr val="FF0000"/>
                </a:solidFill>
                <a:latin typeface="ＭＳ Ｐゴシック" panose="020B0600070205080204" pitchFamily="50" charset="-128"/>
                <a:ea typeface="ＭＳ Ｐゴシック" panose="020B0600070205080204" pitchFamily="50" charset="-128"/>
              </a:rPr>
              <a:t>２Ｅ（</a:t>
            </a:r>
            <a:r>
              <a:rPr lang="en-US" altLang="ja-JP" sz="2800" dirty="0">
                <a:solidFill>
                  <a:srgbClr val="FF0000"/>
                </a:solidFill>
                <a:latin typeface="ＭＳ Ｐゴシック" panose="020B0600070205080204" pitchFamily="50" charset="-128"/>
                <a:ea typeface="ＭＳ Ｐゴシック" panose="020B0600070205080204" pitchFamily="50" charset="-128"/>
              </a:rPr>
              <a:t>twice exceptional</a:t>
            </a:r>
            <a:r>
              <a:rPr lang="ja-JP" altLang="ja-JP" sz="2800" dirty="0">
                <a:solidFill>
                  <a:srgbClr val="FF0000"/>
                </a:solidFill>
                <a:latin typeface="ＭＳ Ｐゴシック" panose="020B0600070205080204" pitchFamily="50" charset="-128"/>
                <a:ea typeface="ＭＳ Ｐゴシック" panose="020B0600070205080204" pitchFamily="50" charset="-128"/>
              </a:rPr>
              <a:t>）</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lang="ja-JP" altLang="ja-JP" sz="2800" dirty="0">
                <a:solidFill>
                  <a:srgbClr val="FF0000"/>
                </a:solidFill>
                <a:latin typeface="ＭＳ Ｐゴシック" panose="020B0600070205080204" pitchFamily="50" charset="-128"/>
                <a:ea typeface="ＭＳ Ｐゴシック" panose="020B0600070205080204" pitchFamily="50" charset="-128"/>
              </a:rPr>
              <a:t>の才能を生かす</a:t>
            </a:r>
            <a:r>
              <a:rPr lang="en-US" altLang="ja-JP" sz="2800" dirty="0">
                <a:solidFill>
                  <a:srgbClr val="FF0000"/>
                </a:solidFill>
                <a:latin typeface="ＭＳ Ｐゴシック" panose="020B0600070205080204" pitchFamily="50" charset="-128"/>
                <a:ea typeface="ＭＳ Ｐゴシック" panose="020B0600070205080204" pitchFamily="50" charset="-128"/>
              </a:rPr>
              <a:t> </a:t>
            </a:r>
            <a:endParaRPr lang="ja-JP" altLang="en-US" sz="2800"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5284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26</a:t>
            </a:fld>
            <a:endParaRPr kumimoji="1" lang="ja-JP" altLang="en-US"/>
          </a:p>
        </p:txBody>
      </p:sp>
      <p:grpSp>
        <p:nvGrpSpPr>
          <p:cNvPr id="5" name="グループ化 4"/>
          <p:cNvGrpSpPr/>
          <p:nvPr/>
        </p:nvGrpSpPr>
        <p:grpSpPr>
          <a:xfrm>
            <a:off x="3095899" y="470263"/>
            <a:ext cx="6283234" cy="6074228"/>
            <a:chOff x="3778313" y="1102259"/>
            <a:chExt cx="4635374" cy="4653481"/>
          </a:xfrm>
        </p:grpSpPr>
        <p:pic>
          <p:nvPicPr>
            <p:cNvPr id="2" name="図 1"/>
            <p:cNvPicPr>
              <a:picLocks noChangeAspect="1"/>
            </p:cNvPicPr>
            <p:nvPr/>
          </p:nvPicPr>
          <p:blipFill>
            <a:blip r:embed="rId2"/>
            <a:stretch>
              <a:fillRect/>
            </a:stretch>
          </p:blipFill>
          <p:spPr>
            <a:xfrm>
              <a:off x="3778313" y="1102259"/>
              <a:ext cx="4635374" cy="4653481"/>
            </a:xfrm>
            <a:prstGeom prst="rect">
              <a:avLst/>
            </a:prstGeom>
          </p:spPr>
        </p:pic>
        <p:pic>
          <p:nvPicPr>
            <p:cNvPr id="3" name="図 2"/>
            <p:cNvPicPr>
              <a:picLocks noChangeAspect="1"/>
            </p:cNvPicPr>
            <p:nvPr/>
          </p:nvPicPr>
          <p:blipFill>
            <a:blip r:embed="rId3"/>
            <a:stretch>
              <a:fillRect/>
            </a:stretch>
          </p:blipFill>
          <p:spPr>
            <a:xfrm>
              <a:off x="5336671" y="1739749"/>
              <a:ext cx="1231271" cy="217283"/>
            </a:xfrm>
            <a:prstGeom prst="rect">
              <a:avLst/>
            </a:prstGeom>
          </p:spPr>
        </p:pic>
      </p:grpSp>
      <p:sp>
        <p:nvSpPr>
          <p:cNvPr id="6" name="テキスト ボックス 5"/>
          <p:cNvSpPr txBox="1"/>
          <p:nvPr/>
        </p:nvSpPr>
        <p:spPr>
          <a:xfrm>
            <a:off x="7393579" y="6225722"/>
            <a:ext cx="1415772" cy="369332"/>
          </a:xfrm>
          <a:prstGeom prst="rect">
            <a:avLst/>
          </a:prstGeom>
          <a:noFill/>
        </p:spPr>
        <p:txBody>
          <a:bodyPr wrap="none" rtlCol="0">
            <a:spAutoFit/>
          </a:bodyPr>
          <a:lstStyle/>
          <a:p>
            <a:r>
              <a:rPr kumimoji="1" lang="en-US" altLang="ja-JP" dirty="0">
                <a:solidFill>
                  <a:schemeClr val="bg1"/>
                </a:solidFill>
              </a:rPr>
              <a:t>2019</a:t>
            </a:r>
            <a:r>
              <a:rPr kumimoji="1" lang="ja-JP" altLang="en-US" dirty="0">
                <a:solidFill>
                  <a:schemeClr val="bg1"/>
                </a:solidFill>
              </a:rPr>
              <a:t>年</a:t>
            </a:r>
            <a:r>
              <a:rPr kumimoji="1" lang="en-US" altLang="ja-JP" dirty="0">
                <a:solidFill>
                  <a:schemeClr val="bg1"/>
                </a:solidFill>
              </a:rPr>
              <a:t>10</a:t>
            </a:r>
            <a:r>
              <a:rPr kumimoji="1" lang="ja-JP" altLang="en-US" dirty="0">
                <a:solidFill>
                  <a:schemeClr val="bg1"/>
                </a:solidFill>
              </a:rPr>
              <a:t>月</a:t>
            </a:r>
          </a:p>
        </p:txBody>
      </p:sp>
      <p:sp>
        <p:nvSpPr>
          <p:cNvPr id="7" name="日付プレースホルダー 6"/>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174846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Oval 3"/>
          <p:cNvSpPr>
            <a:spLocks noChangeArrowheads="1"/>
          </p:cNvSpPr>
          <p:nvPr/>
        </p:nvSpPr>
        <p:spPr bwMode="auto">
          <a:xfrm>
            <a:off x="2779486" y="737770"/>
            <a:ext cx="6310944" cy="54742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 name="グループ化 3"/>
          <p:cNvGrpSpPr/>
          <p:nvPr/>
        </p:nvGrpSpPr>
        <p:grpSpPr>
          <a:xfrm>
            <a:off x="1797096" y="3313619"/>
            <a:ext cx="2901177" cy="2420337"/>
            <a:chOff x="2424114" y="3789364"/>
            <a:chExt cx="2879725" cy="2519362"/>
          </a:xfrm>
        </p:grpSpPr>
        <p:sp>
          <p:nvSpPr>
            <p:cNvPr id="28677"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28682" name="Group 11"/>
            <p:cNvGrpSpPr>
              <a:grpSpLocks/>
            </p:cNvGrpSpPr>
            <p:nvPr/>
          </p:nvGrpSpPr>
          <p:grpSpPr bwMode="auto">
            <a:xfrm>
              <a:off x="2711450" y="3933826"/>
              <a:ext cx="2305050" cy="1871663"/>
              <a:chOff x="2018" y="981"/>
              <a:chExt cx="1452" cy="1179"/>
            </a:xfrm>
          </p:grpSpPr>
          <p:sp>
            <p:nvSpPr>
              <p:cNvPr id="28692"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3"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自閉症</a:t>
                </a:r>
                <a:endParaRPr lang="en-US" altLang="ja-JP" sz="1800" b="1" dirty="0"/>
              </a:p>
            </p:txBody>
          </p:sp>
          <p:sp>
            <p:nvSpPr>
              <p:cNvPr id="28694"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多動症</a:t>
                </a:r>
              </a:p>
            </p:txBody>
          </p:sp>
          <p:sp>
            <p:nvSpPr>
              <p:cNvPr id="28695"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学習症</a:t>
                </a:r>
              </a:p>
            </p:txBody>
          </p:sp>
        </p:grpSp>
      </p:grpSp>
      <p:grpSp>
        <p:nvGrpSpPr>
          <p:cNvPr id="3" name="グループ化 2"/>
          <p:cNvGrpSpPr/>
          <p:nvPr/>
        </p:nvGrpSpPr>
        <p:grpSpPr>
          <a:xfrm>
            <a:off x="7104747" y="3376126"/>
            <a:ext cx="2901177" cy="2351708"/>
            <a:chOff x="9194806" y="3789364"/>
            <a:chExt cx="2879725" cy="2447925"/>
          </a:xfrm>
        </p:grpSpPr>
        <p:sp>
          <p:nvSpPr>
            <p:cNvPr id="28678" name="Oval 6"/>
            <p:cNvSpPr>
              <a:spLocks noChangeArrowheads="1"/>
            </p:cNvSpPr>
            <p:nvPr/>
          </p:nvSpPr>
          <p:spPr bwMode="auto">
            <a:xfrm>
              <a:off x="9194806" y="3789364"/>
              <a:ext cx="2879725" cy="2447925"/>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28683" name="Group 16"/>
            <p:cNvGrpSpPr>
              <a:grpSpLocks/>
            </p:cNvGrpSpPr>
            <p:nvPr/>
          </p:nvGrpSpPr>
          <p:grpSpPr bwMode="auto">
            <a:xfrm>
              <a:off x="9553579" y="3932237"/>
              <a:ext cx="2305050" cy="1871663"/>
              <a:chOff x="2154" y="1117"/>
              <a:chExt cx="1452" cy="1179"/>
            </a:xfrm>
          </p:grpSpPr>
          <p:sp>
            <p:nvSpPr>
              <p:cNvPr id="28688" name="Oval 17"/>
              <p:cNvSpPr>
                <a:spLocks noChangeArrowheads="1"/>
              </p:cNvSpPr>
              <p:nvPr/>
            </p:nvSpPr>
            <p:spPr bwMode="auto">
              <a:xfrm>
                <a:off x="2290" y="1298"/>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9" name="Oval 18"/>
              <p:cNvSpPr>
                <a:spLocks noChangeArrowheads="1"/>
              </p:cNvSpPr>
              <p:nvPr/>
            </p:nvSpPr>
            <p:spPr bwMode="auto">
              <a:xfrm>
                <a:off x="2154"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意識変動</a:t>
                </a:r>
              </a:p>
            </p:txBody>
          </p:sp>
          <p:sp>
            <p:nvSpPr>
              <p:cNvPr id="28690" name="Oval 19"/>
              <p:cNvSpPr>
                <a:spLocks noChangeArrowheads="1"/>
              </p:cNvSpPr>
              <p:nvPr/>
            </p:nvSpPr>
            <p:spPr bwMode="auto">
              <a:xfrm>
                <a:off x="2517" y="1117"/>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気分変動</a:t>
                </a:r>
              </a:p>
            </p:txBody>
          </p:sp>
          <p:sp>
            <p:nvSpPr>
              <p:cNvPr id="28691" name="Oval 20"/>
              <p:cNvSpPr>
                <a:spLocks noChangeArrowheads="1"/>
              </p:cNvSpPr>
              <p:nvPr/>
            </p:nvSpPr>
            <p:spPr bwMode="auto">
              <a:xfrm>
                <a:off x="2926"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対人変動</a:t>
                </a:r>
              </a:p>
            </p:txBody>
          </p:sp>
        </p:grpSp>
      </p:grpSp>
      <p:sp>
        <p:nvSpPr>
          <p:cNvPr id="28684" name="Rectangle 21"/>
          <p:cNvSpPr>
            <a:spLocks noChangeArrowheads="1"/>
          </p:cNvSpPr>
          <p:nvPr/>
        </p:nvSpPr>
        <p:spPr bwMode="auto">
          <a:xfrm>
            <a:off x="2347467" y="4201783"/>
            <a:ext cx="1812036"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神経発達症</a:t>
            </a:r>
          </a:p>
        </p:txBody>
      </p:sp>
      <p:grpSp>
        <p:nvGrpSpPr>
          <p:cNvPr id="6" name="グループ化 5"/>
          <p:cNvGrpSpPr/>
          <p:nvPr/>
        </p:nvGrpSpPr>
        <p:grpSpPr>
          <a:xfrm>
            <a:off x="4471075" y="2244100"/>
            <a:ext cx="2901177" cy="2420337"/>
            <a:chOff x="9173705" y="948194"/>
            <a:chExt cx="2879724" cy="2519364"/>
          </a:xfrm>
        </p:grpSpPr>
        <p:sp>
          <p:nvSpPr>
            <p:cNvPr id="28676" name="Oval 4"/>
            <p:cNvSpPr>
              <a:spLocks noChangeArrowheads="1"/>
            </p:cNvSpPr>
            <p:nvPr/>
          </p:nvSpPr>
          <p:spPr bwMode="auto">
            <a:xfrm>
              <a:off x="9173705" y="948194"/>
              <a:ext cx="2879724" cy="2519364"/>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9" name="Oval 7"/>
            <p:cNvSpPr>
              <a:spLocks noChangeArrowheads="1"/>
            </p:cNvSpPr>
            <p:nvPr/>
          </p:nvSpPr>
          <p:spPr bwMode="auto">
            <a:xfrm>
              <a:off x="9666976" y="1449162"/>
              <a:ext cx="1800224" cy="143986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0" name="Oval 8"/>
            <p:cNvSpPr>
              <a:spLocks noChangeArrowheads="1"/>
            </p:cNvSpPr>
            <p:nvPr/>
          </p:nvSpPr>
          <p:spPr bwMode="auto">
            <a:xfrm>
              <a:off x="9451074" y="2096863"/>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身体感覚</a:t>
              </a:r>
              <a:endParaRPr lang="en-US" altLang="ja-JP" sz="1800" b="1" dirty="0"/>
            </a:p>
          </p:txBody>
        </p:sp>
        <p:sp>
          <p:nvSpPr>
            <p:cNvPr id="28681" name="Oval 9"/>
            <p:cNvSpPr>
              <a:spLocks noChangeArrowheads="1"/>
            </p:cNvSpPr>
            <p:nvPr/>
          </p:nvSpPr>
          <p:spPr bwMode="auto">
            <a:xfrm>
              <a:off x="10027337" y="1161824"/>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通常感覚</a:t>
              </a:r>
              <a:endParaRPr lang="en-US" altLang="ja-JP" sz="1800" b="1" dirty="0"/>
            </a:p>
          </p:txBody>
        </p:sp>
        <p:sp>
          <p:nvSpPr>
            <p:cNvPr id="28687" name="Oval 8"/>
            <p:cNvSpPr>
              <a:spLocks noChangeArrowheads="1"/>
            </p:cNvSpPr>
            <p:nvPr/>
          </p:nvSpPr>
          <p:spPr bwMode="auto">
            <a:xfrm>
              <a:off x="10676628" y="2096861"/>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超感覚</a:t>
              </a:r>
              <a:endParaRPr lang="en-US" altLang="ja-JP" sz="1800" b="1" dirty="0"/>
            </a:p>
          </p:txBody>
        </p:sp>
      </p:grpSp>
      <p:grpSp>
        <p:nvGrpSpPr>
          <p:cNvPr id="28" name="グループ化 27"/>
          <p:cNvGrpSpPr/>
          <p:nvPr/>
        </p:nvGrpSpPr>
        <p:grpSpPr>
          <a:xfrm>
            <a:off x="4437975" y="82738"/>
            <a:ext cx="2901177" cy="2420337"/>
            <a:chOff x="2424114" y="3789364"/>
            <a:chExt cx="2879725" cy="2519362"/>
          </a:xfrm>
        </p:grpSpPr>
        <p:sp>
          <p:nvSpPr>
            <p:cNvPr id="29"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30" name="Group 11"/>
            <p:cNvGrpSpPr>
              <a:grpSpLocks/>
            </p:cNvGrpSpPr>
            <p:nvPr/>
          </p:nvGrpSpPr>
          <p:grpSpPr bwMode="auto">
            <a:xfrm>
              <a:off x="2711450" y="3933826"/>
              <a:ext cx="2305050" cy="1871663"/>
              <a:chOff x="2018" y="981"/>
              <a:chExt cx="1452" cy="1179"/>
            </a:xfrm>
          </p:grpSpPr>
          <p:sp>
            <p:nvSpPr>
              <p:cNvPr id="31"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2"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疼痛</a:t>
                </a:r>
                <a:endParaRPr lang="en-US" altLang="ja-JP" sz="1800" b="1" dirty="0"/>
              </a:p>
            </p:txBody>
          </p:sp>
          <p:sp>
            <p:nvSpPr>
              <p:cNvPr id="33"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過敏</a:t>
                </a:r>
              </a:p>
            </p:txBody>
          </p:sp>
          <p:sp>
            <p:nvSpPr>
              <p:cNvPr id="34"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疲労</a:t>
                </a:r>
              </a:p>
            </p:txBody>
          </p:sp>
        </p:grpSp>
      </p:grpSp>
      <p:sp>
        <p:nvSpPr>
          <p:cNvPr id="37" name="Rectangle 23"/>
          <p:cNvSpPr>
            <a:spLocks noChangeArrowheads="1"/>
          </p:cNvSpPr>
          <p:nvPr/>
        </p:nvSpPr>
        <p:spPr bwMode="auto">
          <a:xfrm>
            <a:off x="4723489" y="3115027"/>
            <a:ext cx="2392590"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感覚過敏症</a:t>
            </a:r>
          </a:p>
        </p:txBody>
      </p:sp>
      <p:sp>
        <p:nvSpPr>
          <p:cNvPr id="28686" name="Rectangle 23"/>
          <p:cNvSpPr>
            <a:spLocks noChangeArrowheads="1"/>
          </p:cNvSpPr>
          <p:nvPr/>
        </p:nvSpPr>
        <p:spPr bwMode="auto">
          <a:xfrm>
            <a:off x="4532998" y="899874"/>
            <a:ext cx="2805446"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慢性疲労症候群</a:t>
            </a:r>
          </a:p>
        </p:txBody>
      </p:sp>
      <p:sp>
        <p:nvSpPr>
          <p:cNvPr id="28685" name="Rectangle 22"/>
          <p:cNvSpPr>
            <a:spLocks noChangeArrowheads="1"/>
          </p:cNvSpPr>
          <p:nvPr/>
        </p:nvSpPr>
        <p:spPr bwMode="auto">
          <a:xfrm>
            <a:off x="7216208" y="4229904"/>
            <a:ext cx="2809557"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発達性トラウマ症</a:t>
            </a:r>
          </a:p>
        </p:txBody>
      </p:sp>
      <p:grpSp>
        <p:nvGrpSpPr>
          <p:cNvPr id="35" name="グループ化 34"/>
          <p:cNvGrpSpPr/>
          <p:nvPr/>
        </p:nvGrpSpPr>
        <p:grpSpPr>
          <a:xfrm>
            <a:off x="4470631" y="4315100"/>
            <a:ext cx="2901177" cy="2420337"/>
            <a:chOff x="2424114" y="3789364"/>
            <a:chExt cx="2879725" cy="2519362"/>
          </a:xfrm>
        </p:grpSpPr>
        <p:sp>
          <p:nvSpPr>
            <p:cNvPr id="36"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38" name="Group 11"/>
            <p:cNvGrpSpPr>
              <a:grpSpLocks/>
            </p:cNvGrpSpPr>
            <p:nvPr/>
          </p:nvGrpSpPr>
          <p:grpSpPr bwMode="auto">
            <a:xfrm>
              <a:off x="2711450" y="3933826"/>
              <a:ext cx="2305050" cy="1871663"/>
              <a:chOff x="2018" y="981"/>
              <a:chExt cx="1452" cy="1179"/>
            </a:xfrm>
          </p:grpSpPr>
          <p:sp>
            <p:nvSpPr>
              <p:cNvPr id="39"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0"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41"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42"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grpSp>
        <p:nvGrpSpPr>
          <p:cNvPr id="51" name="グループ化 50"/>
          <p:cNvGrpSpPr/>
          <p:nvPr/>
        </p:nvGrpSpPr>
        <p:grpSpPr>
          <a:xfrm>
            <a:off x="7196413" y="966654"/>
            <a:ext cx="2901177" cy="2420337"/>
            <a:chOff x="2424114" y="3789364"/>
            <a:chExt cx="2879725" cy="2519362"/>
          </a:xfrm>
        </p:grpSpPr>
        <p:sp>
          <p:nvSpPr>
            <p:cNvPr id="52"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53" name="Group 11"/>
            <p:cNvGrpSpPr>
              <a:grpSpLocks/>
            </p:cNvGrpSpPr>
            <p:nvPr/>
          </p:nvGrpSpPr>
          <p:grpSpPr bwMode="auto">
            <a:xfrm>
              <a:off x="2711450" y="3933826"/>
              <a:ext cx="2305050" cy="1871663"/>
              <a:chOff x="2018" y="981"/>
              <a:chExt cx="1452" cy="1179"/>
            </a:xfrm>
          </p:grpSpPr>
          <p:sp>
            <p:nvSpPr>
              <p:cNvPr id="54"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5"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56"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57"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grpSp>
        <p:nvGrpSpPr>
          <p:cNvPr id="58" name="グループ化 57"/>
          <p:cNvGrpSpPr/>
          <p:nvPr/>
        </p:nvGrpSpPr>
        <p:grpSpPr>
          <a:xfrm>
            <a:off x="1666463" y="896983"/>
            <a:ext cx="2901177" cy="2420337"/>
            <a:chOff x="2424114" y="3789364"/>
            <a:chExt cx="2879725" cy="2519362"/>
          </a:xfrm>
        </p:grpSpPr>
        <p:sp>
          <p:nvSpPr>
            <p:cNvPr id="59"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60" name="Group 11"/>
            <p:cNvGrpSpPr>
              <a:grpSpLocks/>
            </p:cNvGrpSpPr>
            <p:nvPr/>
          </p:nvGrpSpPr>
          <p:grpSpPr bwMode="auto">
            <a:xfrm>
              <a:off x="2711450" y="3933826"/>
              <a:ext cx="2305050" cy="1871663"/>
              <a:chOff x="2018" y="981"/>
              <a:chExt cx="1452" cy="1179"/>
            </a:xfrm>
          </p:grpSpPr>
          <p:sp>
            <p:nvSpPr>
              <p:cNvPr id="61"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2"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63"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64"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sp>
        <p:nvSpPr>
          <p:cNvPr id="65" name="Rectangle 21"/>
          <p:cNvSpPr>
            <a:spLocks noChangeArrowheads="1"/>
          </p:cNvSpPr>
          <p:nvPr/>
        </p:nvSpPr>
        <p:spPr bwMode="auto">
          <a:xfrm>
            <a:off x="7537782" y="1763378"/>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電磁波過敏症</a:t>
            </a:r>
          </a:p>
        </p:txBody>
      </p:sp>
      <p:sp>
        <p:nvSpPr>
          <p:cNvPr id="66" name="Rectangle 21"/>
          <p:cNvSpPr>
            <a:spLocks noChangeArrowheads="1"/>
          </p:cNvSpPr>
          <p:nvPr/>
        </p:nvSpPr>
        <p:spPr bwMode="auto">
          <a:xfrm>
            <a:off x="4803282" y="5207622"/>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線維筋痛症</a:t>
            </a:r>
          </a:p>
        </p:txBody>
      </p:sp>
      <p:sp>
        <p:nvSpPr>
          <p:cNvPr id="50" name="Rectangle 21"/>
          <p:cNvSpPr>
            <a:spLocks noChangeArrowheads="1"/>
          </p:cNvSpPr>
          <p:nvPr/>
        </p:nvSpPr>
        <p:spPr bwMode="auto">
          <a:xfrm>
            <a:off x="2121043" y="1728542"/>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化学物質過敏症</a:t>
            </a:r>
          </a:p>
        </p:txBody>
      </p:sp>
      <p:sp>
        <p:nvSpPr>
          <p:cNvPr id="2" name="スライド番号プレースホルダー 1"/>
          <p:cNvSpPr>
            <a:spLocks noGrp="1"/>
          </p:cNvSpPr>
          <p:nvPr>
            <p:ph type="sldNum" sz="quarter" idx="12"/>
          </p:nvPr>
        </p:nvSpPr>
        <p:spPr/>
        <p:txBody>
          <a:bodyPr/>
          <a:lstStyle/>
          <a:p>
            <a:fld id="{DC0F30EA-423F-449D-A3CC-24E3AB670461}" type="slidenum">
              <a:rPr kumimoji="1" lang="ja-JP" altLang="en-US" smtClean="0"/>
              <a:t>27</a:t>
            </a:fld>
            <a:endParaRPr kumimoji="1" lang="ja-JP" altLang="en-US"/>
          </a:p>
        </p:txBody>
      </p:sp>
      <p:sp>
        <p:nvSpPr>
          <p:cNvPr id="5" name="テキスト ボックス 4"/>
          <p:cNvSpPr txBox="1"/>
          <p:nvPr/>
        </p:nvSpPr>
        <p:spPr>
          <a:xfrm>
            <a:off x="116896" y="75501"/>
            <a:ext cx="4629433" cy="646331"/>
          </a:xfrm>
          <a:prstGeom prst="rect">
            <a:avLst/>
          </a:prstGeom>
          <a:noFill/>
        </p:spPr>
        <p:txBody>
          <a:bodyPr wrap="square" rtlCol="0">
            <a:spAutoFit/>
          </a:bodyPr>
          <a:lstStyle/>
          <a:p>
            <a:r>
              <a:rPr lang="ja-JP" altLang="en-US" sz="3600" dirty="0">
                <a:solidFill>
                  <a:srgbClr val="0E24F0"/>
                </a:solidFill>
                <a:latin typeface="ＭＳ Ｐゴシック" panose="020B0600070205080204" pitchFamily="50" charset="-128"/>
                <a:ea typeface="ＭＳ Ｐゴシック" panose="020B0600070205080204" pitchFamily="50" charset="-128"/>
              </a:rPr>
              <a:t>　</a:t>
            </a:r>
            <a:r>
              <a:rPr kumimoji="1" lang="ja-JP" altLang="en-US" sz="3600" dirty="0">
                <a:solidFill>
                  <a:srgbClr val="0E24F0"/>
                </a:solidFill>
                <a:latin typeface="ＭＳ Ｐゴシック" panose="020B0600070205080204" pitchFamily="50" charset="-128"/>
                <a:ea typeface="ＭＳ Ｐゴシック" panose="020B0600070205080204" pitchFamily="50" charset="-128"/>
              </a:rPr>
              <a:t>過敏症を呈する疾患</a:t>
            </a:r>
          </a:p>
        </p:txBody>
      </p:sp>
      <p:sp>
        <p:nvSpPr>
          <p:cNvPr id="68" name="テキスト ボックス 67"/>
          <p:cNvSpPr txBox="1"/>
          <p:nvPr/>
        </p:nvSpPr>
        <p:spPr>
          <a:xfrm>
            <a:off x="7290889" y="68510"/>
            <a:ext cx="4806036" cy="646331"/>
          </a:xfrm>
          <a:prstGeom prst="rect">
            <a:avLst/>
          </a:prstGeom>
          <a:noFill/>
        </p:spPr>
        <p:txBody>
          <a:bodyPr wrap="square" rtlCol="0">
            <a:spAutoFit/>
          </a:bodyPr>
          <a:lstStyle/>
          <a:p>
            <a:r>
              <a:rPr kumimoji="1" lang="ja-JP" altLang="en-US" sz="3600" u="sng" dirty="0">
                <a:solidFill>
                  <a:srgbClr val="00B050"/>
                </a:solidFill>
                <a:latin typeface="ＭＳ Ｐゴシック" panose="020B0600070205080204" pitchFamily="50" charset="-128"/>
                <a:ea typeface="ＭＳ Ｐゴシック" panose="020B0600070205080204" pitchFamily="50" charset="-128"/>
              </a:rPr>
              <a:t>脳の慢性炎症が原因</a:t>
            </a:r>
          </a:p>
        </p:txBody>
      </p:sp>
      <p:sp>
        <p:nvSpPr>
          <p:cNvPr id="7" name="日付プレースホルダー 6"/>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0070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28</a:t>
            </a:fld>
            <a:endParaRPr kumimoji="1" lang="ja-JP" altLang="en-US"/>
          </a:p>
        </p:txBody>
      </p:sp>
      <p:pic>
        <p:nvPicPr>
          <p:cNvPr id="3" name="図 2">
            <a:extLst>
              <a:ext uri="{FF2B5EF4-FFF2-40B4-BE49-F238E27FC236}">
                <a16:creationId xmlns:a16="http://schemas.microsoft.com/office/drawing/2014/main" id="{1D5974AC-5EE4-6E74-BFD5-17604CF70FC7}"/>
              </a:ext>
            </a:extLst>
          </p:cNvPr>
          <p:cNvPicPr>
            <a:picLocks noChangeAspect="1"/>
          </p:cNvPicPr>
          <p:nvPr/>
        </p:nvPicPr>
        <p:blipFill>
          <a:blip r:embed="rId2"/>
          <a:stretch>
            <a:fillRect/>
          </a:stretch>
        </p:blipFill>
        <p:spPr>
          <a:xfrm>
            <a:off x="1201744" y="0"/>
            <a:ext cx="9788511" cy="6858000"/>
          </a:xfrm>
          <a:prstGeom prst="rect">
            <a:avLst/>
          </a:prstGeom>
        </p:spPr>
      </p:pic>
    </p:spTree>
    <p:extLst>
      <p:ext uri="{BB962C8B-B14F-4D97-AF65-F5344CB8AC3E}">
        <p14:creationId xmlns:p14="http://schemas.microsoft.com/office/powerpoint/2010/main" val="2502486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1489461" y="267255"/>
            <a:ext cx="10360477" cy="923330"/>
          </a:xfrm>
          <a:prstGeom prst="rect">
            <a:avLst/>
          </a:prstGeom>
          <a:noFill/>
        </p:spPr>
        <p:txBody>
          <a:bodyPr wrap="square" rtlCol="0">
            <a:spAutoFit/>
          </a:bodyPr>
          <a:lstStyle/>
          <a:p>
            <a:r>
              <a:rPr kumimoji="1" lang="ja-JP" altLang="en-US" sz="5400" dirty="0">
                <a:latin typeface="ＭＳ Ｐゴシック" panose="020B0600070205080204" pitchFamily="50" charset="-128"/>
                <a:ea typeface="ＭＳ Ｐゴシック" panose="020B0600070205080204" pitchFamily="50" charset="-128"/>
              </a:rPr>
              <a:t>ストレスの</a:t>
            </a:r>
            <a:r>
              <a:rPr lang="ja-JP" altLang="en-US" sz="5400" dirty="0">
                <a:latin typeface="ＭＳ Ｐゴシック" panose="020B0600070205080204" pitchFamily="50" charset="-128"/>
                <a:ea typeface="ＭＳ Ｐゴシック" panose="020B0600070205080204" pitchFamily="50" charset="-128"/>
              </a:rPr>
              <a:t>３</a:t>
            </a:r>
            <a:r>
              <a:rPr kumimoji="1" lang="ja-JP" altLang="en-US" sz="5400" dirty="0">
                <a:latin typeface="ＭＳ Ｐゴシック" panose="020B0600070205080204" pitchFamily="50" charset="-128"/>
                <a:ea typeface="ＭＳ Ｐゴシック" panose="020B0600070205080204" pitchFamily="50" charset="-128"/>
              </a:rPr>
              <a:t>段階論</a:t>
            </a:r>
            <a:r>
              <a:rPr kumimoji="1" lang="ja-JP" altLang="en-US" sz="4400" dirty="0">
                <a:latin typeface="ＭＳ Ｐゴシック" panose="020B0600070205080204" pitchFamily="50" charset="-128"/>
                <a:ea typeface="ＭＳ Ｐゴシック" panose="020B0600070205080204" pitchFamily="50" charset="-128"/>
              </a:rPr>
              <a:t>（セリエ、１９３６～）</a:t>
            </a:r>
          </a:p>
        </p:txBody>
      </p:sp>
      <p:grpSp>
        <p:nvGrpSpPr>
          <p:cNvPr id="66" name="グループ化 65"/>
          <p:cNvGrpSpPr/>
          <p:nvPr/>
        </p:nvGrpSpPr>
        <p:grpSpPr>
          <a:xfrm>
            <a:off x="1588553" y="1259258"/>
            <a:ext cx="9440874" cy="4449698"/>
            <a:chOff x="1368804" y="1112376"/>
            <a:chExt cx="9440874" cy="4449698"/>
          </a:xfrm>
        </p:grpSpPr>
        <p:grpSp>
          <p:nvGrpSpPr>
            <p:cNvPr id="54" name="グループ化 53"/>
            <p:cNvGrpSpPr/>
            <p:nvPr/>
          </p:nvGrpSpPr>
          <p:grpSpPr>
            <a:xfrm>
              <a:off x="1432233" y="1112376"/>
              <a:ext cx="9377445" cy="3827101"/>
              <a:chOff x="1141675" y="488533"/>
              <a:chExt cx="9377445" cy="3827101"/>
            </a:xfrm>
          </p:grpSpPr>
          <p:grpSp>
            <p:nvGrpSpPr>
              <p:cNvPr id="24" name="グループ化 23"/>
              <p:cNvGrpSpPr/>
              <p:nvPr/>
            </p:nvGrpSpPr>
            <p:grpSpPr>
              <a:xfrm>
                <a:off x="1606611" y="1475248"/>
                <a:ext cx="8867073" cy="1737968"/>
                <a:chOff x="1495514" y="1321426"/>
                <a:chExt cx="8867073" cy="1737968"/>
              </a:xfrm>
            </p:grpSpPr>
            <p:sp>
              <p:nvSpPr>
                <p:cNvPr id="9" name="フリーフォーム 8"/>
                <p:cNvSpPr/>
                <p:nvPr/>
              </p:nvSpPr>
              <p:spPr>
                <a:xfrm>
                  <a:off x="1495514" y="1321426"/>
                  <a:ext cx="3281585" cy="1404682"/>
                </a:xfrm>
                <a:custGeom>
                  <a:avLst/>
                  <a:gdLst>
                    <a:gd name="connsiteX0" fmla="*/ 0 w 3281585"/>
                    <a:gd name="connsiteY0" fmla="*/ 1404682 h 1404682"/>
                    <a:gd name="connsiteX1" fmla="*/ 1051133 w 3281585"/>
                    <a:gd name="connsiteY1" fmla="*/ 191180 h 1404682"/>
                    <a:gd name="connsiteX2" fmla="*/ 3281585 w 3281585"/>
                    <a:gd name="connsiteY2" fmla="*/ 20264 h 1404682"/>
                  </a:gdLst>
                  <a:ahLst/>
                  <a:cxnLst>
                    <a:cxn ang="0">
                      <a:pos x="connsiteX0" y="connsiteY0"/>
                    </a:cxn>
                    <a:cxn ang="0">
                      <a:pos x="connsiteX1" y="connsiteY1"/>
                    </a:cxn>
                    <a:cxn ang="0">
                      <a:pos x="connsiteX2" y="connsiteY2"/>
                    </a:cxn>
                  </a:cxnLst>
                  <a:rect l="l" t="t" r="r" b="b"/>
                  <a:pathLst>
                    <a:path w="3281585" h="1404682">
                      <a:moveTo>
                        <a:pt x="0" y="1404682"/>
                      </a:moveTo>
                      <a:cubicBezTo>
                        <a:pt x="252101" y="913299"/>
                        <a:pt x="504202" y="421916"/>
                        <a:pt x="1051133" y="191180"/>
                      </a:cubicBezTo>
                      <a:cubicBezTo>
                        <a:pt x="1598064" y="-39556"/>
                        <a:pt x="2439824" y="-9646"/>
                        <a:pt x="3281585" y="20264"/>
                      </a:cubicBezTo>
                    </a:path>
                  </a:pathLst>
                </a:custGeom>
                <a:noFill/>
                <a:ln w="28575">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4265972" y="1330456"/>
                  <a:ext cx="3023594" cy="19779"/>
                </a:xfrm>
                <a:prstGeom prst="line">
                  <a:avLst/>
                </a:prstGeom>
                <a:ln w="28575">
                  <a:solidFill>
                    <a:srgbClr val="0000CC"/>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329639" y="1365760"/>
                  <a:ext cx="3032948" cy="1693634"/>
                </a:xfrm>
                <a:prstGeom prst="straightConnector1">
                  <a:avLst/>
                </a:prstGeom>
                <a:ln w="28575">
                  <a:solidFill>
                    <a:srgbClr val="0000CC"/>
                  </a:solidFill>
                  <a:prstDash val="lgDash"/>
                  <a:tailEnd type="triangle"/>
                </a:ln>
              </p:spPr>
              <p:style>
                <a:lnRef idx="1">
                  <a:schemeClr val="accent1"/>
                </a:lnRef>
                <a:fillRef idx="0">
                  <a:schemeClr val="accent1"/>
                </a:fillRef>
                <a:effectRef idx="0">
                  <a:schemeClr val="accent1"/>
                </a:effectRef>
                <a:fontRef idx="minor">
                  <a:schemeClr val="tx1"/>
                </a:fontRef>
              </p:style>
            </p:cxnSp>
          </p:grpSp>
          <p:cxnSp>
            <p:nvCxnSpPr>
              <p:cNvPr id="7" name="直線コネクタ 6"/>
              <p:cNvCxnSpPr/>
              <p:nvPr/>
            </p:nvCxnSpPr>
            <p:spPr>
              <a:xfrm>
                <a:off x="1192951" y="2828662"/>
                <a:ext cx="9302188" cy="420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フリーフォーム 26"/>
              <p:cNvSpPr/>
              <p:nvPr/>
            </p:nvSpPr>
            <p:spPr>
              <a:xfrm>
                <a:off x="1196414" y="1504063"/>
                <a:ext cx="1982624" cy="2075107"/>
              </a:xfrm>
              <a:custGeom>
                <a:avLst/>
                <a:gdLst>
                  <a:gd name="connsiteX0" fmla="*/ 0 w 1982624"/>
                  <a:gd name="connsiteY0" fmla="*/ 1333144 h 2075107"/>
                  <a:gd name="connsiteX1" fmla="*/ 504202 w 1982624"/>
                  <a:gd name="connsiteY1" fmla="*/ 2016807 h 2075107"/>
                  <a:gd name="connsiteX2" fmla="*/ 1982624 w 1982624"/>
                  <a:gd name="connsiteY2" fmla="*/ 0 h 2075107"/>
                </a:gdLst>
                <a:ahLst/>
                <a:cxnLst>
                  <a:cxn ang="0">
                    <a:pos x="connsiteX0" y="connsiteY0"/>
                  </a:cxn>
                  <a:cxn ang="0">
                    <a:pos x="connsiteX1" y="connsiteY1"/>
                  </a:cxn>
                  <a:cxn ang="0">
                    <a:pos x="connsiteX2" y="connsiteY2"/>
                  </a:cxn>
                </a:cxnLst>
                <a:rect l="l" t="t" r="r" b="b"/>
                <a:pathLst>
                  <a:path w="1982624" h="2075107">
                    <a:moveTo>
                      <a:pt x="0" y="1333144"/>
                    </a:moveTo>
                    <a:cubicBezTo>
                      <a:pt x="86882" y="1786071"/>
                      <a:pt x="173765" y="2238998"/>
                      <a:pt x="504202" y="2016807"/>
                    </a:cubicBezTo>
                    <a:cubicBezTo>
                      <a:pt x="834639" y="1794616"/>
                      <a:pt x="1408631" y="897308"/>
                      <a:pt x="1982624"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3161945" y="941944"/>
                <a:ext cx="2845749" cy="587757"/>
              </a:xfrm>
              <a:custGeom>
                <a:avLst/>
                <a:gdLst>
                  <a:gd name="connsiteX0" fmla="*/ 0 w 2845749"/>
                  <a:gd name="connsiteY0" fmla="*/ 587757 h 587757"/>
                  <a:gd name="connsiteX1" fmla="*/ 1674976 w 2845749"/>
                  <a:gd name="connsiteY1" fmla="*/ 66464 h 587757"/>
                  <a:gd name="connsiteX2" fmla="*/ 2845749 w 2845749"/>
                  <a:gd name="connsiteY2" fmla="*/ 23735 h 587757"/>
                </a:gdLst>
                <a:ahLst/>
                <a:cxnLst>
                  <a:cxn ang="0">
                    <a:pos x="connsiteX0" y="connsiteY0"/>
                  </a:cxn>
                  <a:cxn ang="0">
                    <a:pos x="connsiteX1" y="connsiteY1"/>
                  </a:cxn>
                  <a:cxn ang="0">
                    <a:pos x="connsiteX2" y="connsiteY2"/>
                  </a:cxn>
                </a:cxnLst>
                <a:rect l="l" t="t" r="r" b="b"/>
                <a:pathLst>
                  <a:path w="2845749" h="587757">
                    <a:moveTo>
                      <a:pt x="0" y="587757"/>
                    </a:moveTo>
                    <a:cubicBezTo>
                      <a:pt x="600342" y="374112"/>
                      <a:pt x="1200685" y="160468"/>
                      <a:pt x="1674976" y="66464"/>
                    </a:cubicBezTo>
                    <a:cubicBezTo>
                      <a:pt x="2149268" y="-27540"/>
                      <a:pt x="2497508" y="-1903"/>
                      <a:pt x="2845749" y="2373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a:off x="6007694" y="941944"/>
                <a:ext cx="2162086" cy="32540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1141675" y="4209781"/>
                <a:ext cx="9329484" cy="71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1191523" y="501504"/>
                <a:ext cx="9303616" cy="6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1169046" y="554052"/>
                <a:ext cx="18821" cy="3761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2287124" y="544080"/>
                <a:ext cx="18821" cy="3761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7294656" y="508471"/>
                <a:ext cx="611" cy="3734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0471159" y="488533"/>
                <a:ext cx="47961" cy="3720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6011672" y="554052"/>
                <a:ext cx="17092" cy="3690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3148828" y="544080"/>
                <a:ext cx="9140" cy="37430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テキスト ボックス 55"/>
            <p:cNvSpPr txBox="1"/>
            <p:nvPr/>
          </p:nvSpPr>
          <p:spPr>
            <a:xfrm>
              <a:off x="8489523" y="4848804"/>
              <a:ext cx="1569660" cy="646331"/>
            </a:xfrm>
            <a:prstGeom prst="rect">
              <a:avLst/>
            </a:prstGeom>
            <a:noFill/>
          </p:spPr>
          <p:txBody>
            <a:bodyPr wrap="none" rtlCol="0">
              <a:spAutoFit/>
            </a:bodyPr>
            <a:lstStyle/>
            <a:p>
              <a:r>
                <a:rPr kumimoji="1" lang="ja-JP" altLang="en-US" sz="3600" dirty="0">
                  <a:solidFill>
                    <a:srgbClr val="0052C3"/>
                  </a:solidFill>
                  <a:latin typeface="ＭＳ Ｐゴシック" panose="020B0600070205080204" pitchFamily="50" charset="-128"/>
                  <a:ea typeface="ＭＳ Ｐゴシック" panose="020B0600070205080204" pitchFamily="50" charset="-128"/>
                </a:rPr>
                <a:t>疲弊期</a:t>
              </a:r>
            </a:p>
          </p:txBody>
        </p:sp>
        <p:sp>
          <p:nvSpPr>
            <p:cNvPr id="57" name="テキスト ボックス 56"/>
            <p:cNvSpPr txBox="1"/>
            <p:nvPr/>
          </p:nvSpPr>
          <p:spPr>
            <a:xfrm>
              <a:off x="6100121" y="4882987"/>
              <a:ext cx="1569660" cy="646331"/>
            </a:xfrm>
            <a:prstGeom prst="rect">
              <a:avLst/>
            </a:prstGeom>
            <a:noFill/>
          </p:spPr>
          <p:txBody>
            <a:bodyPr wrap="none" rtlCol="0">
              <a:spAutoFit/>
            </a:bodyPr>
            <a:lstStyle/>
            <a:p>
              <a:r>
                <a:rPr lang="ja-JP" altLang="en-US" sz="3600" dirty="0">
                  <a:solidFill>
                    <a:srgbClr val="7030A0"/>
                  </a:solidFill>
                  <a:latin typeface="ＭＳ Ｐゴシック" panose="020B0600070205080204" pitchFamily="50" charset="-128"/>
                  <a:ea typeface="ＭＳ Ｐゴシック" panose="020B0600070205080204" pitchFamily="50" charset="-128"/>
                </a:rPr>
                <a:t>抵抗</a:t>
              </a:r>
              <a:r>
                <a:rPr kumimoji="1" lang="ja-JP" altLang="en-US" sz="3600" dirty="0">
                  <a:solidFill>
                    <a:srgbClr val="7030A0"/>
                  </a:solidFill>
                  <a:latin typeface="ＭＳ Ｐゴシック" panose="020B0600070205080204" pitchFamily="50" charset="-128"/>
                  <a:ea typeface="ＭＳ Ｐゴシック" panose="020B0600070205080204" pitchFamily="50" charset="-128"/>
                </a:rPr>
                <a:t>期</a:t>
              </a:r>
            </a:p>
          </p:txBody>
        </p:sp>
        <p:sp>
          <p:nvSpPr>
            <p:cNvPr id="58" name="テキスト ボックス 57"/>
            <p:cNvSpPr txBox="1"/>
            <p:nvPr/>
          </p:nvSpPr>
          <p:spPr>
            <a:xfrm>
              <a:off x="1487480" y="4915743"/>
              <a:ext cx="2492990"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警告反応</a:t>
              </a:r>
              <a:r>
                <a:rPr kumimoji="1" lang="ja-JP" altLang="en-US" sz="3600" dirty="0">
                  <a:latin typeface="ＭＳ Ｐゴシック" panose="020B0600070205080204" pitchFamily="50" charset="-128"/>
                  <a:ea typeface="ＭＳ Ｐゴシック" panose="020B0600070205080204" pitchFamily="50" charset="-128"/>
                </a:rPr>
                <a:t>期</a:t>
              </a:r>
            </a:p>
          </p:txBody>
        </p:sp>
        <p:sp>
          <p:nvSpPr>
            <p:cNvPr id="59" name="テキスト ボックス 58"/>
            <p:cNvSpPr txBox="1"/>
            <p:nvPr/>
          </p:nvSpPr>
          <p:spPr>
            <a:xfrm>
              <a:off x="4026522" y="1287321"/>
              <a:ext cx="1569660" cy="646331"/>
            </a:xfrm>
            <a:prstGeom prst="rect">
              <a:avLst/>
            </a:prstGeom>
            <a:solidFill>
              <a:schemeClr val="bg1"/>
            </a:solidFill>
          </p:spPr>
          <p:txBody>
            <a:bodyPr wrap="non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抵抗力</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8068254" y="2479567"/>
              <a:ext cx="1980029" cy="523220"/>
            </a:xfrm>
            <a:prstGeom prst="rect">
              <a:avLst/>
            </a:prstGeom>
            <a:solidFill>
              <a:schemeClr val="bg1"/>
            </a:solidFill>
          </p:spPr>
          <p:txBody>
            <a:bodyPr wrap="none" rtlCol="0">
              <a:spAutoFit/>
            </a:bodyPr>
            <a:lstStyle/>
            <a:p>
              <a:r>
                <a:rPr lang="ja-JP" altLang="en-US" sz="2800" dirty="0">
                  <a:solidFill>
                    <a:srgbClr val="0000CC"/>
                  </a:solidFill>
                  <a:latin typeface="ＭＳ Ｐゴシック" panose="020B0600070205080204" pitchFamily="50" charset="-128"/>
                  <a:ea typeface="ＭＳ Ｐゴシック" panose="020B0600070205080204" pitchFamily="50" charset="-128"/>
                </a:rPr>
                <a:t>副腎皮質量</a:t>
              </a:r>
              <a:endParaRPr kumimoji="1" lang="ja-JP" altLang="en-US" sz="2800" dirty="0">
                <a:solidFill>
                  <a:srgbClr val="0000CC"/>
                </a:solidFill>
                <a:latin typeface="ＭＳ Ｐゴシック" panose="020B0600070205080204" pitchFamily="50" charset="-128"/>
                <a:ea typeface="ＭＳ Ｐゴシック" panose="020B0600070205080204" pitchFamily="50" charset="-128"/>
              </a:endParaRPr>
            </a:p>
          </p:txBody>
        </p:sp>
        <p:sp>
          <p:nvSpPr>
            <p:cNvPr id="61" name="テキスト ボックス 60"/>
            <p:cNvSpPr txBox="1"/>
            <p:nvPr/>
          </p:nvSpPr>
          <p:spPr>
            <a:xfrm>
              <a:off x="4537822" y="4383993"/>
              <a:ext cx="902811"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前期</a:t>
              </a:r>
            </a:p>
          </p:txBody>
        </p:sp>
        <p:sp>
          <p:nvSpPr>
            <p:cNvPr id="62" name="テキスト ボックス 61"/>
            <p:cNvSpPr txBox="1"/>
            <p:nvPr/>
          </p:nvSpPr>
          <p:spPr>
            <a:xfrm>
              <a:off x="6484841" y="4356930"/>
              <a:ext cx="902811" cy="523220"/>
            </a:xfrm>
            <a:prstGeom prst="rect">
              <a:avLst/>
            </a:prstGeom>
            <a:noFill/>
          </p:spPr>
          <p:txBody>
            <a:bodyPr wrap="none" rtlCol="0">
              <a:spAutoFit/>
            </a:bodyPr>
            <a:lstStyle/>
            <a:p>
              <a:r>
                <a:rPr lang="ja-JP" altLang="en-US" sz="2800" dirty="0">
                  <a:solidFill>
                    <a:schemeClr val="accent6">
                      <a:lumMod val="50000"/>
                    </a:schemeClr>
                  </a:solidFill>
                  <a:latin typeface="ＭＳ Ｐゴシック" panose="020B0600070205080204" pitchFamily="50" charset="-128"/>
                  <a:ea typeface="ＭＳ Ｐゴシック" panose="020B0600070205080204" pitchFamily="50" charset="-128"/>
                </a:rPr>
                <a:t>後</a:t>
              </a:r>
              <a:r>
                <a:rPr kumimoji="1" lang="ja-JP" altLang="en-US" sz="2800" dirty="0">
                  <a:solidFill>
                    <a:schemeClr val="accent6">
                      <a:lumMod val="50000"/>
                    </a:schemeClr>
                  </a:solidFill>
                  <a:latin typeface="ＭＳ Ｐゴシック" panose="020B0600070205080204" pitchFamily="50" charset="-128"/>
                  <a:ea typeface="ＭＳ Ｐゴシック" panose="020B0600070205080204" pitchFamily="50" charset="-128"/>
                </a:rPr>
                <a:t>期</a:t>
              </a:r>
            </a:p>
          </p:txBody>
        </p:sp>
        <p:sp>
          <p:nvSpPr>
            <p:cNvPr id="64" name="テキスト ボックス 63"/>
            <p:cNvSpPr txBox="1"/>
            <p:nvPr/>
          </p:nvSpPr>
          <p:spPr>
            <a:xfrm>
              <a:off x="1368804" y="3452501"/>
              <a:ext cx="553998" cy="1430841"/>
            </a:xfrm>
            <a:prstGeom prst="rect">
              <a:avLst/>
            </a:prstGeom>
            <a:noFill/>
          </p:spPr>
          <p:txBody>
            <a:bodyPr vert="eaVert"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ショック期</a:t>
              </a:r>
            </a:p>
          </p:txBody>
        </p:sp>
        <p:sp>
          <p:nvSpPr>
            <p:cNvPr id="65" name="テキスト ボックス 64"/>
            <p:cNvSpPr txBox="1"/>
            <p:nvPr/>
          </p:nvSpPr>
          <p:spPr>
            <a:xfrm>
              <a:off x="2538155" y="1220621"/>
              <a:ext cx="553998" cy="1738617"/>
            </a:xfrm>
            <a:prstGeom prst="rect">
              <a:avLst/>
            </a:prstGeom>
            <a:noFill/>
          </p:spPr>
          <p:txBody>
            <a:bodyPr vert="eaVert"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反ショック期</a:t>
              </a:r>
            </a:p>
          </p:txBody>
        </p:sp>
      </p:grpSp>
      <p:sp>
        <p:nvSpPr>
          <p:cNvPr id="2" name="テキスト ボックス 1"/>
          <p:cNvSpPr txBox="1"/>
          <p:nvPr/>
        </p:nvSpPr>
        <p:spPr>
          <a:xfrm>
            <a:off x="4168056" y="2468168"/>
            <a:ext cx="2031325" cy="923330"/>
          </a:xfrm>
          <a:prstGeom prst="rect">
            <a:avLst/>
          </a:prstGeom>
          <a:noFill/>
        </p:spPr>
        <p:txBody>
          <a:bodyPr wrap="none" rtlCol="0">
            <a:spAutoFit/>
          </a:bodyPr>
          <a:lstStyle/>
          <a:p>
            <a:r>
              <a:rPr kumimoji="1" lang="en-US" altLang="ja-JP" dirty="0">
                <a:solidFill>
                  <a:srgbClr val="FF0000"/>
                </a:solidFill>
                <a:latin typeface="ＭＳ Ｐゴシック" panose="020B0600070205080204" pitchFamily="50" charset="-128"/>
                <a:ea typeface="ＭＳ Ｐゴシック" panose="020B0600070205080204" pitchFamily="50" charset="-128"/>
              </a:rPr>
              <a:t>HPA</a:t>
            </a:r>
            <a:r>
              <a:rPr kumimoji="1" lang="ja-JP" altLang="en-US" dirty="0">
                <a:solidFill>
                  <a:srgbClr val="FF0000"/>
                </a:solidFill>
                <a:latin typeface="ＭＳ Ｐゴシック" panose="020B0600070205080204" pitchFamily="50" charset="-128"/>
                <a:ea typeface="ＭＳ Ｐゴシック" panose="020B0600070205080204" pitchFamily="50" charset="-128"/>
              </a:rPr>
              <a:t>軸を源とし、</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solidFill>
                  <a:srgbClr val="FF0000"/>
                </a:solidFill>
                <a:latin typeface="ＭＳ Ｐゴシック" panose="020B0600070205080204" pitchFamily="50" charset="-128"/>
                <a:ea typeface="ＭＳ Ｐゴシック" panose="020B0600070205080204" pitchFamily="50" charset="-128"/>
              </a:rPr>
              <a:t>交感神経系の亢進</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solidFill>
                  <a:srgbClr val="FF0000"/>
                </a:solidFill>
                <a:latin typeface="ＭＳ Ｐゴシック" panose="020B0600070205080204" pitchFamily="50" charset="-128"/>
                <a:ea typeface="ＭＳ Ｐゴシック" panose="020B0600070205080204" pitchFamily="50" charset="-128"/>
              </a:rPr>
              <a:t>に支えられている</a:t>
            </a:r>
            <a:endParaRPr kumimoji="1" lang="ja-JP" altLang="en-US" dirty="0">
              <a:solidFill>
                <a:srgbClr val="FF0000"/>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7573718" y="3647951"/>
            <a:ext cx="3187091" cy="923330"/>
          </a:xfrm>
          <a:prstGeom prst="rect">
            <a:avLst/>
          </a:prstGeom>
          <a:solidFill>
            <a:schemeClr val="bg1"/>
          </a:solidFill>
        </p:spPr>
        <p:txBody>
          <a:bodyPr wrap="none" rtlCol="0">
            <a:spAutoFit/>
          </a:bodyPr>
          <a:lstStyle/>
          <a:p>
            <a:r>
              <a:rPr kumimoji="1" lang="ja-JP" altLang="en-US" dirty="0">
                <a:solidFill>
                  <a:srgbClr val="0052C3"/>
                </a:solidFill>
                <a:latin typeface="ＭＳ Ｐゴシック" panose="020B0600070205080204" pitchFamily="50" charset="-128"/>
                <a:ea typeface="ＭＳ Ｐゴシック" panose="020B0600070205080204" pitchFamily="50" charset="-128"/>
              </a:rPr>
              <a:t>交感神経系の抵抗力が</a:t>
            </a:r>
            <a:endParaRPr kumimoji="1" lang="en-US" altLang="ja-JP" dirty="0">
              <a:solidFill>
                <a:srgbClr val="0052C3"/>
              </a:solidFill>
              <a:latin typeface="ＭＳ Ｐゴシック" panose="020B0600070205080204" pitchFamily="50" charset="-128"/>
              <a:ea typeface="ＭＳ Ｐゴシック" panose="020B0600070205080204" pitchFamily="50" charset="-128"/>
            </a:endParaRPr>
          </a:p>
          <a:p>
            <a:r>
              <a:rPr lang="ja-JP" altLang="en-US" dirty="0">
                <a:solidFill>
                  <a:srgbClr val="0052C3"/>
                </a:solidFill>
                <a:latin typeface="ＭＳ Ｐゴシック" panose="020B0600070205080204" pitchFamily="50" charset="-128"/>
                <a:ea typeface="ＭＳ Ｐゴシック" panose="020B0600070205080204" pitchFamily="50" charset="-128"/>
              </a:rPr>
              <a:t>尽きると、病的状態に</a:t>
            </a:r>
            <a:r>
              <a:rPr kumimoji="1" lang="ja-JP" altLang="en-US" dirty="0">
                <a:solidFill>
                  <a:srgbClr val="0052C3"/>
                </a:solidFill>
                <a:latin typeface="ＭＳ Ｐゴシック" panose="020B0600070205080204" pitchFamily="50" charset="-128"/>
                <a:ea typeface="ＭＳ Ｐゴシック" panose="020B0600070205080204" pitchFamily="50" charset="-128"/>
              </a:rPr>
              <a:t>突入し</a:t>
            </a:r>
            <a:endParaRPr kumimoji="1" lang="en-US" altLang="ja-JP" dirty="0">
              <a:solidFill>
                <a:srgbClr val="0052C3"/>
              </a:solidFill>
              <a:latin typeface="ＭＳ Ｐゴシック" panose="020B0600070205080204" pitchFamily="50" charset="-128"/>
              <a:ea typeface="ＭＳ Ｐゴシック" panose="020B0600070205080204" pitchFamily="50" charset="-128"/>
            </a:endParaRPr>
          </a:p>
          <a:p>
            <a:r>
              <a:rPr kumimoji="1" lang="ja-JP" altLang="en-US" dirty="0">
                <a:solidFill>
                  <a:srgbClr val="0052C3"/>
                </a:solidFill>
                <a:latin typeface="ＭＳ Ｐゴシック" panose="020B0600070205080204" pitchFamily="50" charset="-128"/>
                <a:ea typeface="ＭＳ Ｐゴシック" panose="020B0600070205080204" pitchFamily="50" charset="-128"/>
              </a:rPr>
              <a:t>防衛反応も回復能力も</a:t>
            </a:r>
            <a:r>
              <a:rPr lang="ja-JP" altLang="en-US" dirty="0">
                <a:solidFill>
                  <a:srgbClr val="0052C3"/>
                </a:solidFill>
                <a:latin typeface="ＭＳ Ｐゴシック" panose="020B0600070205080204" pitchFamily="50" charset="-128"/>
                <a:ea typeface="ＭＳ Ｐゴシック" panose="020B0600070205080204" pitchFamily="50" charset="-128"/>
              </a:rPr>
              <a:t>底をつく</a:t>
            </a:r>
            <a:endParaRPr kumimoji="1" lang="ja-JP" altLang="en-US" dirty="0">
              <a:solidFill>
                <a:srgbClr val="0052C3"/>
              </a:solidFill>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3311902" y="5657643"/>
            <a:ext cx="3926075" cy="923330"/>
          </a:xfrm>
          <a:prstGeom prst="rect">
            <a:avLst/>
          </a:prstGeom>
          <a:noFill/>
        </p:spPr>
        <p:txBody>
          <a:bodyPr wrap="none" rtlCol="0">
            <a:spAutoFit/>
          </a:bodyPr>
          <a:lstStyle/>
          <a:p>
            <a:r>
              <a:rPr lang="ja-JP" altLang="en-US" dirty="0">
                <a:solidFill>
                  <a:srgbClr val="FF0000"/>
                </a:solidFill>
                <a:latin typeface="ＭＳ Ｐゴシック" panose="020B0600070205080204" pitchFamily="50" charset="-128"/>
                <a:ea typeface="ＭＳ Ｐゴシック" panose="020B0600070205080204" pitchFamily="50" charset="-128"/>
              </a:rPr>
              <a:t>抵抗期の後期の“凍りつき”の段階は、</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dirty="0">
                <a:solidFill>
                  <a:srgbClr val="FF0000"/>
                </a:solidFill>
                <a:latin typeface="ＭＳ Ｐゴシック" panose="020B0600070205080204" pitchFamily="50" charset="-128"/>
                <a:ea typeface="ＭＳ Ｐゴシック" panose="020B0600070205080204" pitchFamily="50" charset="-128"/>
              </a:rPr>
              <a:t>交感神経</a:t>
            </a:r>
            <a:r>
              <a:rPr lang="ja-JP" altLang="en-US" dirty="0">
                <a:solidFill>
                  <a:srgbClr val="FF0000"/>
                </a:solidFill>
                <a:latin typeface="ＭＳ Ｐゴシック" panose="020B0600070205080204" pitchFamily="50" charset="-128"/>
                <a:ea typeface="ＭＳ Ｐゴシック" panose="020B0600070205080204" pitchFamily="50" charset="-128"/>
              </a:rPr>
              <a:t>系に拮抗しながら背側迷走</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solidFill>
                  <a:srgbClr val="FF0000"/>
                </a:solidFill>
                <a:latin typeface="ＭＳ Ｐゴシック" panose="020B0600070205080204" pitchFamily="50" charset="-128"/>
                <a:ea typeface="ＭＳ Ｐゴシック" panose="020B0600070205080204" pitchFamily="50" charset="-128"/>
              </a:rPr>
              <a:t>神経系が</a:t>
            </a:r>
            <a:r>
              <a:rPr lang="ja-JP" altLang="en-US" b="1" dirty="0">
                <a:solidFill>
                  <a:srgbClr val="FF0000"/>
                </a:solidFill>
                <a:latin typeface="ＭＳ Ｐゴシック" panose="020B0600070205080204" pitchFamily="50" charset="-128"/>
                <a:ea typeface="ＭＳ Ｐゴシック" panose="020B0600070205080204" pitchFamily="50" charset="-128"/>
              </a:rPr>
              <a:t>共に亢進</a:t>
            </a:r>
            <a:r>
              <a:rPr lang="ja-JP" altLang="en-US" dirty="0">
                <a:solidFill>
                  <a:srgbClr val="FF0000"/>
                </a:solidFill>
                <a:latin typeface="ＭＳ Ｐゴシック" panose="020B0600070205080204" pitchFamily="50" charset="-128"/>
                <a:ea typeface="ＭＳ Ｐゴシック" panose="020B0600070205080204" pitchFamily="50" charset="-128"/>
              </a:rPr>
              <a:t>している状態。</a:t>
            </a:r>
            <a:endParaRPr lang="en-US" altLang="ja-JP" dirty="0">
              <a:solidFill>
                <a:srgbClr val="FF0000"/>
              </a:solidFill>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7155995" y="5632738"/>
            <a:ext cx="4450257" cy="923330"/>
          </a:xfrm>
          <a:prstGeom prst="rect">
            <a:avLst/>
          </a:prstGeom>
          <a:noFill/>
        </p:spPr>
        <p:txBody>
          <a:bodyPr wrap="none" rtlCol="0">
            <a:spAutoFit/>
          </a:bodyPr>
          <a:lstStyle/>
          <a:p>
            <a:r>
              <a:rPr kumimoji="1" lang="ja-JP" altLang="en-US" dirty="0">
                <a:solidFill>
                  <a:srgbClr val="0052C3"/>
                </a:solidFill>
                <a:latin typeface="ＭＳ Ｐゴシック" panose="020B0600070205080204" pitchFamily="50" charset="-128"/>
                <a:ea typeface="ＭＳ Ｐゴシック" panose="020B0600070205080204" pitchFamily="50" charset="-128"/>
              </a:rPr>
              <a:t>疲弊期の“シャットダウン（虚脱）”の段階は、</a:t>
            </a:r>
            <a:endParaRPr kumimoji="1" lang="en-US" altLang="ja-JP" dirty="0">
              <a:solidFill>
                <a:srgbClr val="0052C3"/>
              </a:solidFill>
              <a:latin typeface="ＭＳ Ｐゴシック" panose="020B0600070205080204" pitchFamily="50" charset="-128"/>
              <a:ea typeface="ＭＳ Ｐゴシック" panose="020B0600070205080204" pitchFamily="50" charset="-128"/>
            </a:endParaRPr>
          </a:p>
          <a:p>
            <a:r>
              <a:rPr kumimoji="1" lang="ja-JP" altLang="en-US" dirty="0">
                <a:solidFill>
                  <a:srgbClr val="0052C3"/>
                </a:solidFill>
                <a:latin typeface="ＭＳ Ｐゴシック" panose="020B0600070205080204" pitchFamily="50" charset="-128"/>
                <a:ea typeface="ＭＳ Ｐゴシック" panose="020B0600070205080204" pitchFamily="50" charset="-128"/>
              </a:rPr>
              <a:t>交感神経系の</a:t>
            </a:r>
            <a:r>
              <a:rPr kumimoji="1" lang="ja-JP" altLang="en-US" b="1" dirty="0">
                <a:solidFill>
                  <a:srgbClr val="0052C3"/>
                </a:solidFill>
                <a:latin typeface="ＭＳ Ｐゴシック" panose="020B0600070205080204" pitchFamily="50" charset="-128"/>
                <a:ea typeface="ＭＳ Ｐゴシック" panose="020B0600070205080204" pitchFamily="50" charset="-128"/>
              </a:rPr>
              <a:t>枯渇</a:t>
            </a:r>
            <a:r>
              <a:rPr kumimoji="1" lang="ja-JP" altLang="en-US" dirty="0">
                <a:solidFill>
                  <a:srgbClr val="0052C3"/>
                </a:solidFill>
                <a:latin typeface="ＭＳ Ｐゴシック" panose="020B0600070205080204" pitchFamily="50" charset="-128"/>
                <a:ea typeface="ＭＳ Ｐゴシック" panose="020B0600070205080204" pitchFamily="50" charset="-128"/>
              </a:rPr>
              <a:t>と</a:t>
            </a:r>
            <a:endParaRPr kumimoji="1" lang="en-US" altLang="ja-JP" dirty="0">
              <a:solidFill>
                <a:srgbClr val="0052C3"/>
              </a:solidFill>
              <a:latin typeface="ＭＳ Ｐゴシック" panose="020B0600070205080204" pitchFamily="50" charset="-128"/>
              <a:ea typeface="ＭＳ Ｐゴシック" panose="020B0600070205080204" pitchFamily="50" charset="-128"/>
            </a:endParaRPr>
          </a:p>
          <a:p>
            <a:r>
              <a:rPr kumimoji="1" lang="ja-JP" altLang="en-US" dirty="0">
                <a:solidFill>
                  <a:srgbClr val="0052C3"/>
                </a:solidFill>
                <a:latin typeface="ＭＳ Ｐゴシック" panose="020B0600070205080204" pitchFamily="50" charset="-128"/>
                <a:ea typeface="ＭＳ Ｐゴシック" panose="020B0600070205080204" pitchFamily="50" charset="-128"/>
              </a:rPr>
              <a:t>背側迷走神経系の</a:t>
            </a:r>
            <a:r>
              <a:rPr kumimoji="1" lang="ja-JP" altLang="en-US" b="1" dirty="0">
                <a:solidFill>
                  <a:srgbClr val="0052C3"/>
                </a:solidFill>
                <a:latin typeface="ＭＳ Ｐゴシック" panose="020B0600070205080204" pitchFamily="50" charset="-128"/>
                <a:ea typeface="ＭＳ Ｐゴシック" panose="020B0600070205080204" pitchFamily="50" charset="-128"/>
              </a:rPr>
              <a:t>優位</a:t>
            </a:r>
            <a:r>
              <a:rPr kumimoji="1" lang="ja-JP" altLang="en-US" dirty="0">
                <a:solidFill>
                  <a:srgbClr val="0052C3"/>
                </a:solidFill>
                <a:latin typeface="ＭＳ Ｐゴシック" panose="020B0600070205080204" pitchFamily="50" charset="-128"/>
                <a:ea typeface="ＭＳ Ｐゴシック" panose="020B0600070205080204" pitchFamily="50" charset="-128"/>
              </a:rPr>
              <a:t>の状態。</a:t>
            </a:r>
          </a:p>
        </p:txBody>
      </p:sp>
      <p:sp>
        <p:nvSpPr>
          <p:cNvPr id="5" name="スライド番号プレースホルダー 4"/>
          <p:cNvSpPr>
            <a:spLocks noGrp="1"/>
          </p:cNvSpPr>
          <p:nvPr>
            <p:ph type="sldNum" sz="quarter" idx="12"/>
          </p:nvPr>
        </p:nvSpPr>
        <p:spPr/>
        <p:txBody>
          <a:bodyPr/>
          <a:lstStyle/>
          <a:p>
            <a:fld id="{DC0F30EA-423F-449D-A3CC-24E3AB670461}" type="slidenum">
              <a:rPr kumimoji="1" lang="ja-JP" altLang="en-US" smtClean="0"/>
              <a:t>29</a:t>
            </a:fld>
            <a:endParaRPr kumimoji="1" lang="ja-JP" altLang="en-US" dirty="0"/>
          </a:p>
        </p:txBody>
      </p:sp>
      <p:sp>
        <p:nvSpPr>
          <p:cNvPr id="6" name="日付プレースホルダー 5"/>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76153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a:t>
            </a:fld>
            <a:endParaRPr kumimoji="1" lang="ja-JP" altLang="en-US"/>
          </a:p>
        </p:txBody>
      </p:sp>
      <p:pic>
        <p:nvPicPr>
          <p:cNvPr id="3" name="図 2">
            <a:extLst>
              <a:ext uri="{FF2B5EF4-FFF2-40B4-BE49-F238E27FC236}">
                <a16:creationId xmlns:a16="http://schemas.microsoft.com/office/drawing/2014/main" id="{EB3CB120-C532-4633-2802-C0AF46EAA896}"/>
              </a:ext>
            </a:extLst>
          </p:cNvPr>
          <p:cNvPicPr>
            <a:picLocks noChangeAspect="1"/>
          </p:cNvPicPr>
          <p:nvPr/>
        </p:nvPicPr>
        <p:blipFill>
          <a:blip r:embed="rId2"/>
          <a:stretch>
            <a:fillRect/>
          </a:stretch>
        </p:blipFill>
        <p:spPr>
          <a:xfrm>
            <a:off x="1128757" y="0"/>
            <a:ext cx="9934486" cy="6858000"/>
          </a:xfrm>
          <a:prstGeom prst="rect">
            <a:avLst/>
          </a:prstGeom>
        </p:spPr>
      </p:pic>
    </p:spTree>
    <p:extLst>
      <p:ext uri="{BB962C8B-B14F-4D97-AF65-F5344CB8AC3E}">
        <p14:creationId xmlns:p14="http://schemas.microsoft.com/office/powerpoint/2010/main" val="2379339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D9D857-834E-90FD-8639-C71DA13DEE24}"/>
              </a:ext>
            </a:extLst>
          </p:cNvPr>
          <p:cNvSpPr>
            <a:spLocks noGrp="1"/>
          </p:cNvSpPr>
          <p:nvPr>
            <p:ph type="sldNum" sz="quarter" idx="12"/>
          </p:nvPr>
        </p:nvSpPr>
        <p:spPr/>
        <p:txBody>
          <a:bodyPr/>
          <a:lstStyle/>
          <a:p>
            <a:fld id="{0372DA25-4E2C-490C-A952-784937CA15D6}" type="slidenum">
              <a:rPr kumimoji="1" lang="ja-JP" altLang="en-US" smtClean="0"/>
              <a:t>30</a:t>
            </a:fld>
            <a:endParaRPr kumimoji="1" lang="ja-JP" altLang="en-US"/>
          </a:p>
        </p:txBody>
      </p:sp>
      <p:pic>
        <p:nvPicPr>
          <p:cNvPr id="4" name="図 3">
            <a:extLst>
              <a:ext uri="{FF2B5EF4-FFF2-40B4-BE49-F238E27FC236}">
                <a16:creationId xmlns:a16="http://schemas.microsoft.com/office/drawing/2014/main" id="{7F3A0DBC-7F87-0A95-A72A-131FD8C2BED9}"/>
              </a:ext>
            </a:extLst>
          </p:cNvPr>
          <p:cNvPicPr>
            <a:picLocks noChangeAspect="1"/>
          </p:cNvPicPr>
          <p:nvPr/>
        </p:nvPicPr>
        <p:blipFill>
          <a:blip r:embed="rId2"/>
          <a:stretch>
            <a:fillRect/>
          </a:stretch>
        </p:blipFill>
        <p:spPr>
          <a:xfrm>
            <a:off x="1363892" y="194556"/>
            <a:ext cx="4490699" cy="3059287"/>
          </a:xfrm>
          <a:prstGeom prst="rect">
            <a:avLst/>
          </a:prstGeom>
        </p:spPr>
      </p:pic>
      <p:pic>
        <p:nvPicPr>
          <p:cNvPr id="8" name="図 7">
            <a:extLst>
              <a:ext uri="{FF2B5EF4-FFF2-40B4-BE49-F238E27FC236}">
                <a16:creationId xmlns:a16="http://schemas.microsoft.com/office/drawing/2014/main" id="{AD74CFB9-8A93-27AB-AACB-82F01FD960CC}"/>
              </a:ext>
            </a:extLst>
          </p:cNvPr>
          <p:cNvPicPr>
            <a:picLocks noChangeAspect="1"/>
          </p:cNvPicPr>
          <p:nvPr/>
        </p:nvPicPr>
        <p:blipFill>
          <a:blip r:embed="rId3"/>
          <a:stretch>
            <a:fillRect/>
          </a:stretch>
        </p:blipFill>
        <p:spPr>
          <a:xfrm>
            <a:off x="6337409" y="194556"/>
            <a:ext cx="4490699" cy="3059288"/>
          </a:xfrm>
          <a:prstGeom prst="rect">
            <a:avLst/>
          </a:prstGeom>
        </p:spPr>
      </p:pic>
      <p:pic>
        <p:nvPicPr>
          <p:cNvPr id="10" name="図 9">
            <a:extLst>
              <a:ext uri="{FF2B5EF4-FFF2-40B4-BE49-F238E27FC236}">
                <a16:creationId xmlns:a16="http://schemas.microsoft.com/office/drawing/2014/main" id="{F3E82088-056B-CA66-2CBC-DE83A1C6E513}"/>
              </a:ext>
            </a:extLst>
          </p:cNvPr>
          <p:cNvPicPr>
            <a:picLocks noChangeAspect="1"/>
          </p:cNvPicPr>
          <p:nvPr/>
        </p:nvPicPr>
        <p:blipFill>
          <a:blip r:embed="rId4"/>
          <a:stretch>
            <a:fillRect/>
          </a:stretch>
        </p:blipFill>
        <p:spPr>
          <a:xfrm>
            <a:off x="1404933" y="3478370"/>
            <a:ext cx="4449658" cy="3185074"/>
          </a:xfrm>
          <a:prstGeom prst="rect">
            <a:avLst/>
          </a:prstGeom>
        </p:spPr>
      </p:pic>
      <p:pic>
        <p:nvPicPr>
          <p:cNvPr id="12" name="図 11">
            <a:extLst>
              <a:ext uri="{FF2B5EF4-FFF2-40B4-BE49-F238E27FC236}">
                <a16:creationId xmlns:a16="http://schemas.microsoft.com/office/drawing/2014/main" id="{CEDB13DF-AE1C-606C-E0AE-3D24BC467981}"/>
              </a:ext>
            </a:extLst>
          </p:cNvPr>
          <p:cNvPicPr>
            <a:picLocks noChangeAspect="1"/>
          </p:cNvPicPr>
          <p:nvPr/>
        </p:nvPicPr>
        <p:blipFill>
          <a:blip r:embed="rId5"/>
          <a:stretch>
            <a:fillRect/>
          </a:stretch>
        </p:blipFill>
        <p:spPr>
          <a:xfrm>
            <a:off x="6337409" y="3479624"/>
            <a:ext cx="4557283" cy="3183820"/>
          </a:xfrm>
          <a:prstGeom prst="rect">
            <a:avLst/>
          </a:prstGeom>
        </p:spPr>
      </p:pic>
    </p:spTree>
    <p:extLst>
      <p:ext uri="{BB962C8B-B14F-4D97-AF65-F5344CB8AC3E}">
        <p14:creationId xmlns:p14="http://schemas.microsoft.com/office/powerpoint/2010/main" val="2519683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31</a:t>
            </a:fld>
            <a:endParaRPr kumimoji="1" lang="ja-JP" altLang="en-US"/>
          </a:p>
        </p:txBody>
      </p:sp>
      <p:pic>
        <p:nvPicPr>
          <p:cNvPr id="3" name="図 2">
            <a:extLst>
              <a:ext uri="{FF2B5EF4-FFF2-40B4-BE49-F238E27FC236}">
                <a16:creationId xmlns:a16="http://schemas.microsoft.com/office/drawing/2014/main" id="{78D2D8ED-80A6-A274-7450-1BB44FE5F851}"/>
              </a:ext>
            </a:extLst>
          </p:cNvPr>
          <p:cNvPicPr>
            <a:picLocks noChangeAspect="1"/>
          </p:cNvPicPr>
          <p:nvPr/>
        </p:nvPicPr>
        <p:blipFill>
          <a:blip r:embed="rId2"/>
          <a:stretch>
            <a:fillRect/>
          </a:stretch>
        </p:blipFill>
        <p:spPr>
          <a:xfrm>
            <a:off x="3023554" y="39202"/>
            <a:ext cx="9126061" cy="1170620"/>
          </a:xfrm>
          <a:prstGeom prst="rect">
            <a:avLst/>
          </a:prstGeom>
        </p:spPr>
      </p:pic>
      <p:pic>
        <p:nvPicPr>
          <p:cNvPr id="8" name="図 7">
            <a:extLst>
              <a:ext uri="{FF2B5EF4-FFF2-40B4-BE49-F238E27FC236}">
                <a16:creationId xmlns:a16="http://schemas.microsoft.com/office/drawing/2014/main" id="{3937680B-9EB3-0BFB-E170-556F2D39D518}"/>
              </a:ext>
            </a:extLst>
          </p:cNvPr>
          <p:cNvPicPr>
            <a:picLocks noChangeAspect="1"/>
          </p:cNvPicPr>
          <p:nvPr/>
        </p:nvPicPr>
        <p:blipFill>
          <a:blip r:embed="rId3"/>
          <a:stretch>
            <a:fillRect/>
          </a:stretch>
        </p:blipFill>
        <p:spPr>
          <a:xfrm>
            <a:off x="8548861" y="1033277"/>
            <a:ext cx="3466677" cy="2941422"/>
          </a:xfrm>
          <a:prstGeom prst="rect">
            <a:avLst/>
          </a:prstGeom>
        </p:spPr>
      </p:pic>
      <p:pic>
        <p:nvPicPr>
          <p:cNvPr id="10" name="図 9">
            <a:extLst>
              <a:ext uri="{FF2B5EF4-FFF2-40B4-BE49-F238E27FC236}">
                <a16:creationId xmlns:a16="http://schemas.microsoft.com/office/drawing/2014/main" id="{4B93413A-A0BE-ABA7-9BD4-DE1475BFBAF7}"/>
              </a:ext>
            </a:extLst>
          </p:cNvPr>
          <p:cNvPicPr>
            <a:picLocks noChangeAspect="1"/>
          </p:cNvPicPr>
          <p:nvPr/>
        </p:nvPicPr>
        <p:blipFill>
          <a:blip r:embed="rId4"/>
          <a:stretch>
            <a:fillRect/>
          </a:stretch>
        </p:blipFill>
        <p:spPr>
          <a:xfrm>
            <a:off x="8556637" y="3974699"/>
            <a:ext cx="3572754" cy="2844100"/>
          </a:xfrm>
          <a:prstGeom prst="rect">
            <a:avLst/>
          </a:prstGeom>
        </p:spPr>
      </p:pic>
      <p:pic>
        <p:nvPicPr>
          <p:cNvPr id="12" name="図 11">
            <a:extLst>
              <a:ext uri="{FF2B5EF4-FFF2-40B4-BE49-F238E27FC236}">
                <a16:creationId xmlns:a16="http://schemas.microsoft.com/office/drawing/2014/main" id="{6A543C18-1DC4-DB6D-C408-D03AFADE2F2E}"/>
              </a:ext>
            </a:extLst>
          </p:cNvPr>
          <p:cNvPicPr>
            <a:picLocks noChangeAspect="1"/>
          </p:cNvPicPr>
          <p:nvPr/>
        </p:nvPicPr>
        <p:blipFill>
          <a:blip r:embed="rId5"/>
          <a:stretch>
            <a:fillRect/>
          </a:stretch>
        </p:blipFill>
        <p:spPr>
          <a:xfrm>
            <a:off x="2927874" y="3877374"/>
            <a:ext cx="3224672" cy="2941423"/>
          </a:xfrm>
          <a:prstGeom prst="rect">
            <a:avLst/>
          </a:prstGeom>
        </p:spPr>
      </p:pic>
      <p:pic>
        <p:nvPicPr>
          <p:cNvPr id="14" name="図 13">
            <a:extLst>
              <a:ext uri="{FF2B5EF4-FFF2-40B4-BE49-F238E27FC236}">
                <a16:creationId xmlns:a16="http://schemas.microsoft.com/office/drawing/2014/main" id="{F9F116D5-021E-93F4-F645-EC84B84FABA1}"/>
              </a:ext>
            </a:extLst>
          </p:cNvPr>
          <p:cNvPicPr>
            <a:picLocks noChangeAspect="1"/>
          </p:cNvPicPr>
          <p:nvPr/>
        </p:nvPicPr>
        <p:blipFill>
          <a:blip r:embed="rId6"/>
          <a:stretch>
            <a:fillRect/>
          </a:stretch>
        </p:blipFill>
        <p:spPr>
          <a:xfrm>
            <a:off x="10375" y="0"/>
            <a:ext cx="2970975" cy="6858000"/>
          </a:xfrm>
          <a:prstGeom prst="rect">
            <a:avLst/>
          </a:prstGeom>
        </p:spPr>
      </p:pic>
      <p:pic>
        <p:nvPicPr>
          <p:cNvPr id="16" name="図 15">
            <a:extLst>
              <a:ext uri="{FF2B5EF4-FFF2-40B4-BE49-F238E27FC236}">
                <a16:creationId xmlns:a16="http://schemas.microsoft.com/office/drawing/2014/main" id="{E5500AA5-7412-61BC-E075-54633E24F20B}"/>
              </a:ext>
            </a:extLst>
          </p:cNvPr>
          <p:cNvPicPr>
            <a:picLocks noChangeAspect="1"/>
          </p:cNvPicPr>
          <p:nvPr/>
        </p:nvPicPr>
        <p:blipFill>
          <a:blip r:embed="rId7"/>
          <a:stretch>
            <a:fillRect/>
          </a:stretch>
        </p:blipFill>
        <p:spPr>
          <a:xfrm>
            <a:off x="5164373" y="1108692"/>
            <a:ext cx="4254759" cy="335902"/>
          </a:xfrm>
          <a:prstGeom prst="rect">
            <a:avLst/>
          </a:prstGeom>
        </p:spPr>
      </p:pic>
      <p:pic>
        <p:nvPicPr>
          <p:cNvPr id="20" name="図 19">
            <a:extLst>
              <a:ext uri="{FF2B5EF4-FFF2-40B4-BE49-F238E27FC236}">
                <a16:creationId xmlns:a16="http://schemas.microsoft.com/office/drawing/2014/main" id="{81879F99-CE40-978B-DC81-73C13FF14938}"/>
              </a:ext>
            </a:extLst>
          </p:cNvPr>
          <p:cNvPicPr>
            <a:picLocks noChangeAspect="1"/>
          </p:cNvPicPr>
          <p:nvPr/>
        </p:nvPicPr>
        <p:blipFill>
          <a:blip r:embed="rId8"/>
          <a:stretch>
            <a:fillRect/>
          </a:stretch>
        </p:blipFill>
        <p:spPr>
          <a:xfrm>
            <a:off x="3055081" y="1310090"/>
            <a:ext cx="3572755" cy="2679566"/>
          </a:xfrm>
          <a:prstGeom prst="rect">
            <a:avLst/>
          </a:prstGeom>
        </p:spPr>
      </p:pic>
      <p:pic>
        <p:nvPicPr>
          <p:cNvPr id="18" name="図 17">
            <a:extLst>
              <a:ext uri="{FF2B5EF4-FFF2-40B4-BE49-F238E27FC236}">
                <a16:creationId xmlns:a16="http://schemas.microsoft.com/office/drawing/2014/main" id="{F667690A-5F32-77D1-4DCE-D822EC37AC14}"/>
              </a:ext>
            </a:extLst>
          </p:cNvPr>
          <p:cNvPicPr>
            <a:picLocks noChangeAspect="1"/>
          </p:cNvPicPr>
          <p:nvPr/>
        </p:nvPicPr>
        <p:blipFill>
          <a:blip r:embed="rId9"/>
          <a:stretch>
            <a:fillRect/>
          </a:stretch>
        </p:blipFill>
        <p:spPr>
          <a:xfrm>
            <a:off x="6102314" y="1540198"/>
            <a:ext cx="2463282" cy="373224"/>
          </a:xfrm>
          <a:prstGeom prst="rect">
            <a:avLst/>
          </a:prstGeom>
        </p:spPr>
      </p:pic>
    </p:spTree>
    <p:extLst>
      <p:ext uri="{BB962C8B-B14F-4D97-AF65-F5344CB8AC3E}">
        <p14:creationId xmlns:p14="http://schemas.microsoft.com/office/powerpoint/2010/main" val="4017584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46655" y="400555"/>
            <a:ext cx="11319124" cy="769441"/>
          </a:xfrm>
          <a:prstGeom prst="rect">
            <a:avLst/>
          </a:prstGeom>
          <a:noFill/>
        </p:spPr>
        <p:txBody>
          <a:bodyPr wrap="none" rtlCol="0">
            <a:spAutoFit/>
          </a:bodyPr>
          <a:lstStyle/>
          <a:p>
            <a:r>
              <a:rPr kumimoji="1" lang="ja-JP" altLang="en-US" sz="4400" dirty="0">
                <a:solidFill>
                  <a:srgbClr val="0000CC"/>
                </a:solidFill>
                <a:latin typeface="ＭＳ Ｐゴシック" panose="020B0600070205080204" pitchFamily="50" charset="-128"/>
                <a:ea typeface="ＭＳ Ｐゴシック" panose="020B0600070205080204" pitchFamily="50" charset="-128"/>
              </a:rPr>
              <a:t>筋痛性脳脊髄炎（</a:t>
            </a:r>
            <a:r>
              <a:rPr kumimoji="1" lang="en-US" altLang="ja-JP" sz="4400" dirty="0">
                <a:solidFill>
                  <a:srgbClr val="0000CC"/>
                </a:solidFill>
                <a:latin typeface="ＭＳ Ｐゴシック" panose="020B0600070205080204" pitchFamily="50" charset="-128"/>
                <a:ea typeface="ＭＳ Ｐゴシック" panose="020B0600070205080204" pitchFamily="50" charset="-128"/>
              </a:rPr>
              <a:t>ME)</a:t>
            </a:r>
            <a:r>
              <a:rPr kumimoji="1" lang="ja-JP" altLang="en-US" sz="4400" dirty="0">
                <a:latin typeface="ＭＳ Ｐゴシック" panose="020B0600070205080204" pitchFamily="50" charset="-128"/>
                <a:ea typeface="ＭＳ Ｐゴシック" panose="020B0600070205080204" pitchFamily="50" charset="-128"/>
              </a:rPr>
              <a:t>／</a:t>
            </a:r>
            <a:r>
              <a:rPr kumimoji="1" lang="ja-JP" altLang="en-US" sz="4400" dirty="0">
                <a:solidFill>
                  <a:srgbClr val="FF0000"/>
                </a:solidFill>
                <a:latin typeface="ＭＳ Ｐゴシック" panose="020B0600070205080204" pitchFamily="50" charset="-128"/>
                <a:ea typeface="ＭＳ Ｐゴシック" panose="020B0600070205080204" pitchFamily="50" charset="-128"/>
              </a:rPr>
              <a:t>慢性疲労症候群（</a:t>
            </a:r>
            <a:r>
              <a:rPr kumimoji="1" lang="en-US" altLang="ja-JP" sz="4400" dirty="0">
                <a:solidFill>
                  <a:srgbClr val="FF0000"/>
                </a:solidFill>
                <a:latin typeface="ＭＳ Ｐゴシック" panose="020B0600070205080204" pitchFamily="50" charset="-128"/>
                <a:ea typeface="ＭＳ Ｐゴシック" panose="020B0600070205080204" pitchFamily="50" charset="-128"/>
              </a:rPr>
              <a:t>CFS)</a:t>
            </a:r>
            <a:endParaRPr kumimoji="1" lang="ja-JP" altLang="en-US" sz="4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522511" y="1722664"/>
            <a:ext cx="4816928" cy="4721677"/>
            <a:chOff x="3306536" y="1387929"/>
            <a:chExt cx="4816928" cy="4721677"/>
          </a:xfrm>
        </p:grpSpPr>
        <p:grpSp>
          <p:nvGrpSpPr>
            <p:cNvPr id="5" name="グループ化 4"/>
            <p:cNvGrpSpPr/>
            <p:nvPr/>
          </p:nvGrpSpPr>
          <p:grpSpPr>
            <a:xfrm>
              <a:off x="3306536" y="1387929"/>
              <a:ext cx="4816928" cy="4721677"/>
              <a:chOff x="3477986" y="1491342"/>
              <a:chExt cx="3973291" cy="3989614"/>
            </a:xfrm>
          </p:grpSpPr>
          <p:sp>
            <p:nvSpPr>
              <p:cNvPr id="2" name="楕円 1"/>
              <p:cNvSpPr/>
              <p:nvPr/>
            </p:nvSpPr>
            <p:spPr>
              <a:xfrm>
                <a:off x="3477986" y="1494064"/>
                <a:ext cx="2645228" cy="266155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p:cNvSpPr/>
              <p:nvPr/>
            </p:nvSpPr>
            <p:spPr>
              <a:xfrm>
                <a:off x="4806049" y="1491342"/>
                <a:ext cx="2645228" cy="26615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p:cNvSpPr/>
              <p:nvPr/>
            </p:nvSpPr>
            <p:spPr>
              <a:xfrm>
                <a:off x="4166505" y="2819399"/>
                <a:ext cx="2645228" cy="2661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3673929" y="2367642"/>
              <a:ext cx="1107996" cy="646331"/>
            </a:xfrm>
            <a:prstGeom prst="rect">
              <a:avLst/>
            </a:prstGeom>
            <a:noFill/>
          </p:spPr>
          <p:txBody>
            <a:bodyPr wrap="none" rtlCol="0">
              <a:spAutoFit/>
            </a:bodyPr>
            <a:lstStyle/>
            <a:p>
              <a:r>
                <a:rPr kumimoji="1" lang="ja-JP" altLang="en-US" sz="3600" dirty="0">
                  <a:solidFill>
                    <a:srgbClr val="0000CC"/>
                  </a:solidFill>
                  <a:latin typeface="ＭＳ Ｐゴシック" panose="020B0600070205080204" pitchFamily="50" charset="-128"/>
                  <a:ea typeface="ＭＳ Ｐゴシック" panose="020B0600070205080204" pitchFamily="50" charset="-128"/>
                </a:rPr>
                <a:t>疼痛</a:t>
              </a:r>
            </a:p>
          </p:txBody>
        </p:sp>
        <p:sp>
          <p:nvSpPr>
            <p:cNvPr id="9" name="テキスト ボックス 8"/>
            <p:cNvSpPr txBox="1"/>
            <p:nvPr/>
          </p:nvSpPr>
          <p:spPr>
            <a:xfrm>
              <a:off x="6659338" y="2381250"/>
              <a:ext cx="1107996" cy="646331"/>
            </a:xfrm>
            <a:prstGeom prst="rect">
              <a:avLst/>
            </a:prstGeom>
            <a:noFill/>
          </p:spPr>
          <p:txBody>
            <a:bodyPr wrap="none" rtlCol="0">
              <a:spAutoFit/>
            </a:bodyPr>
            <a:lstStyle/>
            <a:p>
              <a:r>
                <a:rPr lang="ja-JP" altLang="en-US" sz="3600" dirty="0">
                  <a:solidFill>
                    <a:srgbClr val="00B050"/>
                  </a:solidFill>
                  <a:latin typeface="ＭＳ Ｐゴシック" panose="020B0600070205080204" pitchFamily="50" charset="-128"/>
                  <a:ea typeface="ＭＳ Ｐゴシック" panose="020B0600070205080204" pitchFamily="50" charset="-128"/>
                </a:rPr>
                <a:t>疲労</a:t>
              </a:r>
              <a:endParaRPr kumimoji="1" lang="ja-JP" altLang="en-US" sz="36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5190688" y="4793119"/>
              <a:ext cx="1107996" cy="646331"/>
            </a:xfrm>
            <a:prstGeom prst="rect">
              <a:avLst/>
            </a:prstGeom>
            <a:noFill/>
          </p:spPr>
          <p:txBody>
            <a:bodyPr wrap="non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過敏</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5230690" y="3183928"/>
              <a:ext cx="998724" cy="584775"/>
            </a:xfrm>
            <a:prstGeom prst="rect">
              <a:avLst/>
            </a:prstGeom>
            <a:noFill/>
          </p:spPr>
          <p:txBody>
            <a:bodyPr wrap="square" rtlCol="0">
              <a:spAutoFit/>
            </a:bodyPr>
            <a:lstStyle/>
            <a:p>
              <a:r>
                <a:rPr lang="ja-JP" altLang="en-US" sz="3200" dirty="0">
                  <a:solidFill>
                    <a:srgbClr val="33CCCC"/>
                  </a:solidFill>
                  <a:latin typeface="ＭＳ Ｐゴシック" panose="020B0600070205080204" pitchFamily="50" charset="-128"/>
                  <a:ea typeface="ＭＳ Ｐゴシック" panose="020B0600070205080204" pitchFamily="50" charset="-128"/>
                </a:rPr>
                <a:t>脳霧</a:t>
              </a:r>
              <a:endParaRPr kumimoji="1" lang="ja-JP" altLang="en-US" sz="3200" dirty="0">
                <a:solidFill>
                  <a:srgbClr val="33CCCC"/>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4285690" y="3778140"/>
              <a:ext cx="987214" cy="523220"/>
            </a:xfrm>
            <a:prstGeom prst="rect">
              <a:avLst/>
            </a:prstGeom>
            <a:noFill/>
          </p:spPr>
          <p:txBody>
            <a:bodyPr wrap="squar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頭痛</a:t>
              </a:r>
              <a:endParaRPr kumimoji="1" lang="ja-JP" altLang="en-US" sz="2800" dirty="0">
                <a:solidFill>
                  <a:srgbClr val="7030A0"/>
                </a:solidFill>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6217904" y="3767254"/>
              <a:ext cx="987214" cy="523220"/>
            </a:xfrm>
            <a:prstGeom prst="rect">
              <a:avLst/>
            </a:prstGeom>
            <a:noFill/>
          </p:spPr>
          <p:txBody>
            <a:bodyPr wrap="square" rtlCol="0">
              <a:spAutoFit/>
            </a:bodyPr>
            <a:lstStyle/>
            <a:p>
              <a:r>
                <a:rPr lang="ja-JP" altLang="en-US" sz="2800" dirty="0">
                  <a:solidFill>
                    <a:srgbClr val="FF3300"/>
                  </a:solidFill>
                  <a:latin typeface="ＭＳ Ｐゴシック" panose="020B0600070205080204" pitchFamily="50" charset="-128"/>
                  <a:ea typeface="ＭＳ Ｐゴシック" panose="020B0600070205080204" pitchFamily="50" charset="-128"/>
                </a:rPr>
                <a:t>眩暈</a:t>
              </a:r>
              <a:endParaRPr kumimoji="1" lang="ja-JP" altLang="en-US" sz="2800" dirty="0">
                <a:solidFill>
                  <a:srgbClr val="FF3300"/>
                </a:solidFill>
                <a:latin typeface="ＭＳ Ｐゴシック" panose="020B0600070205080204" pitchFamily="50" charset="-128"/>
                <a:ea typeface="ＭＳ Ｐゴシック" panose="020B0600070205080204" pitchFamily="50" charset="-128"/>
              </a:endParaRPr>
            </a:p>
          </p:txBody>
        </p:sp>
      </p:grpSp>
      <p:sp>
        <p:nvSpPr>
          <p:cNvPr id="6" name="スライド番号プレースホルダー 5"/>
          <p:cNvSpPr>
            <a:spLocks noGrp="1"/>
          </p:cNvSpPr>
          <p:nvPr>
            <p:ph type="sldNum" sz="quarter" idx="12"/>
          </p:nvPr>
        </p:nvSpPr>
        <p:spPr/>
        <p:txBody>
          <a:bodyPr/>
          <a:lstStyle/>
          <a:p>
            <a:fld id="{DC0F30EA-423F-449D-A3CC-24E3AB670461}" type="slidenum">
              <a:rPr kumimoji="1" lang="ja-JP" altLang="en-US" smtClean="0"/>
              <a:t>32</a:t>
            </a:fld>
            <a:endParaRPr kumimoji="1" lang="ja-JP" altLang="en-US"/>
          </a:p>
        </p:txBody>
      </p:sp>
      <p:grpSp>
        <p:nvGrpSpPr>
          <p:cNvPr id="29" name="グループ化 28"/>
          <p:cNvGrpSpPr/>
          <p:nvPr/>
        </p:nvGrpSpPr>
        <p:grpSpPr>
          <a:xfrm>
            <a:off x="5659948" y="1121502"/>
            <a:ext cx="6009914" cy="5516519"/>
            <a:chOff x="3022881" y="1121502"/>
            <a:chExt cx="6009914" cy="5516519"/>
          </a:xfrm>
        </p:grpSpPr>
        <p:sp>
          <p:nvSpPr>
            <p:cNvPr id="30" name="楕円 29"/>
            <p:cNvSpPr/>
            <p:nvPr/>
          </p:nvSpPr>
          <p:spPr>
            <a:xfrm>
              <a:off x="4742876" y="1121502"/>
              <a:ext cx="2668962" cy="264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5745166" y="3982136"/>
              <a:ext cx="2668962" cy="264974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3649965" y="3988277"/>
              <a:ext cx="2668962" cy="26497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3022881" y="2097620"/>
              <a:ext cx="2668962" cy="26497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340548" y="2097620"/>
              <a:ext cx="2668962" cy="264974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113034" y="2669818"/>
              <a:ext cx="1620957" cy="1384995"/>
            </a:xfrm>
            <a:prstGeom prst="rect">
              <a:avLst/>
            </a:prstGeom>
            <a:noFill/>
          </p:spPr>
          <p:txBody>
            <a:bodyPr wrap="none" rtlCol="0">
              <a:spAutoFit/>
            </a:bodyPr>
            <a:lstStyle/>
            <a:p>
              <a:r>
                <a:rPr lang="ja-JP" altLang="en-US" sz="2800" dirty="0">
                  <a:solidFill>
                    <a:srgbClr val="FFC000"/>
                  </a:solidFill>
                  <a:latin typeface="ＭＳ Ｐゴシック" panose="020B0600070205080204" pitchFamily="50" charset="-128"/>
                  <a:ea typeface="ＭＳ Ｐゴシック" panose="020B0600070205080204" pitchFamily="50" charset="-128"/>
                </a:rPr>
                <a:t>化学物質</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a:p>
              <a:r>
                <a:rPr lang="ja-JP" altLang="en-US" sz="2800" dirty="0">
                  <a:solidFill>
                    <a:srgbClr val="FFC000"/>
                  </a:solidFill>
                  <a:latin typeface="ＭＳ Ｐゴシック" panose="020B0600070205080204" pitchFamily="50" charset="-128"/>
                  <a:ea typeface="ＭＳ Ｐゴシック" panose="020B0600070205080204" pitchFamily="50" charset="-128"/>
                </a:rPr>
                <a:t>  電磁波</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a:p>
              <a:r>
                <a:rPr lang="ja-JP" altLang="en-US" sz="2800" dirty="0">
                  <a:solidFill>
                    <a:srgbClr val="FFC000"/>
                  </a:solidFill>
                  <a:latin typeface="ＭＳ Ｐゴシック" panose="020B0600070205080204" pitchFamily="50" charset="-128"/>
                  <a:ea typeface="ＭＳ Ｐゴシック" panose="020B0600070205080204" pitchFamily="50" charset="-128"/>
                </a:rPr>
                <a:t>　過敏症</a:t>
              </a:r>
            </a:p>
          </p:txBody>
        </p:sp>
        <p:sp>
          <p:nvSpPr>
            <p:cNvPr id="36" name="テキスト ボックス 35"/>
            <p:cNvSpPr txBox="1"/>
            <p:nvPr/>
          </p:nvSpPr>
          <p:spPr>
            <a:xfrm>
              <a:off x="7411838" y="2921889"/>
              <a:ext cx="1620957" cy="954107"/>
            </a:xfrm>
            <a:prstGeom prst="rect">
              <a:avLst/>
            </a:prstGeom>
            <a:noFill/>
          </p:spPr>
          <p:txBody>
            <a:bodyPr wrap="none" rtlCol="0">
              <a:spAutoFit/>
            </a:bodyPr>
            <a:lstStyle/>
            <a:p>
              <a:r>
                <a:rPr lang="ja-JP" altLang="en-US" sz="2800" dirty="0">
                  <a:solidFill>
                    <a:srgbClr val="0000CC"/>
                  </a:solidFill>
                  <a:latin typeface="ＭＳ Ｐゴシック" panose="020B0600070205080204" pitchFamily="50" charset="-128"/>
                  <a:ea typeface="ＭＳ Ｐゴシック" panose="020B0600070205080204" pitchFamily="50" charset="-128"/>
                </a:rPr>
                <a:t>過敏性</a:t>
              </a:r>
              <a:endParaRPr lang="en-US" altLang="ja-JP" sz="2800" dirty="0">
                <a:solidFill>
                  <a:srgbClr val="0000CC"/>
                </a:solidFill>
                <a:latin typeface="ＭＳ Ｐゴシック" panose="020B0600070205080204" pitchFamily="50" charset="-128"/>
                <a:ea typeface="ＭＳ Ｐゴシック" panose="020B0600070205080204" pitchFamily="50" charset="-128"/>
              </a:endParaRPr>
            </a:p>
            <a:p>
              <a:r>
                <a:rPr lang="ja-JP" altLang="en-US" sz="2800" dirty="0">
                  <a:solidFill>
                    <a:srgbClr val="0000CC"/>
                  </a:solidFill>
                  <a:latin typeface="ＭＳ Ｐゴシック" panose="020B0600070205080204" pitchFamily="50" charset="-128"/>
                  <a:ea typeface="ＭＳ Ｐゴシック" panose="020B0600070205080204" pitchFamily="50" charset="-128"/>
                </a:rPr>
                <a:t>腸症候群</a:t>
              </a:r>
            </a:p>
          </p:txBody>
        </p:sp>
        <p:sp>
          <p:nvSpPr>
            <p:cNvPr id="37" name="テキスト ボックス 36"/>
            <p:cNvSpPr txBox="1"/>
            <p:nvPr/>
          </p:nvSpPr>
          <p:spPr>
            <a:xfrm>
              <a:off x="5103040" y="1642305"/>
              <a:ext cx="1980029"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線維筋痛症</a:t>
              </a:r>
            </a:p>
          </p:txBody>
        </p:sp>
        <p:sp>
          <p:nvSpPr>
            <p:cNvPr id="38" name="テキスト ボックス 37"/>
            <p:cNvSpPr txBox="1"/>
            <p:nvPr/>
          </p:nvSpPr>
          <p:spPr>
            <a:xfrm>
              <a:off x="3965794" y="5116830"/>
              <a:ext cx="1726049" cy="954107"/>
            </a:xfrm>
            <a:prstGeom prst="rect">
              <a:avLst/>
            </a:prstGeom>
            <a:noFill/>
          </p:spPr>
          <p:txBody>
            <a:bodyPr wrap="square" rtlCol="0">
              <a:spAutoFit/>
            </a:bodyPr>
            <a:lstStyle/>
            <a:p>
              <a:r>
                <a:rPr lang="ja-JP" altLang="en-US" sz="2800" dirty="0">
                  <a:solidFill>
                    <a:srgbClr val="00B050"/>
                  </a:solidFill>
                  <a:latin typeface="ＭＳ Ｐゴシック" panose="020B0600070205080204" pitchFamily="50" charset="-128"/>
                  <a:ea typeface="ＭＳ Ｐゴシック" panose="020B0600070205080204" pitchFamily="50" charset="-128"/>
                </a:rPr>
                <a:t>不安障害気分障害</a:t>
              </a:r>
            </a:p>
          </p:txBody>
        </p:sp>
        <p:sp>
          <p:nvSpPr>
            <p:cNvPr id="39" name="テキスト ボックス 38"/>
            <p:cNvSpPr txBox="1"/>
            <p:nvPr/>
          </p:nvSpPr>
          <p:spPr>
            <a:xfrm>
              <a:off x="6528555" y="5105484"/>
              <a:ext cx="1620957" cy="954107"/>
            </a:xfrm>
            <a:prstGeom prst="rect">
              <a:avLst/>
            </a:prstGeom>
            <a:noFill/>
          </p:spPr>
          <p:txBody>
            <a:bodyPr wrap="non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起立性</a:t>
              </a:r>
              <a:endParaRPr lang="en-US" altLang="ja-JP" sz="2800" dirty="0">
                <a:solidFill>
                  <a:srgbClr val="7030A0"/>
                </a:solidFill>
                <a:latin typeface="ＭＳ Ｐゴシック" panose="020B0600070205080204" pitchFamily="50" charset="-128"/>
                <a:ea typeface="ＭＳ Ｐゴシック" panose="020B0600070205080204" pitchFamily="50" charset="-128"/>
              </a:endParaRPr>
            </a:p>
            <a:p>
              <a:r>
                <a:rPr lang="ja-JP" altLang="en-US" sz="2800" dirty="0">
                  <a:solidFill>
                    <a:srgbClr val="7030A0"/>
                  </a:solidFill>
                  <a:latin typeface="ＭＳ Ｐゴシック" panose="020B0600070205080204" pitchFamily="50" charset="-128"/>
                  <a:ea typeface="ＭＳ Ｐゴシック" panose="020B0600070205080204" pitchFamily="50" charset="-128"/>
                </a:rPr>
                <a:t>調節障害</a:t>
              </a:r>
            </a:p>
          </p:txBody>
        </p:sp>
        <p:sp>
          <p:nvSpPr>
            <p:cNvPr id="40" name="楕円 39"/>
            <p:cNvSpPr/>
            <p:nvPr/>
          </p:nvSpPr>
          <p:spPr>
            <a:xfrm>
              <a:off x="4620553" y="2467087"/>
              <a:ext cx="2668962" cy="26497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945349" y="3471675"/>
              <a:ext cx="2031325"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慢性炎症</a:t>
              </a:r>
              <a:endParaRPr lang="en-US" altLang="ja-JP" sz="3600" dirty="0">
                <a:latin typeface="ＭＳ Ｐゴシック" panose="020B0600070205080204" pitchFamily="50" charset="-128"/>
                <a:ea typeface="ＭＳ Ｐゴシック" panose="020B0600070205080204" pitchFamily="50" charset="-128"/>
              </a:endParaRPr>
            </a:p>
          </p:txBody>
        </p:sp>
      </p:grpSp>
      <p:sp>
        <p:nvSpPr>
          <p:cNvPr id="28" name="テキスト ボックス 27">
            <a:extLst>
              <a:ext uri="{FF2B5EF4-FFF2-40B4-BE49-F238E27FC236}">
                <a16:creationId xmlns:a16="http://schemas.microsoft.com/office/drawing/2014/main" id="{73170F5C-BD71-CCFD-E3F9-722F5E774EFA}"/>
              </a:ext>
            </a:extLst>
          </p:cNvPr>
          <p:cNvSpPr txBox="1"/>
          <p:nvPr/>
        </p:nvSpPr>
        <p:spPr>
          <a:xfrm>
            <a:off x="2427582" y="2623566"/>
            <a:ext cx="1209265"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不眠</a:t>
            </a:r>
            <a:endParaRPr kumimoji="1" lang="ja-JP" altLang="en-US"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80671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46655" y="400555"/>
            <a:ext cx="11319124" cy="769441"/>
          </a:xfrm>
          <a:prstGeom prst="rect">
            <a:avLst/>
          </a:prstGeom>
          <a:noFill/>
        </p:spPr>
        <p:txBody>
          <a:bodyPr wrap="none" rtlCol="0">
            <a:spAutoFit/>
          </a:bodyPr>
          <a:lstStyle/>
          <a:p>
            <a:r>
              <a:rPr kumimoji="1" lang="ja-JP" altLang="en-US" sz="4400" dirty="0">
                <a:solidFill>
                  <a:srgbClr val="0000CC"/>
                </a:solidFill>
                <a:latin typeface="ＭＳ Ｐゴシック" panose="020B0600070205080204" pitchFamily="50" charset="-128"/>
                <a:ea typeface="ＭＳ Ｐゴシック" panose="020B0600070205080204" pitchFamily="50" charset="-128"/>
              </a:rPr>
              <a:t>筋痛性脳脊髄炎（</a:t>
            </a:r>
            <a:r>
              <a:rPr kumimoji="1" lang="en-US" altLang="ja-JP" sz="4400" dirty="0">
                <a:solidFill>
                  <a:srgbClr val="0000CC"/>
                </a:solidFill>
                <a:latin typeface="ＭＳ Ｐゴシック" panose="020B0600070205080204" pitchFamily="50" charset="-128"/>
                <a:ea typeface="ＭＳ Ｐゴシック" panose="020B0600070205080204" pitchFamily="50" charset="-128"/>
              </a:rPr>
              <a:t>ME)</a:t>
            </a:r>
            <a:r>
              <a:rPr kumimoji="1" lang="ja-JP" altLang="en-US" sz="4400" dirty="0">
                <a:latin typeface="ＭＳ Ｐゴシック" panose="020B0600070205080204" pitchFamily="50" charset="-128"/>
                <a:ea typeface="ＭＳ Ｐゴシック" panose="020B0600070205080204" pitchFamily="50" charset="-128"/>
              </a:rPr>
              <a:t>／</a:t>
            </a:r>
            <a:r>
              <a:rPr kumimoji="1" lang="ja-JP" altLang="en-US" sz="4400" dirty="0">
                <a:solidFill>
                  <a:srgbClr val="FF0000"/>
                </a:solidFill>
                <a:latin typeface="ＭＳ Ｐゴシック" panose="020B0600070205080204" pitchFamily="50" charset="-128"/>
                <a:ea typeface="ＭＳ Ｐゴシック" panose="020B0600070205080204" pitchFamily="50" charset="-128"/>
              </a:rPr>
              <a:t>慢性疲労症候群（</a:t>
            </a:r>
            <a:r>
              <a:rPr kumimoji="1" lang="en-US" altLang="ja-JP" sz="4400" dirty="0">
                <a:solidFill>
                  <a:srgbClr val="FF0000"/>
                </a:solidFill>
                <a:latin typeface="ＭＳ Ｐゴシック" panose="020B0600070205080204" pitchFamily="50" charset="-128"/>
                <a:ea typeface="ＭＳ Ｐゴシック" panose="020B0600070205080204" pitchFamily="50" charset="-128"/>
              </a:rPr>
              <a:t>CFS)</a:t>
            </a:r>
            <a:endParaRPr kumimoji="1" lang="ja-JP" altLang="en-US" sz="4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522511" y="1722664"/>
            <a:ext cx="4816928" cy="4721677"/>
            <a:chOff x="3306536" y="1387929"/>
            <a:chExt cx="4816928" cy="4721677"/>
          </a:xfrm>
        </p:grpSpPr>
        <p:grpSp>
          <p:nvGrpSpPr>
            <p:cNvPr id="5" name="グループ化 4"/>
            <p:cNvGrpSpPr/>
            <p:nvPr/>
          </p:nvGrpSpPr>
          <p:grpSpPr>
            <a:xfrm>
              <a:off x="3306536" y="1387929"/>
              <a:ext cx="4816928" cy="4721677"/>
              <a:chOff x="3477986" y="1491342"/>
              <a:chExt cx="3973291" cy="3989614"/>
            </a:xfrm>
          </p:grpSpPr>
          <p:sp>
            <p:nvSpPr>
              <p:cNvPr id="2" name="楕円 1"/>
              <p:cNvSpPr/>
              <p:nvPr/>
            </p:nvSpPr>
            <p:spPr>
              <a:xfrm>
                <a:off x="3477986" y="1494064"/>
                <a:ext cx="2645228" cy="266155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p:cNvSpPr/>
              <p:nvPr/>
            </p:nvSpPr>
            <p:spPr>
              <a:xfrm>
                <a:off x="4806049" y="1491342"/>
                <a:ext cx="2645228" cy="26615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p:cNvSpPr/>
              <p:nvPr/>
            </p:nvSpPr>
            <p:spPr>
              <a:xfrm>
                <a:off x="4166505" y="2819399"/>
                <a:ext cx="2645228" cy="2661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3687675" y="2141948"/>
              <a:ext cx="1005403" cy="1077218"/>
            </a:xfrm>
            <a:prstGeom prst="rect">
              <a:avLst/>
            </a:prstGeom>
            <a:noFill/>
          </p:spPr>
          <p:txBody>
            <a:bodyPr wrap="none" rtlCol="0">
              <a:spAutoFit/>
            </a:bodyPr>
            <a:lstStyle/>
            <a:p>
              <a:r>
                <a:rPr lang="ja-JP" altLang="en-US" sz="3200" dirty="0">
                  <a:solidFill>
                    <a:srgbClr val="0000CC"/>
                  </a:solidFill>
                  <a:latin typeface="ＭＳ Ｐゴシック" panose="020B0600070205080204" pitchFamily="50" charset="-128"/>
                  <a:ea typeface="ＭＳ Ｐゴシック" panose="020B0600070205080204" pitchFamily="50" charset="-128"/>
                </a:rPr>
                <a:t>自己</a:t>
              </a:r>
              <a:endParaRPr lang="en-US" altLang="ja-JP" sz="3200" dirty="0">
                <a:solidFill>
                  <a:srgbClr val="0000CC"/>
                </a:solidFill>
                <a:latin typeface="ＭＳ Ｐゴシック" panose="020B0600070205080204" pitchFamily="50" charset="-128"/>
                <a:ea typeface="ＭＳ Ｐゴシック" panose="020B0600070205080204" pitchFamily="50" charset="-128"/>
              </a:endParaRPr>
            </a:p>
            <a:p>
              <a:r>
                <a:rPr lang="ja-JP" altLang="en-US" sz="3200" dirty="0">
                  <a:solidFill>
                    <a:srgbClr val="0000CC"/>
                  </a:solidFill>
                  <a:latin typeface="ＭＳ Ｐゴシック" panose="020B0600070205080204" pitchFamily="50" charset="-128"/>
                  <a:ea typeface="ＭＳ Ｐゴシック" panose="020B0600070205080204" pitchFamily="50" charset="-128"/>
                </a:rPr>
                <a:t>抗体</a:t>
              </a:r>
              <a:endParaRPr kumimoji="1" lang="ja-JP" altLang="en-US" sz="3200" dirty="0">
                <a:solidFill>
                  <a:srgbClr val="0000CC"/>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6777212" y="2141948"/>
              <a:ext cx="1267569" cy="1077218"/>
            </a:xfrm>
            <a:prstGeom prst="rect">
              <a:avLst/>
            </a:prstGeom>
            <a:noFill/>
          </p:spPr>
          <p:txBody>
            <a:bodyPr wrap="square" rtlCol="0">
              <a:spAutoFit/>
            </a:bodyPr>
            <a:lstStyle/>
            <a:p>
              <a:r>
                <a:rPr lang="ja-JP" altLang="en-US" sz="3200" dirty="0">
                  <a:solidFill>
                    <a:srgbClr val="00B050"/>
                  </a:solidFill>
                  <a:latin typeface="ＭＳ Ｐゴシック" panose="020B0600070205080204" pitchFamily="50" charset="-128"/>
                  <a:ea typeface="ＭＳ Ｐゴシック" panose="020B0600070205080204" pitchFamily="50" charset="-128"/>
                </a:rPr>
                <a:t>持続</a:t>
              </a:r>
              <a:endParaRPr lang="en-US" altLang="ja-JP" sz="3200" dirty="0">
                <a:solidFill>
                  <a:srgbClr val="00B050"/>
                </a:solidFill>
                <a:latin typeface="ＭＳ Ｐゴシック" panose="020B0600070205080204" pitchFamily="50" charset="-128"/>
                <a:ea typeface="ＭＳ Ｐゴシック" panose="020B0600070205080204" pitchFamily="50" charset="-128"/>
              </a:endParaRPr>
            </a:p>
            <a:p>
              <a:r>
                <a:rPr lang="ja-JP" altLang="en-US" sz="3200" dirty="0">
                  <a:solidFill>
                    <a:srgbClr val="00B050"/>
                  </a:solidFill>
                  <a:latin typeface="ＭＳ Ｐゴシック" panose="020B0600070205080204" pitchFamily="50" charset="-128"/>
                  <a:ea typeface="ＭＳ Ｐゴシック" panose="020B0600070205080204" pitchFamily="50" charset="-128"/>
                </a:rPr>
                <a:t>感染</a:t>
              </a:r>
              <a:endParaRPr kumimoji="1" lang="ja-JP" altLang="en-US" sz="32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4933587" y="4762115"/>
              <a:ext cx="1975221" cy="954107"/>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サイトカイン</a:t>
              </a:r>
              <a:endParaRPr kumimoji="1"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  ストーム</a:t>
              </a:r>
            </a:p>
          </p:txBody>
        </p:sp>
        <p:sp>
          <p:nvSpPr>
            <p:cNvPr id="12" name="テキスト ボックス 11"/>
            <p:cNvSpPr txBox="1"/>
            <p:nvPr/>
          </p:nvSpPr>
          <p:spPr>
            <a:xfrm>
              <a:off x="5255051" y="2999809"/>
              <a:ext cx="998724" cy="1077218"/>
            </a:xfrm>
            <a:prstGeom prst="rect">
              <a:avLst/>
            </a:prstGeom>
            <a:noFill/>
          </p:spPr>
          <p:txBody>
            <a:bodyPr wrap="square" rtlCol="0">
              <a:spAutoFit/>
            </a:bodyPr>
            <a:lstStyle/>
            <a:p>
              <a:r>
                <a:rPr kumimoji="1" lang="ja-JP" altLang="en-US" sz="3200" dirty="0">
                  <a:latin typeface="ＭＳ Ｐゴシック" panose="020B0600070205080204" pitchFamily="50" charset="-128"/>
                  <a:ea typeface="ＭＳ Ｐゴシック" panose="020B0600070205080204" pitchFamily="50" charset="-128"/>
                </a:rPr>
                <a:t>遺伝素因</a:t>
              </a:r>
            </a:p>
          </p:txBody>
        </p:sp>
      </p:grpSp>
      <p:sp>
        <p:nvSpPr>
          <p:cNvPr id="6" name="スライド番号プレースホルダー 5"/>
          <p:cNvSpPr>
            <a:spLocks noGrp="1"/>
          </p:cNvSpPr>
          <p:nvPr>
            <p:ph type="sldNum" sz="quarter" idx="12"/>
          </p:nvPr>
        </p:nvSpPr>
        <p:spPr/>
        <p:txBody>
          <a:bodyPr/>
          <a:lstStyle/>
          <a:p>
            <a:fld id="{DC0F30EA-423F-449D-A3CC-24E3AB670461}" type="slidenum">
              <a:rPr kumimoji="1" lang="ja-JP" altLang="en-US" smtClean="0"/>
              <a:t>33</a:t>
            </a:fld>
            <a:endParaRPr kumimoji="1" lang="ja-JP" altLang="en-US"/>
          </a:p>
        </p:txBody>
      </p:sp>
      <p:grpSp>
        <p:nvGrpSpPr>
          <p:cNvPr id="29" name="グループ化 28"/>
          <p:cNvGrpSpPr/>
          <p:nvPr/>
        </p:nvGrpSpPr>
        <p:grpSpPr>
          <a:xfrm>
            <a:off x="5659948" y="1121502"/>
            <a:ext cx="6009914" cy="5516519"/>
            <a:chOff x="3022881" y="1121502"/>
            <a:chExt cx="6009914" cy="5516519"/>
          </a:xfrm>
        </p:grpSpPr>
        <p:sp>
          <p:nvSpPr>
            <p:cNvPr id="30" name="楕円 29"/>
            <p:cNvSpPr/>
            <p:nvPr/>
          </p:nvSpPr>
          <p:spPr>
            <a:xfrm>
              <a:off x="4742876" y="1121502"/>
              <a:ext cx="2668962" cy="264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5745166" y="3982136"/>
              <a:ext cx="2668962" cy="264974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3649965" y="3988277"/>
              <a:ext cx="2668962" cy="26497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3022881" y="2097620"/>
              <a:ext cx="2668962" cy="26497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340548" y="2097620"/>
              <a:ext cx="2668962" cy="264974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114518" y="2925410"/>
              <a:ext cx="1620957" cy="523220"/>
            </a:xfrm>
            <a:prstGeom prst="rect">
              <a:avLst/>
            </a:prstGeom>
            <a:noFill/>
          </p:spPr>
          <p:txBody>
            <a:bodyPr wrap="none" rtlCol="0">
              <a:spAutoFit/>
            </a:bodyPr>
            <a:lstStyle/>
            <a:p>
              <a:r>
                <a:rPr lang="ja-JP" altLang="en-US" sz="2800" dirty="0">
                  <a:solidFill>
                    <a:srgbClr val="FFC000"/>
                  </a:solidFill>
                  <a:latin typeface="ＭＳ Ｐゴシック" panose="020B0600070205080204" pitchFamily="50" charset="-128"/>
                  <a:ea typeface="ＭＳ Ｐゴシック" panose="020B0600070205080204" pitchFamily="50" charset="-128"/>
                </a:rPr>
                <a:t>神経障害</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p:txBody>
        </p:sp>
        <p:sp>
          <p:nvSpPr>
            <p:cNvPr id="36" name="テキスト ボックス 35"/>
            <p:cNvSpPr txBox="1"/>
            <p:nvPr/>
          </p:nvSpPr>
          <p:spPr>
            <a:xfrm>
              <a:off x="7411838" y="2921889"/>
              <a:ext cx="1620957" cy="523220"/>
            </a:xfrm>
            <a:prstGeom prst="rect">
              <a:avLst/>
            </a:prstGeom>
            <a:noFill/>
          </p:spPr>
          <p:txBody>
            <a:bodyPr wrap="none" rtlCol="0">
              <a:spAutoFit/>
            </a:bodyPr>
            <a:lstStyle/>
            <a:p>
              <a:r>
                <a:rPr lang="ja-JP" altLang="en-US" sz="2800" dirty="0">
                  <a:solidFill>
                    <a:srgbClr val="0000CC"/>
                  </a:solidFill>
                  <a:latin typeface="ＭＳ Ｐゴシック" panose="020B0600070205080204" pitchFamily="50" charset="-128"/>
                  <a:ea typeface="ＭＳ Ｐゴシック" panose="020B0600070205080204" pitchFamily="50" charset="-128"/>
                </a:rPr>
                <a:t>代謝障害</a:t>
              </a:r>
              <a:endParaRPr lang="en-US" altLang="ja-JP" sz="2800" dirty="0">
                <a:solidFill>
                  <a:srgbClr val="0000CC"/>
                </a:solidFill>
                <a:latin typeface="ＭＳ Ｐゴシック" panose="020B0600070205080204" pitchFamily="50" charset="-128"/>
                <a:ea typeface="ＭＳ Ｐゴシック" panose="020B0600070205080204" pitchFamily="50" charset="-128"/>
              </a:endParaRPr>
            </a:p>
          </p:txBody>
        </p:sp>
        <p:sp>
          <p:nvSpPr>
            <p:cNvPr id="37" name="テキスト ボックス 36"/>
            <p:cNvSpPr txBox="1"/>
            <p:nvPr/>
          </p:nvSpPr>
          <p:spPr>
            <a:xfrm>
              <a:off x="5099618" y="1722664"/>
              <a:ext cx="1980029"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内分泌障害</a:t>
              </a:r>
            </a:p>
          </p:txBody>
        </p:sp>
        <p:sp>
          <p:nvSpPr>
            <p:cNvPr id="38" name="テキスト ボックス 37"/>
            <p:cNvSpPr txBox="1"/>
            <p:nvPr/>
          </p:nvSpPr>
          <p:spPr>
            <a:xfrm>
              <a:off x="3965794" y="5116830"/>
              <a:ext cx="1726049" cy="523220"/>
            </a:xfrm>
            <a:prstGeom prst="rect">
              <a:avLst/>
            </a:prstGeom>
            <a:noFill/>
          </p:spPr>
          <p:txBody>
            <a:bodyPr wrap="square" rtlCol="0">
              <a:spAutoFit/>
            </a:bodyPr>
            <a:lstStyle/>
            <a:p>
              <a:r>
                <a:rPr lang="ja-JP" altLang="en-US" sz="2800" dirty="0">
                  <a:solidFill>
                    <a:srgbClr val="00B050"/>
                  </a:solidFill>
                  <a:latin typeface="ＭＳ Ｐゴシック" panose="020B0600070205080204" pitchFamily="50" charset="-128"/>
                  <a:ea typeface="ＭＳ Ｐゴシック" panose="020B0600070205080204" pitchFamily="50" charset="-128"/>
                </a:rPr>
                <a:t>循環障害</a:t>
              </a:r>
            </a:p>
          </p:txBody>
        </p:sp>
        <p:sp>
          <p:nvSpPr>
            <p:cNvPr id="39" name="テキスト ボックス 38"/>
            <p:cNvSpPr txBox="1"/>
            <p:nvPr/>
          </p:nvSpPr>
          <p:spPr>
            <a:xfrm>
              <a:off x="6540198" y="5118321"/>
              <a:ext cx="1620957" cy="523220"/>
            </a:xfrm>
            <a:prstGeom prst="rect">
              <a:avLst/>
            </a:prstGeom>
            <a:noFill/>
          </p:spPr>
          <p:txBody>
            <a:bodyPr wrap="non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細胞障害</a:t>
              </a:r>
            </a:p>
          </p:txBody>
        </p:sp>
        <p:sp>
          <p:nvSpPr>
            <p:cNvPr id="40" name="楕円 39"/>
            <p:cNvSpPr/>
            <p:nvPr/>
          </p:nvSpPr>
          <p:spPr>
            <a:xfrm>
              <a:off x="4620553" y="2467087"/>
              <a:ext cx="2668962" cy="26497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945349" y="3471675"/>
              <a:ext cx="2031325"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慢性炎症</a:t>
              </a:r>
              <a:endParaRPr lang="en-US" altLang="ja-JP" sz="3600" dirty="0">
                <a:latin typeface="ＭＳ Ｐゴシック" panose="020B0600070205080204" pitchFamily="50" charset="-128"/>
                <a:ea typeface="ＭＳ Ｐゴシック" panose="020B0600070205080204" pitchFamily="50" charset="-128"/>
              </a:endParaRPr>
            </a:p>
          </p:txBody>
        </p:sp>
      </p:grpSp>
      <p:sp>
        <p:nvSpPr>
          <p:cNvPr id="11" name="日付プレースホルダー 10">
            <a:extLst>
              <a:ext uri="{FF2B5EF4-FFF2-40B4-BE49-F238E27FC236}">
                <a16:creationId xmlns:a16="http://schemas.microsoft.com/office/drawing/2014/main" id="{642C39ED-6A53-DCA4-7CC1-4BBECC680ADA}"/>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54872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42" y="796769"/>
            <a:ext cx="11464844" cy="526555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C0F30EA-423F-449D-A3CC-24E3AB670461}" type="slidenum">
              <a:rPr kumimoji="1" lang="ja-JP" altLang="en-US" smtClean="0"/>
              <a:t>34</a:t>
            </a:fld>
            <a:endParaRPr kumimoji="1" lang="ja-JP" altLang="en-US"/>
          </a:p>
        </p:txBody>
      </p:sp>
      <p:sp>
        <p:nvSpPr>
          <p:cNvPr id="3" name="テキスト ボックス 2"/>
          <p:cNvSpPr txBox="1"/>
          <p:nvPr/>
        </p:nvSpPr>
        <p:spPr>
          <a:xfrm>
            <a:off x="1379009" y="229229"/>
            <a:ext cx="1828799" cy="584775"/>
          </a:xfrm>
          <a:prstGeom prst="rect">
            <a:avLst/>
          </a:prstGeom>
          <a:noFill/>
        </p:spPr>
        <p:txBody>
          <a:bodyPr wrap="square" rtlCol="0">
            <a:spAutoFit/>
          </a:bodyPr>
          <a:lstStyle/>
          <a:p>
            <a:r>
              <a:rPr kumimoji="1" lang="ja-JP" altLang="en-US" sz="3200" b="1" dirty="0">
                <a:latin typeface="ＭＳ Ｐゴシック" panose="020B0600070205080204" pitchFamily="50" charset="-128"/>
                <a:ea typeface="ＭＳ Ｐゴシック" panose="020B0600070205080204" pitchFamily="50" charset="-128"/>
              </a:rPr>
              <a:t>健康な脳</a:t>
            </a:r>
          </a:p>
        </p:txBody>
      </p:sp>
      <p:sp>
        <p:nvSpPr>
          <p:cNvPr id="5" name="テキスト ボックス 4"/>
          <p:cNvSpPr txBox="1"/>
          <p:nvPr/>
        </p:nvSpPr>
        <p:spPr>
          <a:xfrm>
            <a:off x="4324075" y="210350"/>
            <a:ext cx="3823483" cy="584775"/>
          </a:xfrm>
          <a:prstGeom prst="rect">
            <a:avLst/>
          </a:prstGeom>
          <a:noFill/>
        </p:spPr>
        <p:txBody>
          <a:bodyPr wrap="none" rtlCol="0">
            <a:spAutoFit/>
          </a:bodyPr>
          <a:lstStyle/>
          <a:p>
            <a:r>
              <a:rPr lang="ja-JP" altLang="en-US" sz="3200" b="1" dirty="0">
                <a:latin typeface="ＭＳ Ｐゴシック" panose="020B0600070205080204" pitchFamily="50" charset="-128"/>
                <a:ea typeface="ＭＳ Ｐゴシック" panose="020B0600070205080204" pitchFamily="50" charset="-128"/>
              </a:rPr>
              <a:t>プログラニュリン欠損</a:t>
            </a: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8694027" y="229229"/>
            <a:ext cx="2576346" cy="584775"/>
          </a:xfrm>
          <a:prstGeom prst="rect">
            <a:avLst/>
          </a:prstGeom>
          <a:noFill/>
        </p:spPr>
        <p:txBody>
          <a:bodyPr wrap="none" rtlCol="0">
            <a:spAutoFit/>
          </a:bodyPr>
          <a:lstStyle/>
          <a:p>
            <a:r>
              <a:rPr lang="ja-JP" altLang="en-US" sz="3200" b="1" dirty="0">
                <a:latin typeface="ＭＳ Ｐゴシック" panose="020B0600070205080204" pitchFamily="50" charset="-128"/>
                <a:ea typeface="ＭＳ Ｐゴシック" panose="020B0600070205080204" pitchFamily="50" charset="-128"/>
              </a:rPr>
              <a:t>炎症のある</a:t>
            </a:r>
            <a:r>
              <a:rPr kumimoji="1" lang="ja-JP" altLang="en-US" sz="3200" b="1" dirty="0">
                <a:latin typeface="ＭＳ Ｐゴシック" panose="020B0600070205080204" pitchFamily="50" charset="-128"/>
                <a:ea typeface="ＭＳ Ｐゴシック" panose="020B0600070205080204" pitchFamily="50" charset="-128"/>
              </a:rPr>
              <a:t>脳</a:t>
            </a:r>
          </a:p>
        </p:txBody>
      </p:sp>
      <p:sp>
        <p:nvSpPr>
          <p:cNvPr id="4" name="テキスト ボックス 3"/>
          <p:cNvSpPr txBox="1"/>
          <p:nvPr/>
        </p:nvSpPr>
        <p:spPr>
          <a:xfrm>
            <a:off x="4376058" y="6180364"/>
            <a:ext cx="4833374"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ＣＹＴＯＳＬＥＬＥＴＯＮ　ＮＥＷＳ　</a:t>
            </a:r>
          </a:p>
        </p:txBody>
      </p:sp>
      <p:sp>
        <p:nvSpPr>
          <p:cNvPr id="7" name="テキスト ボックス 6"/>
          <p:cNvSpPr txBox="1"/>
          <p:nvPr/>
        </p:nvSpPr>
        <p:spPr>
          <a:xfrm>
            <a:off x="7494815" y="4000501"/>
            <a:ext cx="1951175" cy="954107"/>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ミクログリア</a:t>
            </a:r>
            <a:endParaRPr kumimoji="1"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の活性化</a:t>
            </a:r>
          </a:p>
        </p:txBody>
      </p:sp>
      <p:sp>
        <p:nvSpPr>
          <p:cNvPr id="9" name="正方形/長方形 8"/>
          <p:cNvSpPr/>
          <p:nvPr/>
        </p:nvSpPr>
        <p:spPr>
          <a:xfrm>
            <a:off x="4180114" y="117566"/>
            <a:ext cx="4101737" cy="677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8900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35</a:t>
            </a:fld>
            <a:endParaRPr kumimoji="1" lang="ja-JP" altLang="en-US"/>
          </a:p>
        </p:txBody>
      </p:sp>
      <p:sp>
        <p:nvSpPr>
          <p:cNvPr id="5" name="テキスト ボックス 4"/>
          <p:cNvSpPr txBox="1"/>
          <p:nvPr/>
        </p:nvSpPr>
        <p:spPr>
          <a:xfrm>
            <a:off x="214604" y="256892"/>
            <a:ext cx="11700588" cy="769441"/>
          </a:xfrm>
          <a:prstGeom prst="rect">
            <a:avLst/>
          </a:prstGeom>
          <a:noFill/>
        </p:spPr>
        <p:txBody>
          <a:bodyPr wrap="square" rtlCol="0">
            <a:spAutoFit/>
          </a:bodyPr>
          <a:lstStyle/>
          <a:p>
            <a:r>
              <a:rPr lang="ja-JP" altLang="ja-JP" sz="4400" dirty="0">
                <a:latin typeface="ＭＳ Ｐゴシック" panose="020B0600070205080204" pitchFamily="50" charset="-128"/>
                <a:ea typeface="ＭＳ Ｐゴシック" panose="020B0600070205080204" pitchFamily="50" charset="-128"/>
              </a:rPr>
              <a:t>ストレスが</a:t>
            </a:r>
            <a:r>
              <a:rPr lang="ja-JP" altLang="en-US" sz="4400" dirty="0">
                <a:latin typeface="ＭＳ Ｐゴシック" panose="020B0600070205080204" pitchFamily="50" charset="-128"/>
                <a:ea typeface="ＭＳ Ｐゴシック" panose="020B0600070205080204" pitchFamily="50" charset="-128"/>
              </a:rPr>
              <a:t>筋痛性脳脊髄炎</a:t>
            </a:r>
            <a:r>
              <a:rPr lang="ja-JP" altLang="ja-JP" sz="4400" dirty="0">
                <a:latin typeface="ＭＳ Ｐゴシック" panose="020B0600070205080204" pitchFamily="50" charset="-128"/>
                <a:ea typeface="ＭＳ Ｐゴシック" panose="020B0600070205080204" pitchFamily="50" charset="-128"/>
              </a:rPr>
              <a:t>を</a:t>
            </a:r>
            <a:r>
              <a:rPr lang="ja-JP" altLang="en-US" sz="4400" dirty="0">
                <a:latin typeface="ＭＳ Ｐゴシック" panose="020B0600070205080204" pitchFamily="50" charset="-128"/>
                <a:ea typeface="ＭＳ Ｐゴシック" panose="020B0600070205080204" pitchFamily="50" charset="-128"/>
              </a:rPr>
              <a:t>起こす</a:t>
            </a:r>
            <a:r>
              <a:rPr lang="ja-JP" altLang="ja-JP" sz="4400" dirty="0">
                <a:latin typeface="ＭＳ Ｐゴシック" panose="020B0600070205080204" pitchFamily="50" charset="-128"/>
                <a:ea typeface="ＭＳ Ｐゴシック" panose="020B0600070205080204" pitchFamily="50" charset="-128"/>
              </a:rPr>
              <a:t>しくみ</a:t>
            </a:r>
            <a:r>
              <a:rPr lang="ja-JP" altLang="en-US" sz="4400" dirty="0">
                <a:latin typeface="ＭＳ Ｐゴシック" panose="020B0600070205080204" pitchFamily="50" charset="-128"/>
                <a:ea typeface="ＭＳ Ｐゴシック" panose="020B0600070205080204" pitchFamily="50" charset="-128"/>
              </a:rPr>
              <a:t>（仮説）</a:t>
            </a:r>
            <a:endParaRPr lang="ja-JP" altLang="ja-JP" sz="4400"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1892248" y="2491675"/>
            <a:ext cx="8394754" cy="830997"/>
          </a:xfrm>
          <a:prstGeom prst="rect">
            <a:avLst/>
          </a:prstGeom>
          <a:noFill/>
        </p:spPr>
        <p:txBody>
          <a:bodyPr wrap="square" rtlCol="0">
            <a:spAutoFit/>
          </a:bodyPr>
          <a:lstStyle/>
          <a:p>
            <a:r>
              <a:rPr lang="ja-JP" altLang="en-US" sz="2400" b="1" dirty="0">
                <a:solidFill>
                  <a:srgbClr val="0E24F0"/>
                </a:solidFill>
                <a:latin typeface="ＭＳ Ｐゴシック" panose="020B0600070205080204" pitchFamily="50" charset="-128"/>
                <a:ea typeface="ＭＳ Ｐゴシック" panose="020B0600070205080204" pitchFamily="50" charset="-128"/>
              </a:rPr>
              <a:t>アドレナリン・ノルアドレナリン・コルチゾル・</a:t>
            </a:r>
            <a:r>
              <a:rPr kumimoji="1" lang="ja-JP" altLang="en-US" sz="2400" b="1" dirty="0">
                <a:solidFill>
                  <a:srgbClr val="0E24F0"/>
                </a:solidFill>
                <a:latin typeface="ＭＳ Ｐゴシック" panose="020B0600070205080204" pitchFamily="50" charset="-128"/>
                <a:ea typeface="ＭＳ Ｐゴシック" panose="020B0600070205080204" pitchFamily="50" charset="-128"/>
              </a:rPr>
              <a:t>炎症性サイトカイン</a:t>
            </a:r>
            <a:endParaRPr kumimoji="1" lang="en-US" altLang="ja-JP" sz="2400" b="1" dirty="0">
              <a:solidFill>
                <a:srgbClr val="0E24F0"/>
              </a:solidFill>
              <a:latin typeface="ＭＳ Ｐゴシック" panose="020B0600070205080204" pitchFamily="50" charset="-128"/>
              <a:ea typeface="ＭＳ Ｐゴシック" panose="020B0600070205080204" pitchFamily="50" charset="-128"/>
            </a:endParaRPr>
          </a:p>
          <a:p>
            <a:r>
              <a:rPr lang="ja-JP" altLang="en-US" sz="2400" b="1" dirty="0">
                <a:solidFill>
                  <a:srgbClr val="0E24F0"/>
                </a:solidFill>
                <a:latin typeface="ＭＳ Ｐゴシック" panose="020B0600070205080204" pitchFamily="50" charset="-128"/>
                <a:ea typeface="ＭＳ Ｐゴシック" panose="020B0600070205080204" pitchFamily="50" charset="-128"/>
              </a:rPr>
              <a:t>など</a:t>
            </a:r>
            <a:r>
              <a:rPr kumimoji="1" lang="ja-JP" altLang="en-US" sz="2400" b="1" dirty="0">
                <a:latin typeface="ＭＳ Ｐゴシック" panose="020B0600070205080204" pitchFamily="50" charset="-128"/>
                <a:ea typeface="ＭＳ Ｐゴシック" panose="020B0600070205080204" pitchFamily="50" charset="-128"/>
              </a:rPr>
              <a:t>が血液脳関門を破って血液から脳内に入る</a:t>
            </a:r>
          </a:p>
        </p:txBody>
      </p:sp>
      <p:sp>
        <p:nvSpPr>
          <p:cNvPr id="6" name="楕円 5"/>
          <p:cNvSpPr/>
          <p:nvPr/>
        </p:nvSpPr>
        <p:spPr>
          <a:xfrm>
            <a:off x="634071" y="1557103"/>
            <a:ext cx="1940768" cy="107302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5" name="テキスト ボックス 14"/>
          <p:cNvSpPr txBox="1"/>
          <p:nvPr/>
        </p:nvSpPr>
        <p:spPr>
          <a:xfrm>
            <a:off x="762822" y="1625985"/>
            <a:ext cx="1701107"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00B050"/>
                </a:solidFill>
                <a:latin typeface="ＭＳ Ｐゴシック" panose="020B0600070205080204" pitchFamily="50" charset="-128"/>
                <a:ea typeface="ＭＳ Ｐゴシック" panose="020B0600070205080204" pitchFamily="50" charset="-128"/>
              </a:rPr>
              <a:t>脳内</a:t>
            </a:r>
            <a:endParaRPr kumimoji="1" lang="en-US" altLang="ja-JP" sz="24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2400" dirty="0">
                <a:solidFill>
                  <a:srgbClr val="00B050"/>
                </a:solidFill>
                <a:latin typeface="ＭＳ Ｐゴシック" panose="020B0600070205080204" pitchFamily="50" charset="-128"/>
                <a:ea typeface="ＭＳ Ｐゴシック" panose="020B0600070205080204" pitchFamily="50" charset="-128"/>
              </a:rPr>
              <a:t>ミクログリア</a:t>
            </a:r>
          </a:p>
        </p:txBody>
      </p:sp>
      <p:sp>
        <p:nvSpPr>
          <p:cNvPr id="7" name="星 7 6"/>
          <p:cNvSpPr/>
          <p:nvPr/>
        </p:nvSpPr>
        <p:spPr>
          <a:xfrm>
            <a:off x="9200308" y="1061356"/>
            <a:ext cx="2593586" cy="1831134"/>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644580" y="1358455"/>
            <a:ext cx="1861608" cy="1363212"/>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脳内</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　活性化</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ミクログリア</a:t>
            </a:r>
          </a:p>
        </p:txBody>
      </p:sp>
      <p:grpSp>
        <p:nvGrpSpPr>
          <p:cNvPr id="29" name="グループ化 28"/>
          <p:cNvGrpSpPr/>
          <p:nvPr/>
        </p:nvGrpSpPr>
        <p:grpSpPr>
          <a:xfrm>
            <a:off x="9754262" y="3456315"/>
            <a:ext cx="1940768" cy="1073020"/>
            <a:chOff x="9299505" y="3617169"/>
            <a:chExt cx="1940768" cy="1073020"/>
          </a:xfrm>
        </p:grpSpPr>
        <p:sp>
          <p:nvSpPr>
            <p:cNvPr id="9" name="楕円 8"/>
            <p:cNvSpPr/>
            <p:nvPr/>
          </p:nvSpPr>
          <p:spPr>
            <a:xfrm>
              <a:off x="9299505" y="3617169"/>
              <a:ext cx="1940768" cy="107302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562003" y="3706825"/>
              <a:ext cx="1415772" cy="830997"/>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00B050"/>
                  </a:solidFill>
                  <a:latin typeface="ＭＳ Ｐゴシック" panose="020B0600070205080204" pitchFamily="50" charset="-128"/>
                  <a:ea typeface="ＭＳ Ｐゴシック" panose="020B0600070205080204" pitchFamily="50" charset="-128"/>
                </a:rPr>
                <a:t>安定性</a:t>
              </a:r>
              <a:endParaRPr kumimoji="1" lang="en-US" altLang="ja-JP" sz="2400" dirty="0">
                <a:solidFill>
                  <a:srgbClr val="00B050"/>
                </a:solidFill>
                <a:latin typeface="ＭＳ Ｐゴシック" panose="020B0600070205080204" pitchFamily="50" charset="-128"/>
                <a:ea typeface="ＭＳ Ｐゴシック" panose="020B0600070205080204" pitchFamily="50" charset="-128"/>
              </a:endParaRPr>
            </a:p>
            <a:p>
              <a:r>
                <a:rPr lang="ja-JP" altLang="en-US" sz="2400" dirty="0">
                  <a:solidFill>
                    <a:srgbClr val="00B050"/>
                  </a:solidFill>
                  <a:latin typeface="ＭＳ Ｐゴシック" panose="020B0600070205080204" pitchFamily="50" charset="-128"/>
                  <a:ea typeface="ＭＳ Ｐゴシック" panose="020B0600070205080204" pitchFamily="50" charset="-128"/>
                </a:rPr>
                <a:t>神経細胞</a:t>
              </a:r>
              <a:endParaRPr kumimoji="1" lang="ja-JP" altLang="en-US" sz="2400" dirty="0">
                <a:solidFill>
                  <a:srgbClr val="00B050"/>
                </a:solidFill>
                <a:latin typeface="ＭＳ Ｐゴシック" panose="020B0600070205080204" pitchFamily="50" charset="-128"/>
                <a:ea typeface="ＭＳ Ｐゴシック" panose="020B0600070205080204" pitchFamily="50" charset="-128"/>
              </a:endParaRPr>
            </a:p>
          </p:txBody>
        </p:sp>
      </p:grpSp>
      <p:sp>
        <p:nvSpPr>
          <p:cNvPr id="13" name="星 7 12"/>
          <p:cNvSpPr/>
          <p:nvPr/>
        </p:nvSpPr>
        <p:spPr>
          <a:xfrm>
            <a:off x="4715060" y="3402425"/>
            <a:ext cx="2295331" cy="1250650"/>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217040" y="3563966"/>
            <a:ext cx="1415772" cy="830997"/>
          </a:xfrm>
          <a:prstGeom prst="rect">
            <a:avLst/>
          </a:prstGeom>
          <a:noFill/>
        </p:spPr>
        <p:txBody>
          <a:bodyPr wrap="non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　興奮</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性</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神経細胞</a:t>
            </a:r>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9820459" y="5523758"/>
            <a:ext cx="1415772" cy="830997"/>
          </a:xfrm>
          <a:prstGeom prst="rect">
            <a:avLst/>
          </a:prstGeom>
          <a:noFill/>
        </p:spPr>
        <p:txBody>
          <a:bodyPr wrap="none" rtlCol="0">
            <a:spAutoFit/>
          </a:bodyPr>
          <a:lstStyle/>
          <a:p>
            <a:r>
              <a:rPr kumimoji="1" lang="ja-JP" altLang="en-US" sz="2400" dirty="0">
                <a:solidFill>
                  <a:srgbClr val="7030A0"/>
                </a:solidFill>
                <a:latin typeface="ＭＳ Ｐゴシック" panose="020B0600070205080204" pitchFamily="50" charset="-128"/>
                <a:ea typeface="ＭＳ Ｐゴシック" panose="020B0600070205080204" pitchFamily="50" charset="-128"/>
              </a:rPr>
              <a:t>慢性疲労</a:t>
            </a:r>
            <a:endParaRPr kumimoji="1" lang="en-US" altLang="ja-JP" sz="2400" dirty="0">
              <a:solidFill>
                <a:srgbClr val="7030A0"/>
              </a:solidFill>
              <a:latin typeface="ＭＳ Ｐゴシック" panose="020B0600070205080204" pitchFamily="50" charset="-128"/>
              <a:ea typeface="ＭＳ Ｐゴシック" panose="020B0600070205080204" pitchFamily="50" charset="-128"/>
            </a:endParaRPr>
          </a:p>
          <a:p>
            <a:r>
              <a:rPr lang="ja-JP" altLang="en-US" sz="2400" dirty="0">
                <a:solidFill>
                  <a:srgbClr val="7030A0"/>
                </a:solidFill>
                <a:latin typeface="ＭＳ Ｐゴシック" panose="020B0600070205080204" pitchFamily="50" charset="-128"/>
                <a:ea typeface="ＭＳ Ｐゴシック" panose="020B0600070205080204" pitchFamily="50" charset="-128"/>
              </a:rPr>
              <a:t>慢性</a:t>
            </a:r>
            <a:r>
              <a:rPr kumimoji="1" lang="ja-JP" altLang="en-US" sz="2400" dirty="0">
                <a:solidFill>
                  <a:srgbClr val="7030A0"/>
                </a:solidFill>
                <a:latin typeface="ＭＳ Ｐゴシック" panose="020B0600070205080204" pitchFamily="50" charset="-128"/>
                <a:ea typeface="ＭＳ Ｐゴシック" panose="020B0600070205080204" pitchFamily="50" charset="-128"/>
              </a:rPr>
              <a:t>疼痛</a:t>
            </a:r>
          </a:p>
        </p:txBody>
      </p:sp>
      <p:sp>
        <p:nvSpPr>
          <p:cNvPr id="22" name="テキスト ボックス 21"/>
          <p:cNvSpPr txBox="1"/>
          <p:nvPr/>
        </p:nvSpPr>
        <p:spPr>
          <a:xfrm>
            <a:off x="5225158" y="5590770"/>
            <a:ext cx="1481382" cy="830997"/>
          </a:xfrm>
          <a:prstGeom prst="rect">
            <a:avLst/>
          </a:prstGeom>
          <a:noFill/>
          <a:ln>
            <a:noFill/>
          </a:ln>
        </p:spPr>
        <p:txBody>
          <a:bodyPr wrap="square" rtlCol="0">
            <a:spAutoFit/>
          </a:bodyPr>
          <a:lstStyle/>
          <a:p>
            <a:r>
              <a:rPr kumimoji="1" lang="ja-JP" altLang="en-US" sz="2400" dirty="0">
                <a:solidFill>
                  <a:srgbClr val="FFC000"/>
                </a:solidFill>
                <a:latin typeface="ＭＳ Ｐゴシック" panose="020B0600070205080204" pitchFamily="50" charset="-128"/>
                <a:ea typeface="ＭＳ Ｐゴシック" panose="020B0600070205080204" pitchFamily="50" charset="-128"/>
              </a:rPr>
              <a:t>過剰反応</a:t>
            </a:r>
            <a:endParaRPr kumimoji="1" lang="en-US" altLang="ja-JP" sz="2400" dirty="0">
              <a:solidFill>
                <a:srgbClr val="FFC000"/>
              </a:solidFill>
              <a:latin typeface="ＭＳ Ｐゴシック" panose="020B0600070205080204" pitchFamily="50" charset="-128"/>
              <a:ea typeface="ＭＳ Ｐゴシック" panose="020B0600070205080204" pitchFamily="50" charset="-128"/>
            </a:endParaRPr>
          </a:p>
          <a:p>
            <a:r>
              <a:rPr lang="ja-JP" altLang="en-US" sz="2400" dirty="0">
                <a:solidFill>
                  <a:srgbClr val="FFC000"/>
                </a:solidFill>
                <a:latin typeface="ＭＳ Ｐゴシック" panose="020B0600070205080204" pitchFamily="50" charset="-128"/>
                <a:ea typeface="ＭＳ Ｐゴシック" panose="020B0600070205080204" pitchFamily="50" charset="-128"/>
              </a:rPr>
              <a:t>過敏症状</a:t>
            </a:r>
            <a:endParaRPr kumimoji="1" lang="ja-JP" altLang="en-US" sz="2400" dirty="0">
              <a:solidFill>
                <a:srgbClr val="FFC000"/>
              </a:solidFill>
              <a:latin typeface="ＭＳ Ｐゴシック" panose="020B0600070205080204" pitchFamily="50" charset="-128"/>
              <a:ea typeface="ＭＳ Ｐゴシック" panose="020B0600070205080204" pitchFamily="50" charset="-128"/>
            </a:endParaRPr>
          </a:p>
        </p:txBody>
      </p:sp>
      <p:sp>
        <p:nvSpPr>
          <p:cNvPr id="8" name="楕円 7"/>
          <p:cNvSpPr/>
          <p:nvPr/>
        </p:nvSpPr>
        <p:spPr>
          <a:xfrm>
            <a:off x="4789228" y="5416456"/>
            <a:ext cx="2251787" cy="1278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814963" y="5560488"/>
            <a:ext cx="1877437"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感覚情報</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誤認・誤作動</a:t>
            </a:r>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30" name="グループ化 29"/>
          <p:cNvGrpSpPr/>
          <p:nvPr/>
        </p:nvGrpSpPr>
        <p:grpSpPr>
          <a:xfrm>
            <a:off x="618319" y="3563966"/>
            <a:ext cx="1940768" cy="1073020"/>
            <a:chOff x="1101011" y="3769569"/>
            <a:chExt cx="1940768" cy="1073020"/>
          </a:xfrm>
        </p:grpSpPr>
        <p:sp>
          <p:nvSpPr>
            <p:cNvPr id="10" name="楕円 9"/>
            <p:cNvSpPr/>
            <p:nvPr/>
          </p:nvSpPr>
          <p:spPr>
            <a:xfrm>
              <a:off x="1101011" y="3769569"/>
              <a:ext cx="1940768" cy="10730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360801" y="3890580"/>
              <a:ext cx="1569660"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神経細胞</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過敏・鈍磨</a:t>
              </a:r>
              <a:endParaRPr kumimoji="1" lang="ja-JP" altLang="en-US" sz="2400" dirty="0">
                <a:latin typeface="ＭＳ Ｐゴシック" panose="020B0600070205080204" pitchFamily="50" charset="-128"/>
                <a:ea typeface="ＭＳ Ｐゴシック" panose="020B0600070205080204" pitchFamily="50" charset="-128"/>
              </a:endParaRPr>
            </a:p>
          </p:txBody>
        </p:sp>
      </p:grpSp>
      <p:sp>
        <p:nvSpPr>
          <p:cNvPr id="25" name="テキスト ボックス 24"/>
          <p:cNvSpPr txBox="1"/>
          <p:nvPr/>
        </p:nvSpPr>
        <p:spPr>
          <a:xfrm>
            <a:off x="7367207" y="3938059"/>
            <a:ext cx="2028119" cy="646331"/>
          </a:xfrm>
          <a:prstGeom prst="rect">
            <a:avLst/>
          </a:prstGeom>
          <a:noFill/>
        </p:spPr>
        <p:txBody>
          <a:bodyPr wrap="none" rtlCol="0">
            <a:spAutoFit/>
          </a:bodyPr>
          <a:lstStyle/>
          <a:p>
            <a:r>
              <a:rPr kumimoji="1" lang="ja-JP" altLang="en-US" dirty="0">
                <a:solidFill>
                  <a:srgbClr val="0E24F0"/>
                </a:solidFill>
                <a:latin typeface="ＭＳ Ｐゴシック" panose="020B0600070205080204" pitchFamily="50" charset="-128"/>
                <a:ea typeface="ＭＳ Ｐゴシック" panose="020B0600070205080204" pitchFamily="50" charset="-128"/>
              </a:rPr>
              <a:t>炎症性サイトカイン</a:t>
            </a:r>
            <a:endParaRPr kumimoji="1" lang="en-US" altLang="ja-JP" dirty="0">
              <a:solidFill>
                <a:srgbClr val="0E24F0"/>
              </a:solidFill>
              <a:latin typeface="ＭＳ Ｐゴシック" panose="020B0600070205080204" pitchFamily="50" charset="-128"/>
              <a:ea typeface="ＭＳ Ｐゴシック" panose="020B0600070205080204" pitchFamily="50" charset="-128"/>
            </a:endParaRPr>
          </a:p>
          <a:p>
            <a:r>
              <a:rPr lang="ja-JP" altLang="en-US" dirty="0">
                <a:solidFill>
                  <a:srgbClr val="0E24F0"/>
                </a:solidFill>
                <a:latin typeface="ＭＳ Ｐゴシック" panose="020B0600070205080204" pitchFamily="50" charset="-128"/>
                <a:ea typeface="ＭＳ Ｐゴシック" panose="020B0600070205080204" pitchFamily="50" charset="-128"/>
              </a:rPr>
              <a:t>　活性酸素</a:t>
            </a:r>
            <a:r>
              <a:rPr lang="ja-JP" altLang="en-US" dirty="0">
                <a:latin typeface="ＭＳ Ｐゴシック" panose="020B0600070205080204" pitchFamily="50" charset="-128"/>
                <a:ea typeface="ＭＳ Ｐゴシック" panose="020B0600070205080204" pitchFamily="50" charset="-128"/>
              </a:rPr>
              <a:t>の放出</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3938161" y="1433588"/>
            <a:ext cx="3849131" cy="523220"/>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慢性過剰なストレス状態</a:t>
            </a:r>
          </a:p>
        </p:txBody>
      </p:sp>
      <p:cxnSp>
        <p:nvCxnSpPr>
          <p:cNvPr id="37" name="直線矢印コネクタ 36"/>
          <p:cNvCxnSpPr/>
          <p:nvPr/>
        </p:nvCxnSpPr>
        <p:spPr>
          <a:xfrm>
            <a:off x="2780522" y="2093613"/>
            <a:ext cx="63354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7175241" y="3960487"/>
            <a:ext cx="2197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2690336" y="3963596"/>
            <a:ext cx="2197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星 7 40"/>
          <p:cNvSpPr/>
          <p:nvPr/>
        </p:nvSpPr>
        <p:spPr>
          <a:xfrm>
            <a:off x="489207" y="5213063"/>
            <a:ext cx="2528947" cy="1586413"/>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42"/>
          <p:cNvCxnSpPr/>
          <p:nvPr/>
        </p:nvCxnSpPr>
        <p:spPr>
          <a:xfrm>
            <a:off x="3013788" y="6023815"/>
            <a:ext cx="16235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7492482" y="6023815"/>
            <a:ext cx="16235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楕円 44"/>
          <p:cNvSpPr/>
          <p:nvPr/>
        </p:nvSpPr>
        <p:spPr>
          <a:xfrm>
            <a:off x="9410987" y="5354246"/>
            <a:ext cx="2251787" cy="1278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下矢印 45"/>
          <p:cNvSpPr/>
          <p:nvPr/>
        </p:nvSpPr>
        <p:spPr>
          <a:xfrm>
            <a:off x="10315154" y="2837425"/>
            <a:ext cx="363894" cy="5558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下矢印 46"/>
          <p:cNvSpPr/>
          <p:nvPr/>
        </p:nvSpPr>
        <p:spPr>
          <a:xfrm>
            <a:off x="1388876" y="4711216"/>
            <a:ext cx="363894" cy="5558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044648" y="4611670"/>
            <a:ext cx="8394754" cy="830997"/>
          </a:xfrm>
          <a:prstGeom prst="rect">
            <a:avLst/>
          </a:prstGeom>
          <a:noFill/>
        </p:spPr>
        <p:txBody>
          <a:bodyPr wrap="square" rtlCol="0">
            <a:spAutoFit/>
          </a:bodyPr>
          <a:lstStyle/>
          <a:p>
            <a:r>
              <a:rPr lang="ja-JP" altLang="en-US" sz="2400" b="1" dirty="0">
                <a:solidFill>
                  <a:srgbClr val="0E24F0"/>
                </a:solidFill>
                <a:latin typeface="ＭＳ Ｐゴシック" panose="020B0600070205080204" pitchFamily="50" charset="-128"/>
                <a:ea typeface="ＭＳ Ｐゴシック" panose="020B0600070205080204" pitchFamily="50" charset="-128"/>
              </a:rPr>
              <a:t>視床下部・松果体・脈絡叢（第３・４脳室）・終後野</a:t>
            </a:r>
            <a:r>
              <a:rPr lang="ja-JP" altLang="en-US" sz="2400" b="1" dirty="0">
                <a:latin typeface="ＭＳ Ｐゴシック" panose="020B0600070205080204" pitchFamily="50" charset="-128"/>
                <a:ea typeface="ＭＳ Ｐゴシック" panose="020B0600070205080204" pitchFamily="50" charset="-128"/>
              </a:rPr>
              <a:t>は</a:t>
            </a:r>
            <a:r>
              <a:rPr kumimoji="1" lang="ja-JP" altLang="en-US" sz="2400" b="1" dirty="0">
                <a:latin typeface="ＭＳ Ｐゴシック" panose="020B0600070205080204" pitchFamily="50" charset="-128"/>
                <a:ea typeface="ＭＳ Ｐゴシック" panose="020B0600070205080204" pitchFamily="50" charset="-128"/>
              </a:rPr>
              <a:t>血液脳関門</a:t>
            </a:r>
            <a:r>
              <a:rPr lang="ja-JP" altLang="en-US" sz="2400" b="1" dirty="0">
                <a:latin typeface="ＭＳ Ｐゴシック" panose="020B0600070205080204" pitchFamily="50" charset="-128"/>
                <a:ea typeface="ＭＳ Ｐゴシック" panose="020B0600070205080204" pitchFamily="50" charset="-128"/>
              </a:rPr>
              <a:t>がない場所であり、</a:t>
            </a:r>
            <a:r>
              <a:rPr kumimoji="1" lang="ja-JP" altLang="en-US" sz="2400" b="1" dirty="0">
                <a:latin typeface="ＭＳ Ｐゴシック" panose="020B0600070205080204" pitchFamily="50" charset="-128"/>
                <a:ea typeface="ＭＳ Ｐゴシック" panose="020B0600070205080204" pitchFamily="50" charset="-128"/>
              </a:rPr>
              <a:t>炎症性物質が血液から脳内に入りやすい</a:t>
            </a:r>
          </a:p>
        </p:txBody>
      </p:sp>
      <p:sp>
        <p:nvSpPr>
          <p:cNvPr id="2" name="日付プレースホルダー 1">
            <a:extLst>
              <a:ext uri="{FF2B5EF4-FFF2-40B4-BE49-F238E27FC236}">
                <a16:creationId xmlns:a16="http://schemas.microsoft.com/office/drawing/2014/main" id="{F8D2E9BF-456C-68AB-9EB4-36AB30D7098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866851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021" y="117566"/>
            <a:ext cx="11446329" cy="1066256"/>
          </a:xfrm>
        </p:spPr>
        <p:txBody>
          <a:bodyPr>
            <a:noAutofit/>
          </a:bodyPr>
          <a:lstStyle/>
          <a:p>
            <a:pPr algn="ctr"/>
            <a:r>
              <a:rPr lang="ja-JP" altLang="ja-JP" sz="5400" dirty="0">
                <a:latin typeface="ＭＳ Ｐゴシック" panose="020B0600070205080204" pitchFamily="50" charset="-128"/>
                <a:ea typeface="ＭＳ Ｐゴシック" panose="020B0600070205080204" pitchFamily="50" charset="-128"/>
              </a:rPr>
              <a:t>＜</a:t>
            </a:r>
            <a:r>
              <a:rPr lang="ja-JP" altLang="en-US" sz="5400" dirty="0">
                <a:latin typeface="ＭＳ Ｐゴシック" panose="020B0600070205080204" pitchFamily="50" charset="-128"/>
                <a:ea typeface="ＭＳ Ｐゴシック" panose="020B0600070205080204" pitchFamily="50" charset="-128"/>
              </a:rPr>
              <a:t>ブレイン・フォグ（脳のもやもや）</a:t>
            </a:r>
            <a:r>
              <a:rPr lang="ja-JP" altLang="ja-JP" sz="5400" dirty="0">
                <a:latin typeface="ＭＳ Ｐゴシック" panose="020B0600070205080204" pitchFamily="50" charset="-128"/>
                <a:ea typeface="ＭＳ Ｐゴシック" panose="020B0600070205080204" pitchFamily="50" charset="-128"/>
              </a:rPr>
              <a:t>＞</a:t>
            </a:r>
            <a:endParaRPr kumimoji="1" lang="ja-JP" altLang="en-US" sz="5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1334044" y="1018903"/>
            <a:ext cx="10174333" cy="5634991"/>
          </a:xfrm>
        </p:spPr>
        <p:txBody>
          <a:bodyPr>
            <a:noAutofit/>
          </a:bodyPr>
          <a:lstStyle/>
          <a:p>
            <a:pPr lvl="0"/>
            <a:r>
              <a:rPr lang="ja-JP" altLang="ja-JP" dirty="0">
                <a:solidFill>
                  <a:srgbClr val="FF0000"/>
                </a:solidFill>
                <a:latin typeface="ＭＳ Ｐゴシック" panose="020B0600070205080204" pitchFamily="50" charset="-128"/>
                <a:ea typeface="ＭＳ Ｐゴシック" panose="020B0600070205080204" pitchFamily="50" charset="-128"/>
              </a:rPr>
              <a:t>頭に霧がかかっているみたいで、もうろうとして何も考えられない</a:t>
            </a:r>
          </a:p>
          <a:p>
            <a:pPr lvl="0"/>
            <a:r>
              <a:rPr lang="ja-JP" altLang="ja-JP" dirty="0">
                <a:latin typeface="ＭＳ Ｐゴシック" panose="020B0600070205080204" pitchFamily="50" charset="-128"/>
                <a:ea typeface="ＭＳ Ｐゴシック" panose="020B0600070205080204" pitchFamily="50" charset="-128"/>
              </a:rPr>
              <a:t>思考力、記憶力、認知能力が失われ、会話も読書もできない</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思考力や記憶力が働かないので、言葉が出ない</a:t>
            </a:r>
          </a:p>
          <a:p>
            <a:pPr lvl="0"/>
            <a:r>
              <a:rPr lang="ja-JP" altLang="ja-JP" dirty="0">
                <a:solidFill>
                  <a:srgbClr val="0000CC"/>
                </a:solidFill>
                <a:latin typeface="ＭＳ Ｐゴシック" panose="020B0600070205080204" pitchFamily="50" charset="-128"/>
                <a:ea typeface="ＭＳ Ｐゴシック" panose="020B0600070205080204" pitchFamily="50" charset="-128"/>
              </a:rPr>
              <a:t>日本語なのに何を言っているのかわからない</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一生懸命に聞いていても話が全然理解できない　　</a:t>
            </a:r>
          </a:p>
          <a:p>
            <a:pPr lvl="0"/>
            <a:r>
              <a:rPr lang="ja-JP" altLang="ja-JP" dirty="0">
                <a:latin typeface="ＭＳ Ｐゴシック" panose="020B0600070205080204" pitchFamily="50" charset="-128"/>
                <a:ea typeface="ＭＳ Ｐゴシック" panose="020B0600070205080204" pitchFamily="50" charset="-128"/>
              </a:rPr>
              <a:t>脳が音の意味を理解できないで、音としか聞こえていない　</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動くのもつらいけど脳を使うこともとてもつらい</a:t>
            </a:r>
          </a:p>
          <a:p>
            <a:pPr lvl="0"/>
            <a:r>
              <a:rPr lang="ja-JP" altLang="ja-JP" dirty="0">
                <a:solidFill>
                  <a:srgbClr val="0000CC"/>
                </a:solidFill>
                <a:latin typeface="ＭＳ Ｐゴシック" panose="020B0600070205080204" pitchFamily="50" charset="-128"/>
                <a:ea typeface="ＭＳ Ｐゴシック" panose="020B0600070205080204" pitchFamily="50" charset="-128"/>
              </a:rPr>
              <a:t>会話より、買い出しとかの方がまだ楽である</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体を使うより脳を使う方がつらい</a:t>
            </a:r>
          </a:p>
          <a:p>
            <a:pPr lvl="0"/>
            <a:r>
              <a:rPr lang="ja-JP" altLang="ja-JP" dirty="0">
                <a:latin typeface="ＭＳ Ｐゴシック" panose="020B0600070205080204" pitchFamily="50" charset="-128"/>
                <a:ea typeface="ＭＳ Ｐゴシック" panose="020B0600070205080204" pitchFamily="50" charset="-128"/>
              </a:rPr>
              <a:t>本を読めていた時期もあったが、読めな</a:t>
            </a:r>
            <a:r>
              <a:rPr lang="ja-JP" altLang="en-US" dirty="0">
                <a:latin typeface="ＭＳ Ｐゴシック" panose="020B0600070205080204" pitchFamily="50" charset="-128"/>
                <a:ea typeface="ＭＳ Ｐゴシック" panose="020B0600070205080204" pitchFamily="50" charset="-128"/>
              </a:rPr>
              <a:t>い</a:t>
            </a:r>
            <a:endParaRPr lang="ja-JP" altLang="ja-JP" dirty="0">
              <a:latin typeface="ＭＳ Ｐゴシック" panose="020B0600070205080204" pitchFamily="50" charset="-128"/>
              <a:ea typeface="ＭＳ Ｐゴシック" panose="020B0600070205080204" pitchFamily="50" charset="-128"/>
            </a:endParaRPr>
          </a:p>
          <a:p>
            <a:pPr lvl="0"/>
            <a:r>
              <a:rPr lang="ja-JP" altLang="ja-JP" dirty="0">
                <a:solidFill>
                  <a:srgbClr val="FF0000"/>
                </a:solidFill>
                <a:latin typeface="ＭＳ Ｐゴシック" panose="020B0600070205080204" pitchFamily="50" charset="-128"/>
                <a:ea typeface="ＭＳ Ｐゴシック" panose="020B0600070205080204" pitchFamily="50" charset="-128"/>
              </a:rPr>
              <a:t>あたらしい情報を脳に入れることができない</a:t>
            </a:r>
          </a:p>
          <a:p>
            <a:pPr marL="0" indent="0">
              <a:buNone/>
            </a:pPr>
            <a:br>
              <a:rPr lang="en-US" altLang="ja-JP" dirty="0">
                <a:latin typeface="ＭＳ Ｐゴシック" panose="020B0600070205080204" pitchFamily="50" charset="-128"/>
                <a:ea typeface="ＭＳ Ｐゴシック" panose="020B0600070205080204" pitchFamily="50" charset="-128"/>
              </a:rPr>
            </a:b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36</a:t>
            </a:fld>
            <a:endParaRPr kumimoji="1" lang="ja-JP" altLang="en-US"/>
          </a:p>
        </p:txBody>
      </p:sp>
      <p:sp>
        <p:nvSpPr>
          <p:cNvPr id="5" name="日付プレースホルダー 4">
            <a:extLst>
              <a:ext uri="{FF2B5EF4-FFF2-40B4-BE49-F238E27FC236}">
                <a16:creationId xmlns:a16="http://schemas.microsoft.com/office/drawing/2014/main" id="{0AEAAA52-E4AB-BD69-B54F-28756D5FE016}"/>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788707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49136" y="365329"/>
            <a:ext cx="9862457" cy="646331"/>
          </a:xfrm>
          <a:prstGeom prst="rect">
            <a:avLst/>
          </a:prstGeom>
          <a:noFill/>
        </p:spPr>
        <p:txBody>
          <a:bodyPr wrap="square" rtlCol="0">
            <a:spAutoFit/>
          </a:bodyPr>
          <a:lstStyle/>
          <a:p>
            <a:r>
              <a:rPr lang="ja-JP" altLang="en-US" sz="3600" dirty="0">
                <a:latin typeface="ＭＳ Ｐゴシック" panose="020B0600070205080204" pitchFamily="50" charset="-128"/>
                <a:ea typeface="ＭＳ Ｐゴシック" panose="020B0600070205080204" pitchFamily="50" charset="-128"/>
              </a:rPr>
              <a:t>脳内の炎症反応と臨床症状との相関（</a:t>
            </a:r>
            <a:r>
              <a:rPr lang="en-US" altLang="ja-JP" sz="3600" dirty="0">
                <a:latin typeface="ＭＳ Ｐゴシック" panose="020B0600070205080204" pitchFamily="50" charset="-128"/>
                <a:ea typeface="ＭＳ Ｐゴシック" panose="020B0600070205080204" pitchFamily="50" charset="-128"/>
              </a:rPr>
              <a:t>PET</a:t>
            </a:r>
            <a:r>
              <a:rPr lang="ja-JP" altLang="en-US" sz="3600" dirty="0">
                <a:latin typeface="ＭＳ Ｐゴシック" panose="020B0600070205080204" pitchFamily="50" charset="-128"/>
                <a:ea typeface="ＭＳ Ｐゴシック" panose="020B0600070205080204" pitchFamily="50" charset="-128"/>
              </a:rPr>
              <a:t>検査）</a:t>
            </a:r>
            <a:endParaRPr kumimoji="1" lang="ja-JP" altLang="en-US" sz="3600" dirty="0">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929094" y="1182188"/>
            <a:ext cx="10484576" cy="5563017"/>
            <a:chOff x="929094" y="1182188"/>
            <a:chExt cx="10484576" cy="5563017"/>
          </a:xfrm>
        </p:grpSpPr>
        <p:grpSp>
          <p:nvGrpSpPr>
            <p:cNvPr id="6" name="グループ化 5"/>
            <p:cNvGrpSpPr/>
            <p:nvPr/>
          </p:nvGrpSpPr>
          <p:grpSpPr>
            <a:xfrm>
              <a:off x="2452178" y="1182188"/>
              <a:ext cx="6881234" cy="4859081"/>
              <a:chOff x="3242480" y="812585"/>
              <a:chExt cx="4714261" cy="3171283"/>
            </a:xfrm>
          </p:grpSpPr>
          <p:pic>
            <p:nvPicPr>
              <p:cNvPr id="2" name="図 1"/>
              <p:cNvPicPr>
                <a:picLocks noChangeAspect="1"/>
              </p:cNvPicPr>
              <p:nvPr/>
            </p:nvPicPr>
            <p:blipFill>
              <a:blip r:embed="rId2"/>
              <a:stretch>
                <a:fillRect/>
              </a:stretch>
            </p:blipFill>
            <p:spPr>
              <a:xfrm>
                <a:off x="3242480" y="812585"/>
                <a:ext cx="4714261" cy="1209469"/>
              </a:xfrm>
              <a:prstGeom prst="rect">
                <a:avLst/>
              </a:prstGeom>
            </p:spPr>
          </p:pic>
          <p:pic>
            <p:nvPicPr>
              <p:cNvPr id="3" name="図 2"/>
              <p:cNvPicPr>
                <a:picLocks noChangeAspect="1"/>
              </p:cNvPicPr>
              <p:nvPr/>
            </p:nvPicPr>
            <p:blipFill>
              <a:blip r:embed="rId3"/>
              <a:stretch>
                <a:fillRect/>
              </a:stretch>
            </p:blipFill>
            <p:spPr>
              <a:xfrm>
                <a:off x="3425726" y="2465212"/>
                <a:ext cx="1160433" cy="1509563"/>
              </a:xfrm>
              <a:prstGeom prst="rect">
                <a:avLst/>
              </a:prstGeom>
            </p:spPr>
          </p:pic>
          <p:pic>
            <p:nvPicPr>
              <p:cNvPr id="4" name="図 3"/>
              <p:cNvPicPr>
                <a:picLocks noChangeAspect="1"/>
              </p:cNvPicPr>
              <p:nvPr/>
            </p:nvPicPr>
            <p:blipFill>
              <a:blip r:embed="rId4"/>
              <a:stretch>
                <a:fillRect/>
              </a:stretch>
            </p:blipFill>
            <p:spPr>
              <a:xfrm>
                <a:off x="4893834" y="2465212"/>
                <a:ext cx="1124170" cy="1518656"/>
              </a:xfrm>
              <a:prstGeom prst="rect">
                <a:avLst/>
              </a:prstGeom>
            </p:spPr>
          </p:pic>
          <p:pic>
            <p:nvPicPr>
              <p:cNvPr id="5" name="図 4"/>
              <p:cNvPicPr>
                <a:picLocks noChangeAspect="1"/>
              </p:cNvPicPr>
              <p:nvPr/>
            </p:nvPicPr>
            <p:blipFill>
              <a:blip r:embed="rId5"/>
              <a:stretch>
                <a:fillRect/>
              </a:stretch>
            </p:blipFill>
            <p:spPr>
              <a:xfrm>
                <a:off x="6469369" y="2465212"/>
                <a:ext cx="1160433" cy="1491375"/>
              </a:xfrm>
              <a:prstGeom prst="rect">
                <a:avLst/>
              </a:prstGeom>
            </p:spPr>
          </p:pic>
        </p:grpSp>
        <p:sp>
          <p:nvSpPr>
            <p:cNvPr id="8" name="テキスト ボックス 7"/>
            <p:cNvSpPr txBox="1"/>
            <p:nvPr/>
          </p:nvSpPr>
          <p:spPr>
            <a:xfrm>
              <a:off x="2221345" y="4188279"/>
              <a:ext cx="461665" cy="1015663"/>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知覚</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9" name="テキスト ボックス 8"/>
            <p:cNvSpPr txBox="1"/>
            <p:nvPr/>
          </p:nvSpPr>
          <p:spPr>
            <a:xfrm>
              <a:off x="4398489" y="4226380"/>
              <a:ext cx="461665" cy="998030"/>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痛み</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10" name="テキスト ボックス 9"/>
            <p:cNvSpPr txBox="1"/>
            <p:nvPr/>
          </p:nvSpPr>
          <p:spPr>
            <a:xfrm>
              <a:off x="6738922" y="4239987"/>
              <a:ext cx="461665" cy="1015663"/>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記憶</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11" name="テキスト ボックス 10"/>
            <p:cNvSpPr txBox="1"/>
            <p:nvPr/>
          </p:nvSpPr>
          <p:spPr>
            <a:xfrm flipH="1">
              <a:off x="929094" y="5914208"/>
              <a:ext cx="10484576" cy="830997"/>
            </a:xfrm>
            <a:prstGeom prst="rect">
              <a:avLst/>
            </a:prstGeom>
            <a:noFill/>
          </p:spPr>
          <p:txBody>
            <a:bodyPr wrap="square" rtlCol="0">
              <a:spAutoFit/>
            </a:bodyPr>
            <a:lstStyle/>
            <a:p>
              <a:pPr lvl="0"/>
              <a:r>
                <a:rPr lang="en-US" altLang="ja-JP" sz="2400" dirty="0" err="1">
                  <a:latin typeface="ＭＳ Ｐゴシック" panose="020B0600070205080204" pitchFamily="50" charset="-128"/>
                  <a:ea typeface="ＭＳ Ｐゴシック" panose="020B0600070205080204" pitchFamily="50" charset="-128"/>
                </a:rPr>
                <a:t>Nakatomi</a:t>
              </a:r>
              <a:r>
                <a:rPr lang="en-US" altLang="ja-JP" sz="2400" dirty="0">
                  <a:latin typeface="ＭＳ Ｐゴシック" panose="020B0600070205080204" pitchFamily="50" charset="-128"/>
                  <a:ea typeface="ＭＳ Ｐゴシック" panose="020B0600070205080204" pitchFamily="50" charset="-128"/>
                </a:rPr>
                <a:t> Y, et al: </a:t>
              </a:r>
              <a:r>
                <a:rPr lang="en-US" altLang="ja-JP" sz="2400" dirty="0" err="1">
                  <a:latin typeface="ＭＳ Ｐゴシック" panose="020B0600070205080204" pitchFamily="50" charset="-128"/>
                  <a:ea typeface="ＭＳ Ｐゴシック" panose="020B0600070205080204" pitchFamily="50" charset="-128"/>
                </a:rPr>
                <a:t>Neuroinflammation</a:t>
              </a:r>
              <a:r>
                <a:rPr lang="en-US" altLang="ja-JP" sz="2400" dirty="0">
                  <a:latin typeface="ＭＳ Ｐゴシック" panose="020B0600070205080204" pitchFamily="50" charset="-128"/>
                  <a:ea typeface="ＭＳ Ｐゴシック" panose="020B0600070205080204" pitchFamily="50" charset="-128"/>
                </a:rPr>
                <a:t> in Patients with </a:t>
              </a:r>
              <a:r>
                <a:rPr lang="en-US" altLang="ja-JP" sz="2400" dirty="0" err="1">
                  <a:latin typeface="ＭＳ Ｐゴシック" panose="020B0600070205080204" pitchFamily="50" charset="-128"/>
                  <a:ea typeface="ＭＳ Ｐゴシック" panose="020B0600070205080204" pitchFamily="50" charset="-128"/>
                </a:rPr>
                <a:t>Chrnic</a:t>
              </a:r>
              <a:r>
                <a:rPr lang="en-US" altLang="ja-JP" sz="2400" dirty="0">
                  <a:latin typeface="ＭＳ Ｐゴシック" panose="020B0600070205080204" pitchFamily="50" charset="-128"/>
                  <a:ea typeface="ＭＳ Ｐゴシック" panose="020B0600070205080204" pitchFamily="50" charset="-128"/>
                </a:rPr>
                <a:t> Fatigue Syndrome</a:t>
              </a:r>
            </a:p>
            <a:p>
              <a:pPr lvl="0"/>
              <a:r>
                <a:rPr lang="en-US" altLang="ja-JP" sz="2400" dirty="0">
                  <a:latin typeface="ＭＳ Ｐゴシック" panose="020B0600070205080204" pitchFamily="50" charset="-128"/>
                  <a:ea typeface="ＭＳ Ｐゴシック" panose="020B0600070205080204" pitchFamily="50" charset="-128"/>
                </a:rPr>
                <a:t>/</a:t>
              </a:r>
              <a:r>
                <a:rPr lang="en-US" altLang="ja-JP" sz="2400" dirty="0" err="1">
                  <a:latin typeface="ＭＳ Ｐゴシック" panose="020B0600070205080204" pitchFamily="50" charset="-128"/>
                  <a:ea typeface="ＭＳ Ｐゴシック" panose="020B0600070205080204" pitchFamily="50" charset="-128"/>
                </a:rPr>
                <a:t>Myalgic</a:t>
              </a:r>
              <a:r>
                <a:rPr lang="en-US" altLang="ja-JP" sz="2400" dirty="0">
                  <a:latin typeface="ＭＳ Ｐゴシック" panose="020B0600070205080204" pitchFamily="50" charset="-128"/>
                  <a:ea typeface="ＭＳ Ｐゴシック" panose="020B0600070205080204" pitchFamily="50" charset="-128"/>
                </a:rPr>
                <a:t> Encephalomyelitis: J </a:t>
              </a:r>
              <a:r>
                <a:rPr lang="en-US" altLang="ja-JP" sz="2400" dirty="0" err="1">
                  <a:latin typeface="ＭＳ Ｐゴシック" panose="020B0600070205080204" pitchFamily="50" charset="-128"/>
                  <a:ea typeface="ＭＳ Ｐゴシック" panose="020B0600070205080204" pitchFamily="50" charset="-128"/>
                </a:rPr>
                <a:t>Nucl</a:t>
              </a:r>
              <a:r>
                <a:rPr lang="en-US" altLang="ja-JP" sz="2400" dirty="0">
                  <a:latin typeface="ＭＳ Ｐゴシック" panose="020B0600070205080204" pitchFamily="50" charset="-128"/>
                  <a:ea typeface="ＭＳ Ｐゴシック" panose="020B0600070205080204" pitchFamily="50" charset="-128"/>
                </a:rPr>
                <a:t> Med. 2014;55(6) 945-50</a:t>
              </a:r>
              <a:endParaRPr lang="ja-JP" altLang="ja-JP" sz="24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902216" y="3092301"/>
              <a:ext cx="1171763" cy="461666"/>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扁桃体</a:t>
              </a:r>
            </a:p>
          </p:txBody>
        </p:sp>
        <p:sp>
          <p:nvSpPr>
            <p:cNvPr id="13" name="テキスト ボックス 12"/>
            <p:cNvSpPr txBox="1"/>
            <p:nvPr/>
          </p:nvSpPr>
          <p:spPr>
            <a:xfrm>
              <a:off x="5235254" y="3110761"/>
              <a:ext cx="1171763" cy="461666"/>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視　床</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7568293" y="3127680"/>
              <a:ext cx="1039591" cy="461666"/>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海　馬</a:t>
              </a:r>
              <a:endParaRPr kumimoji="1" lang="ja-JP" altLang="en-US" sz="2400" dirty="0">
                <a:latin typeface="ＭＳ Ｐゴシック" panose="020B0600070205080204" pitchFamily="50" charset="-128"/>
                <a:ea typeface="ＭＳ Ｐゴシック" panose="020B0600070205080204" pitchFamily="50" charset="-128"/>
              </a:endParaRPr>
            </a:p>
          </p:txBody>
        </p:sp>
      </p:grpSp>
      <p:sp>
        <p:nvSpPr>
          <p:cNvPr id="15" name="スライド番号プレースホルダー 14"/>
          <p:cNvSpPr>
            <a:spLocks noGrp="1"/>
          </p:cNvSpPr>
          <p:nvPr>
            <p:ph type="sldNum" sz="quarter" idx="12"/>
          </p:nvPr>
        </p:nvSpPr>
        <p:spPr/>
        <p:txBody>
          <a:bodyPr/>
          <a:lstStyle/>
          <a:p>
            <a:fld id="{DC0F30EA-423F-449D-A3CC-24E3AB670461}" type="slidenum">
              <a:rPr kumimoji="1" lang="ja-JP" altLang="en-US" smtClean="0"/>
              <a:t>37</a:t>
            </a:fld>
            <a:endParaRPr kumimoji="1" lang="ja-JP" altLang="en-US" dirty="0"/>
          </a:p>
        </p:txBody>
      </p:sp>
      <p:sp>
        <p:nvSpPr>
          <p:cNvPr id="17" name="テキスト ボックス 16"/>
          <p:cNvSpPr txBox="1"/>
          <p:nvPr/>
        </p:nvSpPr>
        <p:spPr>
          <a:xfrm>
            <a:off x="9059651" y="1551214"/>
            <a:ext cx="1292662" cy="4139916"/>
          </a:xfrm>
          <a:prstGeom prst="rect">
            <a:avLst/>
          </a:prstGeom>
          <a:noFill/>
        </p:spPr>
        <p:txBody>
          <a:bodyPr vert="eaVert" wrap="none" rtlCol="0">
            <a:spAutoFit/>
          </a:bodyPr>
          <a:lstStyle/>
          <a:p>
            <a:r>
              <a:rPr lang="ja-JP" altLang="ja-JP" sz="2400" b="1" dirty="0">
                <a:solidFill>
                  <a:srgbClr val="FF0000"/>
                </a:solidFill>
                <a:latin typeface="ＭＳ Ｐゴシック" panose="020B0600070205080204" pitchFamily="50" charset="-128"/>
                <a:ea typeface="ＭＳ Ｐゴシック" panose="020B0600070205080204" pitchFamily="50" charset="-128"/>
              </a:rPr>
              <a:t>活性化ミクロ</a:t>
            </a:r>
            <a:r>
              <a:rPr lang="ja-JP" altLang="en-US" sz="2400" b="1" dirty="0">
                <a:solidFill>
                  <a:srgbClr val="FF0000"/>
                </a:solidFill>
                <a:latin typeface="ＭＳ Ｐゴシック" panose="020B0600070205080204" pitchFamily="50" charset="-128"/>
                <a:ea typeface="ＭＳ Ｐゴシック" panose="020B0600070205080204" pitchFamily="50" charset="-128"/>
              </a:rPr>
              <a:t>グ</a:t>
            </a:r>
            <a:r>
              <a:rPr lang="ja-JP" altLang="ja-JP" sz="2400" b="1" dirty="0">
                <a:solidFill>
                  <a:srgbClr val="FF0000"/>
                </a:solidFill>
                <a:latin typeface="ＭＳ Ｐゴシック" panose="020B0600070205080204" pitchFamily="50" charset="-128"/>
                <a:ea typeface="ＭＳ Ｐゴシック" panose="020B0600070205080204" pitchFamily="50" charset="-128"/>
              </a:rPr>
              <a:t>リア</a:t>
            </a:r>
            <a:r>
              <a:rPr lang="ja-JP" altLang="ja-JP" sz="2400" b="1" dirty="0">
                <a:latin typeface="ＭＳ Ｐゴシック" panose="020B0600070205080204" pitchFamily="50" charset="-128"/>
                <a:ea typeface="ＭＳ Ｐゴシック" panose="020B0600070205080204" pitchFamily="50" charset="-128"/>
              </a:rPr>
              <a:t>に発現する</a:t>
            </a:r>
            <a:endParaRPr lang="en-US" altLang="ja-JP" sz="2400" b="1" dirty="0">
              <a:latin typeface="ＭＳ Ｐゴシック" panose="020B0600070205080204" pitchFamily="50" charset="-128"/>
              <a:ea typeface="ＭＳ Ｐゴシック" panose="020B0600070205080204" pitchFamily="50" charset="-128"/>
            </a:endParaRPr>
          </a:p>
          <a:p>
            <a:r>
              <a:rPr lang="ja-JP" altLang="ja-JP" sz="2400" b="1" dirty="0">
                <a:latin typeface="ＭＳ Ｐゴシック" panose="020B0600070205080204" pitchFamily="50" charset="-128"/>
                <a:ea typeface="ＭＳ Ｐゴシック" panose="020B0600070205080204" pitchFamily="50" charset="-128"/>
              </a:rPr>
              <a:t>タンパク質のリガンド</a:t>
            </a:r>
            <a:r>
              <a:rPr lang="ja-JP" altLang="en-US" sz="2400" b="1" dirty="0">
                <a:latin typeface="ＭＳ Ｐゴシック" panose="020B0600070205080204" pitchFamily="50" charset="-128"/>
                <a:ea typeface="ＭＳ Ｐゴシック" panose="020B0600070205080204" pitchFamily="50" charset="-128"/>
              </a:rPr>
              <a:t>量</a:t>
            </a:r>
          </a:p>
          <a:p>
            <a:endParaRPr kumimoji="1" lang="ja-JP" altLang="en-US" sz="2400" dirty="0"/>
          </a:p>
        </p:txBody>
      </p:sp>
      <p:sp>
        <p:nvSpPr>
          <p:cNvPr id="18" name="日付プレースホルダー 17"/>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012805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7441" y="241602"/>
            <a:ext cx="6975565" cy="6091993"/>
          </a:xfrm>
          <a:prstGeom prst="rect">
            <a:avLst/>
          </a:prstGeom>
        </p:spPr>
      </p:pic>
      <p:sp>
        <p:nvSpPr>
          <p:cNvPr id="3" name="テキスト ボックス 2"/>
          <p:cNvSpPr txBox="1"/>
          <p:nvPr/>
        </p:nvSpPr>
        <p:spPr>
          <a:xfrm>
            <a:off x="2632955" y="6235051"/>
            <a:ext cx="7144905" cy="461665"/>
          </a:xfrm>
          <a:prstGeom prst="rect">
            <a:avLst/>
          </a:prstGeom>
          <a:noFill/>
        </p:spPr>
        <p:txBody>
          <a:bodyPr wrap="none" rtlCol="0">
            <a:spAutoFit/>
          </a:bodyPr>
          <a:lstStyle/>
          <a:p>
            <a:r>
              <a:rPr lang="pl-PL" altLang="ja-JP" sz="2400" b="1" dirty="0">
                <a:latin typeface="ＭＳ Ｐゴシック" panose="020B0600070205080204" pitchFamily="50" charset="-128"/>
                <a:ea typeface="ＭＳ Ｐゴシック" panose="020B0600070205080204" pitchFamily="50" charset="-128"/>
              </a:rPr>
              <a:t>Suzuki</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K. </a:t>
            </a:r>
            <a:r>
              <a:rPr lang="pl-PL" altLang="ja-JP" sz="2400" b="1" i="1" dirty="0">
                <a:latin typeface="ＭＳ Ｐゴシック" panose="020B0600070205080204" pitchFamily="50" charset="-128"/>
                <a:ea typeface="ＭＳ Ｐゴシック" panose="020B0600070205080204" pitchFamily="50" charset="-128"/>
              </a:rPr>
              <a:t>et al</a:t>
            </a:r>
            <a:r>
              <a:rPr lang="pl-PL" altLang="ja-JP" sz="2400" b="1" dirty="0">
                <a:latin typeface="ＭＳ Ｐゴシック" panose="020B0600070205080204" pitchFamily="50" charset="-128"/>
                <a:ea typeface="ＭＳ Ｐゴシック" panose="020B0600070205080204" pitchFamily="50" charset="-128"/>
              </a:rPr>
              <a:t>. : </a:t>
            </a:r>
            <a:r>
              <a:rPr lang="pl-PL" altLang="ja-JP" sz="2400" b="1" i="1" dirty="0">
                <a:latin typeface="ＭＳ Ｐゴシック" panose="020B0600070205080204" pitchFamily="50" charset="-128"/>
                <a:ea typeface="ＭＳ Ｐゴシック" panose="020B0600070205080204" pitchFamily="50" charset="-128"/>
              </a:rPr>
              <a:t>JAMA Psychiatry</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70</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49 </a:t>
            </a:r>
            <a:r>
              <a:rPr lang="ja-JP" altLang="pl-PL" sz="2400" b="1" dirty="0">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2013</a:t>
            </a:r>
            <a:r>
              <a:rPr lang="ja-JP" altLang="pl-PL"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DC0F30EA-423F-449D-A3CC-24E3AB670461}" type="slidenum">
              <a:rPr kumimoji="1" lang="ja-JP" altLang="en-US" smtClean="0"/>
              <a:t>38</a:t>
            </a:fld>
            <a:endParaRPr kumimoji="1" lang="ja-JP" altLang="en-US"/>
          </a:p>
        </p:txBody>
      </p:sp>
      <p:sp>
        <p:nvSpPr>
          <p:cNvPr id="6" name="正方形/長方形 5"/>
          <p:cNvSpPr/>
          <p:nvPr/>
        </p:nvSpPr>
        <p:spPr>
          <a:xfrm>
            <a:off x="2258008" y="5542384"/>
            <a:ext cx="7361853" cy="79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78498" y="5505060"/>
            <a:ext cx="11264622" cy="830997"/>
          </a:xfrm>
          <a:prstGeom prst="rect">
            <a:avLst/>
          </a:prstGeom>
          <a:noFill/>
        </p:spPr>
        <p:txBody>
          <a:bodyPr wrap="none" rtlCol="0">
            <a:spAutoFit/>
          </a:bodyPr>
          <a:lstStyle/>
          <a:p>
            <a:pPr lvl="0"/>
            <a:r>
              <a:rPr lang="ja-JP" altLang="ja-JP" sz="2400" b="1" dirty="0"/>
              <a:t>活性化ミクログリアに特異的に結合するトレーサーを用いた</a:t>
            </a:r>
            <a:r>
              <a:rPr lang="pl-PL" altLang="ja-JP" sz="2400" b="1" dirty="0"/>
              <a:t>PET</a:t>
            </a:r>
            <a:r>
              <a:rPr lang="ja-JP" altLang="ja-JP" sz="2400" b="1" dirty="0"/>
              <a:t>検査にて</a:t>
            </a:r>
          </a:p>
          <a:p>
            <a:pPr lvl="0"/>
            <a:r>
              <a:rPr lang="ja-JP" altLang="ja-JP" sz="2400" b="1" dirty="0">
                <a:solidFill>
                  <a:srgbClr val="FF0000"/>
                </a:solidFill>
              </a:rPr>
              <a:t>自閉症スペクトラム障害患者脳</a:t>
            </a:r>
            <a:r>
              <a:rPr lang="ja-JP" altLang="ja-JP" sz="2400" b="1" dirty="0"/>
              <a:t>における</a:t>
            </a:r>
            <a:r>
              <a:rPr lang="ja-JP" altLang="ja-JP" sz="2400" b="1" dirty="0">
                <a:solidFill>
                  <a:srgbClr val="0E24F0"/>
                </a:solidFill>
              </a:rPr>
              <a:t>活性化ミクログリアの増加</a:t>
            </a:r>
            <a:r>
              <a:rPr lang="ja-JP" altLang="ja-JP" sz="2400" b="1" dirty="0"/>
              <a:t>が証明された</a:t>
            </a:r>
          </a:p>
        </p:txBody>
      </p:sp>
      <p:sp>
        <p:nvSpPr>
          <p:cNvPr id="5" name="日付プレースホルダー 4"/>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65975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慢性疲労症候群/筋痛性脳脊髄炎の患者における脳内炎症の図">
            <a:extLst>
              <a:ext uri="{FF2B5EF4-FFF2-40B4-BE49-F238E27FC236}">
                <a16:creationId xmlns:a16="http://schemas.microsoft.com/office/drawing/2014/main" id="{9C281385-11F5-DAE0-8740-B6BB7BFA45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2895" y="1628645"/>
            <a:ext cx="9966210" cy="462248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F65ABF4-1811-6AEC-251F-B275817EBF39}"/>
              </a:ext>
            </a:extLst>
          </p:cNvPr>
          <p:cNvSpPr txBox="1"/>
          <p:nvPr/>
        </p:nvSpPr>
        <p:spPr>
          <a:xfrm>
            <a:off x="1557081" y="6341165"/>
            <a:ext cx="9412406" cy="369332"/>
          </a:xfrm>
          <a:prstGeom prst="rect">
            <a:avLst/>
          </a:prstGeom>
          <a:noFill/>
        </p:spPr>
        <p:txBody>
          <a:bodyPr wrap="square">
            <a:spAutoFit/>
          </a:bodyPr>
          <a:lstStyle/>
          <a:p>
            <a:r>
              <a:rPr lang="ja-JP" altLang="en-US" dirty="0"/>
              <a:t>https://www.riken.jp/medialibrary/riken/pr/press/2014/20140404_1/jp/fig1.jpg</a:t>
            </a:r>
          </a:p>
        </p:txBody>
      </p:sp>
      <p:sp>
        <p:nvSpPr>
          <p:cNvPr id="11" name="テキスト ボックス 10">
            <a:extLst>
              <a:ext uri="{FF2B5EF4-FFF2-40B4-BE49-F238E27FC236}">
                <a16:creationId xmlns:a16="http://schemas.microsoft.com/office/drawing/2014/main" id="{5CC4F537-D8A5-D07E-E1E2-EB135E844EB3}"/>
              </a:ext>
            </a:extLst>
          </p:cNvPr>
          <p:cNvSpPr txBox="1"/>
          <p:nvPr/>
        </p:nvSpPr>
        <p:spPr>
          <a:xfrm>
            <a:off x="428839" y="122839"/>
            <a:ext cx="11334321" cy="1415772"/>
          </a:xfrm>
          <a:prstGeom prst="rect">
            <a:avLst/>
          </a:prstGeom>
          <a:noFill/>
        </p:spPr>
        <p:txBody>
          <a:bodyPr wrap="none" rtlCol="0">
            <a:spAutoFit/>
          </a:bodyPr>
          <a:lstStyle/>
          <a:p>
            <a:pPr algn="l"/>
            <a:r>
              <a:rPr lang="ja-JP" altLang="en-US" sz="3200" b="1" i="0" dirty="0">
                <a:solidFill>
                  <a:srgbClr val="000000"/>
                </a:solidFill>
                <a:effectLst/>
                <a:latin typeface="メイリオ" panose="020B0604030504040204" pitchFamily="50" charset="-128"/>
                <a:ea typeface="メイリオ" panose="020B0604030504040204" pitchFamily="50" charset="-128"/>
              </a:rPr>
              <a:t>慢性疲労症候群</a:t>
            </a:r>
            <a:r>
              <a:rPr lang="en-US" altLang="ja-JP" sz="3200" b="1" i="0" dirty="0">
                <a:solidFill>
                  <a:srgbClr val="000000"/>
                </a:solidFill>
                <a:effectLst/>
                <a:latin typeface="メイリオ" panose="020B0604030504040204" pitchFamily="50" charset="-128"/>
                <a:ea typeface="メイリオ" panose="020B0604030504040204" pitchFamily="50" charset="-128"/>
              </a:rPr>
              <a:t>/</a:t>
            </a:r>
            <a:r>
              <a:rPr lang="ja-JP" altLang="en-US" sz="3200" b="1" i="0" dirty="0">
                <a:solidFill>
                  <a:srgbClr val="000000"/>
                </a:solidFill>
                <a:effectLst/>
                <a:latin typeface="メイリオ" panose="020B0604030504040204" pitchFamily="50" charset="-128"/>
                <a:ea typeface="メイリオ" panose="020B0604030504040204" pitchFamily="50" charset="-128"/>
              </a:rPr>
              <a:t>筋痛性脳脊髄炎の患者における脳内炎症</a:t>
            </a:r>
            <a:endParaRPr lang="en-US" altLang="ja-JP" sz="3200" b="1" i="0" dirty="0">
              <a:solidFill>
                <a:srgbClr val="000000"/>
              </a:solidFill>
              <a:effectLst/>
              <a:latin typeface="メイリオ" panose="020B0604030504040204" pitchFamily="50" charset="-128"/>
              <a:ea typeface="メイリオ" panose="020B0604030504040204" pitchFamily="50" charset="-128"/>
            </a:endParaRPr>
          </a:p>
          <a:p>
            <a:pPr algn="l"/>
            <a:r>
              <a:rPr lang="en-US" altLang="ja-JP" b="1" i="0" dirty="0">
                <a:solidFill>
                  <a:srgbClr val="000000"/>
                </a:solidFill>
                <a:effectLst/>
                <a:latin typeface="メイリオ" panose="020B0604030504040204" pitchFamily="50" charset="-128"/>
                <a:ea typeface="メイリオ" panose="020B0604030504040204" pitchFamily="50" charset="-128"/>
              </a:rPr>
              <a:t>TSPO</a:t>
            </a:r>
            <a:r>
              <a:rPr lang="ja-JP" altLang="en-US" dirty="0">
                <a:solidFill>
                  <a:srgbClr val="000000"/>
                </a:solidFill>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18-kDa </a:t>
            </a:r>
            <a:r>
              <a:rPr lang="en-US" altLang="ja-JP" b="0" i="0" u="sng" dirty="0">
                <a:solidFill>
                  <a:srgbClr val="000000"/>
                </a:solidFill>
                <a:effectLst/>
                <a:latin typeface="メイリオ" panose="020B0604030504040204" pitchFamily="50" charset="-128"/>
                <a:ea typeface="メイリオ" panose="020B0604030504040204" pitchFamily="50" charset="-128"/>
              </a:rPr>
              <a:t>t</a:t>
            </a:r>
            <a:r>
              <a:rPr lang="en-US" altLang="ja-JP" b="0" i="0" dirty="0">
                <a:solidFill>
                  <a:srgbClr val="000000"/>
                </a:solidFill>
                <a:effectLst/>
                <a:latin typeface="メイリオ" panose="020B0604030504040204" pitchFamily="50" charset="-128"/>
                <a:ea typeface="メイリオ" panose="020B0604030504040204" pitchFamily="50" charset="-128"/>
              </a:rPr>
              <a:t>ran</a:t>
            </a:r>
            <a:r>
              <a:rPr lang="en-US" altLang="ja-JP" b="0" i="0" u="sng" dirty="0">
                <a:solidFill>
                  <a:srgbClr val="000000"/>
                </a:solidFill>
                <a:effectLst/>
                <a:latin typeface="メイリオ" panose="020B0604030504040204" pitchFamily="50" charset="-128"/>
                <a:ea typeface="メイリオ" panose="020B0604030504040204" pitchFamily="50" charset="-128"/>
              </a:rPr>
              <a:t>s</a:t>
            </a:r>
            <a:r>
              <a:rPr lang="en-US" altLang="ja-JP" b="0" i="0" dirty="0">
                <a:solidFill>
                  <a:srgbClr val="000000"/>
                </a:solidFill>
                <a:effectLst/>
                <a:latin typeface="メイリオ" panose="020B0604030504040204" pitchFamily="50" charset="-128"/>
                <a:ea typeface="メイリオ" panose="020B0604030504040204" pitchFamily="50" charset="-128"/>
              </a:rPr>
              <a:t>locator </a:t>
            </a:r>
            <a:r>
              <a:rPr lang="en-US" altLang="ja-JP" b="0" i="0" u="sng" dirty="0">
                <a:solidFill>
                  <a:srgbClr val="000000"/>
                </a:solidFill>
                <a:effectLst/>
                <a:latin typeface="メイリオ" panose="020B0604030504040204" pitchFamily="50" charset="-128"/>
                <a:ea typeface="メイリオ" panose="020B0604030504040204" pitchFamily="50" charset="-128"/>
              </a:rPr>
              <a:t>p</a:t>
            </a:r>
            <a:r>
              <a:rPr lang="en-US" altLang="ja-JP" b="0" i="0" dirty="0">
                <a:solidFill>
                  <a:srgbClr val="000000"/>
                </a:solidFill>
                <a:effectLst/>
                <a:latin typeface="メイリオ" panose="020B0604030504040204" pitchFamily="50" charset="-128"/>
                <a:ea typeface="メイリオ" panose="020B0604030504040204" pitchFamily="50" charset="-128"/>
              </a:rPr>
              <a:t>r</a:t>
            </a:r>
            <a:r>
              <a:rPr lang="en-US" altLang="ja-JP" b="0" i="0" u="sng" dirty="0">
                <a:solidFill>
                  <a:srgbClr val="000000"/>
                </a:solidFill>
                <a:effectLst/>
                <a:latin typeface="メイリオ" panose="020B0604030504040204" pitchFamily="50" charset="-128"/>
                <a:ea typeface="メイリオ" panose="020B0604030504040204" pitchFamily="50" charset="-128"/>
              </a:rPr>
              <a:t>o</a:t>
            </a:r>
            <a:r>
              <a:rPr lang="en-US" altLang="ja-JP" b="0" i="0" dirty="0">
                <a:solidFill>
                  <a:srgbClr val="000000"/>
                </a:solidFill>
                <a:effectLst/>
                <a:latin typeface="メイリオ" panose="020B0604030504040204" pitchFamily="50" charset="-128"/>
                <a:ea typeface="メイリオ" panose="020B0604030504040204" pitchFamily="50" charset="-128"/>
              </a:rPr>
              <a:t>tein</a:t>
            </a:r>
            <a:r>
              <a:rPr lang="ja-JP" altLang="en-US" b="0" i="0" dirty="0">
                <a:solidFill>
                  <a:srgbClr val="000000"/>
                </a:solidFill>
                <a:effectLst/>
                <a:latin typeface="メイリオ" panose="020B0604030504040204" pitchFamily="50" charset="-128"/>
                <a:ea typeface="メイリオ" panose="020B0604030504040204" pitchFamily="50" charset="-128"/>
              </a:rPr>
              <a:t>。活性化したマイクログリアやアストロサイトで多量に生産される。</a:t>
            </a:r>
          </a:p>
          <a:p>
            <a:pPr algn="l"/>
            <a:r>
              <a:rPr lang="en-US" altLang="ja-JP" b="1" i="0" baseline="30000" dirty="0">
                <a:solidFill>
                  <a:srgbClr val="000000"/>
                </a:solidFill>
                <a:effectLst/>
                <a:latin typeface="メイリオ" panose="020B0604030504040204" pitchFamily="50" charset="-128"/>
                <a:ea typeface="メイリオ" panose="020B0604030504040204" pitchFamily="50" charset="-128"/>
              </a:rPr>
              <a:t>11</a:t>
            </a:r>
            <a:r>
              <a:rPr lang="en-US" altLang="ja-JP" b="1" i="0" dirty="0">
                <a:solidFill>
                  <a:srgbClr val="000000"/>
                </a:solidFill>
                <a:effectLst/>
                <a:latin typeface="メイリオ" panose="020B0604030504040204" pitchFamily="50" charset="-128"/>
                <a:ea typeface="メイリオ" panose="020B0604030504040204" pitchFamily="50" charset="-128"/>
              </a:rPr>
              <a:t>C-(R)-PK11195</a:t>
            </a:r>
            <a:r>
              <a:rPr lang="ja-JP" altLang="en-US" dirty="0">
                <a:solidFill>
                  <a:srgbClr val="000000"/>
                </a:solidFill>
                <a:latin typeface="メイリオ" panose="020B0604030504040204" pitchFamily="50" charset="-128"/>
                <a:ea typeface="メイリオ" panose="020B0604030504040204" pitchFamily="50" charset="-128"/>
              </a:rPr>
              <a:t>：　</a:t>
            </a:r>
            <a:r>
              <a:rPr lang="en-US" altLang="ja-JP" b="0" i="0" dirty="0">
                <a:solidFill>
                  <a:srgbClr val="000000"/>
                </a:solidFill>
                <a:effectLst/>
                <a:latin typeface="メイリオ" panose="020B0604030504040204" pitchFamily="50" charset="-128"/>
                <a:ea typeface="メイリオ" panose="020B0604030504040204" pitchFamily="50" charset="-128"/>
              </a:rPr>
              <a:t>TSPO</a:t>
            </a:r>
            <a:r>
              <a:rPr lang="ja-JP" altLang="en-US" b="0" i="0" dirty="0">
                <a:solidFill>
                  <a:srgbClr val="000000"/>
                </a:solidFill>
                <a:effectLst/>
                <a:latin typeface="メイリオ" panose="020B0604030504040204" pitchFamily="50" charset="-128"/>
                <a:ea typeface="メイリオ" panose="020B0604030504040204" pitchFamily="50" charset="-128"/>
              </a:rPr>
              <a:t>と結合する</a:t>
            </a:r>
            <a:r>
              <a:rPr lang="en-US" altLang="ja-JP" b="0" i="0" dirty="0">
                <a:solidFill>
                  <a:srgbClr val="000000"/>
                </a:solidFill>
                <a:effectLst/>
                <a:latin typeface="メイリオ" panose="020B0604030504040204" pitchFamily="50" charset="-128"/>
                <a:ea typeface="メイリオ" panose="020B0604030504040204" pitchFamily="50" charset="-128"/>
              </a:rPr>
              <a:t>PET</a:t>
            </a:r>
            <a:r>
              <a:rPr lang="ja-JP" altLang="en-US" b="0" i="0" dirty="0">
                <a:solidFill>
                  <a:srgbClr val="000000"/>
                </a:solidFill>
                <a:effectLst/>
                <a:latin typeface="メイリオ" panose="020B0604030504040204" pitchFamily="50" charset="-128"/>
                <a:ea typeface="メイリオ" panose="020B0604030504040204" pitchFamily="50" charset="-128"/>
              </a:rPr>
              <a:t>プローブ</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dirty="0">
                <a:solidFill>
                  <a:srgbClr val="000000"/>
                </a:solidFill>
                <a:latin typeface="メイリオ" panose="020B0604030504040204" pitchFamily="50" charset="-128"/>
                <a:ea typeface="メイリオ" panose="020B0604030504040204" pitchFamily="50" charset="-128"/>
              </a:rPr>
              <a:t>（</a:t>
            </a:r>
            <a:r>
              <a:rPr lang="ja-JP" altLang="en-US" b="0" i="0" dirty="0">
                <a:solidFill>
                  <a:srgbClr val="000000"/>
                </a:solidFill>
                <a:effectLst/>
                <a:latin typeface="メイリオ" panose="020B0604030504040204" pitchFamily="50" charset="-128"/>
                <a:ea typeface="メイリオ" panose="020B0604030504040204" pitchFamily="50" charset="-128"/>
              </a:rPr>
              <a:t>独立行政法人理化学研究所　ライフサイエンス技術基盤研究センター　２０１４年</a:t>
            </a:r>
            <a:r>
              <a:rPr lang="ja-JP" altLang="en-US" dirty="0">
                <a:solidFill>
                  <a:srgbClr val="000000"/>
                </a:solidFill>
                <a:latin typeface="メイリオ" panose="020B0604030504040204" pitchFamily="50" charset="-128"/>
                <a:ea typeface="メイリオ" panose="020B0604030504040204" pitchFamily="50" charset="-128"/>
              </a:rPr>
              <a:t>）</a:t>
            </a:r>
            <a:endParaRPr lang="ja-JP" altLang="en-US" b="0" i="0" dirty="0">
              <a:solidFill>
                <a:srgbClr val="000000"/>
              </a:solidFill>
              <a:effectLst/>
              <a:latin typeface="メイリオ" panose="020B0604030504040204" pitchFamily="50" charset="-128"/>
              <a:ea typeface="メイリオ" panose="020B0604030504040204" pitchFamily="50" charset="-128"/>
            </a:endParaRPr>
          </a:p>
        </p:txBody>
      </p:sp>
      <p:sp>
        <p:nvSpPr>
          <p:cNvPr id="2" name="日付プレースホルダー 1">
            <a:extLst>
              <a:ext uri="{FF2B5EF4-FFF2-40B4-BE49-F238E27FC236}">
                <a16:creationId xmlns:a16="http://schemas.microsoft.com/office/drawing/2014/main" id="{8A2820D7-D3CB-A633-8200-82A4FF5E2DC9}"/>
              </a:ext>
            </a:extLst>
          </p:cNvPr>
          <p:cNvSpPr>
            <a:spLocks noGrp="1"/>
          </p:cNvSpPr>
          <p:nvPr>
            <p:ph type="dt" sz="half"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99FAEB48-4CC2-5DF5-5B7C-FB4596753864}"/>
              </a:ext>
            </a:extLst>
          </p:cNvPr>
          <p:cNvSpPr>
            <a:spLocks noGrp="1"/>
          </p:cNvSpPr>
          <p:nvPr>
            <p:ph type="sldNum" sz="quarter" idx="12"/>
          </p:nvPr>
        </p:nvSpPr>
        <p:spPr/>
        <p:txBody>
          <a:bodyPr/>
          <a:lstStyle/>
          <a:p>
            <a:fld id="{5AB4CEAA-A475-442B-8C24-E7BCA606E1D5}" type="slidenum">
              <a:rPr kumimoji="1" lang="ja-JP" altLang="en-US" smtClean="0"/>
              <a:t>39</a:t>
            </a:fld>
            <a:endParaRPr kumimoji="1" lang="ja-JP" altLang="en-US"/>
          </a:p>
        </p:txBody>
      </p:sp>
    </p:spTree>
    <p:extLst>
      <p:ext uri="{BB962C8B-B14F-4D97-AF65-F5344CB8AC3E}">
        <p14:creationId xmlns:p14="http://schemas.microsoft.com/office/powerpoint/2010/main" val="3318033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a:t>
            </a:fld>
            <a:endParaRPr kumimoji="1" lang="ja-JP" altLang="en-US"/>
          </a:p>
        </p:txBody>
      </p:sp>
      <p:pic>
        <p:nvPicPr>
          <p:cNvPr id="6" name="図 5">
            <a:extLst>
              <a:ext uri="{FF2B5EF4-FFF2-40B4-BE49-F238E27FC236}">
                <a16:creationId xmlns:a16="http://schemas.microsoft.com/office/drawing/2014/main" id="{74E2EA58-29B9-F259-6598-0B2232AA565B}"/>
              </a:ext>
            </a:extLst>
          </p:cNvPr>
          <p:cNvPicPr>
            <a:picLocks noChangeAspect="1"/>
          </p:cNvPicPr>
          <p:nvPr/>
        </p:nvPicPr>
        <p:blipFill>
          <a:blip r:embed="rId2"/>
          <a:stretch>
            <a:fillRect/>
          </a:stretch>
        </p:blipFill>
        <p:spPr>
          <a:xfrm>
            <a:off x="745066" y="0"/>
            <a:ext cx="10701867" cy="6858000"/>
          </a:xfrm>
          <a:prstGeom prst="rect">
            <a:avLst/>
          </a:prstGeom>
        </p:spPr>
      </p:pic>
    </p:spTree>
    <p:extLst>
      <p:ext uri="{BB962C8B-B14F-4D97-AF65-F5344CB8AC3E}">
        <p14:creationId xmlns:p14="http://schemas.microsoft.com/office/powerpoint/2010/main" val="1856482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40</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6769" y="711926"/>
            <a:ext cx="8194764" cy="6146074"/>
          </a:xfrm>
          <a:prstGeom prst="rect">
            <a:avLst/>
          </a:prstGeom>
        </p:spPr>
      </p:pic>
      <p:sp>
        <p:nvSpPr>
          <p:cNvPr id="5" name="テキスト ボックス 4"/>
          <p:cNvSpPr txBox="1"/>
          <p:nvPr/>
        </p:nvSpPr>
        <p:spPr>
          <a:xfrm>
            <a:off x="692328" y="156754"/>
            <a:ext cx="10663646" cy="646331"/>
          </a:xfrm>
          <a:prstGeom prst="rect">
            <a:avLst/>
          </a:prstGeom>
          <a:noFill/>
        </p:spPr>
        <p:txBody>
          <a:bodyPr wrap="square" rtlCol="0">
            <a:spAutoFit/>
          </a:bodyPr>
          <a:lstStyle/>
          <a:p>
            <a:r>
              <a:rPr lang="en-US" altLang="ja-JP" sz="3600" b="1" dirty="0"/>
              <a:t>ADHD</a:t>
            </a:r>
            <a:r>
              <a:rPr lang="ja-JP" altLang="en-US" sz="3600" b="1" dirty="0"/>
              <a:t>のドパミン</a:t>
            </a:r>
            <a:r>
              <a:rPr lang="en-US" altLang="ja-JP" sz="3600" b="1" dirty="0"/>
              <a:t>D1</a:t>
            </a:r>
            <a:r>
              <a:rPr lang="ja-JP" altLang="en-US" sz="3600" b="1" dirty="0"/>
              <a:t>受容体と活性化ミクログリア</a:t>
            </a:r>
            <a:endParaRPr kumimoji="1" lang="ja-JP" altLang="en-US" sz="3600" dirty="0"/>
          </a:p>
        </p:txBody>
      </p:sp>
      <p:sp>
        <p:nvSpPr>
          <p:cNvPr id="6" name="テキスト ボックス 5"/>
          <p:cNvSpPr txBox="1"/>
          <p:nvPr/>
        </p:nvSpPr>
        <p:spPr>
          <a:xfrm>
            <a:off x="2308849" y="803085"/>
            <a:ext cx="6417141" cy="369332"/>
          </a:xfrm>
          <a:prstGeom prst="rect">
            <a:avLst/>
          </a:prstGeom>
          <a:noFill/>
        </p:spPr>
        <p:txBody>
          <a:bodyPr wrap="none" rtlCol="0">
            <a:spAutoFit/>
          </a:bodyPr>
          <a:lstStyle/>
          <a:p>
            <a:r>
              <a:rPr lang="ja-JP" altLang="en-US" b="1" dirty="0"/>
              <a:t>国立精神・神経医療研究センター　神経研究所　佐栁　友規</a:t>
            </a:r>
            <a:endParaRPr kumimoji="1" lang="ja-JP" altLang="en-US" dirty="0"/>
          </a:p>
        </p:txBody>
      </p:sp>
    </p:spTree>
    <p:extLst>
      <p:ext uri="{BB962C8B-B14F-4D97-AF65-F5344CB8AC3E}">
        <p14:creationId xmlns:p14="http://schemas.microsoft.com/office/powerpoint/2010/main" val="1880944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41</a:t>
            </a:fld>
            <a:endParaRPr kumimoji="1" lang="ja-JP" altLang="en-US"/>
          </a:p>
        </p:txBody>
      </p:sp>
      <p:grpSp>
        <p:nvGrpSpPr>
          <p:cNvPr id="8" name="グループ化 7"/>
          <p:cNvGrpSpPr/>
          <p:nvPr/>
        </p:nvGrpSpPr>
        <p:grpSpPr>
          <a:xfrm>
            <a:off x="705394" y="958019"/>
            <a:ext cx="11299372" cy="4821647"/>
            <a:chOff x="705394" y="958019"/>
            <a:chExt cx="11299372" cy="4821647"/>
          </a:xfrm>
        </p:grpSpPr>
        <p:pic>
          <p:nvPicPr>
            <p:cNvPr id="2" name="図 1"/>
            <p:cNvPicPr>
              <a:picLocks noChangeAspect="1"/>
            </p:cNvPicPr>
            <p:nvPr/>
          </p:nvPicPr>
          <p:blipFill>
            <a:blip r:embed="rId2"/>
            <a:stretch>
              <a:fillRect/>
            </a:stretch>
          </p:blipFill>
          <p:spPr>
            <a:xfrm>
              <a:off x="705394" y="958019"/>
              <a:ext cx="5917475" cy="4821646"/>
            </a:xfrm>
            <a:prstGeom prst="rect">
              <a:avLst/>
            </a:prstGeom>
          </p:spPr>
        </p:pic>
        <p:pic>
          <p:nvPicPr>
            <p:cNvPr id="3" name="図 2"/>
            <p:cNvPicPr>
              <a:picLocks noChangeAspect="1"/>
            </p:cNvPicPr>
            <p:nvPr/>
          </p:nvPicPr>
          <p:blipFill>
            <a:blip r:embed="rId3"/>
            <a:stretch>
              <a:fillRect/>
            </a:stretch>
          </p:blipFill>
          <p:spPr>
            <a:xfrm>
              <a:off x="6520861" y="1267098"/>
              <a:ext cx="5483905" cy="4512568"/>
            </a:xfrm>
            <a:prstGeom prst="rect">
              <a:avLst/>
            </a:prstGeom>
          </p:spPr>
        </p:pic>
      </p:grpSp>
      <p:sp>
        <p:nvSpPr>
          <p:cNvPr id="5" name="テキスト ボックス 4"/>
          <p:cNvSpPr txBox="1"/>
          <p:nvPr/>
        </p:nvSpPr>
        <p:spPr>
          <a:xfrm>
            <a:off x="1018898" y="6192528"/>
            <a:ext cx="10636245" cy="461665"/>
          </a:xfrm>
          <a:prstGeom prst="rect">
            <a:avLst/>
          </a:prstGeom>
          <a:noFill/>
        </p:spPr>
        <p:txBody>
          <a:bodyPr wrap="none" rtlCol="0">
            <a:spAutoFit/>
          </a:bodyPr>
          <a:lstStyle/>
          <a:p>
            <a:r>
              <a:rPr lang="en-US" altLang="ja-JP" sz="2400" dirty="0">
                <a:solidFill>
                  <a:srgbClr val="2608A8"/>
                </a:solidFill>
                <a:latin typeface="ＭＳ Ｐゴシック" panose="020B0600070205080204" pitchFamily="50" charset="-128"/>
                <a:ea typeface="ＭＳ Ｐゴシック" panose="020B0600070205080204" pitchFamily="50" charset="-128"/>
              </a:rPr>
              <a:t>Michael </a:t>
            </a:r>
            <a:r>
              <a:rPr lang="ja-JP" altLang="ja-JP" sz="2400" dirty="0">
                <a:solidFill>
                  <a:srgbClr val="2608A8"/>
                </a:solidFill>
                <a:latin typeface="ＭＳ Ｐゴシック" panose="020B0600070205080204" pitchFamily="50" charset="-128"/>
                <a:ea typeface="ＭＳ Ｐゴシック" panose="020B0600070205080204" pitchFamily="50" charset="-128"/>
              </a:rPr>
              <a:t>Ｂ</a:t>
            </a:r>
            <a:r>
              <a:rPr lang="en-US" altLang="ja-JP" sz="2400" dirty="0">
                <a:solidFill>
                  <a:srgbClr val="2608A8"/>
                </a:solidFill>
                <a:latin typeface="ＭＳ Ｐゴシック" panose="020B0600070205080204" pitchFamily="50" charset="-128"/>
                <a:ea typeface="ＭＳ Ｐゴシック" panose="020B0600070205080204" pitchFamily="50" charset="-128"/>
              </a:rPr>
              <a:t>, Van </a:t>
            </a:r>
            <a:r>
              <a:rPr lang="en-US" altLang="ja-JP" sz="2400" dirty="0" err="1">
                <a:solidFill>
                  <a:srgbClr val="2608A8"/>
                </a:solidFill>
                <a:latin typeface="ＭＳ Ｐゴシック" panose="020B0600070205080204" pitchFamily="50" charset="-128"/>
                <a:ea typeface="ＭＳ Ｐゴシック" panose="020B0600070205080204" pitchFamily="50" charset="-128"/>
              </a:rPr>
              <a:t>Elzakker</a:t>
            </a:r>
            <a:r>
              <a:rPr lang="en-US" altLang="ja-JP" sz="2400" dirty="0">
                <a:solidFill>
                  <a:srgbClr val="2608A8"/>
                </a:solidFill>
                <a:latin typeface="ＭＳ Ｐゴシック" panose="020B0600070205080204" pitchFamily="50" charset="-128"/>
                <a:ea typeface="ＭＳ Ｐゴシック" panose="020B0600070205080204" pitchFamily="50" charset="-128"/>
              </a:rPr>
              <a:t> et. al. REVIEW ARTICLE Fr</a:t>
            </a:r>
            <a:r>
              <a:rPr lang="ja-JP" altLang="ja-JP" sz="2400" dirty="0">
                <a:solidFill>
                  <a:srgbClr val="2608A8"/>
                </a:solidFill>
                <a:latin typeface="ＭＳ Ｐゴシック" panose="020B0600070205080204" pitchFamily="50" charset="-128"/>
                <a:ea typeface="ＭＳ Ｐゴシック" panose="020B0600070205080204" pitchFamily="50" charset="-128"/>
              </a:rPr>
              <a:t>ｏｎ</a:t>
            </a:r>
            <a:r>
              <a:rPr lang="en-US" altLang="ja-JP" sz="2400" dirty="0">
                <a:solidFill>
                  <a:srgbClr val="2608A8"/>
                </a:solidFill>
                <a:latin typeface="ＭＳ Ｐゴシック" panose="020B0600070205080204" pitchFamily="50" charset="-128"/>
                <a:ea typeface="ＭＳ Ｐゴシック" panose="020B0600070205080204" pitchFamily="50" charset="-128"/>
              </a:rPr>
              <a:t>t. Neurol.. 10 January 2019</a:t>
            </a:r>
            <a:endParaRPr lang="ja-JP" altLang="ja-JP" sz="2400" dirty="0">
              <a:solidFill>
                <a:srgbClr val="2608A8"/>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3958049" y="339632"/>
            <a:ext cx="4781005" cy="954107"/>
          </a:xfrm>
          <a:prstGeom prst="rect">
            <a:avLst/>
          </a:prstGeom>
          <a:noFill/>
        </p:spPr>
        <p:txBody>
          <a:bodyPr wrap="square" rtlCol="0">
            <a:spAutoFit/>
          </a:bodyPr>
          <a:lstStyle/>
          <a:p>
            <a:r>
              <a:rPr lang="ja-JP" altLang="ja-JP" sz="2800" b="1" dirty="0">
                <a:latin typeface="ＭＳ Ｐゴシック" panose="020B0600070205080204" pitchFamily="50" charset="-128"/>
                <a:ea typeface="ＭＳ Ｐゴシック" panose="020B0600070205080204" pitchFamily="50" charset="-128"/>
              </a:rPr>
              <a:t>慢性疲労に悩まされる人の</a:t>
            </a:r>
          </a:p>
          <a:p>
            <a:r>
              <a:rPr lang="ja-JP" altLang="ja-JP" sz="2800" b="1" dirty="0">
                <a:latin typeface="ＭＳ Ｐゴシック" panose="020B0600070205080204" pitchFamily="50" charset="-128"/>
                <a:ea typeface="ＭＳ Ｐゴシック" panose="020B0600070205080204" pitchFamily="50" charset="-128"/>
              </a:rPr>
              <a:t>　脳の炎症が目立つ部位</a:t>
            </a:r>
          </a:p>
        </p:txBody>
      </p:sp>
      <p:sp>
        <p:nvSpPr>
          <p:cNvPr id="7" name="正方形/長方形 6"/>
          <p:cNvSpPr/>
          <p:nvPr/>
        </p:nvSpPr>
        <p:spPr>
          <a:xfrm>
            <a:off x="2508069" y="12671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60469" y="14195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812869" y="15719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51311" y="1423852"/>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57791" y="4685224"/>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latin typeface="ＭＳ Ｐゴシック" panose="020B0600070205080204" pitchFamily="50" charset="-128"/>
                <a:ea typeface="ＭＳ Ｐゴシック" panose="020B0600070205080204" pitchFamily="50" charset="-128"/>
              </a:rPr>
              <a:t>脳幹部</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709745" y="1807032"/>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前頭前皮質</a:t>
            </a:r>
          </a:p>
        </p:txBody>
      </p:sp>
      <p:sp>
        <p:nvSpPr>
          <p:cNvPr id="14" name="正方形/長方形 13"/>
          <p:cNvSpPr/>
          <p:nvPr/>
        </p:nvSpPr>
        <p:spPr>
          <a:xfrm>
            <a:off x="4781005" y="4715697"/>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視床下部</a:t>
            </a:r>
          </a:p>
        </p:txBody>
      </p:sp>
      <p:sp>
        <p:nvSpPr>
          <p:cNvPr id="15" name="正方形/長方形 14"/>
          <p:cNvSpPr/>
          <p:nvPr/>
        </p:nvSpPr>
        <p:spPr>
          <a:xfrm>
            <a:off x="4750531" y="1733008"/>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199131" y="1275804"/>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519968" y="2029096"/>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489486" y="2103118"/>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線条体</a:t>
            </a:r>
          </a:p>
        </p:txBody>
      </p:sp>
      <p:sp>
        <p:nvSpPr>
          <p:cNvPr id="19" name="正方形/長方形 18"/>
          <p:cNvSpPr/>
          <p:nvPr/>
        </p:nvSpPr>
        <p:spPr>
          <a:xfrm>
            <a:off x="10576571" y="3143800"/>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0572218" y="3897015"/>
            <a:ext cx="962283" cy="61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489484" y="4820194"/>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脳幹部</a:t>
            </a:r>
          </a:p>
        </p:txBody>
      </p:sp>
      <p:sp>
        <p:nvSpPr>
          <p:cNvPr id="23" name="テキスト ボックス 22"/>
          <p:cNvSpPr txBox="1"/>
          <p:nvPr/>
        </p:nvSpPr>
        <p:spPr>
          <a:xfrm>
            <a:off x="4750531" y="1863636"/>
            <a:ext cx="1338828" cy="369332"/>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前部帯状回</a:t>
            </a:r>
          </a:p>
        </p:txBody>
      </p:sp>
      <p:sp>
        <p:nvSpPr>
          <p:cNvPr id="24" name="テキスト ボックス 23"/>
          <p:cNvSpPr txBox="1"/>
          <p:nvPr/>
        </p:nvSpPr>
        <p:spPr>
          <a:xfrm>
            <a:off x="2508069" y="1267098"/>
            <a:ext cx="1569660" cy="369332"/>
          </a:xfrm>
          <a:prstGeom prst="rect">
            <a:avLst/>
          </a:prstGeom>
          <a:noFill/>
        </p:spPr>
        <p:txBody>
          <a:bodyPr wrap="none" rtlCol="0">
            <a:spAutoFit/>
          </a:bodyPr>
          <a:lstStyle/>
          <a:p>
            <a:r>
              <a:rPr kumimoji="1" lang="ja-JP" altLang="en-US" b="1" dirty="0">
                <a:latin typeface="ＭＳ Ｐゴシック" panose="020B0600070205080204" pitchFamily="50" charset="-128"/>
                <a:ea typeface="ＭＳ Ｐゴシック" panose="020B0600070205080204" pitchFamily="50" charset="-128"/>
              </a:rPr>
              <a:t>脳の内側側面</a:t>
            </a:r>
          </a:p>
        </p:txBody>
      </p:sp>
      <p:sp>
        <p:nvSpPr>
          <p:cNvPr id="25" name="テキスト ボックス 24"/>
          <p:cNvSpPr txBox="1"/>
          <p:nvPr/>
        </p:nvSpPr>
        <p:spPr>
          <a:xfrm>
            <a:off x="7876902" y="1215863"/>
            <a:ext cx="1579278" cy="369332"/>
          </a:xfrm>
          <a:prstGeom prst="rect">
            <a:avLst/>
          </a:prstGeom>
          <a:noFill/>
        </p:spPr>
        <p:txBody>
          <a:bodyPr wrap="none" rtlCol="0">
            <a:spAutoFit/>
          </a:bodyPr>
          <a:lstStyle/>
          <a:p>
            <a:r>
              <a:rPr kumimoji="1" lang="ja-JP" altLang="en-US" b="1" dirty="0">
                <a:latin typeface="ＭＳ Ｐゴシック" panose="020B0600070205080204" pitchFamily="50" charset="-128"/>
                <a:ea typeface="ＭＳ Ｐゴシック" panose="020B0600070205080204" pitchFamily="50" charset="-128"/>
              </a:rPr>
              <a:t>脳の前額断面</a:t>
            </a:r>
          </a:p>
        </p:txBody>
      </p:sp>
      <p:sp>
        <p:nvSpPr>
          <p:cNvPr id="26" name="テキスト ボックス 25"/>
          <p:cNvSpPr txBox="1"/>
          <p:nvPr/>
        </p:nvSpPr>
        <p:spPr>
          <a:xfrm>
            <a:off x="10554799" y="3185734"/>
            <a:ext cx="415498" cy="369332"/>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島</a:t>
            </a:r>
          </a:p>
        </p:txBody>
      </p:sp>
      <p:sp>
        <p:nvSpPr>
          <p:cNvPr id="27" name="テキスト ボックス 26"/>
          <p:cNvSpPr txBox="1"/>
          <p:nvPr/>
        </p:nvSpPr>
        <p:spPr>
          <a:xfrm>
            <a:off x="10519968" y="3958056"/>
            <a:ext cx="877163" cy="646331"/>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扁桃体</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r>
              <a:rPr lang="ja-JP" altLang="en-US" b="1" dirty="0">
                <a:solidFill>
                  <a:srgbClr val="FF0000"/>
                </a:solidFill>
                <a:latin typeface="ＭＳ Ｐゴシック" panose="020B0600070205080204" pitchFamily="50" charset="-128"/>
                <a:ea typeface="ＭＳ Ｐゴシック" panose="020B0600070205080204" pitchFamily="50" charset="-128"/>
              </a:rPr>
              <a:t>海馬</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5195156" y="2795531"/>
            <a:ext cx="2242935" cy="1425817"/>
          </a:xfrm>
          <a:prstGeom prst="rect">
            <a:avLst/>
          </a:prstGeom>
          <a:noFill/>
        </p:spPr>
        <p:txBody>
          <a:bodyPr wrap="square" rtlCol="0">
            <a:spAutoFit/>
          </a:bodyPr>
          <a:lstStyle/>
          <a:p>
            <a:r>
              <a:rPr kumimoji="1" lang="ja-JP" altLang="en-US" sz="2800" dirty="0">
                <a:solidFill>
                  <a:srgbClr val="00B050"/>
                </a:solidFill>
                <a:latin typeface="ＭＳ Ｐゴシック" panose="020B0600070205080204" pitchFamily="50" charset="-128"/>
                <a:ea typeface="ＭＳ Ｐゴシック" panose="020B0600070205080204" pitchFamily="50" charset="-128"/>
              </a:rPr>
              <a:t>自律神経系の調節</a:t>
            </a:r>
            <a:r>
              <a:rPr lang="ja-JP" altLang="en-US" sz="2800" dirty="0">
                <a:solidFill>
                  <a:srgbClr val="00B050"/>
                </a:solidFill>
                <a:latin typeface="ＭＳ Ｐゴシック" panose="020B0600070205080204" pitchFamily="50" charset="-128"/>
                <a:ea typeface="ＭＳ Ｐゴシック" panose="020B0600070205080204" pitchFamily="50" charset="-128"/>
              </a:rPr>
              <a:t>に関わる</a:t>
            </a:r>
            <a:r>
              <a:rPr kumimoji="1" lang="ja-JP" altLang="en-US" sz="2800" dirty="0">
                <a:solidFill>
                  <a:srgbClr val="00B050"/>
                </a:solidFill>
                <a:latin typeface="ＭＳ Ｐゴシック" panose="020B0600070205080204" pitchFamily="50" charset="-128"/>
                <a:ea typeface="ＭＳ Ｐゴシック" panose="020B0600070205080204" pitchFamily="50" charset="-128"/>
              </a:rPr>
              <a:t>部位</a:t>
            </a:r>
          </a:p>
        </p:txBody>
      </p:sp>
      <p:sp>
        <p:nvSpPr>
          <p:cNvPr id="29" name="テキスト ボックス 28"/>
          <p:cNvSpPr txBox="1"/>
          <p:nvPr/>
        </p:nvSpPr>
        <p:spPr>
          <a:xfrm>
            <a:off x="927466" y="5590906"/>
            <a:ext cx="10959734" cy="646331"/>
          </a:xfrm>
          <a:prstGeom prst="rect">
            <a:avLst/>
          </a:prstGeom>
          <a:noFill/>
        </p:spPr>
        <p:txBody>
          <a:bodyPr wrap="square" rtlCol="0">
            <a:spAutoFit/>
          </a:bodyPr>
          <a:lstStyle/>
          <a:p>
            <a:r>
              <a:rPr lang="ja-JP" altLang="ja-JP" b="1" dirty="0">
                <a:latin typeface="ＭＳ Ｐゴシック" panose="020B0600070205080204" pitchFamily="50" charset="-128"/>
                <a:ea typeface="ＭＳ Ｐゴシック" panose="020B0600070205080204" pitchFamily="50" charset="-128"/>
              </a:rPr>
              <a:t>慢性疲労症候群では､大脳基底核､大脳辺縁系､脳幹部｡大脳皮質などに持続的なミクロクリアの活性化が認められる。とくに､脳幹部と前頭内側皮質･前帯状回･脳幹部と島･扁桃体･海馬の強い連結が認められる</a:t>
            </a:r>
            <a:r>
              <a:rPr lang="ja-JP" altLang="en-US" b="1" dirty="0">
                <a:latin typeface="ＭＳ Ｐゴシック" panose="020B0600070205080204" pitchFamily="50" charset="-128"/>
                <a:ea typeface="ＭＳ Ｐゴシック" panose="020B0600070205080204" pitchFamily="50" charset="-128"/>
              </a:rPr>
              <a:t>（⇔）</a:t>
            </a:r>
            <a:r>
              <a:rPr lang="ja-JP" altLang="ja-JP" b="1" dirty="0">
                <a:latin typeface="ＭＳ Ｐゴシック" panose="020B0600070205080204" pitchFamily="50" charset="-128"/>
                <a:ea typeface="ＭＳ Ｐゴシック" panose="020B0600070205080204" pitchFamily="50" charset="-128"/>
              </a:rPr>
              <a:t>。</a:t>
            </a:r>
          </a:p>
        </p:txBody>
      </p:sp>
      <p:sp>
        <p:nvSpPr>
          <p:cNvPr id="22" name="日付プレースホルダー 21"/>
          <p:cNvSpPr>
            <a:spLocks noGrp="1"/>
          </p:cNvSpPr>
          <p:nvPr>
            <p:ph type="dt" sz="half" idx="10"/>
          </p:nvPr>
        </p:nvSpPr>
        <p:spPr/>
        <p:txBody>
          <a:bodyPr/>
          <a:lstStyle/>
          <a:p>
            <a:endParaRPr kumimoji="1" lang="ja-JP" altLang="en-US"/>
          </a:p>
        </p:txBody>
      </p:sp>
      <p:sp>
        <p:nvSpPr>
          <p:cNvPr id="30" name="楕円 29"/>
          <p:cNvSpPr/>
          <p:nvPr/>
        </p:nvSpPr>
        <p:spPr>
          <a:xfrm>
            <a:off x="3526972" y="4720050"/>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flipV="1">
            <a:off x="3788229" y="3542216"/>
            <a:ext cx="152894" cy="171989"/>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flipV="1">
            <a:off x="8386354" y="2616939"/>
            <a:ext cx="126289" cy="516541"/>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8499580" y="5055332"/>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3026228" y="3566167"/>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8521352" y="4005953"/>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flipV="1">
            <a:off x="8617132" y="2612583"/>
            <a:ext cx="126289" cy="516541"/>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rot="19760322" flipV="1">
            <a:off x="2416915" y="2851297"/>
            <a:ext cx="588337" cy="219248"/>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DCF36F09-6D56-CFB5-94C0-2D66693530BB}"/>
              </a:ext>
            </a:extLst>
          </p:cNvPr>
          <p:cNvSpPr/>
          <p:nvPr/>
        </p:nvSpPr>
        <p:spPr>
          <a:xfrm>
            <a:off x="9283736" y="5103227"/>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孤束核</a:t>
            </a:r>
          </a:p>
        </p:txBody>
      </p:sp>
      <p:cxnSp>
        <p:nvCxnSpPr>
          <p:cNvPr id="40" name="直線コネクタ 39">
            <a:extLst>
              <a:ext uri="{FF2B5EF4-FFF2-40B4-BE49-F238E27FC236}">
                <a16:creationId xmlns:a16="http://schemas.microsoft.com/office/drawing/2014/main" id="{5E3D2180-2032-A8BA-4F46-D93519B64B1A}"/>
              </a:ext>
            </a:extLst>
          </p:cNvPr>
          <p:cNvCxnSpPr/>
          <p:nvPr/>
        </p:nvCxnSpPr>
        <p:spPr>
          <a:xfrm>
            <a:off x="8649803" y="5315834"/>
            <a:ext cx="621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971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ロゴ 神経化学 Bulletin of the Japanese Society for Neurochemistry Japanese  English ISSN: 0037-3796 日本神経化学会 The Japanese Society for Neurochemistry  160-0016 東京都新宿区信濃町35番地 国際医学情報センター内 c/o International Medical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643" y="548640"/>
            <a:ext cx="11000663" cy="522101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48934" y="5976989"/>
            <a:ext cx="10694126" cy="646331"/>
          </a:xfrm>
          <a:prstGeom prst="rect">
            <a:avLst/>
          </a:prstGeom>
        </p:spPr>
        <p:txBody>
          <a:bodyPr wrap="square">
            <a:spAutoFit/>
          </a:bodyPr>
          <a:lstStyle/>
          <a:p>
            <a:r>
              <a:rPr lang="ja-JP" altLang="en-US" dirty="0"/>
              <a:t>https://lh3.googleusercontent.com/proxy/a3hvoFaAUUK_0HVg_dagikFiTNoqaR1ump8dvPWZ5-xoEUaChFjaVEtQw4K6dbZ7JhNySTnp3om31652NcyocEsC02xevPBkRxOyTeZ96soJJPNpWqZiOQ</a:t>
            </a:r>
          </a:p>
        </p:txBody>
      </p:sp>
      <p:sp>
        <p:nvSpPr>
          <p:cNvPr id="2" name="日付プレースホルダー 1">
            <a:extLst>
              <a:ext uri="{FF2B5EF4-FFF2-40B4-BE49-F238E27FC236}">
                <a16:creationId xmlns:a16="http://schemas.microsoft.com/office/drawing/2014/main" id="{A708E9E5-7482-723F-D84B-457F850C1EF2}"/>
              </a:ext>
            </a:extLst>
          </p:cNvPr>
          <p:cNvSpPr>
            <a:spLocks noGrp="1"/>
          </p:cNvSpPr>
          <p:nvPr>
            <p:ph type="dt" sz="half"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8BDDCCE0-7390-8368-37B2-1408891DAF4C}"/>
              </a:ext>
            </a:extLst>
          </p:cNvPr>
          <p:cNvSpPr>
            <a:spLocks noGrp="1"/>
          </p:cNvSpPr>
          <p:nvPr>
            <p:ph type="sldNum" sz="quarter" idx="12"/>
          </p:nvPr>
        </p:nvSpPr>
        <p:spPr/>
        <p:txBody>
          <a:bodyPr/>
          <a:lstStyle/>
          <a:p>
            <a:fld id="{5AB4CEAA-A475-442B-8C24-E7BCA606E1D5}" type="slidenum">
              <a:rPr kumimoji="1" lang="ja-JP" altLang="en-US" smtClean="0"/>
              <a:t>42</a:t>
            </a:fld>
            <a:endParaRPr kumimoji="1" lang="ja-JP" altLang="en-US"/>
          </a:p>
        </p:txBody>
      </p:sp>
      <p:sp>
        <p:nvSpPr>
          <p:cNvPr id="4" name="楕円 3">
            <a:extLst>
              <a:ext uri="{FF2B5EF4-FFF2-40B4-BE49-F238E27FC236}">
                <a16:creationId xmlns:a16="http://schemas.microsoft.com/office/drawing/2014/main" id="{FDD1BD6D-3256-48F0-D042-6A755511C786}"/>
              </a:ext>
            </a:extLst>
          </p:cNvPr>
          <p:cNvSpPr/>
          <p:nvPr/>
        </p:nvSpPr>
        <p:spPr>
          <a:xfrm>
            <a:off x="1961322" y="2610678"/>
            <a:ext cx="569843" cy="10071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7845432-E793-ECA6-89D5-75296308D9B7}"/>
              </a:ext>
            </a:extLst>
          </p:cNvPr>
          <p:cNvSpPr/>
          <p:nvPr/>
        </p:nvSpPr>
        <p:spPr>
          <a:xfrm>
            <a:off x="2955235" y="3182339"/>
            <a:ext cx="417443" cy="443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9528001-33FA-FA5C-72F3-350AF811F27E}"/>
              </a:ext>
            </a:extLst>
          </p:cNvPr>
          <p:cNvSpPr/>
          <p:nvPr/>
        </p:nvSpPr>
        <p:spPr>
          <a:xfrm>
            <a:off x="3163957" y="4210878"/>
            <a:ext cx="417443" cy="493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2775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8E70909-AA54-413C-B4A4-65B2E83BDFAE}" type="slidenum">
              <a:rPr kumimoji="1" lang="ja-JP" altLang="en-US" smtClean="0"/>
              <a:t>43</a:t>
            </a:fld>
            <a:endParaRPr kumimoji="1" lang="ja-JP" altLang="en-US"/>
          </a:p>
        </p:txBody>
      </p:sp>
      <p:pic>
        <p:nvPicPr>
          <p:cNvPr id="3074" name="Picture 2" descr="1ヶ月続く吃逆、嘔気嘔吐の原因は？ : 今日なに読もう〜病院総合診療医の論文ブログ〜"/>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253" y="1842658"/>
            <a:ext cx="10956827" cy="401781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022763" y="789712"/>
            <a:ext cx="7453745"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最終野　</a:t>
            </a:r>
            <a:r>
              <a:rPr lang="en-US" altLang="ja-JP" sz="3600" dirty="0">
                <a:latin typeface="ＭＳ Ｐゴシック" panose="020B0600070205080204" pitchFamily="50" charset="-128"/>
                <a:ea typeface="ＭＳ Ｐゴシック" panose="020B0600070205080204" pitchFamily="50" charset="-128"/>
              </a:rPr>
              <a:t>area </a:t>
            </a:r>
            <a:r>
              <a:rPr lang="en-US" altLang="ja-JP" sz="3600" dirty="0" err="1">
                <a:latin typeface="ＭＳ Ｐゴシック" panose="020B0600070205080204" pitchFamily="50" charset="-128"/>
                <a:ea typeface="ＭＳ Ｐゴシック" panose="020B0600070205080204" pitchFamily="50" charset="-128"/>
              </a:rPr>
              <a:t>postrema</a:t>
            </a:r>
            <a:r>
              <a:rPr lang="en-US" altLang="ja-JP" sz="3600" dirty="0">
                <a:latin typeface="ＭＳ Ｐゴシック" panose="020B0600070205080204" pitchFamily="50" charset="-128"/>
                <a:ea typeface="ＭＳ Ｐゴシック" panose="020B0600070205080204" pitchFamily="50" charset="-128"/>
              </a:rPr>
              <a:t> (</a:t>
            </a:r>
            <a:r>
              <a:rPr lang="ja-JP" altLang="en-US" sz="3600" dirty="0">
                <a:latin typeface="ＭＳ Ｐゴシック" panose="020B0600070205080204" pitchFamily="50" charset="-128"/>
                <a:ea typeface="ＭＳ Ｐゴシック" panose="020B0600070205080204" pitchFamily="50" charset="-128"/>
              </a:rPr>
              <a:t>嘔吐中枢）</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25044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44</a:t>
            </a:fld>
            <a:endParaRPr kumimoji="1" lang="ja-JP" altLang="en-US"/>
          </a:p>
        </p:txBody>
      </p:sp>
      <p:pic>
        <p:nvPicPr>
          <p:cNvPr id="3" name="図 2">
            <a:extLst>
              <a:ext uri="{FF2B5EF4-FFF2-40B4-BE49-F238E27FC236}">
                <a16:creationId xmlns:a16="http://schemas.microsoft.com/office/drawing/2014/main" id="{E1C936EC-03E7-CC60-F89E-023EDF3AF239}"/>
              </a:ext>
            </a:extLst>
          </p:cNvPr>
          <p:cNvPicPr>
            <a:picLocks noChangeAspect="1"/>
          </p:cNvPicPr>
          <p:nvPr/>
        </p:nvPicPr>
        <p:blipFill>
          <a:blip r:embed="rId2"/>
          <a:stretch>
            <a:fillRect/>
          </a:stretch>
        </p:blipFill>
        <p:spPr>
          <a:xfrm>
            <a:off x="935854" y="0"/>
            <a:ext cx="10320292" cy="6858000"/>
          </a:xfrm>
          <a:prstGeom prst="rect">
            <a:avLst/>
          </a:prstGeom>
        </p:spPr>
      </p:pic>
      <p:sp>
        <p:nvSpPr>
          <p:cNvPr id="5" name="正方形/長方形 4">
            <a:extLst>
              <a:ext uri="{FF2B5EF4-FFF2-40B4-BE49-F238E27FC236}">
                <a16:creationId xmlns:a16="http://schemas.microsoft.com/office/drawing/2014/main" id="{B95DFF06-24C9-2DFB-58AA-511636045D73}"/>
              </a:ext>
            </a:extLst>
          </p:cNvPr>
          <p:cNvSpPr/>
          <p:nvPr/>
        </p:nvSpPr>
        <p:spPr>
          <a:xfrm>
            <a:off x="5331655" y="4220308"/>
            <a:ext cx="1828800" cy="618978"/>
          </a:xfrm>
          <a:prstGeom prst="rect">
            <a:avLst/>
          </a:prstGeom>
          <a:solidFill>
            <a:srgbClr val="DBDDDF"/>
          </a:solidFill>
          <a:ln>
            <a:solidFill>
              <a:srgbClr val="DB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5014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45</a:t>
            </a:fld>
            <a:endParaRPr kumimoji="1" lang="ja-JP" altLang="en-US"/>
          </a:p>
        </p:txBody>
      </p:sp>
      <p:pic>
        <p:nvPicPr>
          <p:cNvPr id="3" name="図 2">
            <a:extLst>
              <a:ext uri="{FF2B5EF4-FFF2-40B4-BE49-F238E27FC236}">
                <a16:creationId xmlns:a16="http://schemas.microsoft.com/office/drawing/2014/main" id="{7B6CF3FA-A2A1-F872-8304-A4C0296B6997}"/>
              </a:ext>
            </a:extLst>
          </p:cNvPr>
          <p:cNvPicPr>
            <a:picLocks noChangeAspect="1"/>
          </p:cNvPicPr>
          <p:nvPr/>
        </p:nvPicPr>
        <p:blipFill>
          <a:blip r:embed="rId2"/>
          <a:stretch>
            <a:fillRect/>
          </a:stretch>
        </p:blipFill>
        <p:spPr>
          <a:xfrm>
            <a:off x="982730" y="0"/>
            <a:ext cx="10226539" cy="6858000"/>
          </a:xfrm>
          <a:prstGeom prst="rect">
            <a:avLst/>
          </a:prstGeom>
        </p:spPr>
      </p:pic>
    </p:spTree>
    <p:extLst>
      <p:ext uri="{BB962C8B-B14F-4D97-AF65-F5344CB8AC3E}">
        <p14:creationId xmlns:p14="http://schemas.microsoft.com/office/powerpoint/2010/main" val="13221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46</a:t>
            </a:fld>
            <a:endParaRPr kumimoji="1" lang="ja-JP" altLang="en-US"/>
          </a:p>
        </p:txBody>
      </p:sp>
      <p:grpSp>
        <p:nvGrpSpPr>
          <p:cNvPr id="7" name="グループ化 6">
            <a:extLst>
              <a:ext uri="{FF2B5EF4-FFF2-40B4-BE49-F238E27FC236}">
                <a16:creationId xmlns:a16="http://schemas.microsoft.com/office/drawing/2014/main" id="{6870E240-B62B-102C-23D2-74E152519F4A}"/>
              </a:ext>
            </a:extLst>
          </p:cNvPr>
          <p:cNvGrpSpPr/>
          <p:nvPr/>
        </p:nvGrpSpPr>
        <p:grpSpPr>
          <a:xfrm>
            <a:off x="1604010" y="0"/>
            <a:ext cx="9829108" cy="6858000"/>
            <a:chOff x="1604010" y="0"/>
            <a:chExt cx="9829108" cy="6858000"/>
          </a:xfrm>
        </p:grpSpPr>
        <p:pic>
          <p:nvPicPr>
            <p:cNvPr id="3" name="図 2">
              <a:extLst>
                <a:ext uri="{FF2B5EF4-FFF2-40B4-BE49-F238E27FC236}">
                  <a16:creationId xmlns:a16="http://schemas.microsoft.com/office/drawing/2014/main" id="{6FC9C796-404A-5B93-30CC-12729CDA4E29}"/>
                </a:ext>
              </a:extLst>
            </p:cNvPr>
            <p:cNvPicPr>
              <a:picLocks noChangeAspect="1"/>
            </p:cNvPicPr>
            <p:nvPr/>
          </p:nvPicPr>
          <p:blipFill>
            <a:blip r:embed="rId2"/>
            <a:stretch>
              <a:fillRect/>
            </a:stretch>
          </p:blipFill>
          <p:spPr>
            <a:xfrm>
              <a:off x="1604010" y="0"/>
              <a:ext cx="8983980" cy="6858000"/>
            </a:xfrm>
            <a:prstGeom prst="rect">
              <a:avLst/>
            </a:prstGeom>
          </p:spPr>
        </p:pic>
        <p:pic>
          <p:nvPicPr>
            <p:cNvPr id="6" name="図 5">
              <a:extLst>
                <a:ext uri="{FF2B5EF4-FFF2-40B4-BE49-F238E27FC236}">
                  <a16:creationId xmlns:a16="http://schemas.microsoft.com/office/drawing/2014/main" id="{FCB3D056-60DD-22A8-9DB3-847EF74E9D81}"/>
                </a:ext>
              </a:extLst>
            </p:cNvPr>
            <p:cNvPicPr>
              <a:picLocks noChangeAspect="1"/>
            </p:cNvPicPr>
            <p:nvPr/>
          </p:nvPicPr>
          <p:blipFill>
            <a:blip r:embed="rId3"/>
            <a:stretch>
              <a:fillRect/>
            </a:stretch>
          </p:blipFill>
          <p:spPr>
            <a:xfrm>
              <a:off x="6639176" y="0"/>
              <a:ext cx="4793942" cy="6858000"/>
            </a:xfrm>
            <a:prstGeom prst="rect">
              <a:avLst/>
            </a:prstGeom>
          </p:spPr>
        </p:pic>
      </p:grpSp>
    </p:spTree>
    <p:extLst>
      <p:ext uri="{BB962C8B-B14F-4D97-AF65-F5344CB8AC3E}">
        <p14:creationId xmlns:p14="http://schemas.microsoft.com/office/powerpoint/2010/main" val="3292902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47</a:t>
            </a:fld>
            <a:endParaRPr kumimoji="1" lang="ja-JP" altLang="en-US"/>
          </a:p>
        </p:txBody>
      </p:sp>
      <p:grpSp>
        <p:nvGrpSpPr>
          <p:cNvPr id="7" name="グループ化 6">
            <a:extLst>
              <a:ext uri="{FF2B5EF4-FFF2-40B4-BE49-F238E27FC236}">
                <a16:creationId xmlns:a16="http://schemas.microsoft.com/office/drawing/2014/main" id="{E8991FC5-6199-C3AD-60B7-485EA7BF267C}"/>
              </a:ext>
            </a:extLst>
          </p:cNvPr>
          <p:cNvGrpSpPr/>
          <p:nvPr/>
        </p:nvGrpSpPr>
        <p:grpSpPr>
          <a:xfrm>
            <a:off x="1597856" y="0"/>
            <a:ext cx="9878542" cy="6858000"/>
            <a:chOff x="1597856" y="0"/>
            <a:chExt cx="9878542" cy="6858000"/>
          </a:xfrm>
        </p:grpSpPr>
        <p:pic>
          <p:nvPicPr>
            <p:cNvPr id="3" name="図 2">
              <a:extLst>
                <a:ext uri="{FF2B5EF4-FFF2-40B4-BE49-F238E27FC236}">
                  <a16:creationId xmlns:a16="http://schemas.microsoft.com/office/drawing/2014/main" id="{DAD59AE1-3589-A414-E931-3E615F7ABFF5}"/>
                </a:ext>
              </a:extLst>
            </p:cNvPr>
            <p:cNvPicPr>
              <a:picLocks noChangeAspect="1"/>
            </p:cNvPicPr>
            <p:nvPr/>
          </p:nvPicPr>
          <p:blipFill>
            <a:blip r:embed="rId2"/>
            <a:stretch>
              <a:fillRect/>
            </a:stretch>
          </p:blipFill>
          <p:spPr>
            <a:xfrm>
              <a:off x="1869156" y="0"/>
              <a:ext cx="9607242" cy="6858000"/>
            </a:xfrm>
            <a:prstGeom prst="rect">
              <a:avLst/>
            </a:prstGeom>
          </p:spPr>
        </p:pic>
        <p:pic>
          <p:nvPicPr>
            <p:cNvPr id="6" name="図 5">
              <a:extLst>
                <a:ext uri="{FF2B5EF4-FFF2-40B4-BE49-F238E27FC236}">
                  <a16:creationId xmlns:a16="http://schemas.microsoft.com/office/drawing/2014/main" id="{293FCBE2-3B33-5B6A-7C94-FD54A5B80B38}"/>
                </a:ext>
              </a:extLst>
            </p:cNvPr>
            <p:cNvPicPr>
              <a:picLocks noChangeAspect="1"/>
            </p:cNvPicPr>
            <p:nvPr/>
          </p:nvPicPr>
          <p:blipFill>
            <a:blip r:embed="rId3"/>
            <a:stretch>
              <a:fillRect/>
            </a:stretch>
          </p:blipFill>
          <p:spPr>
            <a:xfrm>
              <a:off x="1597856" y="0"/>
              <a:ext cx="4747846" cy="6858000"/>
            </a:xfrm>
            <a:prstGeom prst="rect">
              <a:avLst/>
            </a:prstGeom>
          </p:spPr>
        </p:pic>
      </p:grpSp>
    </p:spTree>
    <p:extLst>
      <p:ext uri="{BB962C8B-B14F-4D97-AF65-F5344CB8AC3E}">
        <p14:creationId xmlns:p14="http://schemas.microsoft.com/office/powerpoint/2010/main" val="343312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48</a:t>
            </a:fld>
            <a:endParaRPr kumimoji="1" lang="ja-JP" altLang="en-US"/>
          </a:p>
        </p:txBody>
      </p:sp>
      <p:sp>
        <p:nvSpPr>
          <p:cNvPr id="5" name="正方形/長方形 4">
            <a:extLst>
              <a:ext uri="{FF2B5EF4-FFF2-40B4-BE49-F238E27FC236}">
                <a16:creationId xmlns:a16="http://schemas.microsoft.com/office/drawing/2014/main" id="{EDB8279C-3E27-C6A3-8227-38690049ED08}"/>
              </a:ext>
            </a:extLst>
          </p:cNvPr>
          <p:cNvSpPr/>
          <p:nvPr/>
        </p:nvSpPr>
        <p:spPr>
          <a:xfrm>
            <a:off x="5092505" y="6246055"/>
            <a:ext cx="900332" cy="611945"/>
          </a:xfrm>
          <a:prstGeom prst="rect">
            <a:avLst/>
          </a:prstGeom>
          <a:solidFill>
            <a:srgbClr val="DA0B09"/>
          </a:solidFill>
          <a:ln>
            <a:solidFill>
              <a:srgbClr val="DA0B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1D67F130-D499-513C-5D10-C03CC4BF8317}"/>
              </a:ext>
            </a:extLst>
          </p:cNvPr>
          <p:cNvGrpSpPr/>
          <p:nvPr/>
        </p:nvGrpSpPr>
        <p:grpSpPr>
          <a:xfrm>
            <a:off x="1236968" y="139298"/>
            <a:ext cx="9718063" cy="6718702"/>
            <a:chOff x="1236968" y="139298"/>
            <a:chExt cx="9718063" cy="6718702"/>
          </a:xfrm>
        </p:grpSpPr>
        <p:grpSp>
          <p:nvGrpSpPr>
            <p:cNvPr id="8" name="グループ化 7">
              <a:extLst>
                <a:ext uri="{FF2B5EF4-FFF2-40B4-BE49-F238E27FC236}">
                  <a16:creationId xmlns:a16="http://schemas.microsoft.com/office/drawing/2014/main" id="{389A9B26-6EB8-9A75-0C36-97A936B23C73}"/>
                </a:ext>
              </a:extLst>
            </p:cNvPr>
            <p:cNvGrpSpPr/>
            <p:nvPr/>
          </p:nvGrpSpPr>
          <p:grpSpPr>
            <a:xfrm>
              <a:off x="1236968" y="139298"/>
              <a:ext cx="9718063" cy="6718702"/>
              <a:chOff x="1236968" y="139298"/>
              <a:chExt cx="9718063" cy="6718702"/>
            </a:xfrm>
          </p:grpSpPr>
          <p:pic>
            <p:nvPicPr>
              <p:cNvPr id="3" name="図 2">
                <a:extLst>
                  <a:ext uri="{FF2B5EF4-FFF2-40B4-BE49-F238E27FC236}">
                    <a16:creationId xmlns:a16="http://schemas.microsoft.com/office/drawing/2014/main" id="{5009DFE0-B6FF-D988-5826-24C0114FC82D}"/>
                  </a:ext>
                </a:extLst>
              </p:cNvPr>
              <p:cNvPicPr>
                <a:picLocks noChangeAspect="1"/>
              </p:cNvPicPr>
              <p:nvPr/>
            </p:nvPicPr>
            <p:blipFill>
              <a:blip r:embed="rId2"/>
              <a:stretch>
                <a:fillRect/>
              </a:stretch>
            </p:blipFill>
            <p:spPr>
              <a:xfrm>
                <a:off x="1236968" y="139298"/>
                <a:ext cx="9718063" cy="6718702"/>
              </a:xfrm>
              <a:prstGeom prst="rect">
                <a:avLst/>
              </a:prstGeom>
            </p:spPr>
          </p:pic>
          <p:sp>
            <p:nvSpPr>
              <p:cNvPr id="6" name="正方形/長方形 5">
                <a:extLst>
                  <a:ext uri="{FF2B5EF4-FFF2-40B4-BE49-F238E27FC236}">
                    <a16:creationId xmlns:a16="http://schemas.microsoft.com/office/drawing/2014/main" id="{5FE220DB-6211-6551-19D1-5F2FCCC0079B}"/>
                  </a:ext>
                </a:extLst>
              </p:cNvPr>
              <p:cNvSpPr/>
              <p:nvPr/>
            </p:nvSpPr>
            <p:spPr>
              <a:xfrm>
                <a:off x="4698610" y="239151"/>
                <a:ext cx="6133513" cy="6482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A079F9-0525-BC9A-262D-69B9E7989A39}"/>
                </a:ext>
              </a:extLst>
            </p:cNvPr>
            <p:cNvSpPr txBox="1">
              <a:spLocks/>
            </p:cNvSpPr>
            <p:nvPr/>
          </p:nvSpPr>
          <p:spPr>
            <a:xfrm>
              <a:off x="4680524" y="230997"/>
              <a:ext cx="6133513" cy="559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ja-JP"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ありふれていながら複雑で、原因もひとつではなく、特定しにくい多くの要因が関わっている</a:t>
              </a:r>
              <a:r>
                <a:rPr lang="ja-JP" altLang="en-US" sz="2400" kern="100" dirty="0">
                  <a:latin typeface="Century" panose="02040604050505020304" pitchFamily="18" charset="0"/>
                  <a:ea typeface="ＭＳ Ｐゴシック" panose="020B0600070205080204" pitchFamily="50" charset="-128"/>
                  <a:cs typeface="Times New Roman" panose="02020603050405020304" pitchFamily="18" charset="0"/>
                </a:rPr>
                <a:t>　</a:t>
              </a:r>
              <a:endParaRPr lang="en-US" altLang="ja-JP" sz="2400" kern="100" dirty="0">
                <a:latin typeface="Century" panose="02040604050505020304" pitchFamily="18" charset="0"/>
                <a:ea typeface="ＭＳ Ｐゴシック" panose="020B0600070205080204" pitchFamily="50"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２型糖尿病、痛風、高血圧、認知症のような心血管疾患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関節炎のような</a:t>
              </a:r>
              <a:r>
                <a:rPr lang="ja-JP" altLang="ja-JP" sz="2400" kern="100" dirty="0">
                  <a:solidFill>
                    <a:srgbClr val="009900"/>
                  </a:solidFill>
                  <a:latin typeface="Century" panose="02040604050505020304" pitchFamily="18" charset="0"/>
                  <a:ea typeface="ＭＳ Ｐゴシック" panose="020B0600070205080204" pitchFamily="50" charset="-128"/>
                  <a:cs typeface="Times New Roman" panose="02020603050405020304" pitchFamily="18" charset="0"/>
                </a:rPr>
                <a:t>自己免疫性炎症性</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0000CC"/>
                  </a:solidFill>
                  <a:latin typeface="Century" panose="02040604050505020304" pitchFamily="18" charset="0"/>
                  <a:ea typeface="ＭＳ Ｐゴシック" panose="020B0600070205080204" pitchFamily="50" charset="-128"/>
                  <a:cs typeface="Times New Roman" panose="02020603050405020304" pitchFamily="18" charset="0"/>
                </a:rPr>
                <a:t>うつ病、注意欠陥障害、自閉症</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のような神経障害</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7030A0"/>
                  </a:solidFill>
                  <a:latin typeface="Century" panose="02040604050505020304" pitchFamily="18" charset="0"/>
                  <a:ea typeface="ＭＳ Ｐゴシック" panose="020B0600070205080204" pitchFamily="50" charset="-128"/>
                  <a:cs typeface="Times New Roman" panose="02020603050405020304" pitchFamily="18" charset="0"/>
                </a:rPr>
                <a:t>逆流性食道炎、十二指腸潰瘍、炎症性腸疾患</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などの消化器疾患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骨粗鬆症のような骨量の減少</a:t>
              </a:r>
              <a:r>
                <a:rPr lang="ja-JP" altLang="en-US" sz="2400" kern="100" dirty="0">
                  <a:latin typeface="Century" panose="02040604050505020304" pitchFamily="18" charset="0"/>
                  <a:ea typeface="ＭＳ 明朝" panose="02020609040205080304" pitchFamily="17" charset="-128"/>
                  <a:cs typeface="Times New Roman" panose="02020603050405020304" pitchFamily="18" charset="0"/>
                </a:rPr>
                <a:t>　　</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閉塞性肺疾患や喘息</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FF0000"/>
                  </a:solidFill>
                  <a:latin typeface="Century" panose="02040604050505020304" pitchFamily="18" charset="0"/>
                  <a:ea typeface="ＭＳ Ｐゴシック" panose="020B0600070205080204" pitchFamily="50" charset="-128"/>
                  <a:cs typeface="Times New Roman" panose="02020603050405020304" pitchFamily="18" charset="0"/>
                </a:rPr>
                <a:t>慢性疲労症候群や線維筋痛症</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による筋肉痛や筋力低下</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腎臓や肝臓の病気</a:t>
              </a:r>
              <a:r>
                <a:rPr lang="ja-JP" altLang="en-US" sz="24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黄斑変性や網膜症のような視覚障害</a:t>
              </a:r>
              <a:endParaRPr lang="en-US" altLang="ja-JP" sz="2400" kern="100" dirty="0">
                <a:latin typeface="Century" panose="02040604050505020304" pitchFamily="18" charset="0"/>
                <a:ea typeface="ＭＳ Ｐゴシック" panose="020B0600070205080204" pitchFamily="50" charset="-128"/>
                <a:cs typeface="Times New Roman" panose="02020603050405020304" pitchFamily="18" charset="0"/>
              </a:endParaRPr>
            </a:p>
            <a:p>
              <a:pPr marL="0" indent="0">
                <a:buNone/>
              </a:pPr>
              <a:r>
                <a:rPr lang="ja-JP" altLang="en-US" sz="2400" kern="100" dirty="0">
                  <a:latin typeface="Century" panose="02040604050505020304" pitchFamily="18" charset="0"/>
                  <a:ea typeface="ＭＳ Ｐゴシック" panose="020B0600070205080204" pitchFamily="50" charset="-128"/>
                  <a:cs typeface="Times New Roman" panose="02020603050405020304" pitchFamily="18" charset="0"/>
                </a:rPr>
                <a:t>がんなどの悪性腫瘍</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3200" kern="1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grpSp>
    </p:spTree>
    <p:extLst>
      <p:ext uri="{BB962C8B-B14F-4D97-AF65-F5344CB8AC3E}">
        <p14:creationId xmlns:p14="http://schemas.microsoft.com/office/powerpoint/2010/main" val="352955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36525"/>
            <a:ext cx="11599818" cy="724866"/>
          </a:xfrm>
        </p:spPr>
        <p:txBody>
          <a:bodyPr>
            <a:normAutofit/>
          </a:bodyPr>
          <a:lstStyle/>
          <a:p>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慢性疾患</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４つの特徴（</a:t>
            </a:r>
            <a:r>
              <a:rPr lang="en-US" altLang="ja-JP" sz="4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J</a:t>
            </a:r>
            <a:r>
              <a:rPr lang="ja-JP" altLang="ja-JP" sz="44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・Ｓ・ブランド</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861391"/>
            <a:ext cx="11599818" cy="5783249"/>
          </a:xfrm>
        </p:spPr>
        <p:txBody>
          <a:bodyPr>
            <a:noAutofit/>
          </a:bodyPr>
          <a:lstStyle/>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不調がひとりでに治ることはない</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慢性の不調は、風邪のように</a:t>
            </a: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自己限定性で、一定の経過をたどって消えていく</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わけではない</a:t>
            </a:r>
            <a:endPar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不調が時とともに悪化する</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不調を和らげることはできても消し去ることはできな</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い</a:t>
            </a:r>
            <a:endParaRPr lang="en-US" altLang="ja-JP" sz="32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二度と健康を取り戻せず、ぶり返す症状への対処が永遠に続く</a:t>
            </a: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③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これと指摘できるような単一の原因がない</a:t>
            </a:r>
            <a:endParaRPr lang="en-US"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いくつかの要因または原因物質が関わっている</a:t>
            </a: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④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症状が複雑なパターンを示す傾向がある</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患者の訴える症状は千差万別で、病気の徴候もさまざま</a:t>
            </a:r>
            <a:endPar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49</a:t>
            </a:fld>
            <a:endParaRPr kumimoji="1" lang="ja-JP" altLang="en-US"/>
          </a:p>
        </p:txBody>
      </p:sp>
    </p:spTree>
    <p:extLst>
      <p:ext uri="{BB962C8B-B14F-4D97-AF65-F5344CB8AC3E}">
        <p14:creationId xmlns:p14="http://schemas.microsoft.com/office/powerpoint/2010/main" val="140494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a:t>
            </a:fld>
            <a:endParaRPr kumimoji="1" lang="ja-JP" altLang="en-US"/>
          </a:p>
        </p:txBody>
      </p:sp>
      <p:pic>
        <p:nvPicPr>
          <p:cNvPr id="1026" name="Picture 2">
            <a:extLst>
              <a:ext uri="{FF2B5EF4-FFF2-40B4-BE49-F238E27FC236}">
                <a16:creationId xmlns:a16="http://schemas.microsoft.com/office/drawing/2014/main" id="{86162E48-C541-5E05-0F53-71188B55EC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2285" y="50678"/>
            <a:ext cx="4568777" cy="6705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4BAB2F0-D527-8DB9-0B46-5DF90E9C7B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7071" y="50984"/>
            <a:ext cx="4684542" cy="675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86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en-US" altLang="ja-JP" sz="4800" kern="100" dirty="0">
                <a:effectLst/>
                <a:latin typeface="ＭＳ Ｐゴシック" panose="020B0600070205080204" pitchFamily="50" charset="-128"/>
                <a:ea typeface="游明朝" panose="02020400000000000000" pitchFamily="18" charset="-128"/>
                <a:cs typeface="Times New Roman" panose="02020603050405020304" pitchFamily="18" charset="0"/>
              </a:rPr>
              <a:t>PPPD </a:t>
            </a:r>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（持続性知覚性姿勢誘発めまい）</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Persistent Postural-Perceptual Dizziness, PPPD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2017</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年、めまいの国際学会である</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Barany</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学会にて</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慢性めまいの原因として</a:t>
            </a:r>
            <a:r>
              <a:rPr lang="ja-JP" altLang="en-US"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ja-JP"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新たな機能性疾患の概念</a:t>
            </a:r>
            <a:r>
              <a:rPr lang="ja-JP" altLang="en-US"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u="sng"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発表された</a:t>
            </a:r>
            <a:endPar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u="sng"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機能性疾患</a:t>
            </a:r>
            <a:r>
              <a:rPr lang="ja-JP"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とは、</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身体のどこかに特に異常がないが</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症状はある状態</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ことを示してい</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る</a:t>
            </a:r>
            <a:endPar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今まで</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原因不明と言われていためまい</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に当てはまる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病院に行っても、</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「原因がはっきりしないまま長引く慢性的なめまい」</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に悩んでいた人が、本当は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だったのではないか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50</a:t>
            </a:fld>
            <a:endParaRPr kumimoji="1" lang="ja-JP" altLang="en-US" dirty="0"/>
          </a:p>
        </p:txBody>
      </p:sp>
      <p:sp>
        <p:nvSpPr>
          <p:cNvPr id="5" name="日付プレースホルダー 4">
            <a:extLst>
              <a:ext uri="{FF2B5EF4-FFF2-40B4-BE49-F238E27FC236}">
                <a16:creationId xmlns:a16="http://schemas.microsoft.com/office/drawing/2014/main" id="{D5571A7C-5DE4-31A6-6A62-23DDC25DB80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103913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fontScale="90000"/>
          </a:bodyPr>
          <a:lstStyle/>
          <a:p>
            <a:r>
              <a:rPr lang="ja-JP"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機能性ディスペプシア（</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functional dyspepsia</a:t>
            </a:r>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FD)</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内視鏡検査などを行っても</a:t>
            </a:r>
            <a:r>
              <a:rPr lang="ja-JP" altLang="en-US"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器質的</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な異常がない</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にもかかわらず</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胃痛</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胃もたれ</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胃の膨満感</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などが継続的に続くような状態</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従来は「</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ストレス性胃炎</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などと診断されていたが、新しく</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機能性疾患</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の概念</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登場した</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主な症状は</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「食後のもたれ感」「少し食べるだけでお腹一杯になる」「</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心窩部</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の痛み」「胸焼け」「吐き気</a:t>
            </a:r>
            <a:r>
              <a:rPr lang="ja-JP" altLang="en-US" sz="3600" kern="100" dirty="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げっぷ」</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など非常に多彩</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診断には似たような症状を示す</a:t>
            </a:r>
            <a:r>
              <a:rPr lang="ja-JP" altLang="ja-JP"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他の病気（胃の器質性疾患や周辺臓器の</a:t>
            </a:r>
            <a:r>
              <a:rPr lang="ja-JP" altLang="en-US"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異常）</a:t>
            </a:r>
            <a:r>
              <a:rPr lang="ja-JP" altLang="ja-JP"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がない</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ことを確認することが重要</a:t>
            </a: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51</a:t>
            </a:fld>
            <a:endParaRPr kumimoji="1" lang="ja-JP" altLang="en-US"/>
          </a:p>
        </p:txBody>
      </p:sp>
    </p:spTree>
    <p:extLst>
      <p:ext uri="{BB962C8B-B14F-4D97-AF65-F5344CB8AC3E}">
        <p14:creationId xmlns:p14="http://schemas.microsoft.com/office/powerpoint/2010/main" val="3486025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52</a:t>
            </a:fld>
            <a:endParaRPr kumimoji="1" lang="ja-JP" altLang="en-US"/>
          </a:p>
        </p:txBody>
      </p:sp>
      <p:pic>
        <p:nvPicPr>
          <p:cNvPr id="3" name="図 2">
            <a:extLst>
              <a:ext uri="{FF2B5EF4-FFF2-40B4-BE49-F238E27FC236}">
                <a16:creationId xmlns:a16="http://schemas.microsoft.com/office/drawing/2014/main" id="{6E6B8E97-0738-3552-AC57-8F6AAA60CC50}"/>
              </a:ext>
            </a:extLst>
          </p:cNvPr>
          <p:cNvPicPr>
            <a:picLocks noChangeAspect="1"/>
          </p:cNvPicPr>
          <p:nvPr/>
        </p:nvPicPr>
        <p:blipFill>
          <a:blip r:embed="rId2"/>
          <a:stretch>
            <a:fillRect/>
          </a:stretch>
        </p:blipFill>
        <p:spPr>
          <a:xfrm>
            <a:off x="968229" y="0"/>
            <a:ext cx="10255541" cy="6858000"/>
          </a:xfrm>
          <a:prstGeom prst="rect">
            <a:avLst/>
          </a:prstGeom>
        </p:spPr>
      </p:pic>
      <p:sp>
        <p:nvSpPr>
          <p:cNvPr id="5" name="正方形/長方形 4">
            <a:extLst>
              <a:ext uri="{FF2B5EF4-FFF2-40B4-BE49-F238E27FC236}">
                <a16:creationId xmlns:a16="http://schemas.microsoft.com/office/drawing/2014/main" id="{8B95055B-A1A5-400D-DAB2-AF3B80D667F6}"/>
              </a:ext>
            </a:extLst>
          </p:cNvPr>
          <p:cNvSpPr/>
          <p:nvPr/>
        </p:nvSpPr>
        <p:spPr>
          <a:xfrm>
            <a:off x="4417255" y="5922498"/>
            <a:ext cx="1125416" cy="633047"/>
          </a:xfrm>
          <a:prstGeom prst="rect">
            <a:avLst/>
          </a:prstGeom>
          <a:solidFill>
            <a:srgbClr val="618B98"/>
          </a:solidFill>
          <a:ln>
            <a:solidFill>
              <a:srgbClr val="618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657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グループ化 112"/>
          <p:cNvGrpSpPr/>
          <p:nvPr/>
        </p:nvGrpSpPr>
        <p:grpSpPr>
          <a:xfrm>
            <a:off x="6928937" y="4034906"/>
            <a:ext cx="5151677" cy="2683133"/>
            <a:chOff x="7032507" y="286715"/>
            <a:chExt cx="5151677" cy="2683133"/>
          </a:xfrm>
        </p:grpSpPr>
        <p:sp>
          <p:nvSpPr>
            <p:cNvPr id="14" name="テキスト ボックス 13"/>
            <p:cNvSpPr txBox="1"/>
            <p:nvPr/>
          </p:nvSpPr>
          <p:spPr>
            <a:xfrm>
              <a:off x="7970953" y="473375"/>
              <a:ext cx="3374358" cy="369332"/>
            </a:xfrm>
            <a:prstGeom prst="rect">
              <a:avLst/>
            </a:prstGeom>
            <a:noFill/>
          </p:spPr>
          <p:txBody>
            <a:bodyPr wrap="square" rtlCol="0">
              <a:spAutoFit/>
            </a:bodyPr>
            <a:lstStyle/>
            <a:p>
              <a:r>
                <a:rPr lang="ja-JP" altLang="en-US" b="1" dirty="0">
                  <a:solidFill>
                    <a:srgbClr val="FF0000"/>
                  </a:solidFill>
                  <a:latin typeface="ＭＳ Ｐゴシック" panose="020B0600070205080204" pitchFamily="50" charset="-128"/>
                  <a:ea typeface="ＭＳ Ｐゴシック" panose="020B0600070205080204" pitchFamily="50" charset="-128"/>
                </a:rPr>
                <a:t>自律神経系の「コンダクター」</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88" name="グループ化 87"/>
            <p:cNvGrpSpPr/>
            <p:nvPr/>
          </p:nvGrpSpPr>
          <p:grpSpPr>
            <a:xfrm>
              <a:off x="7529709" y="1948458"/>
              <a:ext cx="1448435" cy="384332"/>
              <a:chOff x="8651910" y="1834169"/>
              <a:chExt cx="1448435" cy="384332"/>
            </a:xfrm>
          </p:grpSpPr>
          <p:sp>
            <p:nvSpPr>
              <p:cNvPr id="15" name="テキスト ボックス 14"/>
              <p:cNvSpPr txBox="1"/>
              <p:nvPr/>
            </p:nvSpPr>
            <p:spPr>
              <a:xfrm>
                <a:off x="8652918" y="1834169"/>
                <a:ext cx="1447427"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交感神経系</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2" name="正方形/長方形 31"/>
              <p:cNvSpPr/>
              <p:nvPr/>
            </p:nvSpPr>
            <p:spPr>
              <a:xfrm>
                <a:off x="8651910" y="1849169"/>
                <a:ext cx="13217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p:cNvGrpSpPr/>
            <p:nvPr/>
          </p:nvGrpSpPr>
          <p:grpSpPr>
            <a:xfrm>
              <a:off x="8288222" y="971092"/>
              <a:ext cx="2328024" cy="457638"/>
              <a:chOff x="8288222" y="1058930"/>
              <a:chExt cx="2328024" cy="457638"/>
            </a:xfrm>
          </p:grpSpPr>
          <p:sp>
            <p:nvSpPr>
              <p:cNvPr id="16" name="テキスト ボックス 15"/>
              <p:cNvSpPr txBox="1"/>
              <p:nvPr/>
            </p:nvSpPr>
            <p:spPr>
              <a:xfrm>
                <a:off x="8320531" y="1105291"/>
                <a:ext cx="226215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腹側迷走神経複合体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8" name="正方形/長方形 27"/>
              <p:cNvSpPr/>
              <p:nvPr/>
            </p:nvSpPr>
            <p:spPr>
              <a:xfrm>
                <a:off x="8328970" y="1095505"/>
                <a:ext cx="2253719"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8288222" y="1058930"/>
                <a:ext cx="2328024" cy="4576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a:off x="9485167" y="1976691"/>
              <a:ext cx="2262158" cy="395896"/>
              <a:chOff x="8472931" y="2398595"/>
              <a:chExt cx="2262158" cy="395896"/>
            </a:xfrm>
          </p:grpSpPr>
          <p:sp>
            <p:nvSpPr>
              <p:cNvPr id="17" name="テキスト ボックス 16"/>
              <p:cNvSpPr txBox="1"/>
              <p:nvPr/>
            </p:nvSpPr>
            <p:spPr>
              <a:xfrm>
                <a:off x="8472931" y="2398595"/>
                <a:ext cx="226215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背側迷走神経複合体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6" name="正方形/長方形 35"/>
              <p:cNvSpPr/>
              <p:nvPr/>
            </p:nvSpPr>
            <p:spPr>
              <a:xfrm>
                <a:off x="8551244" y="2425159"/>
                <a:ext cx="215310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5" name="直線矢印コネクタ 104"/>
            <p:cNvCxnSpPr/>
            <p:nvPr/>
          </p:nvCxnSpPr>
          <p:spPr>
            <a:xfrm>
              <a:off x="9987318" y="1503918"/>
              <a:ext cx="390886" cy="3905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H="1">
              <a:off x="8172204" y="1542299"/>
              <a:ext cx="437352" cy="32611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8978144" y="2161357"/>
              <a:ext cx="496590"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楕円 111"/>
            <p:cNvSpPr/>
            <p:nvPr/>
          </p:nvSpPr>
          <p:spPr>
            <a:xfrm>
              <a:off x="7032507" y="286715"/>
              <a:ext cx="5151677" cy="2683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5" name="グループ化 114"/>
          <p:cNvGrpSpPr/>
          <p:nvPr/>
        </p:nvGrpSpPr>
        <p:grpSpPr>
          <a:xfrm>
            <a:off x="318400" y="305442"/>
            <a:ext cx="4299805" cy="3178055"/>
            <a:chOff x="23453" y="70339"/>
            <a:chExt cx="4299805" cy="3178055"/>
          </a:xfrm>
        </p:grpSpPr>
        <p:sp>
          <p:nvSpPr>
            <p:cNvPr id="19" name="テキスト ボックス 18"/>
            <p:cNvSpPr txBox="1"/>
            <p:nvPr/>
          </p:nvSpPr>
          <p:spPr>
            <a:xfrm>
              <a:off x="763276" y="285565"/>
              <a:ext cx="2983682" cy="369332"/>
            </a:xfrm>
            <a:prstGeom prst="rect">
              <a:avLst/>
            </a:prstGeom>
            <a:noFill/>
          </p:spPr>
          <p:txBody>
            <a:bodyPr wrap="square" rtlCol="0">
              <a:spAutoFit/>
            </a:bodyPr>
            <a:lstStyle/>
            <a:p>
              <a:r>
                <a:rPr lang="ja-JP" altLang="en-US" b="1" dirty="0">
                  <a:solidFill>
                    <a:srgbClr val="226825"/>
                  </a:solidFill>
                  <a:latin typeface="ＭＳ Ｐゴシック" panose="020B0600070205080204" pitchFamily="50" charset="-128"/>
                  <a:ea typeface="ＭＳ Ｐゴシック" panose="020B0600070205080204" pitchFamily="50" charset="-128"/>
                </a:rPr>
                <a:t>大脳皮質の「コンダクター」</a:t>
              </a:r>
              <a:endParaRPr kumimoji="1" lang="ja-JP" altLang="en-US" b="1" dirty="0">
                <a:solidFill>
                  <a:srgbClr val="226825"/>
                </a:solidFill>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529791" y="2161357"/>
              <a:ext cx="1338828" cy="646331"/>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（上側頭溝）</a:t>
              </a:r>
              <a:endParaRPr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（紡錘状回）</a:t>
              </a:r>
            </a:p>
          </p:txBody>
        </p:sp>
        <p:grpSp>
          <p:nvGrpSpPr>
            <p:cNvPr id="41" name="グループ化 40"/>
            <p:cNvGrpSpPr/>
            <p:nvPr/>
          </p:nvGrpSpPr>
          <p:grpSpPr>
            <a:xfrm>
              <a:off x="1419225" y="740601"/>
              <a:ext cx="1448500" cy="492581"/>
              <a:chOff x="1419225" y="740601"/>
              <a:chExt cx="1448500" cy="492581"/>
            </a:xfrm>
          </p:grpSpPr>
          <p:sp>
            <p:nvSpPr>
              <p:cNvPr id="21" name="正方形/長方形 20"/>
              <p:cNvSpPr/>
              <p:nvPr/>
            </p:nvSpPr>
            <p:spPr>
              <a:xfrm>
                <a:off x="1493715" y="798169"/>
                <a:ext cx="13217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474061" y="759594"/>
                <a:ext cx="1338828"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前頭前皮質</a:t>
                </a:r>
              </a:p>
            </p:txBody>
          </p:sp>
          <p:sp>
            <p:nvSpPr>
              <p:cNvPr id="29" name="正方形/長方形 28"/>
              <p:cNvSpPr/>
              <p:nvPr/>
            </p:nvSpPr>
            <p:spPr>
              <a:xfrm>
                <a:off x="1419225" y="740601"/>
                <a:ext cx="1448500" cy="4925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p:cNvGrpSpPr/>
            <p:nvPr/>
          </p:nvGrpSpPr>
          <p:grpSpPr>
            <a:xfrm>
              <a:off x="2491631" y="2487752"/>
              <a:ext cx="877451" cy="369332"/>
              <a:chOff x="2491631" y="2487752"/>
              <a:chExt cx="877451" cy="369332"/>
            </a:xfrm>
          </p:grpSpPr>
          <p:sp>
            <p:nvSpPr>
              <p:cNvPr id="8" name="テキスト ボックス 7"/>
              <p:cNvSpPr txBox="1"/>
              <p:nvPr/>
            </p:nvSpPr>
            <p:spPr>
              <a:xfrm>
                <a:off x="2491919" y="2487752"/>
                <a:ext cx="8771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運動野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2491631" y="2487752"/>
                <a:ext cx="8774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391848" y="1738635"/>
              <a:ext cx="1338828" cy="399863"/>
              <a:chOff x="1824719" y="2318657"/>
              <a:chExt cx="1338828" cy="399863"/>
            </a:xfrm>
          </p:grpSpPr>
          <p:sp>
            <p:nvSpPr>
              <p:cNvPr id="6" name="テキスト ボックス 5"/>
              <p:cNvSpPr txBox="1"/>
              <p:nvPr/>
            </p:nvSpPr>
            <p:spPr>
              <a:xfrm>
                <a:off x="1824719" y="2318657"/>
                <a:ext cx="133882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運動連合野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1" name="正方形/長方形 30"/>
              <p:cNvSpPr/>
              <p:nvPr/>
            </p:nvSpPr>
            <p:spPr>
              <a:xfrm>
                <a:off x="1880745" y="2349188"/>
                <a:ext cx="118123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504710" y="1726659"/>
              <a:ext cx="1338828" cy="383850"/>
              <a:chOff x="1660016" y="1804307"/>
              <a:chExt cx="1338828" cy="383850"/>
            </a:xfrm>
          </p:grpSpPr>
          <p:sp>
            <p:nvSpPr>
              <p:cNvPr id="5" name="テキスト ボックス 4"/>
              <p:cNvSpPr txBox="1"/>
              <p:nvPr/>
            </p:nvSpPr>
            <p:spPr>
              <a:xfrm>
                <a:off x="1660016" y="1804307"/>
                <a:ext cx="133882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感覚連合野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1715971" y="1818825"/>
                <a:ext cx="122691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7" name="グループ化 96"/>
            <p:cNvGrpSpPr/>
            <p:nvPr/>
          </p:nvGrpSpPr>
          <p:grpSpPr>
            <a:xfrm>
              <a:off x="1045256" y="1318377"/>
              <a:ext cx="428805" cy="385642"/>
              <a:chOff x="5777219" y="2166648"/>
              <a:chExt cx="428805" cy="385642"/>
            </a:xfrm>
          </p:grpSpPr>
          <p:cxnSp>
            <p:nvCxnSpPr>
              <p:cNvPr id="65" name="直線矢印コネクタ 64"/>
              <p:cNvCxnSpPr/>
              <p:nvPr/>
            </p:nvCxnSpPr>
            <p:spPr>
              <a:xfrm flipH="1">
                <a:off x="5777219" y="2166648"/>
                <a:ext cx="307899"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V="1">
                <a:off x="5860423" y="2228850"/>
                <a:ext cx="345601" cy="3234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グループ化 97"/>
            <p:cNvGrpSpPr/>
            <p:nvPr/>
          </p:nvGrpSpPr>
          <p:grpSpPr>
            <a:xfrm rot="5400000">
              <a:off x="2675678" y="1325232"/>
              <a:ext cx="428805" cy="385642"/>
              <a:chOff x="5777219" y="2166648"/>
              <a:chExt cx="428805" cy="385642"/>
            </a:xfrm>
          </p:grpSpPr>
          <p:cxnSp>
            <p:nvCxnSpPr>
              <p:cNvPr id="99" name="直線矢印コネクタ 98"/>
              <p:cNvCxnSpPr/>
              <p:nvPr/>
            </p:nvCxnSpPr>
            <p:spPr>
              <a:xfrm flipH="1">
                <a:off x="5777219" y="2166648"/>
                <a:ext cx="307899"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V="1">
                <a:off x="5860423" y="2228850"/>
                <a:ext cx="345601" cy="3234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 name="直線矢印コネクタ 101"/>
            <p:cNvCxnSpPr/>
            <p:nvPr/>
          </p:nvCxnSpPr>
          <p:spPr>
            <a:xfrm>
              <a:off x="3016522" y="2197496"/>
              <a:ext cx="0" cy="215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楕円 113"/>
            <p:cNvSpPr/>
            <p:nvPr/>
          </p:nvSpPr>
          <p:spPr>
            <a:xfrm>
              <a:off x="23453" y="70339"/>
              <a:ext cx="4299805" cy="31780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5239332" y="2221921"/>
            <a:ext cx="1827110" cy="461665"/>
          </a:xfrm>
          <a:prstGeom prst="rect">
            <a:avLst/>
          </a:prstGeom>
          <a:noFill/>
        </p:spPr>
        <p:txBody>
          <a:bodyPr wrap="square" rtlCol="0">
            <a:spAutoFit/>
          </a:bodyPr>
          <a:lstStyle/>
          <a:p>
            <a:r>
              <a:rPr lang="ja-JP" altLang="en-US" sz="2400" dirty="0">
                <a:solidFill>
                  <a:srgbClr val="0E24F0"/>
                </a:solidFill>
                <a:latin typeface="ＭＳ Ｐゴシック" panose="020B0600070205080204" pitchFamily="50" charset="-128"/>
                <a:ea typeface="ＭＳ Ｐゴシック" panose="020B0600070205080204" pitchFamily="50" charset="-128"/>
              </a:rPr>
              <a:t>「コネクター」</a:t>
            </a:r>
            <a:endParaRPr kumimoji="1" lang="ja-JP" altLang="en-US" sz="2400" dirty="0">
              <a:solidFill>
                <a:srgbClr val="0E24F0"/>
              </a:solidFill>
              <a:latin typeface="ＭＳ Ｐゴシック" panose="020B0600070205080204" pitchFamily="50" charset="-128"/>
              <a:ea typeface="ＭＳ Ｐゴシック" panose="020B0600070205080204" pitchFamily="50" charset="-128"/>
            </a:endParaRPr>
          </a:p>
        </p:txBody>
      </p:sp>
      <p:grpSp>
        <p:nvGrpSpPr>
          <p:cNvPr id="43" name="グループ化 42"/>
          <p:cNvGrpSpPr/>
          <p:nvPr/>
        </p:nvGrpSpPr>
        <p:grpSpPr>
          <a:xfrm>
            <a:off x="5125371" y="2931534"/>
            <a:ext cx="2186389" cy="402695"/>
            <a:chOff x="4954243" y="1441953"/>
            <a:chExt cx="2186389" cy="402695"/>
          </a:xfrm>
        </p:grpSpPr>
        <p:sp>
          <p:nvSpPr>
            <p:cNvPr id="13" name="テキスト ボックス 12"/>
            <p:cNvSpPr txBox="1"/>
            <p:nvPr/>
          </p:nvSpPr>
          <p:spPr>
            <a:xfrm>
              <a:off x="4960046" y="1475316"/>
              <a:ext cx="2180586" cy="369332"/>
            </a:xfrm>
            <a:prstGeom prst="rect">
              <a:avLst/>
            </a:prstGeom>
            <a:noFill/>
          </p:spPr>
          <p:txBody>
            <a:bodyPr wrap="square" rtlCol="0">
              <a:spAutoFit/>
            </a:bodyPr>
            <a:lstStyle/>
            <a:p>
              <a:r>
                <a:rPr kumimoji="1" lang="ja-JP" altLang="en-US" b="1" dirty="0">
                  <a:solidFill>
                    <a:srgbClr val="0000CC"/>
                  </a:solidFill>
                  <a:latin typeface="ＭＳ Ｐゴシック" panose="020B0600070205080204" pitchFamily="50" charset="-128"/>
                  <a:ea typeface="ＭＳ Ｐゴシック" panose="020B0600070205080204" pitchFamily="50" charset="-128"/>
                </a:rPr>
                <a:t>前帯状回・島皮質</a:t>
              </a:r>
            </a:p>
          </p:txBody>
        </p:sp>
        <p:sp>
          <p:nvSpPr>
            <p:cNvPr id="37" name="正方形/長方形 36"/>
            <p:cNvSpPr/>
            <p:nvPr/>
          </p:nvSpPr>
          <p:spPr>
            <a:xfrm>
              <a:off x="4954243" y="1441953"/>
              <a:ext cx="1986554" cy="3670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a:off x="6200650" y="3762647"/>
            <a:ext cx="1257564" cy="386069"/>
            <a:chOff x="4889647" y="1861848"/>
            <a:chExt cx="1257564" cy="386069"/>
          </a:xfrm>
        </p:grpSpPr>
        <p:sp>
          <p:nvSpPr>
            <p:cNvPr id="12" name="テキスト ボックス 11"/>
            <p:cNvSpPr txBox="1"/>
            <p:nvPr/>
          </p:nvSpPr>
          <p:spPr>
            <a:xfrm>
              <a:off x="4889647" y="1861848"/>
              <a:ext cx="1257564" cy="369332"/>
            </a:xfrm>
            <a:prstGeom prst="rect">
              <a:avLst/>
            </a:prstGeom>
            <a:noFill/>
          </p:spPr>
          <p:txBody>
            <a:bodyPr wrap="square" rtlCol="0">
              <a:spAutoFit/>
            </a:bodyPr>
            <a:lstStyle/>
            <a:p>
              <a:r>
                <a:rPr lang="ja-JP" altLang="en-US" b="1" dirty="0">
                  <a:solidFill>
                    <a:srgbClr val="0000CC"/>
                  </a:solidFill>
                  <a:latin typeface="ＭＳ Ｐゴシック" panose="020B0600070205080204" pitchFamily="50" charset="-128"/>
                  <a:ea typeface="ＭＳ Ｐゴシック" panose="020B0600070205080204" pitchFamily="50" charset="-128"/>
                </a:rPr>
                <a:t>視床下部</a:t>
              </a:r>
              <a:endParaRPr kumimoji="1" lang="ja-JP" altLang="en-US" b="1" dirty="0">
                <a:solidFill>
                  <a:srgbClr val="0000CC"/>
                </a:solidFill>
                <a:latin typeface="ＭＳ Ｐゴシック" panose="020B0600070205080204" pitchFamily="50" charset="-128"/>
                <a:ea typeface="ＭＳ Ｐゴシック" panose="020B0600070205080204" pitchFamily="50" charset="-128"/>
              </a:endParaRPr>
            </a:p>
          </p:txBody>
        </p:sp>
        <p:sp>
          <p:nvSpPr>
            <p:cNvPr id="38" name="正方形/長方形 37"/>
            <p:cNvSpPr/>
            <p:nvPr/>
          </p:nvSpPr>
          <p:spPr>
            <a:xfrm>
              <a:off x="4938972" y="1878585"/>
              <a:ext cx="985376"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4890920" y="3771845"/>
            <a:ext cx="895065" cy="376608"/>
            <a:chOff x="5440984" y="2466464"/>
            <a:chExt cx="895065" cy="376608"/>
          </a:xfrm>
        </p:grpSpPr>
        <p:sp>
          <p:nvSpPr>
            <p:cNvPr id="11" name="テキスト ボックス 10"/>
            <p:cNvSpPr txBox="1"/>
            <p:nvPr/>
          </p:nvSpPr>
          <p:spPr>
            <a:xfrm>
              <a:off x="5458886" y="2466464"/>
              <a:ext cx="877163" cy="369332"/>
            </a:xfrm>
            <a:prstGeom prst="rect">
              <a:avLst/>
            </a:prstGeom>
            <a:noFill/>
          </p:spPr>
          <p:txBody>
            <a:bodyPr wrap="none" rtlCol="0">
              <a:spAutoFit/>
            </a:bodyPr>
            <a:lstStyle/>
            <a:p>
              <a:r>
                <a:rPr lang="ja-JP" altLang="en-US" b="1" dirty="0">
                  <a:solidFill>
                    <a:srgbClr val="0000CC"/>
                  </a:solidFill>
                  <a:latin typeface="ＭＳ Ｐゴシック" panose="020B0600070205080204" pitchFamily="50" charset="-128"/>
                  <a:ea typeface="ＭＳ Ｐゴシック" panose="020B0600070205080204" pitchFamily="50" charset="-128"/>
                </a:rPr>
                <a:t>扁桃体</a:t>
              </a:r>
              <a:endParaRPr kumimoji="1" lang="ja-JP" altLang="en-US" b="1" dirty="0">
                <a:solidFill>
                  <a:srgbClr val="0000CC"/>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5440984" y="2466464"/>
              <a:ext cx="843091" cy="3766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p:cNvGrpSpPr/>
          <p:nvPr/>
        </p:nvGrpSpPr>
        <p:grpSpPr>
          <a:xfrm>
            <a:off x="5286080" y="3380070"/>
            <a:ext cx="447931" cy="330236"/>
            <a:chOff x="6112260" y="2397035"/>
            <a:chExt cx="447931" cy="330236"/>
          </a:xfrm>
        </p:grpSpPr>
        <p:cxnSp>
          <p:nvCxnSpPr>
            <p:cNvPr id="68" name="直線矢印コネクタ 67"/>
            <p:cNvCxnSpPr/>
            <p:nvPr/>
          </p:nvCxnSpPr>
          <p:spPr>
            <a:xfrm flipH="1">
              <a:off x="6112260" y="2397035"/>
              <a:ext cx="280005" cy="3051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6266577" y="2408381"/>
              <a:ext cx="293614" cy="318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rot="5400000">
            <a:off x="5944919" y="3703646"/>
            <a:ext cx="137628" cy="422755"/>
            <a:chOff x="6726302" y="2867299"/>
            <a:chExt cx="137628" cy="422755"/>
          </a:xfrm>
        </p:grpSpPr>
        <p:cxnSp>
          <p:nvCxnSpPr>
            <p:cNvPr id="84" name="直線矢印コネクタ 83"/>
            <p:cNvCxnSpPr/>
            <p:nvPr/>
          </p:nvCxnSpPr>
          <p:spPr>
            <a:xfrm rot="16200000" flipH="1" flipV="1">
              <a:off x="6535172" y="3097618"/>
              <a:ext cx="383566" cy="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rot="16200000">
              <a:off x="6654894" y="3066877"/>
              <a:ext cx="408614" cy="9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楕円 85"/>
          <p:cNvSpPr/>
          <p:nvPr/>
        </p:nvSpPr>
        <p:spPr>
          <a:xfrm>
            <a:off x="4600211" y="2725585"/>
            <a:ext cx="2953922" cy="188752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1" name="グループ化 120"/>
          <p:cNvGrpSpPr/>
          <p:nvPr/>
        </p:nvGrpSpPr>
        <p:grpSpPr>
          <a:xfrm>
            <a:off x="4544845" y="2521155"/>
            <a:ext cx="631814" cy="396939"/>
            <a:chOff x="7362092" y="1218743"/>
            <a:chExt cx="609067" cy="512364"/>
          </a:xfrm>
        </p:grpSpPr>
        <p:cxnSp>
          <p:nvCxnSpPr>
            <p:cNvPr id="118" name="直線矢印コネクタ 117"/>
            <p:cNvCxnSpPr/>
            <p:nvPr/>
          </p:nvCxnSpPr>
          <p:spPr>
            <a:xfrm>
              <a:off x="7538156" y="1218743"/>
              <a:ext cx="433003" cy="3428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flipH="1" flipV="1">
              <a:off x="7362092" y="1402604"/>
              <a:ext cx="425939" cy="328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グループ化 121"/>
          <p:cNvGrpSpPr/>
          <p:nvPr/>
        </p:nvGrpSpPr>
        <p:grpSpPr>
          <a:xfrm>
            <a:off x="7260215" y="4094342"/>
            <a:ext cx="525913" cy="350644"/>
            <a:chOff x="7362092" y="1218743"/>
            <a:chExt cx="609067" cy="512364"/>
          </a:xfrm>
        </p:grpSpPr>
        <p:cxnSp>
          <p:nvCxnSpPr>
            <p:cNvPr id="123" name="直線矢印コネクタ 122"/>
            <p:cNvCxnSpPr/>
            <p:nvPr/>
          </p:nvCxnSpPr>
          <p:spPr>
            <a:xfrm>
              <a:off x="7538156" y="1218743"/>
              <a:ext cx="433003" cy="3428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p:nvPr/>
          </p:nvCxnSpPr>
          <p:spPr>
            <a:xfrm flipH="1" flipV="1">
              <a:off x="7362092" y="1402604"/>
              <a:ext cx="425939" cy="328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テキスト ボックス 124"/>
          <p:cNvSpPr txBox="1"/>
          <p:nvPr/>
        </p:nvSpPr>
        <p:spPr>
          <a:xfrm>
            <a:off x="5037849" y="595649"/>
            <a:ext cx="6612708" cy="1200329"/>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皮質</a:t>
            </a:r>
            <a:r>
              <a:rPr lang="ja-JP" altLang="en-US" sz="3600" dirty="0" err="1">
                <a:latin typeface="ＭＳ Ｐゴシック" panose="020B0600070205080204" pitchFamily="50" charset="-128"/>
                <a:ea typeface="ＭＳ Ｐゴシック" panose="020B0600070205080204" pitchFamily="50" charset="-128"/>
              </a:rPr>
              <a:t>ー</a:t>
            </a:r>
            <a:r>
              <a:rPr lang="ja-JP" altLang="en-US" sz="3600" dirty="0">
                <a:solidFill>
                  <a:srgbClr val="0E24F0"/>
                </a:solidFill>
                <a:latin typeface="ＭＳ Ｐゴシック" panose="020B0600070205080204" pitchFamily="50" charset="-128"/>
                <a:ea typeface="ＭＳ Ｐゴシック" panose="020B0600070205080204" pitchFamily="50" charset="-128"/>
              </a:rPr>
              <a:t>大脳</a:t>
            </a:r>
            <a:r>
              <a:rPr kumimoji="1" lang="ja-JP" altLang="en-US" sz="3600" dirty="0">
                <a:solidFill>
                  <a:srgbClr val="0E24F0"/>
                </a:solidFill>
                <a:latin typeface="ＭＳ Ｐゴシック" panose="020B0600070205080204" pitchFamily="50" charset="-128"/>
                <a:ea typeface="ＭＳ Ｐゴシック" panose="020B0600070205080204" pitchFamily="50" charset="-128"/>
              </a:rPr>
              <a:t>辺縁系</a:t>
            </a:r>
            <a:r>
              <a:rPr lang="ja-JP" altLang="en-US" sz="3600" dirty="0" err="1">
                <a:latin typeface="ＭＳ Ｐゴシック" panose="020B0600070205080204" pitchFamily="50" charset="-128"/>
                <a:ea typeface="ＭＳ Ｐゴシック" panose="020B0600070205080204" pitchFamily="50" charset="-128"/>
              </a:rPr>
              <a:t>ー</a:t>
            </a:r>
            <a:r>
              <a:rPr kumimoji="1" lang="ja-JP" altLang="en-US" sz="3600" dirty="0">
                <a:latin typeface="ＭＳ Ｐゴシック" panose="020B0600070205080204" pitchFamily="50" charset="-128"/>
                <a:ea typeface="ＭＳ Ｐゴシック" panose="020B0600070205080204" pitchFamily="50" charset="-128"/>
              </a:rPr>
              <a:t>自律神経系</a:t>
            </a:r>
            <a:endParaRPr kumimoji="1" lang="en-US" altLang="ja-JP" sz="3600" dirty="0">
              <a:latin typeface="ＭＳ Ｐゴシック" panose="020B0600070205080204" pitchFamily="50" charset="-128"/>
              <a:ea typeface="ＭＳ Ｐゴシック" panose="020B0600070205080204" pitchFamily="50" charset="-128"/>
            </a:endParaRPr>
          </a:p>
          <a:p>
            <a:r>
              <a:rPr kumimoji="1" lang="ja-JP" altLang="en-US" sz="3600" dirty="0">
                <a:latin typeface="ＭＳ Ｐゴシック" panose="020B0600070205080204" pitchFamily="50" charset="-128"/>
                <a:ea typeface="ＭＳ Ｐゴシック" panose="020B0600070205080204" pitchFamily="50" charset="-128"/>
              </a:rPr>
              <a:t>の</a:t>
            </a:r>
            <a:r>
              <a:rPr lang="ja-JP" altLang="en-US" sz="3600" dirty="0">
                <a:latin typeface="ＭＳ Ｐゴシック" panose="020B0600070205080204" pitchFamily="50" charset="-128"/>
                <a:ea typeface="ＭＳ Ｐゴシック" panose="020B0600070205080204" pitchFamily="50" charset="-128"/>
              </a:rPr>
              <a:t>＜双方向的コネクション＞</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957941" y="5057805"/>
            <a:ext cx="3950973" cy="830997"/>
          </a:xfrm>
          <a:prstGeom prst="rect">
            <a:avLst/>
          </a:prstGeom>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「ポリヴェ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ガル理論を読む」</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津田真人（</a:t>
            </a:r>
            <a:r>
              <a:rPr lang="en-US" altLang="ja-JP" sz="2400" b="1" dirty="0">
                <a:latin typeface="ＭＳ Ｐゴシック" panose="020B0600070205080204" pitchFamily="50" charset="-128"/>
                <a:ea typeface="ＭＳ Ｐゴシック" panose="020B0600070205080204" pitchFamily="50" charset="-128"/>
              </a:rPr>
              <a:t>2020</a:t>
            </a:r>
            <a:r>
              <a:rPr lang="ja-JP" altLang="en-US" sz="2400" b="1" dirty="0">
                <a:latin typeface="ＭＳ Ｐゴシック" panose="020B0600070205080204" pitchFamily="50" charset="-128"/>
                <a:ea typeface="ＭＳ Ｐゴシック" panose="020B0600070205080204" pitchFamily="50" charset="-128"/>
              </a:rPr>
              <a:t>）</a:t>
            </a:r>
            <a:r>
              <a:rPr lang="en-US" altLang="ja-JP" sz="2400" b="1" dirty="0">
                <a:latin typeface="ＭＳ Ｐゴシック" panose="020B0600070205080204" pitchFamily="50" charset="-128"/>
                <a:ea typeface="ＭＳ Ｐゴシック" panose="020B0600070205080204" pitchFamily="50" charset="-128"/>
              </a:rPr>
              <a:t> </a:t>
            </a:r>
            <a:r>
              <a:rPr lang="ja-JP" altLang="en-US" sz="2400" b="1" dirty="0">
                <a:latin typeface="ＭＳ Ｐゴシック" panose="020B0600070205080204" pitchFamily="50" charset="-128"/>
                <a:ea typeface="ＭＳ Ｐゴシック" panose="020B0600070205080204" pitchFamily="50" charset="-128"/>
              </a:rPr>
              <a:t>星和書店</a:t>
            </a:r>
            <a:endParaRPr lang="en-US" altLang="ja-JP" sz="24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DC0F30EA-423F-449D-A3CC-24E3AB670461}" type="slidenum">
              <a:rPr kumimoji="1" lang="ja-JP" altLang="en-US" smtClean="0"/>
              <a:t>53</a:t>
            </a:fld>
            <a:endParaRPr kumimoji="1" lang="ja-JP" altLang="en-US"/>
          </a:p>
        </p:txBody>
      </p:sp>
      <p:sp>
        <p:nvSpPr>
          <p:cNvPr id="7" name="テキスト ボックス 6"/>
          <p:cNvSpPr txBox="1"/>
          <p:nvPr/>
        </p:nvSpPr>
        <p:spPr>
          <a:xfrm>
            <a:off x="7609499" y="2429193"/>
            <a:ext cx="3803298" cy="1477328"/>
          </a:xfrm>
          <a:prstGeom prst="rect">
            <a:avLst/>
          </a:prstGeom>
          <a:noFill/>
        </p:spPr>
        <p:txBody>
          <a:bodyPr wrap="square" rtlCol="0">
            <a:spAutoFit/>
          </a:bodyPr>
          <a:lstStyle/>
          <a:p>
            <a:r>
              <a:rPr lang="ja-JP" altLang="ja-JP" sz="2400" dirty="0">
                <a:solidFill>
                  <a:srgbClr val="0000CC"/>
                </a:solidFill>
                <a:latin typeface="ＭＳ Ｐゴシック" panose="020B0600070205080204" pitchFamily="50" charset="-128"/>
                <a:ea typeface="ＭＳ Ｐゴシック" panose="020B0600070205080204" pitchFamily="50" charset="-128"/>
              </a:rPr>
              <a:t>視床下部と前部帯状回・島皮質のネットワークに よる</a:t>
            </a:r>
            <a:endParaRPr lang="en-US" altLang="ja-JP" sz="2400" dirty="0">
              <a:solidFill>
                <a:srgbClr val="0000CC"/>
              </a:solidFill>
              <a:latin typeface="ＭＳ Ｐゴシック" panose="020B0600070205080204" pitchFamily="50" charset="-128"/>
              <a:ea typeface="ＭＳ Ｐゴシック" panose="020B0600070205080204" pitchFamily="50" charset="-128"/>
            </a:endParaRPr>
          </a:p>
          <a:p>
            <a:r>
              <a:rPr lang="ja-JP" altLang="ja-JP" sz="2400" dirty="0">
                <a:solidFill>
                  <a:srgbClr val="0000CC"/>
                </a:solidFill>
                <a:latin typeface="ＭＳ Ｐゴシック" panose="020B0600070205080204" pitchFamily="50" charset="-128"/>
                <a:ea typeface="ＭＳ Ｐゴシック" panose="020B0600070205080204" pitchFamily="50" charset="-128"/>
              </a:rPr>
              <a:t>感覚</a:t>
            </a:r>
            <a:r>
              <a:rPr lang="ja-JP" altLang="en-US" sz="2400" dirty="0">
                <a:solidFill>
                  <a:srgbClr val="0000CC"/>
                </a:solidFill>
                <a:latin typeface="ＭＳ Ｐゴシック" panose="020B0600070205080204" pitchFamily="50" charset="-128"/>
                <a:ea typeface="ＭＳ Ｐゴシック" panose="020B0600070205080204" pitchFamily="50" charset="-128"/>
              </a:rPr>
              <a:t>受容・感覚閾値</a:t>
            </a:r>
            <a:r>
              <a:rPr lang="ja-JP" altLang="ja-JP" sz="2400" dirty="0">
                <a:solidFill>
                  <a:srgbClr val="0000CC"/>
                </a:solidFill>
                <a:latin typeface="ＭＳ Ｐゴシック" panose="020B0600070205080204" pitchFamily="50" charset="-128"/>
                <a:ea typeface="ＭＳ Ｐゴシック" panose="020B0600070205080204" pitchFamily="50" charset="-128"/>
              </a:rPr>
              <a:t>の制御 </a:t>
            </a:r>
            <a:endParaRPr lang="en-US" altLang="ja-JP" sz="2400" dirty="0">
              <a:solidFill>
                <a:srgbClr val="0000CC"/>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9" name="日付プレースホルダー 8"/>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855619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5C1C9CE-423F-4D6A-9CFD-CE23F6BF8D54}" type="slidenum">
              <a:rPr kumimoji="1" lang="ja-JP" altLang="en-US" smtClean="0"/>
              <a:t>54</a:t>
            </a:fld>
            <a:endParaRPr kumimoji="1" lang="ja-JP" altLang="en-US" dirty="0"/>
          </a:p>
        </p:txBody>
      </p:sp>
      <p:pic>
        <p:nvPicPr>
          <p:cNvPr id="2" name="図 1"/>
          <p:cNvPicPr>
            <a:picLocks noChangeAspect="1"/>
          </p:cNvPicPr>
          <p:nvPr/>
        </p:nvPicPr>
        <p:blipFill>
          <a:blip r:embed="rId2"/>
          <a:stretch>
            <a:fillRect/>
          </a:stretch>
        </p:blipFill>
        <p:spPr>
          <a:xfrm>
            <a:off x="378822" y="174392"/>
            <a:ext cx="4943091" cy="6582682"/>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9084" y="1228113"/>
            <a:ext cx="6417783" cy="4844184"/>
          </a:xfrm>
          <a:prstGeom prst="rect">
            <a:avLst/>
          </a:prstGeom>
        </p:spPr>
      </p:pic>
      <p:sp>
        <p:nvSpPr>
          <p:cNvPr id="3" name="テキスト ボックス 2"/>
          <p:cNvSpPr txBox="1"/>
          <p:nvPr/>
        </p:nvSpPr>
        <p:spPr>
          <a:xfrm>
            <a:off x="6021973" y="457201"/>
            <a:ext cx="5438501" cy="769441"/>
          </a:xfrm>
          <a:prstGeom prst="rect">
            <a:avLst/>
          </a:prstGeom>
          <a:noFill/>
        </p:spPr>
        <p:txBody>
          <a:bodyPr wrap="square" rtlCol="0">
            <a:spAutoFit/>
          </a:bodyPr>
          <a:lstStyle/>
          <a:p>
            <a:r>
              <a:rPr lang="ja-JP" altLang="en-US" sz="4400" dirty="0">
                <a:solidFill>
                  <a:srgbClr val="FF0000"/>
                </a:solidFill>
                <a:latin typeface="ＭＳ Ｐゴシック" panose="020B0600070205080204" pitchFamily="50" charset="-128"/>
                <a:ea typeface="ＭＳ Ｐゴシック" panose="020B0600070205080204" pitchFamily="50" charset="-128"/>
              </a:rPr>
              <a:t>「多重迷走神経理論」</a:t>
            </a:r>
            <a:endParaRPr lang="en-US" altLang="ja-JP" sz="4400" dirty="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7196330" y="6207221"/>
            <a:ext cx="3249608" cy="307777"/>
          </a:xfrm>
          <a:prstGeom prst="rect">
            <a:avLst/>
          </a:prstGeom>
          <a:noFill/>
        </p:spPr>
        <p:txBody>
          <a:bodyPr wrap="none" rtlCol="0">
            <a:spAutoFit/>
          </a:bodyPr>
          <a:lstStyle/>
          <a:p>
            <a:r>
              <a:rPr kumimoji="1" lang="ja-JP" altLang="en-US" sz="1400" dirty="0">
                <a:latin typeface="ＭＳ Ｐゴシック" panose="020B0600070205080204" pitchFamily="50" charset="-128"/>
                <a:ea typeface="ＭＳ Ｐゴシック" panose="020B0600070205080204" pitchFamily="50" charset="-128"/>
              </a:rPr>
              <a:t>「今ここ」神経系エクササイズ（浅井咲子）</a:t>
            </a:r>
          </a:p>
        </p:txBody>
      </p:sp>
      <p:sp>
        <p:nvSpPr>
          <p:cNvPr id="7" name="テキスト ボックス 6"/>
          <p:cNvSpPr txBox="1"/>
          <p:nvPr/>
        </p:nvSpPr>
        <p:spPr>
          <a:xfrm>
            <a:off x="10240736" y="2819402"/>
            <a:ext cx="1826141" cy="646331"/>
          </a:xfrm>
          <a:prstGeom prst="rect">
            <a:avLst/>
          </a:prstGeom>
          <a:noFill/>
        </p:spPr>
        <p:txBody>
          <a:bodyPr wrap="none" rtlCol="0">
            <a:spAutoFit/>
          </a:bodyPr>
          <a:lstStyle/>
          <a:p>
            <a:r>
              <a:rPr lang="ja-JP" altLang="ja-JP" dirty="0">
                <a:solidFill>
                  <a:srgbClr val="FF9933"/>
                </a:solidFill>
                <a:latin typeface="ＭＳ Ｐゴシック" panose="020B0600070205080204" pitchFamily="50" charset="-128"/>
                <a:ea typeface="ＭＳ Ｐゴシック" panose="020B0600070205080204" pitchFamily="50" charset="-128"/>
              </a:rPr>
              <a:t>戦う逃</a:t>
            </a:r>
            <a:r>
              <a:rPr lang="ja-JP" altLang="en-US" dirty="0">
                <a:solidFill>
                  <a:srgbClr val="FF9933"/>
                </a:solidFill>
                <a:latin typeface="ＭＳ Ｐゴシック" panose="020B0600070205080204" pitchFamily="50" charset="-128"/>
                <a:ea typeface="ＭＳ Ｐゴシック" panose="020B0600070205080204" pitchFamily="50" charset="-128"/>
              </a:rPr>
              <a:t>げ</a:t>
            </a:r>
            <a:r>
              <a:rPr lang="ja-JP" altLang="ja-JP" dirty="0">
                <a:solidFill>
                  <a:srgbClr val="FF9933"/>
                </a:solidFill>
                <a:latin typeface="ＭＳ Ｐゴシック" panose="020B0600070205080204" pitchFamily="50" charset="-128"/>
                <a:ea typeface="ＭＳ Ｐゴシック" panose="020B0600070205080204" pitchFamily="50" charset="-128"/>
              </a:rPr>
              <a:t>るモード</a:t>
            </a:r>
            <a:endParaRPr lang="en-US" altLang="ja-JP" dirty="0">
              <a:solidFill>
                <a:srgbClr val="FF9933"/>
              </a:solidFill>
              <a:latin typeface="ＭＳ Ｐゴシック" panose="020B0600070205080204" pitchFamily="50" charset="-128"/>
              <a:ea typeface="ＭＳ Ｐゴシック" panose="020B0600070205080204" pitchFamily="50" charset="-128"/>
            </a:endParaRPr>
          </a:p>
          <a:p>
            <a:r>
              <a:rPr lang="ja-JP" altLang="ja-JP" dirty="0">
                <a:solidFill>
                  <a:srgbClr val="FF9933"/>
                </a:solidFill>
                <a:latin typeface="ＭＳ Ｐゴシック" panose="020B0600070205080204" pitchFamily="50" charset="-128"/>
                <a:ea typeface="ＭＳ Ｐゴシック" panose="020B0600070205080204" pitchFamily="50" charset="-128"/>
              </a:rPr>
              <a:t>緊張や興奮</a:t>
            </a:r>
            <a:endParaRPr kumimoji="1" lang="ja-JP" altLang="en-US" dirty="0">
              <a:solidFill>
                <a:srgbClr val="FF9933"/>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5189760" y="5428163"/>
            <a:ext cx="1680268" cy="923330"/>
          </a:xfrm>
          <a:prstGeom prst="rect">
            <a:avLst/>
          </a:prstGeom>
          <a:noFill/>
        </p:spPr>
        <p:txBody>
          <a:bodyPr wrap="none" rtlCol="0">
            <a:spAutoFit/>
          </a:bodyPr>
          <a:lstStyle/>
          <a:p>
            <a:r>
              <a:rPr lang="ja-JP" altLang="ja-JP" b="1" dirty="0">
                <a:solidFill>
                  <a:srgbClr val="226825"/>
                </a:solidFill>
                <a:latin typeface="ＭＳ Ｐゴシック" panose="020B0600070205080204" pitchFamily="50" charset="-128"/>
                <a:ea typeface="ＭＳ Ｐゴシック" panose="020B0600070205080204" pitchFamily="50" charset="-128"/>
              </a:rPr>
              <a:t>つながりモード</a:t>
            </a:r>
            <a:endParaRPr lang="en-US" altLang="ja-JP" b="1" dirty="0">
              <a:solidFill>
                <a:srgbClr val="226825"/>
              </a:solidFill>
              <a:latin typeface="ＭＳ Ｐゴシック" panose="020B0600070205080204" pitchFamily="50" charset="-128"/>
              <a:ea typeface="ＭＳ Ｐゴシック" panose="020B0600070205080204" pitchFamily="50" charset="-128"/>
            </a:endParaRPr>
          </a:p>
          <a:p>
            <a:r>
              <a:rPr lang="ja-JP" altLang="ja-JP" b="1" dirty="0">
                <a:solidFill>
                  <a:srgbClr val="226825"/>
                </a:solidFill>
                <a:latin typeface="ＭＳ Ｐゴシック" panose="020B0600070205080204" pitchFamily="50" charset="-128"/>
                <a:ea typeface="ＭＳ Ｐゴシック" panose="020B0600070205080204" pitchFamily="50" charset="-128"/>
              </a:rPr>
              <a:t>誰かとつながる</a:t>
            </a:r>
            <a:endParaRPr lang="en-US" altLang="ja-JP" b="1" dirty="0">
              <a:solidFill>
                <a:srgbClr val="226825"/>
              </a:solidFill>
              <a:latin typeface="ＭＳ Ｐゴシック" panose="020B0600070205080204" pitchFamily="50" charset="-128"/>
              <a:ea typeface="ＭＳ Ｐゴシック" panose="020B0600070205080204" pitchFamily="50" charset="-128"/>
            </a:endParaRPr>
          </a:p>
          <a:p>
            <a:r>
              <a:rPr lang="ja-JP" altLang="en-US" b="1" dirty="0">
                <a:solidFill>
                  <a:srgbClr val="226825"/>
                </a:solidFill>
                <a:latin typeface="ＭＳ Ｐゴシック" panose="020B0600070205080204" pitchFamily="50" charset="-128"/>
                <a:ea typeface="ＭＳ Ｐゴシック" panose="020B0600070205080204" pitchFamily="50" charset="-128"/>
              </a:rPr>
              <a:t>何かとつながる</a:t>
            </a:r>
            <a:endParaRPr kumimoji="1" lang="ja-JP" altLang="en-US" b="1" dirty="0">
              <a:solidFill>
                <a:srgbClr val="226825"/>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0402603" y="5527314"/>
            <a:ext cx="1904689" cy="923330"/>
          </a:xfrm>
          <a:prstGeom prst="rect">
            <a:avLst/>
          </a:prstGeom>
          <a:noFill/>
        </p:spPr>
        <p:txBody>
          <a:bodyPr wrap="none" rtlCol="0">
            <a:spAutoFit/>
          </a:bodyPr>
          <a:lstStyle/>
          <a:p>
            <a:r>
              <a:rPr lang="ja-JP" altLang="ja-JP" b="1" dirty="0">
                <a:solidFill>
                  <a:srgbClr val="6666FF"/>
                </a:solidFill>
                <a:latin typeface="ＭＳ Ｐゴシック" panose="020B0600070205080204" pitchFamily="50" charset="-128"/>
                <a:ea typeface="ＭＳ Ｐゴシック" panose="020B0600070205080204" pitchFamily="50" charset="-128"/>
              </a:rPr>
              <a:t>休む食べるモード</a:t>
            </a:r>
            <a:endParaRPr lang="en-US" altLang="ja-JP" b="1" dirty="0">
              <a:solidFill>
                <a:srgbClr val="6666FF"/>
              </a:solidFill>
              <a:latin typeface="ＭＳ Ｐゴシック" panose="020B0600070205080204" pitchFamily="50" charset="-128"/>
              <a:ea typeface="ＭＳ Ｐゴシック" panose="020B0600070205080204" pitchFamily="50" charset="-128"/>
            </a:endParaRPr>
          </a:p>
          <a:p>
            <a:r>
              <a:rPr lang="ja-JP" altLang="ja-JP" b="1" dirty="0">
                <a:solidFill>
                  <a:srgbClr val="6666FF"/>
                </a:solidFill>
                <a:latin typeface="ＭＳ Ｐゴシック" panose="020B0600070205080204" pitchFamily="50" charset="-128"/>
                <a:ea typeface="ＭＳ Ｐゴシック" panose="020B0600070205080204" pitchFamily="50" charset="-128"/>
              </a:rPr>
              <a:t>一人でリラックス</a:t>
            </a:r>
            <a:endParaRPr lang="en-US" altLang="ja-JP" b="1" dirty="0">
              <a:solidFill>
                <a:srgbClr val="6666FF"/>
              </a:solidFill>
              <a:latin typeface="ＭＳ Ｐゴシック" panose="020B0600070205080204" pitchFamily="50" charset="-128"/>
              <a:ea typeface="ＭＳ Ｐゴシック" panose="020B0600070205080204" pitchFamily="50" charset="-128"/>
            </a:endParaRPr>
          </a:p>
          <a:p>
            <a:r>
              <a:rPr kumimoji="1" lang="ja-JP" altLang="en-US" b="1" dirty="0">
                <a:solidFill>
                  <a:srgbClr val="6666FF"/>
                </a:solidFill>
                <a:latin typeface="ＭＳ Ｐゴシック" panose="020B0600070205080204" pitchFamily="50" charset="-128"/>
                <a:ea typeface="ＭＳ Ｐゴシック" panose="020B0600070205080204" pitchFamily="50" charset="-128"/>
              </a:rPr>
              <a:t>静かにリラックス</a:t>
            </a:r>
          </a:p>
        </p:txBody>
      </p:sp>
      <p:sp>
        <p:nvSpPr>
          <p:cNvPr id="10" name="テキスト ボックス 9"/>
          <p:cNvSpPr txBox="1"/>
          <p:nvPr/>
        </p:nvSpPr>
        <p:spPr>
          <a:xfrm>
            <a:off x="9480085" y="1598855"/>
            <a:ext cx="2574744" cy="646331"/>
          </a:xfrm>
          <a:prstGeom prst="rect">
            <a:avLst/>
          </a:prstGeom>
          <a:noFill/>
        </p:spPr>
        <p:txBody>
          <a:bodyPr wrap="none" rtlCol="0">
            <a:spAutoFit/>
          </a:bodyPr>
          <a:lstStyle/>
          <a:p>
            <a:r>
              <a:rPr lang="ja-JP" altLang="en-US" dirty="0">
                <a:solidFill>
                  <a:srgbClr val="7030A0"/>
                </a:solidFill>
                <a:latin typeface="ＭＳ Ｐゴシック" panose="020B0600070205080204" pitchFamily="50" charset="-128"/>
                <a:ea typeface="ＭＳ Ｐゴシック" panose="020B0600070205080204" pitchFamily="50" charset="-128"/>
              </a:rPr>
              <a:t>動けなくなるモード</a:t>
            </a:r>
            <a:endParaRPr lang="en-US" altLang="ja-JP" dirty="0">
              <a:solidFill>
                <a:srgbClr val="7030A0"/>
              </a:solidFill>
              <a:latin typeface="ＭＳ Ｐゴシック" panose="020B0600070205080204" pitchFamily="50" charset="-128"/>
              <a:ea typeface="ＭＳ Ｐゴシック" panose="020B0600070205080204" pitchFamily="50" charset="-128"/>
            </a:endParaRPr>
          </a:p>
          <a:p>
            <a:r>
              <a:rPr lang="ja-JP" altLang="en-US" dirty="0">
                <a:solidFill>
                  <a:srgbClr val="7030A0"/>
                </a:solidFill>
                <a:latin typeface="ＭＳ Ｐゴシック" panose="020B0600070205080204" pitchFamily="50" charset="-128"/>
                <a:ea typeface="ＭＳ Ｐゴシック" panose="020B0600070205080204" pitchFamily="50" charset="-128"/>
              </a:rPr>
              <a:t>凍りつき→シャットダウン</a:t>
            </a:r>
            <a:endParaRPr kumimoji="1" lang="ja-JP" altLang="en-US" dirty="0">
              <a:solidFill>
                <a:srgbClr val="7030A0"/>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1303018" y="6488978"/>
            <a:ext cx="2276585" cy="276999"/>
          </a:xfrm>
          <a:prstGeom prst="rect">
            <a:avLst/>
          </a:prstGeom>
          <a:noFill/>
        </p:spPr>
        <p:txBody>
          <a:bodyPr wrap="none" rtlCol="0">
            <a:spAutoFit/>
          </a:bodyPr>
          <a:lstStyle/>
          <a:p>
            <a:r>
              <a:rPr kumimoji="1" lang="ja-JP" altLang="en-US" sz="1200" b="1" dirty="0">
                <a:latin typeface="ＭＳ Ｐゴシック" panose="020B0600070205080204" pitchFamily="50" charset="-128"/>
                <a:ea typeface="ＭＳ Ｐゴシック" panose="020B0600070205080204" pitchFamily="50" charset="-128"/>
              </a:rPr>
              <a:t>メンタルサポート　</a:t>
            </a:r>
            <a:r>
              <a:rPr kumimoji="1" lang="en-US" altLang="ja-JP" sz="1200" b="1" dirty="0">
                <a:latin typeface="ＭＳ Ｐゴシック" panose="020B0600070205080204" pitchFamily="50" charset="-128"/>
                <a:ea typeface="ＭＳ Ｐゴシック" panose="020B0600070205080204" pitchFamily="50" charset="-128"/>
              </a:rPr>
              <a:t>Balance</a:t>
            </a:r>
            <a:r>
              <a:rPr kumimoji="1" lang="ja-JP" altLang="en-US" sz="1200" b="1" dirty="0">
                <a:latin typeface="ＭＳ Ｐゴシック" panose="020B0600070205080204" pitchFamily="50" charset="-128"/>
                <a:ea typeface="ＭＳ Ｐゴシック" panose="020B0600070205080204" pitchFamily="50" charset="-128"/>
              </a:rPr>
              <a:t>　</a:t>
            </a:r>
            <a:r>
              <a:rPr kumimoji="1" lang="en-US" altLang="ja-JP" sz="1200" b="1" dirty="0">
                <a:latin typeface="ＭＳ Ｐゴシック" panose="020B0600070205080204" pitchFamily="50" charset="-128"/>
                <a:ea typeface="ＭＳ Ｐゴシック" panose="020B0600070205080204" pitchFamily="50" charset="-128"/>
              </a:rPr>
              <a:t>2019</a:t>
            </a:r>
            <a:endParaRPr kumimoji="1" lang="ja-JP" altLang="en-US" sz="1200" b="1" dirty="0">
              <a:latin typeface="ＭＳ Ｐゴシック" panose="020B0600070205080204" pitchFamily="50" charset="-128"/>
              <a:ea typeface="ＭＳ Ｐゴシック" panose="020B0600070205080204" pitchFamily="50" charset="-128"/>
            </a:endParaRPr>
          </a:p>
        </p:txBody>
      </p:sp>
      <p:sp>
        <p:nvSpPr>
          <p:cNvPr id="12" name="日付プレースホルダー 11"/>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431797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5C1C9CE-423F-4D6A-9CFD-CE23F6BF8D54}" type="slidenum">
              <a:rPr kumimoji="1" lang="ja-JP" altLang="en-US" smtClean="0"/>
              <a:t>55</a:t>
            </a:fld>
            <a:endParaRPr kumimoji="1" lang="ja-JP" altLang="en-US" dirty="0"/>
          </a:p>
        </p:txBody>
      </p:sp>
      <p:pic>
        <p:nvPicPr>
          <p:cNvPr id="2" name="図 1"/>
          <p:cNvPicPr>
            <a:picLocks noChangeAspect="1"/>
          </p:cNvPicPr>
          <p:nvPr/>
        </p:nvPicPr>
        <p:blipFill>
          <a:blip r:embed="rId2"/>
          <a:stretch>
            <a:fillRect/>
          </a:stretch>
        </p:blipFill>
        <p:spPr>
          <a:xfrm>
            <a:off x="378822" y="174392"/>
            <a:ext cx="4943091" cy="6582682"/>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9084" y="1228113"/>
            <a:ext cx="6417783" cy="4844184"/>
          </a:xfrm>
          <a:prstGeom prst="rect">
            <a:avLst/>
          </a:prstGeom>
        </p:spPr>
      </p:pic>
      <p:sp>
        <p:nvSpPr>
          <p:cNvPr id="3" name="テキスト ボックス 2"/>
          <p:cNvSpPr txBox="1"/>
          <p:nvPr/>
        </p:nvSpPr>
        <p:spPr>
          <a:xfrm>
            <a:off x="6021973" y="457201"/>
            <a:ext cx="5438501" cy="769441"/>
          </a:xfrm>
          <a:prstGeom prst="rect">
            <a:avLst/>
          </a:prstGeom>
          <a:noFill/>
        </p:spPr>
        <p:txBody>
          <a:bodyPr wrap="square" rtlCol="0">
            <a:spAutoFit/>
          </a:bodyPr>
          <a:lstStyle/>
          <a:p>
            <a:r>
              <a:rPr lang="ja-JP" altLang="en-US" sz="4400" dirty="0">
                <a:solidFill>
                  <a:srgbClr val="FF0000"/>
                </a:solidFill>
                <a:latin typeface="ＭＳ Ｐゴシック" panose="020B0600070205080204" pitchFamily="50" charset="-128"/>
                <a:ea typeface="ＭＳ Ｐゴシック" panose="020B0600070205080204" pitchFamily="50" charset="-128"/>
              </a:rPr>
              <a:t>「多重迷走神経理論」</a:t>
            </a:r>
            <a:endParaRPr lang="en-US" altLang="ja-JP" sz="4400" dirty="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7196330" y="6207221"/>
            <a:ext cx="3249608" cy="307777"/>
          </a:xfrm>
          <a:prstGeom prst="rect">
            <a:avLst/>
          </a:prstGeom>
          <a:noFill/>
        </p:spPr>
        <p:txBody>
          <a:bodyPr wrap="none" rtlCol="0">
            <a:spAutoFit/>
          </a:bodyPr>
          <a:lstStyle/>
          <a:p>
            <a:r>
              <a:rPr kumimoji="1" lang="ja-JP" altLang="en-US" sz="1400" dirty="0">
                <a:latin typeface="ＭＳ Ｐゴシック" panose="020B0600070205080204" pitchFamily="50" charset="-128"/>
                <a:ea typeface="ＭＳ Ｐゴシック" panose="020B0600070205080204" pitchFamily="50" charset="-128"/>
              </a:rPr>
              <a:t>「今ここ」神経系エクササイズ（浅井咲子）</a:t>
            </a:r>
          </a:p>
        </p:txBody>
      </p:sp>
      <p:sp>
        <p:nvSpPr>
          <p:cNvPr id="7" name="テキスト ボックス 6"/>
          <p:cNvSpPr txBox="1"/>
          <p:nvPr/>
        </p:nvSpPr>
        <p:spPr>
          <a:xfrm>
            <a:off x="10240736" y="2819402"/>
            <a:ext cx="1826141" cy="646331"/>
          </a:xfrm>
          <a:prstGeom prst="rect">
            <a:avLst/>
          </a:prstGeom>
          <a:noFill/>
        </p:spPr>
        <p:txBody>
          <a:bodyPr wrap="none" rtlCol="0">
            <a:spAutoFit/>
          </a:bodyPr>
          <a:lstStyle/>
          <a:p>
            <a:r>
              <a:rPr lang="ja-JP" altLang="ja-JP" dirty="0">
                <a:solidFill>
                  <a:srgbClr val="FF9933"/>
                </a:solidFill>
                <a:latin typeface="ＭＳ Ｐゴシック" panose="020B0600070205080204" pitchFamily="50" charset="-128"/>
                <a:ea typeface="ＭＳ Ｐゴシック" panose="020B0600070205080204" pitchFamily="50" charset="-128"/>
              </a:rPr>
              <a:t>戦う逃</a:t>
            </a:r>
            <a:r>
              <a:rPr lang="ja-JP" altLang="en-US" dirty="0">
                <a:solidFill>
                  <a:srgbClr val="FF9933"/>
                </a:solidFill>
                <a:latin typeface="ＭＳ Ｐゴシック" panose="020B0600070205080204" pitchFamily="50" charset="-128"/>
                <a:ea typeface="ＭＳ Ｐゴシック" panose="020B0600070205080204" pitchFamily="50" charset="-128"/>
              </a:rPr>
              <a:t>げ</a:t>
            </a:r>
            <a:r>
              <a:rPr lang="ja-JP" altLang="ja-JP" dirty="0">
                <a:solidFill>
                  <a:srgbClr val="FF9933"/>
                </a:solidFill>
                <a:latin typeface="ＭＳ Ｐゴシック" panose="020B0600070205080204" pitchFamily="50" charset="-128"/>
                <a:ea typeface="ＭＳ Ｐゴシック" panose="020B0600070205080204" pitchFamily="50" charset="-128"/>
              </a:rPr>
              <a:t>るモード</a:t>
            </a:r>
            <a:endParaRPr lang="en-US" altLang="ja-JP" dirty="0">
              <a:solidFill>
                <a:srgbClr val="FF9933"/>
              </a:solidFill>
              <a:latin typeface="ＭＳ Ｐゴシック" panose="020B0600070205080204" pitchFamily="50" charset="-128"/>
              <a:ea typeface="ＭＳ Ｐゴシック" panose="020B0600070205080204" pitchFamily="50" charset="-128"/>
            </a:endParaRPr>
          </a:p>
          <a:p>
            <a:r>
              <a:rPr lang="ja-JP" altLang="ja-JP" dirty="0">
                <a:solidFill>
                  <a:srgbClr val="FF9933"/>
                </a:solidFill>
                <a:latin typeface="ＭＳ Ｐゴシック" panose="020B0600070205080204" pitchFamily="50" charset="-128"/>
                <a:ea typeface="ＭＳ Ｐゴシック" panose="020B0600070205080204" pitchFamily="50" charset="-128"/>
              </a:rPr>
              <a:t>緊張や興奮</a:t>
            </a:r>
            <a:endParaRPr kumimoji="1" lang="ja-JP" altLang="en-US" dirty="0">
              <a:solidFill>
                <a:srgbClr val="FF9933"/>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5189760" y="5428163"/>
            <a:ext cx="1680268" cy="923330"/>
          </a:xfrm>
          <a:prstGeom prst="rect">
            <a:avLst/>
          </a:prstGeom>
          <a:noFill/>
        </p:spPr>
        <p:txBody>
          <a:bodyPr wrap="none" rtlCol="0">
            <a:spAutoFit/>
          </a:bodyPr>
          <a:lstStyle/>
          <a:p>
            <a:r>
              <a:rPr lang="ja-JP" altLang="ja-JP" b="1" dirty="0">
                <a:solidFill>
                  <a:srgbClr val="226825"/>
                </a:solidFill>
                <a:latin typeface="ＭＳ Ｐゴシック" panose="020B0600070205080204" pitchFamily="50" charset="-128"/>
                <a:ea typeface="ＭＳ Ｐゴシック" panose="020B0600070205080204" pitchFamily="50" charset="-128"/>
              </a:rPr>
              <a:t>つながりモード</a:t>
            </a:r>
            <a:endParaRPr lang="en-US" altLang="ja-JP" b="1" dirty="0">
              <a:solidFill>
                <a:srgbClr val="226825"/>
              </a:solidFill>
              <a:latin typeface="ＭＳ Ｐゴシック" panose="020B0600070205080204" pitchFamily="50" charset="-128"/>
              <a:ea typeface="ＭＳ Ｐゴシック" panose="020B0600070205080204" pitchFamily="50" charset="-128"/>
            </a:endParaRPr>
          </a:p>
          <a:p>
            <a:r>
              <a:rPr lang="ja-JP" altLang="ja-JP" b="1" dirty="0">
                <a:solidFill>
                  <a:srgbClr val="226825"/>
                </a:solidFill>
                <a:latin typeface="ＭＳ Ｐゴシック" panose="020B0600070205080204" pitchFamily="50" charset="-128"/>
                <a:ea typeface="ＭＳ Ｐゴシック" panose="020B0600070205080204" pitchFamily="50" charset="-128"/>
              </a:rPr>
              <a:t>誰かと</a:t>
            </a:r>
            <a:r>
              <a:rPr lang="ja-JP" altLang="en-US" b="1" dirty="0">
                <a:solidFill>
                  <a:srgbClr val="226825"/>
                </a:solidFill>
                <a:latin typeface="ＭＳ Ｐゴシック" panose="020B0600070205080204" pitchFamily="50" charset="-128"/>
                <a:ea typeface="ＭＳ Ｐゴシック" panose="020B0600070205080204" pitchFamily="50" charset="-128"/>
              </a:rPr>
              <a:t>触れ合う</a:t>
            </a:r>
            <a:endParaRPr lang="en-US" altLang="ja-JP" b="1" dirty="0">
              <a:solidFill>
                <a:srgbClr val="226825"/>
              </a:solidFill>
              <a:latin typeface="ＭＳ Ｐゴシック" panose="020B0600070205080204" pitchFamily="50" charset="-128"/>
              <a:ea typeface="ＭＳ Ｐゴシック" panose="020B0600070205080204" pitchFamily="50" charset="-128"/>
            </a:endParaRPr>
          </a:p>
          <a:p>
            <a:r>
              <a:rPr lang="ja-JP" altLang="en-US" b="1" dirty="0">
                <a:solidFill>
                  <a:srgbClr val="226825"/>
                </a:solidFill>
                <a:latin typeface="ＭＳ Ｐゴシック" panose="020B0600070205080204" pitchFamily="50" charset="-128"/>
                <a:ea typeface="ＭＳ Ｐゴシック" panose="020B0600070205080204" pitchFamily="50" charset="-128"/>
              </a:rPr>
              <a:t>何かと触れ合う</a:t>
            </a:r>
            <a:endParaRPr kumimoji="1" lang="ja-JP" altLang="en-US" b="1" dirty="0">
              <a:solidFill>
                <a:srgbClr val="226825"/>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0402603" y="5447802"/>
            <a:ext cx="1806905" cy="923330"/>
          </a:xfrm>
          <a:prstGeom prst="rect">
            <a:avLst/>
          </a:prstGeom>
          <a:noFill/>
        </p:spPr>
        <p:txBody>
          <a:bodyPr wrap="none" rtlCol="0">
            <a:spAutoFit/>
          </a:bodyPr>
          <a:lstStyle/>
          <a:p>
            <a:r>
              <a:rPr lang="ja-JP" altLang="en-US" b="1" dirty="0">
                <a:solidFill>
                  <a:srgbClr val="6666FF"/>
                </a:solidFill>
                <a:latin typeface="ＭＳ Ｐゴシック" panose="020B0600070205080204" pitchFamily="50" charset="-128"/>
                <a:ea typeface="ＭＳ Ｐゴシック" panose="020B0600070205080204" pitchFamily="50" charset="-128"/>
              </a:rPr>
              <a:t>運動</a:t>
            </a:r>
            <a:r>
              <a:rPr lang="ja-JP" altLang="ja-JP" b="1" dirty="0">
                <a:solidFill>
                  <a:srgbClr val="6666FF"/>
                </a:solidFill>
                <a:latin typeface="ＭＳ Ｐゴシック" panose="020B0600070205080204" pitchFamily="50" charset="-128"/>
                <a:ea typeface="ＭＳ Ｐゴシック" panose="020B0600070205080204" pitchFamily="50" charset="-128"/>
              </a:rPr>
              <a:t>モード</a:t>
            </a:r>
            <a:endParaRPr lang="en-US" altLang="ja-JP" b="1" dirty="0">
              <a:solidFill>
                <a:srgbClr val="6666FF"/>
              </a:solidFill>
              <a:latin typeface="ＭＳ Ｐゴシック" panose="020B0600070205080204" pitchFamily="50" charset="-128"/>
              <a:ea typeface="ＭＳ Ｐゴシック" panose="020B0600070205080204" pitchFamily="50" charset="-128"/>
            </a:endParaRPr>
          </a:p>
          <a:p>
            <a:r>
              <a:rPr lang="ja-JP" altLang="ja-JP" b="1" dirty="0">
                <a:solidFill>
                  <a:srgbClr val="6666FF"/>
                </a:solidFill>
                <a:latin typeface="ＭＳ Ｐゴシック" panose="020B0600070205080204" pitchFamily="50" charset="-128"/>
                <a:ea typeface="ＭＳ Ｐゴシック" panose="020B0600070205080204" pitchFamily="50" charset="-128"/>
              </a:rPr>
              <a:t>一人で</a:t>
            </a:r>
            <a:r>
              <a:rPr lang="ja-JP" altLang="en-US" b="1" dirty="0">
                <a:solidFill>
                  <a:srgbClr val="6666FF"/>
                </a:solidFill>
                <a:latin typeface="ＭＳ Ｐゴシック" panose="020B0600070205080204" pitchFamily="50" charset="-128"/>
                <a:ea typeface="ＭＳ Ｐゴシック" panose="020B0600070205080204" pitchFamily="50" charset="-128"/>
              </a:rPr>
              <a:t>軽い運動</a:t>
            </a:r>
            <a:endParaRPr lang="en-US" altLang="ja-JP" b="1" dirty="0">
              <a:solidFill>
                <a:srgbClr val="6666FF"/>
              </a:solidFill>
              <a:latin typeface="ＭＳ Ｐゴシック" panose="020B0600070205080204" pitchFamily="50" charset="-128"/>
              <a:ea typeface="ＭＳ Ｐゴシック" panose="020B0600070205080204" pitchFamily="50" charset="-128"/>
            </a:endParaRPr>
          </a:p>
          <a:p>
            <a:r>
              <a:rPr kumimoji="1" lang="ja-JP" altLang="en-US" b="1" dirty="0">
                <a:solidFill>
                  <a:srgbClr val="6666FF"/>
                </a:solidFill>
                <a:latin typeface="ＭＳ Ｐゴシック" panose="020B0600070205080204" pitchFamily="50" charset="-128"/>
                <a:ea typeface="ＭＳ Ｐゴシック" panose="020B0600070205080204" pitchFamily="50" charset="-128"/>
              </a:rPr>
              <a:t>静かに</a:t>
            </a:r>
            <a:r>
              <a:rPr lang="ja-JP" altLang="en-US" b="1" dirty="0">
                <a:solidFill>
                  <a:srgbClr val="6666FF"/>
                </a:solidFill>
                <a:latin typeface="ＭＳ Ｐゴシック" panose="020B0600070205080204" pitchFamily="50" charset="-128"/>
                <a:ea typeface="ＭＳ Ｐゴシック" panose="020B0600070205080204" pitchFamily="50" charset="-128"/>
              </a:rPr>
              <a:t>ストレッチ</a:t>
            </a:r>
            <a:endParaRPr kumimoji="1" lang="ja-JP" altLang="en-US" b="1" dirty="0">
              <a:solidFill>
                <a:srgbClr val="6666FF"/>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9480085" y="1598855"/>
            <a:ext cx="2574744" cy="646331"/>
          </a:xfrm>
          <a:prstGeom prst="rect">
            <a:avLst/>
          </a:prstGeom>
          <a:noFill/>
        </p:spPr>
        <p:txBody>
          <a:bodyPr wrap="none" rtlCol="0">
            <a:spAutoFit/>
          </a:bodyPr>
          <a:lstStyle/>
          <a:p>
            <a:r>
              <a:rPr lang="ja-JP" altLang="en-US" dirty="0">
                <a:solidFill>
                  <a:srgbClr val="7030A0"/>
                </a:solidFill>
                <a:latin typeface="ＭＳ Ｐゴシック" panose="020B0600070205080204" pitchFamily="50" charset="-128"/>
                <a:ea typeface="ＭＳ Ｐゴシック" panose="020B0600070205080204" pitchFamily="50" charset="-128"/>
              </a:rPr>
              <a:t>動けなくなるモード</a:t>
            </a:r>
            <a:endParaRPr lang="en-US" altLang="ja-JP" dirty="0">
              <a:solidFill>
                <a:srgbClr val="7030A0"/>
              </a:solidFill>
              <a:latin typeface="ＭＳ Ｐゴシック" panose="020B0600070205080204" pitchFamily="50" charset="-128"/>
              <a:ea typeface="ＭＳ Ｐゴシック" panose="020B0600070205080204" pitchFamily="50" charset="-128"/>
            </a:endParaRPr>
          </a:p>
          <a:p>
            <a:r>
              <a:rPr lang="ja-JP" altLang="en-US" dirty="0">
                <a:solidFill>
                  <a:srgbClr val="7030A0"/>
                </a:solidFill>
                <a:latin typeface="ＭＳ Ｐゴシック" panose="020B0600070205080204" pitchFamily="50" charset="-128"/>
                <a:ea typeface="ＭＳ Ｐゴシック" panose="020B0600070205080204" pitchFamily="50" charset="-128"/>
              </a:rPr>
              <a:t>凍りつき→シャットダウン</a:t>
            </a:r>
            <a:endParaRPr kumimoji="1" lang="ja-JP" altLang="en-US" dirty="0">
              <a:solidFill>
                <a:srgbClr val="7030A0"/>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1303018" y="6488978"/>
            <a:ext cx="2276585" cy="276999"/>
          </a:xfrm>
          <a:prstGeom prst="rect">
            <a:avLst/>
          </a:prstGeom>
          <a:noFill/>
        </p:spPr>
        <p:txBody>
          <a:bodyPr wrap="none" rtlCol="0">
            <a:spAutoFit/>
          </a:bodyPr>
          <a:lstStyle/>
          <a:p>
            <a:r>
              <a:rPr kumimoji="1" lang="ja-JP" altLang="en-US" sz="1200" b="1" dirty="0">
                <a:latin typeface="ＭＳ Ｐゴシック" panose="020B0600070205080204" pitchFamily="50" charset="-128"/>
                <a:ea typeface="ＭＳ Ｐゴシック" panose="020B0600070205080204" pitchFamily="50" charset="-128"/>
              </a:rPr>
              <a:t>メンタルサポート　</a:t>
            </a:r>
            <a:r>
              <a:rPr kumimoji="1" lang="en-US" altLang="ja-JP" sz="1200" b="1" dirty="0">
                <a:latin typeface="ＭＳ Ｐゴシック" panose="020B0600070205080204" pitchFamily="50" charset="-128"/>
                <a:ea typeface="ＭＳ Ｐゴシック" panose="020B0600070205080204" pitchFamily="50" charset="-128"/>
              </a:rPr>
              <a:t>Balance</a:t>
            </a:r>
            <a:r>
              <a:rPr kumimoji="1" lang="ja-JP" altLang="en-US" sz="1200" b="1" dirty="0">
                <a:latin typeface="ＭＳ Ｐゴシック" panose="020B0600070205080204" pitchFamily="50" charset="-128"/>
                <a:ea typeface="ＭＳ Ｐゴシック" panose="020B0600070205080204" pitchFamily="50" charset="-128"/>
              </a:rPr>
              <a:t>　</a:t>
            </a:r>
            <a:r>
              <a:rPr kumimoji="1" lang="en-US" altLang="ja-JP" sz="1200" b="1" dirty="0">
                <a:latin typeface="ＭＳ Ｐゴシック" panose="020B0600070205080204" pitchFamily="50" charset="-128"/>
                <a:ea typeface="ＭＳ Ｐゴシック" panose="020B0600070205080204" pitchFamily="50" charset="-128"/>
              </a:rPr>
              <a:t>2019</a:t>
            </a:r>
            <a:endParaRPr kumimoji="1" lang="ja-JP" altLang="en-US" sz="1200" b="1" dirty="0">
              <a:latin typeface="ＭＳ Ｐゴシック" panose="020B0600070205080204" pitchFamily="50" charset="-128"/>
              <a:ea typeface="ＭＳ Ｐゴシック" panose="020B0600070205080204" pitchFamily="50" charset="-128"/>
            </a:endParaRPr>
          </a:p>
        </p:txBody>
      </p:sp>
      <p:sp>
        <p:nvSpPr>
          <p:cNvPr id="12" name="日付プレースホルダー 11"/>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61426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45405" y="3552908"/>
            <a:ext cx="11671324" cy="3018142"/>
            <a:chOff x="45405" y="3552908"/>
            <a:chExt cx="11671324" cy="3018142"/>
          </a:xfrm>
        </p:grpSpPr>
        <p:pic>
          <p:nvPicPr>
            <p:cNvPr id="2" name="図 1"/>
            <p:cNvPicPr>
              <a:picLocks noChangeAspect="1"/>
            </p:cNvPicPr>
            <p:nvPr/>
          </p:nvPicPr>
          <p:blipFill>
            <a:blip r:embed="rId2"/>
            <a:stretch>
              <a:fillRect/>
            </a:stretch>
          </p:blipFill>
          <p:spPr>
            <a:xfrm>
              <a:off x="45405" y="4165565"/>
              <a:ext cx="3792183" cy="2275311"/>
            </a:xfrm>
            <a:prstGeom prst="rect">
              <a:avLst/>
            </a:prstGeom>
          </p:spPr>
        </p:pic>
        <p:sp>
          <p:nvSpPr>
            <p:cNvPr id="3" name="テキスト ボックス 2"/>
            <p:cNvSpPr txBox="1"/>
            <p:nvPr/>
          </p:nvSpPr>
          <p:spPr>
            <a:xfrm>
              <a:off x="1032244" y="3571107"/>
              <a:ext cx="1491114" cy="523220"/>
            </a:xfrm>
            <a:prstGeom prst="rect">
              <a:avLst/>
            </a:prstGeom>
            <a:noFill/>
          </p:spPr>
          <p:txBody>
            <a:bodyPr wrap="squar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高止まり</a:t>
              </a:r>
            </a:p>
          </p:txBody>
        </p:sp>
        <p:pic>
          <p:nvPicPr>
            <p:cNvPr id="4" name="図 3"/>
            <p:cNvPicPr>
              <a:picLocks noChangeAspect="1"/>
            </p:cNvPicPr>
            <p:nvPr/>
          </p:nvPicPr>
          <p:blipFill>
            <a:blip r:embed="rId3"/>
            <a:stretch>
              <a:fillRect/>
            </a:stretch>
          </p:blipFill>
          <p:spPr>
            <a:xfrm>
              <a:off x="3732984" y="4051638"/>
              <a:ext cx="4091668" cy="2494921"/>
            </a:xfrm>
            <a:prstGeom prst="rect">
              <a:avLst/>
            </a:prstGeom>
          </p:spPr>
        </p:pic>
        <p:sp>
          <p:nvSpPr>
            <p:cNvPr id="5" name="テキスト ボックス 4"/>
            <p:cNvSpPr txBox="1"/>
            <p:nvPr/>
          </p:nvSpPr>
          <p:spPr>
            <a:xfrm>
              <a:off x="4874214" y="3552908"/>
              <a:ext cx="1809207" cy="523220"/>
            </a:xfrm>
            <a:prstGeom prst="rect">
              <a:avLst/>
            </a:prstGeom>
            <a:noFill/>
          </p:spPr>
          <p:txBody>
            <a:bodyPr wrap="squar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切り替わり</a:t>
              </a:r>
            </a:p>
          </p:txBody>
        </p:sp>
        <p:pic>
          <p:nvPicPr>
            <p:cNvPr id="6" name="図 5"/>
            <p:cNvPicPr>
              <a:picLocks noChangeAspect="1"/>
            </p:cNvPicPr>
            <p:nvPr/>
          </p:nvPicPr>
          <p:blipFill>
            <a:blip r:embed="rId4"/>
            <a:stretch>
              <a:fillRect/>
            </a:stretch>
          </p:blipFill>
          <p:spPr>
            <a:xfrm>
              <a:off x="7824652" y="4076128"/>
              <a:ext cx="3892077" cy="2494922"/>
            </a:xfrm>
            <a:prstGeom prst="rect">
              <a:avLst/>
            </a:prstGeom>
          </p:spPr>
        </p:pic>
        <p:sp>
          <p:nvSpPr>
            <p:cNvPr id="7" name="テキスト ボックス 6"/>
            <p:cNvSpPr txBox="1"/>
            <p:nvPr/>
          </p:nvSpPr>
          <p:spPr>
            <a:xfrm>
              <a:off x="9139748" y="3585382"/>
              <a:ext cx="1261884"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乱高下</a:t>
              </a:r>
              <a:endParaRPr kumimoji="1" lang="ja-JP" altLang="en-US" sz="2800" dirty="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10" name="グループ化 9"/>
          <p:cNvGrpSpPr/>
          <p:nvPr/>
        </p:nvGrpSpPr>
        <p:grpSpPr>
          <a:xfrm>
            <a:off x="294532" y="193261"/>
            <a:ext cx="11739624" cy="3229745"/>
            <a:chOff x="229218" y="1154524"/>
            <a:chExt cx="11739624" cy="3229745"/>
          </a:xfrm>
        </p:grpSpPr>
        <p:pic>
          <p:nvPicPr>
            <p:cNvPr id="11" name="図 10"/>
            <p:cNvPicPr>
              <a:picLocks noChangeAspect="1"/>
            </p:cNvPicPr>
            <p:nvPr/>
          </p:nvPicPr>
          <p:blipFill>
            <a:blip r:embed="rId5"/>
            <a:stretch>
              <a:fillRect/>
            </a:stretch>
          </p:blipFill>
          <p:spPr>
            <a:xfrm>
              <a:off x="229218" y="1898052"/>
              <a:ext cx="4062894" cy="2350105"/>
            </a:xfrm>
            <a:prstGeom prst="rect">
              <a:avLst/>
            </a:prstGeom>
          </p:spPr>
        </p:pic>
        <p:sp>
          <p:nvSpPr>
            <p:cNvPr id="12" name="テキスト ボックス 11"/>
            <p:cNvSpPr txBox="1"/>
            <p:nvPr/>
          </p:nvSpPr>
          <p:spPr>
            <a:xfrm>
              <a:off x="785405" y="1174729"/>
              <a:ext cx="3313067"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サバイバルのモデル</a:t>
              </a:r>
            </a:p>
          </p:txBody>
        </p:sp>
        <p:pic>
          <p:nvPicPr>
            <p:cNvPr id="13" name="図 12"/>
            <p:cNvPicPr>
              <a:picLocks noChangeAspect="1"/>
            </p:cNvPicPr>
            <p:nvPr/>
          </p:nvPicPr>
          <p:blipFill>
            <a:blip r:embed="rId6"/>
            <a:stretch>
              <a:fillRect/>
            </a:stretch>
          </p:blipFill>
          <p:spPr>
            <a:xfrm>
              <a:off x="4098472" y="1934936"/>
              <a:ext cx="3844120" cy="2449333"/>
            </a:xfrm>
            <a:prstGeom prst="rect">
              <a:avLst/>
            </a:prstGeom>
          </p:spPr>
        </p:pic>
        <p:sp>
          <p:nvSpPr>
            <p:cNvPr id="14" name="テキスト ボックス 13"/>
            <p:cNvSpPr txBox="1"/>
            <p:nvPr/>
          </p:nvSpPr>
          <p:spPr>
            <a:xfrm>
              <a:off x="5210053" y="1154524"/>
              <a:ext cx="1620957"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協働調整</a:t>
              </a:r>
            </a:p>
          </p:txBody>
        </p:sp>
        <p:pic>
          <p:nvPicPr>
            <p:cNvPr id="15" name="図 14"/>
            <p:cNvPicPr>
              <a:picLocks noChangeAspect="1"/>
            </p:cNvPicPr>
            <p:nvPr/>
          </p:nvPicPr>
          <p:blipFill>
            <a:blip r:embed="rId7"/>
            <a:stretch>
              <a:fillRect/>
            </a:stretch>
          </p:blipFill>
          <p:spPr>
            <a:xfrm>
              <a:off x="7744187" y="1812443"/>
              <a:ext cx="4224655" cy="2514676"/>
            </a:xfrm>
            <a:prstGeom prst="rect">
              <a:avLst/>
            </a:prstGeom>
          </p:spPr>
        </p:pic>
        <p:sp>
          <p:nvSpPr>
            <p:cNvPr id="16" name="テキスト ボックス 15"/>
            <p:cNvSpPr txBox="1"/>
            <p:nvPr/>
          </p:nvSpPr>
          <p:spPr>
            <a:xfrm>
              <a:off x="8532974" y="1154524"/>
              <a:ext cx="2266967"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二重の気づき</a:t>
              </a:r>
            </a:p>
          </p:txBody>
        </p:sp>
      </p:grpSp>
      <p:sp>
        <p:nvSpPr>
          <p:cNvPr id="8" name="スライド番号プレースホルダー 7"/>
          <p:cNvSpPr>
            <a:spLocks noGrp="1"/>
          </p:cNvSpPr>
          <p:nvPr>
            <p:ph type="sldNum" sz="quarter" idx="12"/>
          </p:nvPr>
        </p:nvSpPr>
        <p:spPr/>
        <p:txBody>
          <a:bodyPr/>
          <a:lstStyle/>
          <a:p>
            <a:fld id="{2F04EF8C-426B-4C46-B1C7-3C8576EEA91E}" type="slidenum">
              <a:rPr kumimoji="1" lang="ja-JP" altLang="en-US" smtClean="0"/>
              <a:t>56</a:t>
            </a:fld>
            <a:endParaRPr kumimoji="1" lang="ja-JP" altLang="en-US"/>
          </a:p>
        </p:txBody>
      </p:sp>
      <p:sp>
        <p:nvSpPr>
          <p:cNvPr id="18" name="テキスト ボックス 17"/>
          <p:cNvSpPr txBox="1"/>
          <p:nvPr/>
        </p:nvSpPr>
        <p:spPr>
          <a:xfrm>
            <a:off x="3914285" y="6531428"/>
            <a:ext cx="4192849" cy="307777"/>
          </a:xfrm>
          <a:prstGeom prst="rect">
            <a:avLst/>
          </a:prstGeom>
          <a:noFill/>
        </p:spPr>
        <p:txBody>
          <a:bodyPr wrap="square" rtlCol="0">
            <a:spAutoFit/>
          </a:bodyPr>
          <a:lstStyle/>
          <a:p>
            <a:r>
              <a:rPr kumimoji="1" lang="ja-JP" altLang="en-US"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いごこち</a:t>
            </a:r>
            <a:r>
              <a:rPr kumimoji="1" lang="ja-JP" altLang="en-US" sz="1400" dirty="0">
                <a:latin typeface="ＭＳ Ｐゴシック" panose="020B0600070205080204" pitchFamily="50" charset="-128"/>
                <a:ea typeface="ＭＳ Ｐゴシック" panose="020B0600070205080204" pitchFamily="50" charset="-128"/>
              </a:rPr>
              <a:t>」神経系</a:t>
            </a:r>
            <a:r>
              <a:rPr lang="ja-JP" altLang="en-US" sz="1400" dirty="0">
                <a:latin typeface="ＭＳ Ｐゴシック" panose="020B0600070205080204" pitchFamily="50" charset="-128"/>
                <a:ea typeface="ＭＳ Ｐゴシック" panose="020B0600070205080204" pitchFamily="50" charset="-128"/>
              </a:rPr>
              <a:t>アポローチ</a:t>
            </a:r>
            <a:r>
              <a:rPr kumimoji="1" lang="ja-JP" altLang="en-US" sz="1400" dirty="0">
                <a:latin typeface="ＭＳ Ｐゴシック" panose="020B0600070205080204" pitchFamily="50" charset="-128"/>
                <a:ea typeface="ＭＳ Ｐゴシック" panose="020B0600070205080204" pitchFamily="50" charset="-128"/>
              </a:rPr>
              <a:t>（浅井咲子）　梨の木社</a:t>
            </a:r>
          </a:p>
        </p:txBody>
      </p:sp>
      <p:sp>
        <p:nvSpPr>
          <p:cNvPr id="9" name="日付プレースホルダー 8">
            <a:extLst>
              <a:ext uri="{FF2B5EF4-FFF2-40B4-BE49-F238E27FC236}">
                <a16:creationId xmlns:a16="http://schemas.microsoft.com/office/drawing/2014/main" id="{107BD6DA-FFBA-5F3F-ECCB-622035FEB05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693812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1063" y="293915"/>
            <a:ext cx="11625943" cy="791935"/>
          </a:xfrm>
        </p:spPr>
        <p:txBody>
          <a:bodyPr>
            <a:normAutofit fontScale="90000"/>
          </a:bodyPr>
          <a:lstStyle/>
          <a:p>
            <a:r>
              <a:rPr kumimoji="1" lang="ja-JP" altLang="en-US" dirty="0">
                <a:latin typeface="ＭＳ Ｐゴシック" panose="020B0600070205080204" pitchFamily="50" charset="-128"/>
                <a:ea typeface="ＭＳ Ｐゴシック" panose="020B0600070205080204" pitchFamily="50" charset="-128"/>
              </a:rPr>
              <a:t>凍りつき・解離から回復するには</a:t>
            </a:r>
          </a:p>
        </p:txBody>
      </p:sp>
      <p:sp>
        <p:nvSpPr>
          <p:cNvPr id="4" name="スライド番号プレースホルダー 3"/>
          <p:cNvSpPr>
            <a:spLocks noGrp="1"/>
          </p:cNvSpPr>
          <p:nvPr>
            <p:ph type="sldNum" sz="quarter" idx="12"/>
          </p:nvPr>
        </p:nvSpPr>
        <p:spPr/>
        <p:txBody>
          <a:bodyPr/>
          <a:lstStyle/>
          <a:p>
            <a:fld id="{B5C1C9CE-423F-4D6A-9CFD-CE23F6BF8D54}" type="slidenum">
              <a:rPr kumimoji="1" lang="ja-JP" altLang="en-US" smtClean="0"/>
              <a:t>57</a:t>
            </a:fld>
            <a:endParaRPr kumimoji="1" lang="ja-JP" altLang="en-US" dirty="0"/>
          </a:p>
        </p:txBody>
      </p:sp>
      <p:sp>
        <p:nvSpPr>
          <p:cNvPr id="6" name="楕円 5"/>
          <p:cNvSpPr/>
          <p:nvPr/>
        </p:nvSpPr>
        <p:spPr>
          <a:xfrm>
            <a:off x="4432041" y="1240974"/>
            <a:ext cx="3638939" cy="151155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1356049" y="3819332"/>
            <a:ext cx="3416320" cy="1592423"/>
          </a:xfrm>
          <a:prstGeom prst="ellipse">
            <a:avLst/>
          </a:prstGeom>
          <a:noFill/>
          <a:ln w="38100">
            <a:solidFill>
              <a:srgbClr val="0E24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7742261" y="3819333"/>
            <a:ext cx="3097763" cy="1592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131841" y="1352935"/>
            <a:ext cx="2339102" cy="1384995"/>
          </a:xfrm>
          <a:prstGeom prst="rect">
            <a:avLst/>
          </a:prstGeom>
          <a:noFill/>
        </p:spPr>
        <p:txBody>
          <a:bodyPr wrap="none" rtlCol="0">
            <a:spAutoFit/>
          </a:bodyPr>
          <a:lstStyle/>
          <a:p>
            <a:r>
              <a:rPr lang="ja-JP" altLang="ja-JP" sz="2800" dirty="0">
                <a:solidFill>
                  <a:srgbClr val="00B050"/>
                </a:solidFill>
                <a:latin typeface="ＭＳ Ｐゴシック" panose="020B0600070205080204" pitchFamily="50" charset="-128"/>
                <a:ea typeface="ＭＳ Ｐゴシック" panose="020B0600070205080204" pitchFamily="50" charset="-128"/>
              </a:rPr>
              <a:t>腹側迷走神経</a:t>
            </a:r>
            <a:endParaRPr lang="en-US" altLang="ja-JP" sz="2800" dirty="0">
              <a:solidFill>
                <a:srgbClr val="00B050"/>
              </a:solidFill>
              <a:latin typeface="ＭＳ Ｐゴシック" panose="020B0600070205080204" pitchFamily="50" charset="-128"/>
              <a:ea typeface="ＭＳ Ｐゴシック" panose="020B0600070205080204" pitchFamily="50" charset="-128"/>
            </a:endParaRPr>
          </a:p>
          <a:p>
            <a:r>
              <a:rPr lang="ja-JP" altLang="en-US" sz="2800" dirty="0">
                <a:solidFill>
                  <a:srgbClr val="00B050"/>
                </a:solidFill>
                <a:latin typeface="ＭＳ Ｐゴシック" panose="020B0600070205080204" pitchFamily="50" charset="-128"/>
                <a:ea typeface="ＭＳ Ｐゴシック" panose="020B0600070205080204" pitchFamily="50" charset="-128"/>
              </a:rPr>
              <a:t>　　</a:t>
            </a:r>
            <a:r>
              <a:rPr lang="ja-JP" altLang="ja-JP" sz="2800" dirty="0">
                <a:solidFill>
                  <a:srgbClr val="00B050"/>
                </a:solidFill>
                <a:latin typeface="ＭＳ Ｐゴシック" panose="020B0600070205080204" pitchFamily="50" charset="-128"/>
                <a:ea typeface="ＭＳ Ｐゴシック" panose="020B0600070205080204" pitchFamily="50" charset="-128"/>
              </a:rPr>
              <a:t>複合体</a:t>
            </a:r>
            <a:endParaRPr lang="en-US" altLang="ja-JP" sz="2800" dirty="0">
              <a:solidFill>
                <a:srgbClr val="00B050"/>
              </a:solidFill>
              <a:latin typeface="ＭＳ Ｐゴシック" panose="020B0600070205080204" pitchFamily="50" charset="-128"/>
              <a:ea typeface="ＭＳ Ｐゴシック" panose="020B0600070205080204" pitchFamily="50" charset="-128"/>
            </a:endParaRPr>
          </a:p>
          <a:p>
            <a:r>
              <a:rPr lang="ja-JP" altLang="en-US" sz="2800" dirty="0">
                <a:solidFill>
                  <a:srgbClr val="00B050"/>
                </a:solidFill>
                <a:latin typeface="ＭＳ Ｐゴシック" panose="020B0600070205080204" pitchFamily="50" charset="-128"/>
                <a:ea typeface="ＭＳ Ｐゴシック" panose="020B0600070205080204" pitchFamily="50" charset="-128"/>
              </a:rPr>
              <a:t>　（指揮者）　</a:t>
            </a:r>
            <a:endParaRPr kumimoji="1" lang="ja-JP" altLang="en-US" sz="2800" dirty="0"/>
          </a:p>
        </p:txBody>
      </p:sp>
      <p:sp>
        <p:nvSpPr>
          <p:cNvPr id="11" name="テキスト ボックス 10"/>
          <p:cNvSpPr txBox="1"/>
          <p:nvPr/>
        </p:nvSpPr>
        <p:spPr>
          <a:xfrm>
            <a:off x="1897222" y="3977950"/>
            <a:ext cx="2339102" cy="954107"/>
          </a:xfrm>
          <a:prstGeom prst="rect">
            <a:avLst/>
          </a:prstGeom>
          <a:noFill/>
        </p:spPr>
        <p:txBody>
          <a:bodyPr wrap="none" rtlCol="0">
            <a:spAutoFit/>
          </a:bodyPr>
          <a:lstStyle/>
          <a:p>
            <a:r>
              <a:rPr lang="ja-JP" altLang="en-US" sz="2800" dirty="0">
                <a:solidFill>
                  <a:srgbClr val="0E24F0"/>
                </a:solidFill>
                <a:latin typeface="ＭＳ Ｐゴシック" panose="020B0600070205080204" pitchFamily="50" charset="-128"/>
                <a:ea typeface="ＭＳ Ｐゴシック" panose="020B0600070205080204" pitchFamily="50" charset="-128"/>
              </a:rPr>
              <a:t>背</a:t>
            </a:r>
            <a:r>
              <a:rPr lang="ja-JP" altLang="ja-JP" sz="2800" dirty="0">
                <a:solidFill>
                  <a:srgbClr val="0E24F0"/>
                </a:solidFill>
                <a:latin typeface="ＭＳ Ｐゴシック" panose="020B0600070205080204" pitchFamily="50" charset="-128"/>
                <a:ea typeface="ＭＳ Ｐゴシック" panose="020B0600070205080204" pitchFamily="50" charset="-128"/>
              </a:rPr>
              <a:t>側迷走神経</a:t>
            </a:r>
            <a:endParaRPr lang="en-US" altLang="ja-JP" sz="2800" dirty="0">
              <a:solidFill>
                <a:srgbClr val="0E24F0"/>
              </a:solidFill>
              <a:latin typeface="ＭＳ Ｐゴシック" panose="020B0600070205080204" pitchFamily="50" charset="-128"/>
              <a:ea typeface="ＭＳ Ｐゴシック" panose="020B0600070205080204" pitchFamily="50" charset="-128"/>
            </a:endParaRPr>
          </a:p>
          <a:p>
            <a:r>
              <a:rPr lang="ja-JP" altLang="en-US" sz="2800" dirty="0">
                <a:solidFill>
                  <a:srgbClr val="0E24F0"/>
                </a:solidFill>
                <a:latin typeface="ＭＳ Ｐゴシック" panose="020B0600070205080204" pitchFamily="50" charset="-128"/>
                <a:ea typeface="ＭＳ Ｐゴシック" panose="020B0600070205080204" pitchFamily="50" charset="-128"/>
              </a:rPr>
              <a:t>　　</a:t>
            </a:r>
            <a:r>
              <a:rPr lang="ja-JP" altLang="ja-JP" sz="2800" dirty="0">
                <a:solidFill>
                  <a:srgbClr val="0E24F0"/>
                </a:solidFill>
                <a:latin typeface="ＭＳ Ｐゴシック" panose="020B0600070205080204" pitchFamily="50" charset="-128"/>
                <a:ea typeface="ＭＳ Ｐゴシック" panose="020B0600070205080204" pitchFamily="50" charset="-128"/>
              </a:rPr>
              <a:t>複合体</a:t>
            </a:r>
            <a:endParaRPr kumimoji="1" lang="ja-JP" altLang="en-US" sz="2800" dirty="0">
              <a:solidFill>
                <a:srgbClr val="0E24F0"/>
              </a:solidFill>
            </a:endParaRPr>
          </a:p>
        </p:txBody>
      </p:sp>
      <p:sp>
        <p:nvSpPr>
          <p:cNvPr id="12" name="テキスト ボックス 11"/>
          <p:cNvSpPr txBox="1"/>
          <p:nvPr/>
        </p:nvSpPr>
        <p:spPr>
          <a:xfrm>
            <a:off x="8340885" y="4001753"/>
            <a:ext cx="1980029" cy="523220"/>
          </a:xfrm>
          <a:prstGeom prst="rect">
            <a:avLst/>
          </a:prstGeom>
          <a:noFill/>
        </p:spPr>
        <p:txBody>
          <a:bodyPr wrap="none" rtlCol="0">
            <a:spAutoFit/>
          </a:bodyPr>
          <a:lstStyle/>
          <a:p>
            <a:r>
              <a:rPr lang="ja-JP" altLang="ja-JP" sz="2800" dirty="0">
                <a:solidFill>
                  <a:srgbClr val="FF0000"/>
                </a:solidFill>
                <a:latin typeface="ＭＳ Ｐゴシック" panose="020B0600070205080204" pitchFamily="50" charset="-128"/>
                <a:ea typeface="ＭＳ Ｐゴシック" panose="020B0600070205080204" pitchFamily="50" charset="-128"/>
              </a:rPr>
              <a:t>交感神経系</a:t>
            </a:r>
            <a:endParaRPr kumimoji="1" lang="ja-JP" altLang="en-US" sz="2800" dirty="0">
              <a:solidFill>
                <a:srgbClr val="0E24F0"/>
              </a:solidFill>
            </a:endParaRPr>
          </a:p>
        </p:txBody>
      </p:sp>
      <p:sp>
        <p:nvSpPr>
          <p:cNvPr id="13" name="テキスト ボックス 12"/>
          <p:cNvSpPr txBox="1"/>
          <p:nvPr/>
        </p:nvSpPr>
        <p:spPr>
          <a:xfrm>
            <a:off x="7735082" y="5551714"/>
            <a:ext cx="3175869" cy="523220"/>
          </a:xfrm>
          <a:prstGeom prst="rect">
            <a:avLst/>
          </a:prstGeom>
          <a:noFill/>
        </p:spPr>
        <p:txBody>
          <a:bodyPr wrap="none" rtlCol="0">
            <a:spAutoFit/>
          </a:bodyPr>
          <a:lstStyle/>
          <a:p>
            <a:r>
              <a:rPr lang="ja-JP" altLang="en-US" sz="2800" dirty="0">
                <a:solidFill>
                  <a:srgbClr val="FF00FF"/>
                </a:solidFill>
                <a:latin typeface="ＭＳ Ｐゴシック" panose="020B0600070205080204" pitchFamily="50" charset="-128"/>
                <a:ea typeface="ＭＳ Ｐゴシック" panose="020B0600070205080204" pitchFamily="50" charset="-128"/>
              </a:rPr>
              <a:t>　</a:t>
            </a:r>
            <a:r>
              <a:rPr lang="ja-JP" altLang="ja-JP" sz="2800" dirty="0">
                <a:solidFill>
                  <a:srgbClr val="FF0000"/>
                </a:solidFill>
                <a:latin typeface="ＭＳ Ｐゴシック" panose="020B0600070205080204" pitchFamily="50" charset="-128"/>
                <a:ea typeface="ＭＳ Ｐゴシック" panose="020B0600070205080204" pitchFamily="50" charset="-128"/>
              </a:rPr>
              <a:t>可動化</a:t>
            </a:r>
            <a:r>
              <a:rPr lang="ja-JP" altLang="en-US" sz="2800" dirty="0">
                <a:solidFill>
                  <a:srgbClr val="FF0000"/>
                </a:solidFill>
                <a:latin typeface="ＭＳ Ｐゴシック" panose="020B0600070205080204" pitchFamily="50" charset="-128"/>
                <a:ea typeface="ＭＳ Ｐゴシック" panose="020B0600070205080204" pitchFamily="50" charset="-128"/>
              </a:rPr>
              <a:t>　（能動性）</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1524005" y="5554818"/>
            <a:ext cx="3414717" cy="523220"/>
          </a:xfrm>
          <a:prstGeom prst="rect">
            <a:avLst/>
          </a:prstGeom>
          <a:noFill/>
        </p:spPr>
        <p:txBody>
          <a:bodyPr wrap="none" rtlCol="0">
            <a:spAutoFit/>
          </a:bodyPr>
          <a:lstStyle/>
          <a:p>
            <a:r>
              <a:rPr lang="ja-JP" altLang="en-US" sz="2800" dirty="0">
                <a:solidFill>
                  <a:srgbClr val="FF00FF"/>
                </a:solidFill>
                <a:latin typeface="ＭＳ Ｐゴシック" panose="020B0600070205080204" pitchFamily="50" charset="-128"/>
                <a:ea typeface="ＭＳ Ｐゴシック" panose="020B0600070205080204" pitchFamily="50" charset="-128"/>
              </a:rPr>
              <a:t>　</a:t>
            </a:r>
            <a:r>
              <a:rPr lang="ja-JP" altLang="ja-JP" sz="2800" dirty="0">
                <a:solidFill>
                  <a:srgbClr val="0E24F0"/>
                </a:solidFill>
                <a:latin typeface="ＭＳ Ｐゴシック" panose="020B0600070205080204" pitchFamily="50" charset="-128"/>
                <a:ea typeface="ＭＳ Ｐゴシック" panose="020B0600070205080204" pitchFamily="50" charset="-128"/>
              </a:rPr>
              <a:t>不動化</a:t>
            </a:r>
            <a:r>
              <a:rPr lang="ja-JP" altLang="en-US" sz="2800" dirty="0">
                <a:solidFill>
                  <a:srgbClr val="0E24F0"/>
                </a:solidFill>
                <a:latin typeface="ＭＳ Ｐゴシック" panose="020B0600070205080204" pitchFamily="50" charset="-128"/>
                <a:ea typeface="ＭＳ Ｐゴシック" panose="020B0600070205080204" pitchFamily="50" charset="-128"/>
              </a:rPr>
              <a:t>　（受動性）　</a:t>
            </a:r>
            <a:endParaRPr lang="en-US" altLang="ja-JP" sz="2800" dirty="0">
              <a:solidFill>
                <a:srgbClr val="0E24F0"/>
              </a:solidFill>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4880590" y="3105698"/>
            <a:ext cx="3084374" cy="954107"/>
          </a:xfrm>
          <a:prstGeom prst="rect">
            <a:avLst/>
          </a:prstGeom>
          <a:noFill/>
        </p:spPr>
        <p:txBody>
          <a:bodyPr wrap="square" rtlCol="0">
            <a:spAutoFit/>
          </a:bodyPr>
          <a:lstStyle/>
          <a:p>
            <a:pPr algn="ctr"/>
            <a:r>
              <a:rPr lang="ja-JP" altLang="en-US" sz="2800" u="sng" dirty="0">
                <a:solidFill>
                  <a:srgbClr val="7030A0"/>
                </a:solidFill>
                <a:latin typeface="ＭＳ Ｐゴシック" panose="020B0600070205080204" pitchFamily="50" charset="-128"/>
                <a:ea typeface="ＭＳ Ｐゴシック" panose="020B0600070205080204" pitchFamily="50" charset="-128"/>
              </a:rPr>
              <a:t>つながり・ふれあい</a:t>
            </a:r>
            <a:endParaRPr lang="en-US" altLang="ja-JP" sz="2800" u="sng" dirty="0">
              <a:solidFill>
                <a:srgbClr val="7030A0"/>
              </a:solidFill>
              <a:latin typeface="ＭＳ Ｐゴシック" panose="020B0600070205080204" pitchFamily="50" charset="-128"/>
              <a:ea typeface="ＭＳ Ｐゴシック" panose="020B0600070205080204" pitchFamily="50" charset="-128"/>
            </a:endParaRPr>
          </a:p>
          <a:p>
            <a:pPr algn="ctr"/>
            <a:r>
              <a:rPr lang="ja-JP" altLang="en-US" sz="2800" dirty="0">
                <a:solidFill>
                  <a:srgbClr val="7030A0"/>
                </a:solidFill>
                <a:latin typeface="ＭＳ Ｐゴシック" panose="020B0600070205080204" pitchFamily="50" charset="-128"/>
                <a:ea typeface="ＭＳ Ｐゴシック" panose="020B0600070205080204" pitchFamily="50" charset="-128"/>
              </a:rPr>
              <a:t>　</a:t>
            </a:r>
            <a:r>
              <a:rPr lang="ja-JP" altLang="ja-JP" sz="2800" dirty="0">
                <a:solidFill>
                  <a:srgbClr val="7030A0"/>
                </a:solidFill>
                <a:latin typeface="ＭＳ Ｐゴシック" panose="020B0600070205080204" pitchFamily="50" charset="-128"/>
                <a:ea typeface="ＭＳ Ｐゴシック" panose="020B0600070205080204" pitchFamily="50" charset="-128"/>
              </a:rPr>
              <a:t>（自発性）</a:t>
            </a:r>
            <a:endParaRPr kumimoji="1" lang="ja-JP" altLang="en-US" sz="2800" dirty="0">
              <a:solidFill>
                <a:srgbClr val="7030A0"/>
              </a:solidFill>
            </a:endParaRPr>
          </a:p>
        </p:txBody>
      </p:sp>
      <p:sp>
        <p:nvSpPr>
          <p:cNvPr id="16" name="テキスト ボックス 15"/>
          <p:cNvSpPr txBox="1"/>
          <p:nvPr/>
        </p:nvSpPr>
        <p:spPr>
          <a:xfrm>
            <a:off x="2052739" y="4749279"/>
            <a:ext cx="2050561" cy="523220"/>
          </a:xfrm>
          <a:prstGeom prst="rect">
            <a:avLst/>
          </a:prstGeom>
          <a:noFill/>
        </p:spPr>
        <p:txBody>
          <a:bodyPr wrap="none" rtlCol="0">
            <a:spAutoFit/>
          </a:bodyPr>
          <a:lstStyle/>
          <a:p>
            <a:r>
              <a:rPr kumimoji="1" lang="ja-JP" altLang="en-US" sz="2800" dirty="0">
                <a:solidFill>
                  <a:srgbClr val="0E24F0"/>
                </a:solidFill>
                <a:latin typeface="ＭＳ Ｐゴシック" panose="020B0600070205080204" pitchFamily="50" charset="-128"/>
                <a:ea typeface="ＭＳ Ｐゴシック" panose="020B0600070205080204" pitchFamily="50" charset="-128"/>
              </a:rPr>
              <a:t>オキシトシン</a:t>
            </a:r>
          </a:p>
        </p:txBody>
      </p:sp>
      <p:sp>
        <p:nvSpPr>
          <p:cNvPr id="17" name="テキスト ボックス 16"/>
          <p:cNvSpPr txBox="1"/>
          <p:nvPr/>
        </p:nvSpPr>
        <p:spPr>
          <a:xfrm>
            <a:off x="8412428" y="4339541"/>
            <a:ext cx="2013693" cy="954107"/>
          </a:xfrm>
          <a:prstGeom prst="rect">
            <a:avLst/>
          </a:prstGeom>
          <a:noFill/>
        </p:spPr>
        <p:txBody>
          <a:bodyPr wrap="none" rtlCol="0">
            <a:spAutoFit/>
          </a:bodyPr>
          <a:lstStyle/>
          <a:p>
            <a:pPr algn="ctr"/>
            <a:r>
              <a:rPr lang="ja-JP" altLang="en-US" sz="2800" dirty="0">
                <a:solidFill>
                  <a:srgbClr val="FF0000"/>
                </a:solidFill>
                <a:latin typeface="ＭＳ Ｐゴシック" panose="020B0600070205080204" pitchFamily="50" charset="-128"/>
                <a:ea typeface="ＭＳ Ｐゴシック" panose="020B0600070205080204" pitchFamily="50" charset="-128"/>
              </a:rPr>
              <a:t>ドーパミン</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アドレナリン</a:t>
            </a:r>
          </a:p>
        </p:txBody>
      </p:sp>
      <p:sp>
        <p:nvSpPr>
          <p:cNvPr id="18" name="テキスト ボックス 17"/>
          <p:cNvSpPr txBox="1"/>
          <p:nvPr/>
        </p:nvSpPr>
        <p:spPr>
          <a:xfrm>
            <a:off x="8488923" y="2339239"/>
            <a:ext cx="2278188" cy="954107"/>
          </a:xfrm>
          <a:prstGeom prst="rect">
            <a:avLst/>
          </a:prstGeom>
          <a:noFill/>
          <a:ln>
            <a:noFill/>
          </a:ln>
        </p:spPr>
        <p:txBody>
          <a:bodyPr wrap="none" rtlCol="0">
            <a:spAutoFit/>
          </a:bodyPr>
          <a:lstStyle/>
          <a:p>
            <a:r>
              <a:rPr lang="ja-JP" altLang="en-US" sz="2800" dirty="0">
                <a:solidFill>
                  <a:srgbClr val="FFC000"/>
                </a:solidFill>
                <a:latin typeface="ＭＳ Ｐゴシック" panose="020B0600070205080204" pitchFamily="50" charset="-128"/>
                <a:ea typeface="ＭＳ Ｐゴシック" panose="020B0600070205080204" pitchFamily="50" charset="-128"/>
              </a:rPr>
              <a:t>　</a:t>
            </a:r>
            <a:r>
              <a:rPr lang="ja-JP" altLang="en-US" sz="2800" u="sng" dirty="0">
                <a:solidFill>
                  <a:srgbClr val="FFC000"/>
                </a:solidFill>
                <a:latin typeface="ＭＳ Ｐゴシック" panose="020B0600070205080204" pitchFamily="50" charset="-128"/>
                <a:ea typeface="ＭＳ Ｐゴシック" panose="020B0600070205080204" pitchFamily="50" charset="-128"/>
              </a:rPr>
              <a:t>自由・自律</a:t>
            </a:r>
            <a:r>
              <a:rPr lang="ja-JP" altLang="en-US" sz="2800" dirty="0">
                <a:solidFill>
                  <a:srgbClr val="FFC000"/>
                </a:solidFill>
                <a:latin typeface="ＭＳ Ｐゴシック" panose="020B0600070205080204" pitchFamily="50" charset="-128"/>
                <a:ea typeface="ＭＳ Ｐゴシック" panose="020B0600070205080204" pitchFamily="50" charset="-128"/>
              </a:rPr>
              <a:t>　</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a:p>
            <a:r>
              <a:rPr lang="ja-JP" altLang="en-US" sz="2800" dirty="0">
                <a:solidFill>
                  <a:srgbClr val="FFC000"/>
                </a:solidFill>
                <a:latin typeface="ＭＳ Ｐゴシック" panose="020B0600070205080204" pitchFamily="50" charset="-128"/>
                <a:ea typeface="ＭＳ Ｐゴシック" panose="020B0600070205080204" pitchFamily="50" charset="-128"/>
              </a:rPr>
              <a:t>　のある遊び</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1751053" y="2273550"/>
            <a:ext cx="1800493" cy="1384995"/>
          </a:xfrm>
          <a:prstGeom prst="rect">
            <a:avLst/>
          </a:prstGeom>
          <a:noFill/>
        </p:spPr>
        <p:txBody>
          <a:bodyPr wrap="none" rtlCol="0">
            <a:spAutoFit/>
          </a:bodyPr>
          <a:lstStyle/>
          <a:p>
            <a:r>
              <a:rPr lang="ja-JP" altLang="en-US" sz="2800" dirty="0">
                <a:solidFill>
                  <a:srgbClr val="FF00FF"/>
                </a:solidFill>
                <a:latin typeface="ＭＳ Ｐゴシック" panose="020B0600070205080204" pitchFamily="50" charset="-128"/>
                <a:ea typeface="ＭＳ Ｐゴシック" panose="020B0600070205080204" pitchFamily="50" charset="-128"/>
              </a:rPr>
              <a:t>　愛のある</a:t>
            </a:r>
            <a:endParaRPr lang="en-US" altLang="ja-JP" sz="2800" dirty="0">
              <a:solidFill>
                <a:srgbClr val="FF00FF"/>
              </a:solidFill>
              <a:latin typeface="ＭＳ Ｐゴシック" panose="020B0600070205080204" pitchFamily="50" charset="-128"/>
              <a:ea typeface="ＭＳ Ｐゴシック" panose="020B0600070205080204" pitchFamily="50" charset="-128"/>
            </a:endParaRPr>
          </a:p>
          <a:p>
            <a:r>
              <a:rPr lang="ja-JP" altLang="ja-JP" sz="2800" u="sng" dirty="0">
                <a:solidFill>
                  <a:srgbClr val="FF00FF"/>
                </a:solidFill>
                <a:latin typeface="ＭＳ Ｐゴシック" panose="020B0600070205080204" pitchFamily="50" charset="-128"/>
                <a:ea typeface="ＭＳ Ｐゴシック" panose="020B0600070205080204" pitchFamily="50" charset="-128"/>
              </a:rPr>
              <a:t>安心・安全</a:t>
            </a:r>
            <a:endParaRPr lang="en-US" altLang="ja-JP" sz="2800" u="sng" dirty="0">
              <a:solidFill>
                <a:srgbClr val="FF00FF"/>
              </a:solidFill>
              <a:latin typeface="ＭＳ Ｐゴシック" panose="020B0600070205080204" pitchFamily="50" charset="-128"/>
              <a:ea typeface="ＭＳ Ｐゴシック" panose="020B0600070205080204" pitchFamily="50" charset="-128"/>
            </a:endParaRPr>
          </a:p>
          <a:p>
            <a:r>
              <a:rPr lang="ja-JP" altLang="en-US" sz="2800" u="sng" dirty="0">
                <a:solidFill>
                  <a:srgbClr val="FF00FF"/>
                </a:solidFill>
                <a:latin typeface="ＭＳ Ｐゴシック" panose="020B0600070205080204" pitchFamily="50" charset="-128"/>
                <a:ea typeface="ＭＳ Ｐゴシック" panose="020B0600070205080204" pitchFamily="50" charset="-128"/>
              </a:rPr>
              <a:t>　つながり</a:t>
            </a:r>
            <a:endParaRPr lang="en-US" altLang="ja-JP" sz="2800" dirty="0">
              <a:solidFill>
                <a:srgbClr val="FF00FF"/>
              </a:solidFill>
              <a:latin typeface="ＭＳ Ｐゴシック" panose="020B0600070205080204" pitchFamily="50" charset="-128"/>
              <a:ea typeface="ＭＳ Ｐゴシック" panose="020B0600070205080204" pitchFamily="50" charset="-128"/>
            </a:endParaRPr>
          </a:p>
        </p:txBody>
      </p:sp>
      <p:sp>
        <p:nvSpPr>
          <p:cNvPr id="28" name="左右矢印 27"/>
          <p:cNvSpPr/>
          <p:nvPr/>
        </p:nvSpPr>
        <p:spPr>
          <a:xfrm>
            <a:off x="5122509" y="4441372"/>
            <a:ext cx="2260990" cy="490685"/>
          </a:xfrm>
          <a:prstGeom prst="leftRightArrow">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p:nvPr/>
        </p:nvCxnSpPr>
        <p:spPr>
          <a:xfrm>
            <a:off x="7688427" y="2444620"/>
            <a:ext cx="1453637" cy="13747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3315485" y="2438402"/>
            <a:ext cx="1453637" cy="137471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3" name="日付プレースホルダー 2"/>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966885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a:bodyPr>
          <a:lstStyle/>
          <a:p>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身体の疲労と脳の疲労</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ポージェス博士の研究により副交感神経には横隔膜より上の臓器を支配する</a:t>
            </a: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「腹側迷走神経系」</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と横隔膜より下の臓器を支配する</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「背側迷走神経系」</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の２種類の性質の異なる迷走神経系があることが知られている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腹側系は、他人や自分、自然や智恵との「つながり」「ふれあい」</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背側系は食物や飲物、休憩や運動などを「ゆっくり」「ゆったり」行うことで刺激され活性化する</a:t>
            </a:r>
            <a:endParaRPr lang="ja-JP" altLang="ja-JP" sz="3600" kern="100" dirty="0">
              <a:solidFill>
                <a:srgbClr val="0000CC"/>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「脳の疲労」を取るには、休めば改善する急性の</a:t>
            </a:r>
            <a:r>
              <a:rPr lang="ja-JP" altLang="ja-JP" sz="3600" kern="100" dirty="0">
                <a:solidFill>
                  <a:srgbClr val="CC0000"/>
                </a:solidFill>
                <a:effectLst/>
                <a:latin typeface="游明朝" panose="02020400000000000000" pitchFamily="18" charset="-128"/>
                <a:ea typeface="ＭＳ Ｐゴシック" panose="020B0600070205080204" pitchFamily="50" charset="-128"/>
                <a:cs typeface="Times New Roman" panose="02020603050405020304" pitchFamily="18" charset="0"/>
              </a:rPr>
              <a:t>「体の疲労」</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と、休んでも改善しない慢性の</a:t>
            </a:r>
            <a:r>
              <a:rPr lang="ja-JP" altLang="ja-JP" sz="3600" kern="100" dirty="0">
                <a:solidFill>
                  <a:srgbClr val="7030A0"/>
                </a:solidFill>
                <a:effectLst/>
                <a:latin typeface="游明朝" panose="02020400000000000000" pitchFamily="18" charset="-128"/>
                <a:ea typeface="ＭＳ Ｐゴシック" panose="020B0600070205080204" pitchFamily="50" charset="-128"/>
                <a:cs typeface="Times New Roman" panose="02020603050405020304" pitchFamily="18" charset="0"/>
              </a:rPr>
              <a:t>「脳の疲労」</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は区別して考える必要がある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58</a:t>
            </a:fld>
            <a:endParaRPr kumimoji="1" lang="ja-JP" altLang="en-US"/>
          </a:p>
        </p:txBody>
      </p:sp>
    </p:spTree>
    <p:extLst>
      <p:ext uri="{BB962C8B-B14F-4D97-AF65-F5344CB8AC3E}">
        <p14:creationId xmlns:p14="http://schemas.microsoft.com/office/powerpoint/2010/main" val="964993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dirty="0">
                <a:latin typeface="ＭＳ Ｐゴシック" panose="020B0600070205080204" pitchFamily="50" charset="-128"/>
                <a:ea typeface="ＭＳ Ｐゴシック" panose="020B0600070205080204" pitchFamily="50" charset="-128"/>
              </a:rPr>
              <a:t>慢性疲労への対応</a:t>
            </a:r>
          </a:p>
        </p:txBody>
      </p:sp>
      <p:sp>
        <p:nvSpPr>
          <p:cNvPr id="3" name="サブタイトル 2"/>
          <p:cNvSpPr>
            <a:spLocks noGrp="1"/>
          </p:cNvSpPr>
          <p:nvPr>
            <p:ph type="subTitle" idx="1"/>
          </p:nvPr>
        </p:nvSpPr>
        <p:spPr>
          <a:xfrm>
            <a:off x="235131" y="899411"/>
            <a:ext cx="11721738" cy="5822064"/>
          </a:xfrm>
        </p:spPr>
        <p:txBody>
          <a:bodyPr>
            <a:noAutofit/>
          </a:bodyPr>
          <a:lstStyle/>
          <a:p>
            <a:pPr algn="just"/>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「遺伝的な素因に加えて、過剰なストレス反応の結果もたらさせる</a:t>
            </a:r>
            <a:r>
              <a:rPr lang="ja-JP" altLang="ja-JP" sz="32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交感神経系の過剰興奮</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が背景にある」</a:t>
            </a:r>
            <a:endParaRPr lang="en-US"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endParaRPr lang="en-US"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3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・・・休めば改善する</a:t>
            </a:r>
            <a:r>
              <a:rPr lang="ja-JP" altLang="en-US" sz="32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「体の疲労」</a:t>
            </a:r>
            <a:r>
              <a:rPr lang="ja-JP" altLang="en-US" sz="3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と、休んでも改善しない</a:t>
            </a:r>
            <a:r>
              <a:rPr lang="ja-JP" altLang="en-US" sz="32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「脳の疲労」</a:t>
            </a:r>
            <a:r>
              <a:rPr lang="ja-JP" altLang="en-US" sz="3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を区別して考える必要がある</a:t>
            </a:r>
            <a:endParaRPr lang="en-US" altLang="ja-JP" sz="32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2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「脳の疲労」</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を取るには、外部や内部からくる</a:t>
            </a:r>
            <a:r>
              <a:rPr lang="ja-JP" altLang="en-US" sz="3200" u="sng"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脳への過度の刺激を制限</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a:t>
            </a:r>
            <a:r>
              <a:rPr lang="ja-JP" altLang="en-US" sz="3200" u="sng"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適度の運動</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や刺激で</a:t>
            </a:r>
            <a:r>
              <a:rPr lang="ja-JP" altLang="en-US" sz="3200" u="sng"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カラダを温めたり緩めたりする</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ことと、食事内容に注意して</a:t>
            </a:r>
            <a:r>
              <a:rPr lang="ja-JP" altLang="en-US" sz="3200" u="sng"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腸を整え</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、カラダの細胞に</a:t>
            </a:r>
            <a:r>
              <a:rPr lang="ja-JP" altLang="en-US" sz="3200" u="sng"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必要な栄養素</a:t>
            </a:r>
            <a:r>
              <a:rPr lang="ja-JP" altLang="en-US"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をとること</a:t>
            </a:r>
            <a:endParaRPr lang="en-US" altLang="ja-JP"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endParaRPr lang="en-US" altLang="ja-JP" sz="32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3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・・・過敏症対策は、</a:t>
            </a:r>
            <a:r>
              <a:rPr lang="ja-JP" altLang="en-US" sz="3200" kern="100" dirty="0">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①ブロック、②デトックス、③エンパワメント</a:t>
            </a:r>
            <a:endParaRPr lang="en-US" altLang="ja-JP" sz="3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59</a:t>
            </a:fld>
            <a:endParaRPr kumimoji="1" lang="ja-JP" altLang="en-US" dirty="0"/>
          </a:p>
        </p:txBody>
      </p:sp>
      <p:sp>
        <p:nvSpPr>
          <p:cNvPr id="5" name="日付プレースホルダー 4">
            <a:extLst>
              <a:ext uri="{FF2B5EF4-FFF2-40B4-BE49-F238E27FC236}">
                <a16:creationId xmlns:a16="http://schemas.microsoft.com/office/drawing/2014/main" id="{9BC23D5F-CEB0-5E9E-04CC-795E0109FD93}"/>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12619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学校（仕事）に行かないのはダメ？</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endParaRPr lang="en-US" altLang="ja-JP" sz="4800" dirty="0">
              <a:solidFill>
                <a:srgbClr val="FF0000"/>
              </a:solidFill>
              <a:latin typeface="ＭＳ Ｐゴシック" panose="020B0600070205080204" pitchFamily="50" charset="-128"/>
              <a:ea typeface="ＭＳ Ｐゴシック" panose="020B0600070205080204" pitchFamily="50" charset="-128"/>
            </a:endParaRPr>
          </a:p>
          <a:p>
            <a:r>
              <a:rPr lang="ja-JP" altLang="en-US" sz="4800" u="sng" dirty="0">
                <a:solidFill>
                  <a:srgbClr val="FF0000"/>
                </a:solidFill>
                <a:latin typeface="ＭＳ Ｐゴシック" panose="020B0600070205080204" pitchFamily="50" charset="-128"/>
                <a:ea typeface="ＭＳ Ｐゴシック" panose="020B0600070205080204" pitchFamily="50" charset="-128"/>
              </a:rPr>
              <a:t>いまは、無理しなくても、いいんだよ</a:t>
            </a:r>
            <a:endParaRPr lang="en-US" altLang="ja-JP" sz="4800" u="sng" dirty="0">
              <a:latin typeface="ＭＳ Ｐゴシック" panose="020B0600070205080204" pitchFamily="50" charset="-128"/>
              <a:ea typeface="ＭＳ Ｐゴシック" panose="020B0600070205080204" pitchFamily="50" charset="-128"/>
            </a:endParaRPr>
          </a:p>
          <a:p>
            <a:r>
              <a:rPr kumimoji="1" lang="ja-JP" altLang="en-US" sz="4800" dirty="0">
                <a:solidFill>
                  <a:srgbClr val="0307B5"/>
                </a:solidFill>
                <a:latin typeface="ＭＳ Ｐゴシック" panose="020B0600070205080204" pitchFamily="50" charset="-128"/>
                <a:ea typeface="ＭＳ Ｐゴシック" panose="020B0600070205080204" pitchFamily="50" charset="-128"/>
              </a:rPr>
              <a:t>必ず、元気を回復するときが来るよ</a:t>
            </a:r>
            <a:endParaRPr kumimoji="1" lang="en-US" altLang="ja-JP" sz="4800" dirty="0">
              <a:solidFill>
                <a:schemeClr val="tx1"/>
              </a:solidFill>
              <a:latin typeface="ＭＳ Ｐゴシック" panose="020B0600070205080204" pitchFamily="50" charset="-128"/>
              <a:ea typeface="ＭＳ Ｐゴシック" panose="020B0600070205080204" pitchFamily="50" charset="-128"/>
            </a:endParaRPr>
          </a:p>
          <a:p>
            <a:r>
              <a:rPr lang="ja-JP" altLang="en-US" sz="4800" u="sng" dirty="0">
                <a:solidFill>
                  <a:srgbClr val="00B050"/>
                </a:solidFill>
                <a:latin typeface="ＭＳ Ｐゴシック" panose="020B0600070205080204" pitchFamily="50" charset="-128"/>
                <a:ea typeface="ＭＳ Ｐゴシック" panose="020B0600070205080204" pitchFamily="50" charset="-128"/>
              </a:rPr>
              <a:t>いまは、休んでもいいんだよ</a:t>
            </a:r>
            <a:endParaRPr lang="en-US" altLang="ja-JP" sz="4800" u="sng" dirty="0">
              <a:solidFill>
                <a:srgbClr val="00B050"/>
              </a:solidFill>
              <a:latin typeface="ＭＳ Ｐゴシック" panose="020B0600070205080204" pitchFamily="50" charset="-128"/>
              <a:ea typeface="ＭＳ Ｐゴシック" panose="020B0600070205080204" pitchFamily="50" charset="-128"/>
            </a:endParaRPr>
          </a:p>
          <a:p>
            <a:endParaRPr kumimoji="1" lang="en-US" altLang="ja-JP" sz="4800" dirty="0">
              <a:solidFill>
                <a:srgbClr val="00B050"/>
              </a:solidFill>
              <a:latin typeface="ＭＳ Ｐゴシック" panose="020B0600070205080204" pitchFamily="50" charset="-128"/>
              <a:ea typeface="ＭＳ Ｐゴシック" panose="020B0600070205080204" pitchFamily="50" charset="-128"/>
            </a:endParaRPr>
          </a:p>
          <a:p>
            <a:r>
              <a:rPr lang="ja-JP" altLang="en-US" sz="4800" dirty="0">
                <a:latin typeface="ＭＳ Ｐゴシック" panose="020B0600070205080204" pitchFamily="50" charset="-128"/>
                <a:ea typeface="ＭＳ Ｐゴシック" panose="020B0600070205080204" pitchFamily="50" charset="-128"/>
              </a:rPr>
              <a:t>他人も自分も、責めることはないよ</a:t>
            </a:r>
            <a:endParaRPr lang="en-US" altLang="ja-JP" sz="4800" dirty="0">
              <a:latin typeface="ＭＳ Ｐゴシック" panose="020B0600070205080204" pitchFamily="50" charset="-128"/>
              <a:ea typeface="ＭＳ Ｐゴシック" panose="020B0600070205080204" pitchFamily="50" charset="-128"/>
            </a:endParaRPr>
          </a:p>
          <a:p>
            <a:endParaRPr kumimoji="1" lang="ja-JP" altLang="en-US" sz="4800" dirty="0">
              <a:solidFill>
                <a:srgbClr val="7030A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C0F30EA-423F-449D-A3CC-24E3AB670461}" type="slidenum">
              <a:rPr kumimoji="1" lang="ja-JP" altLang="en-US" smtClean="0"/>
              <a:t>6</a:t>
            </a:fld>
            <a:endParaRPr kumimoji="1" lang="ja-JP" altLang="en-US"/>
          </a:p>
        </p:txBody>
      </p:sp>
      <p:sp>
        <p:nvSpPr>
          <p:cNvPr id="5" name="日付プレースホルダー 4"/>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1418362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64921"/>
            <a:ext cx="11599818" cy="1439188"/>
          </a:xfrm>
        </p:spPr>
        <p:txBody>
          <a:bodyPr>
            <a:normAutofit fontScale="90000"/>
          </a:bodyPr>
          <a:lstStyle/>
          <a:p>
            <a:r>
              <a:rPr lang="ja-JP" altLang="ja-JP" dirty="0">
                <a:latin typeface="ＭＳ Ｐゴシック" panose="020B0600070205080204" pitchFamily="50" charset="-128"/>
                <a:ea typeface="ＭＳ Ｐゴシック" panose="020B0600070205080204" pitchFamily="50" charset="-128"/>
              </a:rPr>
              <a:t>免疫カ</a:t>
            </a:r>
            <a:r>
              <a:rPr lang="ja-JP" altLang="en-US" dirty="0">
                <a:latin typeface="ＭＳ Ｐゴシック" panose="020B0600070205080204" pitchFamily="50" charset="-128"/>
                <a:ea typeface="ＭＳ Ｐゴシック" panose="020B0600070205080204" pitchFamily="50" charset="-128"/>
              </a:rPr>
              <a:t>・抵抗力</a:t>
            </a:r>
            <a:r>
              <a:rPr lang="ja-JP" altLang="ja-JP" dirty="0">
                <a:latin typeface="ＭＳ Ｐゴシック" panose="020B0600070205080204" pitchFamily="50" charset="-128"/>
                <a:ea typeface="ＭＳ Ｐゴシック" panose="020B0600070205080204" pitchFamily="50" charset="-128"/>
              </a:rPr>
              <a:t>アップを促す生活習慣</a:t>
            </a:r>
            <a:br>
              <a:rPr lang="en-US" altLang="ja-JP" dirty="0">
                <a:latin typeface="ＭＳ Ｐゴシック" panose="020B0600070205080204" pitchFamily="50" charset="-128"/>
                <a:ea typeface="ＭＳ Ｐゴシック" panose="020B0600070205080204" pitchFamily="50" charset="-128"/>
              </a:rPr>
            </a:br>
            <a:r>
              <a:rPr lang="ja-JP" altLang="en-US" sz="5300" dirty="0">
                <a:latin typeface="ＭＳ Ｐゴシック" panose="020B0600070205080204" pitchFamily="50" charset="-128"/>
                <a:ea typeface="ＭＳ Ｐゴシック" panose="020B0600070205080204" pitchFamily="50" charset="-128"/>
              </a:rPr>
              <a:t>（はせくらみゆき）</a:t>
            </a:r>
            <a:endParaRPr kumimoji="1" lang="ja-JP" altLang="en-US" sz="53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357745"/>
            <a:ext cx="11513057" cy="5286895"/>
          </a:xfrm>
        </p:spPr>
        <p:txBody>
          <a:bodyPr>
            <a:noAutofit/>
          </a:bodyPr>
          <a:lstStyle/>
          <a:p>
            <a:pPr marL="342900" lvl="0" indent="-342900" algn="l">
              <a:buFont typeface="Arial" panose="020B0604020202020204" pitchFamily="34" charset="0"/>
              <a:buChar char="•"/>
            </a:pP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腸内環境を整える</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70BB1"/>
                </a:solidFill>
                <a:latin typeface="ＭＳ Ｐゴシック" panose="020B0600070205080204" pitchFamily="50" charset="-128"/>
                <a:ea typeface="ＭＳ Ｐゴシック" panose="020B0600070205080204" pitchFamily="50" charset="-128"/>
              </a:rPr>
              <a:t>発酵食品</a:t>
            </a:r>
            <a:r>
              <a:rPr lang="ja-JP" altLang="en-US" sz="3600" dirty="0">
                <a:latin typeface="ＭＳ Ｐゴシック" panose="020B0600070205080204" pitchFamily="50" charset="-128"/>
                <a:ea typeface="ＭＳ Ｐゴシック" panose="020B0600070205080204" pitchFamily="50" charset="-128"/>
              </a:rPr>
              <a:t>で</a:t>
            </a:r>
            <a:r>
              <a:rPr lang="ja-JP" altLang="ja-JP" sz="3600" dirty="0">
                <a:latin typeface="ＭＳ Ｐゴシック" panose="020B0600070205080204" pitchFamily="50" charset="-128"/>
                <a:ea typeface="ＭＳ Ｐゴシック" panose="020B0600070205080204" pitchFamily="50" charset="-128"/>
              </a:rPr>
              <a:t>腸内フローラを調え</a:t>
            </a:r>
            <a:r>
              <a:rPr lang="ja-JP" altLang="en-US" sz="3600" dirty="0">
                <a:latin typeface="ＭＳ Ｐゴシック" panose="020B0600070205080204" pitchFamily="50" charset="-128"/>
                <a:ea typeface="ＭＳ Ｐゴシック" panose="020B0600070205080204" pitchFamily="50" charset="-128"/>
              </a:rPr>
              <a:t>る</a:t>
            </a:r>
            <a:endParaRPr lang="ja-JP" altLang="ja-JP" sz="3600" dirty="0">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早寝早起き、ぐっすり眠る</a:t>
            </a:r>
            <a:r>
              <a:rPr lang="ja-JP" altLang="ja-JP" sz="3600" dirty="0">
                <a:latin typeface="ＭＳ Ｐゴシック" panose="020B0600070205080204" pitchFamily="50" charset="-128"/>
                <a:ea typeface="ＭＳ Ｐゴシック" panose="020B0600070205080204" pitchFamily="50" charset="-128"/>
              </a:rPr>
              <a:t>…特に</a:t>
            </a:r>
            <a:r>
              <a:rPr lang="ja-JP" altLang="ja-JP" sz="3600" dirty="0">
                <a:solidFill>
                  <a:srgbClr val="070BB1"/>
                </a:solidFill>
                <a:latin typeface="ＭＳ Ｐゴシック" panose="020B0600070205080204" pitchFamily="50" charset="-128"/>
                <a:ea typeface="ＭＳ Ｐゴシック" panose="020B0600070205080204" pitchFamily="50" charset="-128"/>
              </a:rPr>
              <a:t>質の良い睡眠</a:t>
            </a:r>
            <a:r>
              <a:rPr lang="ja-JP" altLang="ja-JP" sz="3600" dirty="0">
                <a:latin typeface="ＭＳ Ｐゴシック" panose="020B0600070205080204" pitchFamily="50" charset="-128"/>
                <a:ea typeface="ＭＳ Ｐゴシック" panose="020B0600070205080204" pitchFamily="50" charset="-128"/>
              </a:rPr>
              <a:t>は大事</a:t>
            </a: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適度な運動をする</a:t>
            </a:r>
            <a:r>
              <a:rPr lang="ja-JP" altLang="ja-JP" sz="3600" dirty="0">
                <a:latin typeface="ＭＳ Ｐゴシック" panose="020B0600070205080204" pitchFamily="50" charset="-128"/>
                <a:ea typeface="ＭＳ Ｐゴシック" panose="020B0600070205080204" pitchFamily="50" charset="-128"/>
              </a:rPr>
              <a:t>…</a:t>
            </a:r>
            <a:r>
              <a:rPr lang="ja-JP" altLang="ja-JP" sz="3600" dirty="0">
                <a:solidFill>
                  <a:srgbClr val="070BB1"/>
                </a:solidFill>
                <a:latin typeface="ＭＳ Ｐゴシック" panose="020B0600070205080204" pitchFamily="50" charset="-128"/>
                <a:ea typeface="ＭＳ Ｐゴシック" panose="020B0600070205080204" pitchFamily="50" charset="-128"/>
              </a:rPr>
              <a:t>身体を温め</a:t>
            </a:r>
            <a:r>
              <a:rPr lang="ja-JP" altLang="ja-JP" sz="3600" dirty="0">
                <a:latin typeface="ＭＳ Ｐゴシック" panose="020B0600070205080204" pitchFamily="50" charset="-128"/>
                <a:ea typeface="ＭＳ Ｐゴシック" panose="020B0600070205080204" pitchFamily="50" charset="-128"/>
              </a:rPr>
              <a:t>免疫力を高めるため</a:t>
            </a: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質の良い食事</a:t>
            </a:r>
            <a:r>
              <a:rPr lang="ja-JP" altLang="ja-JP" sz="3600" dirty="0">
                <a:latin typeface="ＭＳ Ｐゴシック" panose="020B0600070205080204" pitchFamily="50" charset="-128"/>
                <a:ea typeface="ＭＳ Ｐゴシック" panose="020B0600070205080204" pitchFamily="50" charset="-128"/>
              </a:rPr>
              <a:t>…栄養バランスを考えた</a:t>
            </a:r>
            <a:r>
              <a:rPr lang="ja-JP" altLang="ja-JP" sz="3600" dirty="0">
                <a:solidFill>
                  <a:srgbClr val="070BB1"/>
                </a:solidFill>
                <a:latin typeface="ＭＳ Ｐゴシック" panose="020B0600070205080204" pitchFamily="50" charset="-128"/>
                <a:ea typeface="ＭＳ Ｐゴシック" panose="020B0600070205080204" pitchFamily="50" charset="-128"/>
              </a:rPr>
              <a:t>野菜中心の食事</a:t>
            </a: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お風呂に入る</a:t>
            </a:r>
            <a:r>
              <a:rPr lang="ja-JP" altLang="ja-JP" sz="3600" dirty="0">
                <a:latin typeface="ＭＳ Ｐゴシック" panose="020B0600070205080204" pitchFamily="50" charset="-128"/>
                <a:ea typeface="ＭＳ Ｐゴシック" panose="020B0600070205080204" pitchFamily="50" charset="-128"/>
              </a:rPr>
              <a:t>…ゆっくり</a:t>
            </a:r>
            <a:r>
              <a:rPr lang="ja-JP" altLang="ja-JP" sz="3600" dirty="0">
                <a:solidFill>
                  <a:srgbClr val="070BB1"/>
                </a:solidFill>
                <a:latin typeface="ＭＳ Ｐゴシック" panose="020B0600070205080204" pitchFamily="50" charset="-128"/>
                <a:ea typeface="ＭＳ Ｐゴシック" panose="020B0600070205080204" pitchFamily="50" charset="-128"/>
              </a:rPr>
              <a:t>身体を芯</a:t>
            </a:r>
            <a:r>
              <a:rPr lang="ja-JP" altLang="en-US" sz="3600" dirty="0">
                <a:solidFill>
                  <a:srgbClr val="070BB1"/>
                </a:solidFill>
                <a:latin typeface="ＭＳ Ｐゴシック" panose="020B0600070205080204" pitchFamily="50" charset="-128"/>
                <a:ea typeface="ＭＳ Ｐゴシック" panose="020B0600070205080204" pitchFamily="50" charset="-128"/>
              </a:rPr>
              <a:t>から</a:t>
            </a:r>
            <a:r>
              <a:rPr lang="ja-JP" altLang="ja-JP" sz="3600" dirty="0">
                <a:solidFill>
                  <a:srgbClr val="0000CC"/>
                </a:solidFill>
                <a:latin typeface="ＭＳ Ｐゴシック" panose="020B0600070205080204" pitchFamily="50" charset="-128"/>
                <a:ea typeface="ＭＳ Ｐゴシック" panose="020B0600070205080204" pitchFamily="50" charset="-128"/>
              </a:rPr>
              <a:t>温めほぐ</a:t>
            </a:r>
            <a:r>
              <a:rPr lang="ja-JP" altLang="en-US" sz="3600" dirty="0">
                <a:solidFill>
                  <a:srgbClr val="0000CC"/>
                </a:solidFill>
                <a:latin typeface="ＭＳ Ｐゴシック" panose="020B0600070205080204" pitchFamily="50" charset="-128"/>
                <a:ea typeface="ＭＳ Ｐゴシック" panose="020B0600070205080204" pitchFamily="50" charset="-128"/>
              </a:rPr>
              <a:t>す</a:t>
            </a:r>
            <a:endParaRPr lang="ja-JP" altLang="ja-JP" sz="3600" dirty="0">
              <a:solidFill>
                <a:srgbClr val="0000CC"/>
              </a:solidFill>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ja-JP" sz="3600" dirty="0">
                <a:solidFill>
                  <a:srgbClr val="FF0000"/>
                </a:solidFill>
                <a:latin typeface="ＭＳ Ｐゴシック" panose="020B0600070205080204" pitchFamily="50" charset="-128"/>
                <a:ea typeface="ＭＳ Ｐゴシック" panose="020B0600070205080204" pitchFamily="50" charset="-128"/>
              </a:rPr>
              <a:t>思いっきり笑う</a:t>
            </a:r>
            <a:r>
              <a:rPr lang="ja-JP" altLang="ja-JP" sz="3600" dirty="0">
                <a:latin typeface="ＭＳ Ｐゴシック" panose="020B0600070205080204" pitchFamily="50" charset="-128"/>
                <a:ea typeface="ＭＳ Ｐゴシック" panose="020B0600070205080204" pitchFamily="50" charset="-128"/>
              </a:rPr>
              <a:t>…笑いは百薬の長、</a:t>
            </a:r>
            <a:r>
              <a:rPr lang="ja-JP" altLang="ja-JP" sz="3600" dirty="0">
                <a:solidFill>
                  <a:srgbClr val="070BB1"/>
                </a:solidFill>
                <a:latin typeface="ＭＳ Ｐゴシック" panose="020B0600070205080204" pitchFamily="50" charset="-128"/>
                <a:ea typeface="ＭＳ Ｐゴシック" panose="020B0600070205080204" pitchFamily="50" charset="-128"/>
              </a:rPr>
              <a:t>ニッコリ笑って過</a:t>
            </a:r>
            <a:r>
              <a:rPr lang="ja-JP" altLang="en-US" sz="3600" dirty="0">
                <a:solidFill>
                  <a:srgbClr val="070BB1"/>
                </a:solidFill>
                <a:latin typeface="ＭＳ Ｐゴシック" panose="020B0600070205080204" pitchFamily="50" charset="-128"/>
                <a:ea typeface="ＭＳ Ｐゴシック" panose="020B0600070205080204" pitchFamily="50" charset="-128"/>
              </a:rPr>
              <a:t>ごす</a:t>
            </a:r>
            <a:endParaRPr lang="en-US" altLang="ja-JP" sz="3600" dirty="0">
              <a:solidFill>
                <a:srgbClr val="070BB1"/>
              </a:solidFill>
              <a:latin typeface="ＭＳ Ｐゴシック" panose="020B0600070205080204" pitchFamily="50" charset="-128"/>
              <a:ea typeface="ＭＳ Ｐゴシック" panose="020B0600070205080204" pitchFamily="50" charset="-128"/>
            </a:endParaRPr>
          </a:p>
          <a:p>
            <a:pPr algn="l"/>
            <a:r>
              <a:rPr lang="en-US" altLang="ja-JP" sz="3600" u="sng" dirty="0">
                <a:latin typeface="ＭＳ Ｐゴシック" panose="020B0600070205080204" pitchFamily="50" charset="-128"/>
                <a:ea typeface="ＭＳ Ｐゴシック" panose="020B0600070205080204" pitchFamily="50" charset="-128"/>
              </a:rPr>
              <a:t>※</a:t>
            </a:r>
            <a:r>
              <a:rPr lang="ja-JP" altLang="en-US" sz="3600" u="sng" dirty="0">
                <a:latin typeface="ＭＳ Ｐゴシック" panose="020B0600070205080204" pitchFamily="50" charset="-128"/>
                <a:ea typeface="ＭＳ Ｐゴシック" panose="020B0600070205080204" pitchFamily="50" charset="-128"/>
              </a:rPr>
              <a:t>　</a:t>
            </a:r>
            <a:r>
              <a:rPr lang="ja-JP" altLang="ja-JP" sz="3600" u="sng" dirty="0">
                <a:solidFill>
                  <a:srgbClr val="00B050"/>
                </a:solidFill>
                <a:latin typeface="ＭＳ Ｐゴシック" panose="020B0600070205080204" pitchFamily="50" charset="-128"/>
                <a:ea typeface="ＭＳ Ｐゴシック" panose="020B0600070205080204" pitchFamily="50" charset="-128"/>
              </a:rPr>
              <a:t>実際にやってみる、やり続ける</a:t>
            </a:r>
            <a:r>
              <a:rPr lang="ja-JP" altLang="en-US" sz="3600" u="sng" dirty="0">
                <a:solidFill>
                  <a:srgbClr val="00B050"/>
                </a:solidFill>
                <a:latin typeface="ＭＳ Ｐゴシック" panose="020B0600070205080204" pitchFamily="50" charset="-128"/>
                <a:ea typeface="ＭＳ Ｐゴシック" panose="020B0600070205080204" pitchFamily="50" charset="-128"/>
              </a:rPr>
              <a:t>ことが大切</a:t>
            </a:r>
            <a:endParaRPr lang="ja-JP" altLang="ja-JP" sz="3600" u="sng" dirty="0">
              <a:solidFill>
                <a:srgbClr val="00B05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60</a:t>
            </a:fld>
            <a:endParaRPr kumimoji="1" lang="ja-JP" altLang="en-US"/>
          </a:p>
        </p:txBody>
      </p:sp>
    </p:spTree>
    <p:extLst>
      <p:ext uri="{BB962C8B-B14F-4D97-AF65-F5344CB8AC3E}">
        <p14:creationId xmlns:p14="http://schemas.microsoft.com/office/powerpoint/2010/main" val="18426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381" y="493271"/>
            <a:ext cx="10707928" cy="729672"/>
          </a:xfrm>
        </p:spPr>
        <p:txBody>
          <a:bodyPr>
            <a:noAutofit/>
          </a:bodyPr>
          <a:lstStyle/>
          <a:p>
            <a:r>
              <a:rPr lang="ja-JP" altLang="en-US" sz="4800" dirty="0">
                <a:latin typeface="ＭＳ Ｐゴシック" panose="020B0600070205080204" pitchFamily="50" charset="-128"/>
                <a:ea typeface="ＭＳ Ｐゴシック" panose="020B0600070205080204" pitchFamily="50" charset="-128"/>
              </a:rPr>
              <a:t>心のバランス　（玉井邦夫）</a:t>
            </a:r>
            <a:endParaRPr kumimoji="1" lang="ja-JP" altLang="en-US" sz="4800" dirty="0"/>
          </a:p>
        </p:txBody>
      </p:sp>
      <p:sp>
        <p:nvSpPr>
          <p:cNvPr id="4" name="サブタイトル 2"/>
          <p:cNvSpPr txBox="1">
            <a:spLocks/>
          </p:cNvSpPr>
          <p:nvPr/>
        </p:nvSpPr>
        <p:spPr>
          <a:xfrm>
            <a:off x="227784" y="1883886"/>
            <a:ext cx="4700824" cy="10222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u="sng" dirty="0">
                <a:latin typeface="ＭＳ Ｐゴシック" panose="020B0600070205080204" pitchFamily="50" charset="-128"/>
                <a:ea typeface="ＭＳ Ｐゴシック" panose="020B0600070205080204" pitchFamily="50" charset="-128"/>
              </a:rPr>
              <a:t>本来は、「思考」「感情」「感覚」が</a:t>
            </a:r>
            <a:r>
              <a:rPr lang="ja-JP" altLang="en-US" sz="2800" u="sng" dirty="0">
                <a:solidFill>
                  <a:srgbClr val="FFC000"/>
                </a:solidFill>
                <a:latin typeface="ＭＳ Ｐゴシック" panose="020B0600070205080204" pitchFamily="50" charset="-128"/>
                <a:ea typeface="ＭＳ Ｐゴシック" panose="020B0600070205080204" pitchFamily="50" charset="-128"/>
              </a:rPr>
              <a:t>つながり、まとまっている</a:t>
            </a:r>
          </a:p>
        </p:txBody>
      </p:sp>
      <p:sp>
        <p:nvSpPr>
          <p:cNvPr id="9" name="テキスト ボックス 8"/>
          <p:cNvSpPr txBox="1"/>
          <p:nvPr/>
        </p:nvSpPr>
        <p:spPr>
          <a:xfrm>
            <a:off x="6787548" y="4502160"/>
            <a:ext cx="1524776"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なぜ？</a:t>
            </a:r>
            <a:endParaRPr kumimoji="1" lang="ja-JP" altLang="en-US" sz="3600"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3104045" y="2221449"/>
            <a:ext cx="5604525" cy="4204043"/>
            <a:chOff x="3104045" y="2221449"/>
            <a:chExt cx="5604525" cy="4204043"/>
          </a:xfrm>
        </p:grpSpPr>
        <p:grpSp>
          <p:nvGrpSpPr>
            <p:cNvPr id="28" name="グループ化 27"/>
            <p:cNvGrpSpPr/>
            <p:nvPr/>
          </p:nvGrpSpPr>
          <p:grpSpPr>
            <a:xfrm>
              <a:off x="3104045" y="2221449"/>
              <a:ext cx="4746864" cy="4204043"/>
              <a:chOff x="3104045" y="2221449"/>
              <a:chExt cx="4746864" cy="4204043"/>
            </a:xfrm>
          </p:grpSpPr>
          <p:sp>
            <p:nvSpPr>
              <p:cNvPr id="14" name="楕円 13"/>
              <p:cNvSpPr/>
              <p:nvPr/>
            </p:nvSpPr>
            <p:spPr>
              <a:xfrm>
                <a:off x="3796145" y="2877129"/>
                <a:ext cx="4054764" cy="32206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833208" y="2221449"/>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104045" y="4319594"/>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rot="3013224">
                <a:off x="5444462" y="5633746"/>
                <a:ext cx="853670" cy="729821"/>
                <a:chOff x="1219200" y="3810003"/>
                <a:chExt cx="816721" cy="677429"/>
              </a:xfrm>
            </p:grpSpPr>
            <p:cxnSp>
              <p:nvCxnSpPr>
                <p:cNvPr id="18" name="直線コネクタ 17"/>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3697268" y="3153471"/>
                <a:ext cx="853670" cy="729821"/>
                <a:chOff x="1219200" y="3810003"/>
                <a:chExt cx="816721" cy="677429"/>
              </a:xfrm>
            </p:grpSpPr>
            <p:cxnSp>
              <p:nvCxnSpPr>
                <p:cNvPr id="23" name="直線コネクタ 22"/>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p:cNvGrpSpPr/>
              <p:nvPr/>
            </p:nvGrpSpPr>
            <p:grpSpPr>
              <a:xfrm rot="6164493">
                <a:off x="6952776" y="3087308"/>
                <a:ext cx="853670" cy="729821"/>
                <a:chOff x="1219200" y="3810003"/>
                <a:chExt cx="816721" cy="677429"/>
              </a:xfrm>
            </p:grpSpPr>
            <p:cxnSp>
              <p:nvCxnSpPr>
                <p:cNvPr id="26" name="直線コネクタ 25"/>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楕円 9"/>
            <p:cNvSpPr/>
            <p:nvPr/>
          </p:nvSpPr>
          <p:spPr>
            <a:xfrm>
              <a:off x="6770889" y="4199517"/>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7246635" y="4604705"/>
            <a:ext cx="1082348" cy="646331"/>
          </a:xfrm>
          <a:prstGeom prst="rect">
            <a:avLst/>
          </a:prstGeom>
          <a:noFill/>
        </p:spPr>
        <p:txBody>
          <a:bodyPr wrap="none" rtlCol="0">
            <a:spAutoFit/>
          </a:bodyPr>
          <a:lstStyle/>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痛い</a:t>
            </a:r>
          </a:p>
        </p:txBody>
      </p:sp>
      <p:sp>
        <p:nvSpPr>
          <p:cNvPr id="7" name="テキスト ボックス 6"/>
          <p:cNvSpPr txBox="1"/>
          <p:nvPr/>
        </p:nvSpPr>
        <p:spPr>
          <a:xfrm>
            <a:off x="3345457" y="4679426"/>
            <a:ext cx="1436612" cy="646331"/>
          </a:xfrm>
          <a:prstGeom prst="rect">
            <a:avLst/>
          </a:prstGeom>
          <a:noFill/>
        </p:spPr>
        <p:txBody>
          <a:bodyPr wrap="non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悲しい</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5120402" y="2589450"/>
            <a:ext cx="1524776" cy="646331"/>
          </a:xfrm>
          <a:prstGeom prst="rect">
            <a:avLst/>
          </a:prstGeom>
          <a:noFill/>
        </p:spPr>
        <p:txBody>
          <a:bodyPr wrap="none" rtlCol="0">
            <a:spAutoFit/>
          </a:bodyPr>
          <a:lstStyle/>
          <a:p>
            <a:r>
              <a:rPr lang="ja-JP" altLang="en-US" sz="3600" dirty="0">
                <a:solidFill>
                  <a:srgbClr val="0000CC"/>
                </a:solidFill>
                <a:latin typeface="ＭＳ Ｐゴシック" panose="020B0600070205080204" pitchFamily="50" charset="-128"/>
                <a:ea typeface="ＭＳ Ｐゴシック" panose="020B0600070205080204" pitchFamily="50" charset="-128"/>
              </a:rPr>
              <a:t>なぜ？</a:t>
            </a:r>
            <a:endParaRPr kumimoji="1" lang="ja-JP" altLang="en-US" sz="3600" dirty="0">
              <a:solidFill>
                <a:srgbClr val="0000CC"/>
              </a:solidFill>
              <a:latin typeface="ＭＳ Ｐゴシック" panose="020B0600070205080204" pitchFamily="50" charset="-128"/>
              <a:ea typeface="ＭＳ Ｐゴシック" panose="020B0600070205080204" pitchFamily="50" charset="-128"/>
            </a:endParaRPr>
          </a:p>
        </p:txBody>
      </p:sp>
      <p:sp>
        <p:nvSpPr>
          <p:cNvPr id="31" name="テキスト ボックス 30"/>
          <p:cNvSpPr txBox="1"/>
          <p:nvPr/>
        </p:nvSpPr>
        <p:spPr>
          <a:xfrm>
            <a:off x="5153952" y="1343773"/>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0000CC"/>
                </a:solidFill>
                <a:latin typeface="ＭＳ Ｐゴシック" panose="020B0600070205080204" pitchFamily="50" charset="-128"/>
                <a:ea typeface="ＭＳ Ｐゴシック" panose="020B0600070205080204" pitchFamily="50" charset="-128"/>
              </a:rPr>
              <a:t>思考</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2" name="テキスト ボックス 31"/>
          <p:cNvSpPr txBox="1"/>
          <p:nvPr/>
        </p:nvSpPr>
        <p:spPr>
          <a:xfrm>
            <a:off x="1420581" y="5693078"/>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FF0000"/>
                </a:solidFill>
                <a:latin typeface="ＭＳ Ｐゴシック" panose="020B0600070205080204" pitchFamily="50" charset="-128"/>
                <a:ea typeface="ＭＳ Ｐゴシック" panose="020B0600070205080204" pitchFamily="50" charset="-128"/>
              </a:rPr>
              <a:t>感情</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3" name="テキスト ボックス 32"/>
          <p:cNvSpPr txBox="1"/>
          <p:nvPr/>
        </p:nvSpPr>
        <p:spPr>
          <a:xfrm>
            <a:off x="9054619" y="5675276"/>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00B050"/>
                </a:solidFill>
                <a:latin typeface="ＭＳ Ｐゴシック" panose="020B0600070205080204" pitchFamily="50" charset="-128"/>
                <a:ea typeface="ＭＳ Ｐゴシック" panose="020B0600070205080204" pitchFamily="50" charset="-128"/>
              </a:rPr>
              <a:t>感覚</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4" name="テキスト ボックス 33"/>
          <p:cNvSpPr txBox="1"/>
          <p:nvPr/>
        </p:nvSpPr>
        <p:spPr>
          <a:xfrm>
            <a:off x="5205068" y="3989514"/>
            <a:ext cx="1415772" cy="830997"/>
          </a:xfrm>
          <a:prstGeom prst="rect">
            <a:avLst/>
          </a:prstGeom>
          <a:noFill/>
        </p:spPr>
        <p:txBody>
          <a:bodyPr wrap="none" rtlCol="0">
            <a:spAutoFit/>
          </a:bodyPr>
          <a:lstStyle/>
          <a:p>
            <a:r>
              <a:rPr lang="ja-JP" altLang="en-US" sz="4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解離</a:t>
            </a:r>
            <a:endParaRPr kumimoji="1" lang="ja-JP" altLang="en-US" sz="4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58E70909-AA54-413C-B4A4-65B2E83BDFAE}" type="slidenum">
              <a:rPr kumimoji="1" lang="ja-JP" altLang="en-US" smtClean="0"/>
              <a:t>61</a:t>
            </a:fld>
            <a:endParaRPr kumimoji="1" lang="ja-JP" altLang="en-US"/>
          </a:p>
        </p:txBody>
      </p:sp>
      <p:sp>
        <p:nvSpPr>
          <p:cNvPr id="35" name="サブタイトル 2"/>
          <p:cNvSpPr txBox="1">
            <a:spLocks/>
          </p:cNvSpPr>
          <p:nvPr/>
        </p:nvSpPr>
        <p:spPr>
          <a:xfrm>
            <a:off x="7436667" y="1707897"/>
            <a:ext cx="4715325" cy="252669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解離</a:t>
            </a:r>
            <a:r>
              <a:rPr lang="ja-JP" altLang="en-US" sz="2800" u="sng" dirty="0">
                <a:latin typeface="ＭＳ Ｐゴシック" panose="020B0600070205080204" pitchFamily="50" charset="-128"/>
                <a:ea typeface="ＭＳ Ｐゴシック" panose="020B0600070205080204" pitchFamily="50" charset="-128"/>
              </a:rPr>
              <a:t>とは本来まとまっている「思考」「感情」「感覚」が　　　バラバラになってしまうこと</a:t>
            </a:r>
            <a:endParaRPr lang="en-US" altLang="ja-JP" sz="2800" u="sng" dirty="0">
              <a:latin typeface="ＭＳ Ｐゴシック" panose="020B0600070205080204" pitchFamily="50" charset="-128"/>
              <a:ea typeface="ＭＳ Ｐゴシック" panose="020B0600070205080204" pitchFamily="50" charset="-128"/>
            </a:endParaRPr>
          </a:p>
          <a:p>
            <a:pPr algn="l"/>
            <a:endParaRPr lang="en-US" altLang="ja-JP" sz="2800" u="sng" dirty="0">
              <a:latin typeface="ＭＳ Ｐゴシック" panose="020B0600070205080204" pitchFamily="50" charset="-128"/>
              <a:ea typeface="ＭＳ Ｐゴシック" panose="020B0600070205080204" pitchFamily="50" charset="-128"/>
            </a:endParaRPr>
          </a:p>
          <a:p>
            <a:pPr algn="l"/>
            <a:r>
              <a:rPr lang="ja-JP" altLang="en-US" sz="2800" dirty="0">
                <a:latin typeface="ＭＳ Ｐゴシック" panose="020B0600070205080204" pitchFamily="50" charset="-128"/>
                <a:ea typeface="ＭＳ Ｐゴシック" panose="020B0600070205080204" pitchFamily="50" charset="-128"/>
              </a:rPr>
              <a:t>　　　</a:t>
            </a:r>
            <a:r>
              <a:rPr lang="ja-JP" altLang="en-US" sz="2800" u="sng" dirty="0">
                <a:latin typeface="ＭＳ Ｐゴシック" panose="020B0600070205080204" pitchFamily="50" charset="-128"/>
                <a:ea typeface="ＭＳ Ｐゴシック" panose="020B0600070205080204" pitchFamily="50" charset="-128"/>
              </a:rPr>
              <a:t>その結果、</a:t>
            </a:r>
            <a:r>
              <a:rPr lang="ja-JP" altLang="en-US" sz="2800" u="sng" dirty="0">
                <a:solidFill>
                  <a:srgbClr val="FFC000"/>
                </a:solidFill>
                <a:latin typeface="ＭＳ Ｐゴシック" panose="020B0600070205080204" pitchFamily="50" charset="-128"/>
                <a:ea typeface="ＭＳ Ｐゴシック" panose="020B0600070205080204" pitchFamily="50" charset="-128"/>
              </a:rPr>
              <a:t>「自分らしさ」</a:t>
            </a:r>
            <a:endParaRPr lang="en-US" altLang="ja-JP" sz="2800" u="sng" dirty="0">
              <a:solidFill>
                <a:srgbClr val="FFC000"/>
              </a:solidFill>
              <a:latin typeface="ＭＳ Ｐゴシック" panose="020B0600070205080204" pitchFamily="50" charset="-128"/>
              <a:ea typeface="ＭＳ Ｐゴシック" panose="020B0600070205080204" pitchFamily="50" charset="-128"/>
            </a:endParaRPr>
          </a:p>
          <a:p>
            <a:pPr algn="l"/>
            <a:r>
              <a:rPr lang="ja-JP" altLang="en-US" sz="2800" dirty="0">
                <a:latin typeface="ＭＳ Ｐゴシック" panose="020B0600070205080204" pitchFamily="50" charset="-128"/>
                <a:ea typeface="ＭＳ Ｐゴシック" panose="020B0600070205080204" pitchFamily="50" charset="-128"/>
              </a:rPr>
              <a:t>　　　</a:t>
            </a:r>
            <a:r>
              <a:rPr lang="ja-JP" altLang="en-US" sz="2800" u="sng" dirty="0">
                <a:latin typeface="ＭＳ Ｐゴシック" panose="020B0600070205080204" pitchFamily="50" charset="-128"/>
                <a:ea typeface="ＭＳ Ｐゴシック" panose="020B0600070205080204" pitchFamily="50" charset="-128"/>
              </a:rPr>
              <a:t>がわからなくなる</a:t>
            </a:r>
          </a:p>
        </p:txBody>
      </p:sp>
      <p:sp>
        <p:nvSpPr>
          <p:cNvPr id="5" name="日付プレースホルダー 4">
            <a:extLst>
              <a:ext uri="{FF2B5EF4-FFF2-40B4-BE49-F238E27FC236}">
                <a16:creationId xmlns:a16="http://schemas.microsoft.com/office/drawing/2014/main" id="{A4E68F7D-53EB-56D2-E798-57F2BDEDF33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17640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62</a:t>
            </a:fld>
            <a:endParaRPr kumimoji="1" lang="ja-JP" altLang="en-US"/>
          </a:p>
        </p:txBody>
      </p:sp>
      <p:pic>
        <p:nvPicPr>
          <p:cNvPr id="3" name="図 2">
            <a:extLst>
              <a:ext uri="{FF2B5EF4-FFF2-40B4-BE49-F238E27FC236}">
                <a16:creationId xmlns:a16="http://schemas.microsoft.com/office/drawing/2014/main" id="{A32A8985-3DDA-AFC0-81FF-DF35ED54DAB2}"/>
              </a:ext>
            </a:extLst>
          </p:cNvPr>
          <p:cNvPicPr>
            <a:picLocks noChangeAspect="1"/>
          </p:cNvPicPr>
          <p:nvPr/>
        </p:nvPicPr>
        <p:blipFill>
          <a:blip r:embed="rId2"/>
          <a:stretch>
            <a:fillRect/>
          </a:stretch>
        </p:blipFill>
        <p:spPr>
          <a:xfrm>
            <a:off x="1242646" y="0"/>
            <a:ext cx="9706708" cy="6858000"/>
          </a:xfrm>
          <a:prstGeom prst="rect">
            <a:avLst/>
          </a:prstGeom>
        </p:spPr>
      </p:pic>
      <p:sp>
        <p:nvSpPr>
          <p:cNvPr id="5" name="サブタイトル 2">
            <a:extLst>
              <a:ext uri="{FF2B5EF4-FFF2-40B4-BE49-F238E27FC236}">
                <a16:creationId xmlns:a16="http://schemas.microsoft.com/office/drawing/2014/main" id="{99169B2D-6145-3043-BC14-171D1C768216}"/>
              </a:ext>
            </a:extLst>
          </p:cNvPr>
          <p:cNvSpPr txBox="1">
            <a:spLocks/>
          </p:cNvSpPr>
          <p:nvPr/>
        </p:nvSpPr>
        <p:spPr>
          <a:xfrm>
            <a:off x="6476501" y="-57150"/>
            <a:ext cx="5182099" cy="6915150"/>
          </a:xfrm>
          <a:prstGeom prst="rect">
            <a:avLst/>
          </a:prstGeom>
          <a:solidFill>
            <a:schemeClr val="bg1"/>
          </a:solidFill>
          <a:ln>
            <a:solidFill>
              <a:srgbClr val="FF006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u="sng" dirty="0">
                <a:latin typeface="ＭＳ Ｐゴシック" panose="020B0600070205080204" pitchFamily="50" charset="-128"/>
                <a:ea typeface="ＭＳ Ｐゴシック" panose="020B0600070205080204" pitchFamily="50" charset="-128"/>
              </a:rPr>
              <a:t>「生きているだけなんて皆やっている。それ以上のことができないとダメだ」と思っていませんか？</a:t>
            </a:r>
            <a:endParaRPr lang="en-US" altLang="ja-JP" b="1" u="sng" dirty="0">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でも</a:t>
            </a:r>
            <a:r>
              <a:rPr lang="ja-JP" altLang="en-US" b="1" dirty="0">
                <a:solidFill>
                  <a:srgbClr val="0070C0"/>
                </a:solidFill>
                <a:latin typeface="ＭＳ Ｐゴシック" panose="020B0600070205080204" pitchFamily="50" charset="-128"/>
                <a:ea typeface="ＭＳ Ｐゴシック" panose="020B0600070205080204" pitchFamily="50" charset="-128"/>
              </a:rPr>
              <a:t>「とりあえず、今は死なない」</a:t>
            </a:r>
            <a:r>
              <a:rPr lang="ja-JP" altLang="en-US" b="1" dirty="0">
                <a:latin typeface="ＭＳ Ｐゴシック" panose="020B0600070205080204" pitchFamily="50" charset="-128"/>
                <a:ea typeface="ＭＳ Ｐゴシック" panose="020B0600070205080204" pitchFamily="50" charset="-128"/>
              </a:rPr>
              <a:t>という時間を積み上げられた自分を誇りに思ってください。</a:t>
            </a:r>
            <a:endParaRPr lang="en-US" altLang="ja-JP" b="1" dirty="0">
              <a:latin typeface="ＭＳ Ｐゴシック" panose="020B0600070205080204" pitchFamily="50" charset="-128"/>
              <a:ea typeface="ＭＳ Ｐゴシック" panose="020B0600070205080204" pitchFamily="50" charset="-128"/>
            </a:endParaRPr>
          </a:p>
          <a:p>
            <a:r>
              <a:rPr lang="ja-JP" altLang="en-US" b="1" dirty="0">
                <a:solidFill>
                  <a:srgbClr val="00B050"/>
                </a:solidFill>
                <a:latin typeface="ＭＳ Ｐゴシック" panose="020B0600070205080204" pitchFamily="50" charset="-128"/>
                <a:ea typeface="ＭＳ Ｐゴシック" panose="020B0600070205080204" pitchFamily="50" charset="-128"/>
              </a:rPr>
              <a:t>「今日を、明日を、一瞬一瞬を」</a:t>
            </a:r>
            <a:r>
              <a:rPr lang="ja-JP" altLang="en-US" b="1" dirty="0">
                <a:latin typeface="ＭＳ Ｐゴシック" panose="020B0600070205080204" pitchFamily="50" charset="-128"/>
                <a:ea typeface="ＭＳ Ｐゴシック" panose="020B0600070205080204" pitchFamily="50" charset="-128"/>
              </a:rPr>
              <a:t>、死なないで生きていることを認めてあげてください。</a:t>
            </a:r>
            <a:endParaRPr lang="en-US" altLang="ja-JP" b="1" dirty="0">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福祉や医療などと連携しながら、</a:t>
            </a:r>
            <a:r>
              <a:rPr lang="ja-JP" altLang="en-US" b="1" dirty="0">
                <a:solidFill>
                  <a:srgbClr val="0000CC"/>
                </a:solidFill>
                <a:latin typeface="ＭＳ Ｐゴシック" panose="020B0600070205080204" pitchFamily="50" charset="-128"/>
                <a:ea typeface="ＭＳ Ｐゴシック" panose="020B0600070205080204" pitchFamily="50" charset="-128"/>
              </a:rPr>
              <a:t>一人で抱え込まないようにしてください。</a:t>
            </a:r>
            <a:endParaRPr lang="en-US" altLang="ja-JP" b="1" dirty="0">
              <a:solidFill>
                <a:srgbClr val="0000CC"/>
              </a:solidFill>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私もそのようにして、</a:t>
            </a:r>
            <a:r>
              <a:rPr lang="ja-JP" altLang="en-US" b="1" dirty="0">
                <a:solidFill>
                  <a:srgbClr val="FF0000"/>
                </a:solidFill>
                <a:latin typeface="ＭＳ Ｐゴシック" panose="020B0600070205080204" pitchFamily="50" charset="-128"/>
                <a:ea typeface="ＭＳ Ｐゴシック" panose="020B0600070205080204" pitchFamily="50" charset="-128"/>
              </a:rPr>
              <a:t>頼り頼られながら、大切な人たちとの時間をつないで生きています</a:t>
            </a:r>
            <a:r>
              <a:rPr lang="ja-JP" altLang="en-US" b="1" dirty="0">
                <a:latin typeface="ＭＳ Ｐゴシック" panose="020B0600070205080204" pitchFamily="50" charset="-128"/>
                <a:ea typeface="ＭＳ Ｐゴシック" panose="020B0600070205080204" pitchFamily="50" charset="-128"/>
              </a:rPr>
              <a:t>。</a:t>
            </a:r>
            <a:endParaRPr lang="en-US" altLang="ja-JP" b="1" dirty="0">
              <a:latin typeface="ＭＳ Ｐゴシック" panose="020B0600070205080204" pitchFamily="50" charset="-128"/>
              <a:ea typeface="ＭＳ Ｐゴシック" panose="020B0600070205080204" pitchFamily="50" charset="-128"/>
            </a:endParaRPr>
          </a:p>
          <a:p>
            <a:endParaRPr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89104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63</a:t>
            </a:fld>
            <a:endParaRPr kumimoji="1" lang="ja-JP" altLang="en-US"/>
          </a:p>
        </p:txBody>
      </p:sp>
      <p:pic>
        <p:nvPicPr>
          <p:cNvPr id="3" name="図 2">
            <a:extLst>
              <a:ext uri="{FF2B5EF4-FFF2-40B4-BE49-F238E27FC236}">
                <a16:creationId xmlns:a16="http://schemas.microsoft.com/office/drawing/2014/main" id="{0D994F70-224D-9B07-CD18-14E441652AF2}"/>
              </a:ext>
            </a:extLst>
          </p:cNvPr>
          <p:cNvPicPr>
            <a:picLocks noChangeAspect="1"/>
          </p:cNvPicPr>
          <p:nvPr/>
        </p:nvPicPr>
        <p:blipFill>
          <a:blip r:embed="rId2"/>
          <a:stretch>
            <a:fillRect/>
          </a:stretch>
        </p:blipFill>
        <p:spPr>
          <a:xfrm>
            <a:off x="1225176" y="0"/>
            <a:ext cx="9741647" cy="6858000"/>
          </a:xfrm>
          <a:prstGeom prst="rect">
            <a:avLst/>
          </a:prstGeom>
        </p:spPr>
      </p:pic>
      <p:sp>
        <p:nvSpPr>
          <p:cNvPr id="5" name="正方形/長方形 4">
            <a:extLst>
              <a:ext uri="{FF2B5EF4-FFF2-40B4-BE49-F238E27FC236}">
                <a16:creationId xmlns:a16="http://schemas.microsoft.com/office/drawing/2014/main" id="{34199990-A022-7ACD-9BB0-4CAEB55E3F68}"/>
              </a:ext>
            </a:extLst>
          </p:cNvPr>
          <p:cNvSpPr/>
          <p:nvPr/>
        </p:nvSpPr>
        <p:spPr>
          <a:xfrm>
            <a:off x="3882683" y="5936566"/>
            <a:ext cx="604911" cy="53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2449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64</a:t>
            </a:fld>
            <a:endParaRPr kumimoji="1" lang="ja-JP" altLang="en-US"/>
          </a:p>
        </p:txBody>
      </p:sp>
      <p:sp>
        <p:nvSpPr>
          <p:cNvPr id="5" name="正方形/長方形 4">
            <a:extLst>
              <a:ext uri="{FF2B5EF4-FFF2-40B4-BE49-F238E27FC236}">
                <a16:creationId xmlns:a16="http://schemas.microsoft.com/office/drawing/2014/main" id="{D0387484-8947-3828-3280-4789E6D550CA}"/>
              </a:ext>
            </a:extLst>
          </p:cNvPr>
          <p:cNvSpPr/>
          <p:nvPr/>
        </p:nvSpPr>
        <p:spPr>
          <a:xfrm>
            <a:off x="4881489" y="6356350"/>
            <a:ext cx="81592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9A9ADACE-6161-8AB8-AB43-B1931A502441}"/>
              </a:ext>
            </a:extLst>
          </p:cNvPr>
          <p:cNvGrpSpPr/>
          <p:nvPr/>
        </p:nvGrpSpPr>
        <p:grpSpPr>
          <a:xfrm>
            <a:off x="1247554" y="0"/>
            <a:ext cx="10914333" cy="6858000"/>
            <a:chOff x="1247554" y="0"/>
            <a:chExt cx="10914333" cy="6858000"/>
          </a:xfrm>
        </p:grpSpPr>
        <p:pic>
          <p:nvPicPr>
            <p:cNvPr id="3" name="図 2">
              <a:extLst>
                <a:ext uri="{FF2B5EF4-FFF2-40B4-BE49-F238E27FC236}">
                  <a16:creationId xmlns:a16="http://schemas.microsoft.com/office/drawing/2014/main" id="{2E038E67-F203-BD38-708A-68F2385477DA}"/>
                </a:ext>
              </a:extLst>
            </p:cNvPr>
            <p:cNvPicPr>
              <a:picLocks noChangeAspect="1"/>
            </p:cNvPicPr>
            <p:nvPr/>
          </p:nvPicPr>
          <p:blipFill>
            <a:blip r:embed="rId2"/>
            <a:stretch>
              <a:fillRect/>
            </a:stretch>
          </p:blipFill>
          <p:spPr>
            <a:xfrm>
              <a:off x="1247554" y="0"/>
              <a:ext cx="9696892" cy="6858000"/>
            </a:xfrm>
            <a:prstGeom prst="rect">
              <a:avLst/>
            </a:prstGeom>
          </p:spPr>
        </p:pic>
        <p:pic>
          <p:nvPicPr>
            <p:cNvPr id="7" name="図 6">
              <a:extLst>
                <a:ext uri="{FF2B5EF4-FFF2-40B4-BE49-F238E27FC236}">
                  <a16:creationId xmlns:a16="http://schemas.microsoft.com/office/drawing/2014/main" id="{A6697D4C-1A17-6062-1987-1F6E7235F2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0813" y="2843784"/>
              <a:ext cx="5661074" cy="4014216"/>
            </a:xfrm>
            <a:prstGeom prst="rect">
              <a:avLst/>
            </a:prstGeom>
          </p:spPr>
        </p:pic>
        <p:pic>
          <p:nvPicPr>
            <p:cNvPr id="9" name="図 8">
              <a:extLst>
                <a:ext uri="{FF2B5EF4-FFF2-40B4-BE49-F238E27FC236}">
                  <a16:creationId xmlns:a16="http://schemas.microsoft.com/office/drawing/2014/main" id="{42A2D8D2-D3EC-29EC-0C20-9795138B86AF}"/>
                </a:ext>
              </a:extLst>
            </p:cNvPr>
            <p:cNvPicPr>
              <a:picLocks noChangeAspect="1"/>
            </p:cNvPicPr>
            <p:nvPr/>
          </p:nvPicPr>
          <p:blipFill>
            <a:blip r:embed="rId4"/>
            <a:stretch>
              <a:fillRect/>
            </a:stretch>
          </p:blipFill>
          <p:spPr>
            <a:xfrm>
              <a:off x="8105335" y="0"/>
              <a:ext cx="3248465" cy="2921638"/>
            </a:xfrm>
            <a:prstGeom prst="rect">
              <a:avLst/>
            </a:prstGeom>
          </p:spPr>
        </p:pic>
      </p:grpSp>
    </p:spTree>
    <p:extLst>
      <p:ext uri="{BB962C8B-B14F-4D97-AF65-F5344CB8AC3E}">
        <p14:creationId xmlns:p14="http://schemas.microsoft.com/office/powerpoint/2010/main" val="2258296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3722" y="253094"/>
            <a:ext cx="11536136" cy="759278"/>
          </a:xfrm>
        </p:spPr>
        <p:txBody>
          <a:bodyPr>
            <a:noAutofit/>
          </a:bodyPr>
          <a:lstStyle/>
          <a:p>
            <a:pPr lvl="0" algn="l"/>
            <a:r>
              <a:rPr lang="ja-JP" altLang="en-US" sz="4800" dirty="0">
                <a:latin typeface="ＭＳ Ｐゴシック" panose="020B0600070205080204" pitchFamily="50" charset="-128"/>
                <a:ea typeface="ＭＳ Ｐゴシック" panose="020B0600070205080204" pitchFamily="50" charset="-128"/>
              </a:rPr>
              <a:t>自閉スペクトラム症における</a:t>
            </a:r>
            <a:r>
              <a:rPr lang="ja-JP" altLang="ja-JP" sz="4800" dirty="0">
                <a:latin typeface="ＭＳ Ｐゴシック" panose="020B0600070205080204" pitchFamily="50" charset="-128"/>
                <a:ea typeface="ＭＳ Ｐゴシック" panose="020B0600070205080204" pitchFamily="50" charset="-128"/>
              </a:rPr>
              <a:t>腸の炎症</a:t>
            </a:r>
            <a:r>
              <a:rPr lang="ja-JP" altLang="en-US" sz="4800" dirty="0">
                <a:latin typeface="ＭＳ Ｐゴシック" panose="020B0600070205080204" pitchFamily="50" charset="-128"/>
                <a:ea typeface="ＭＳ Ｐゴシック" panose="020B0600070205080204" pitchFamily="50" charset="-128"/>
              </a:rPr>
              <a:t>仮説</a:t>
            </a:r>
            <a:endParaRPr lang="ja-JP" altLang="ja-JP"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83721" y="1218066"/>
            <a:ext cx="11536136" cy="5460320"/>
          </a:xfrm>
          <a:solidFill>
            <a:schemeClr val="bg1"/>
          </a:solidFill>
        </p:spPr>
        <p:txBody>
          <a:bodyPr>
            <a:normAutofit/>
          </a:bodyPr>
          <a:lstStyle/>
          <a:p>
            <a:pPr marL="571500" indent="-571500" algn="l">
              <a:buFont typeface="Arial" panose="020B0604020202020204" pitchFamily="34" charset="0"/>
              <a:buChar char="•"/>
            </a:pPr>
            <a:r>
              <a:rPr lang="ja-JP" altLang="en-US" sz="3600" dirty="0">
                <a:solidFill>
                  <a:srgbClr val="0000CC"/>
                </a:solidFill>
                <a:latin typeface="ＭＳ Ｐゴシック" panose="020B0600070205080204" pitchFamily="50" charset="-128"/>
                <a:ea typeface="ＭＳ Ｐゴシック" panose="020B0600070205080204" pitchFamily="50" charset="-128"/>
              </a:rPr>
              <a:t>自閉スペクトラム症（</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①２００４年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の</a:t>
            </a:r>
            <a:r>
              <a:rPr lang="ja-JP" altLang="ja-JP" sz="3600" dirty="0">
                <a:solidFill>
                  <a:srgbClr val="FF0000"/>
                </a:solidFill>
                <a:latin typeface="ＭＳ Ｐゴシック" panose="020B0600070205080204" pitchFamily="50" charset="-128"/>
                <a:ea typeface="ＭＳ Ｐゴシック" panose="020B0600070205080204" pitchFamily="50" charset="-128"/>
              </a:rPr>
              <a:t>脳は常に炎症</a:t>
            </a:r>
            <a:r>
              <a:rPr lang="ja-JP" altLang="ja-JP" sz="3600" dirty="0">
                <a:latin typeface="ＭＳ Ｐゴシック" panose="020B0600070205080204" pitchFamily="50" charset="-128"/>
                <a:ea typeface="ＭＳ Ｐゴシック" panose="020B0600070205080204" pitchFamily="50" charset="-128"/>
              </a:rPr>
              <a:t>を起こしている</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②２００５年　</a:t>
            </a:r>
            <a:r>
              <a:rPr lang="ja-JP" altLang="ja-JP" sz="3600" dirty="0">
                <a:solidFill>
                  <a:srgbClr val="FF0000"/>
                </a:solidFill>
                <a:latin typeface="ＭＳ Ｐゴシック" panose="020B0600070205080204" pitchFamily="50" charset="-128"/>
                <a:ea typeface="ＭＳ Ｐゴシック" panose="020B0600070205080204" pitchFamily="50" charset="-128"/>
              </a:rPr>
              <a:t>免疫系の活性化</a:t>
            </a:r>
            <a:r>
              <a:rPr lang="ja-JP" altLang="ja-JP" sz="3600" dirty="0">
                <a:latin typeface="ＭＳ Ｐゴシック" panose="020B0600070205080204" pitchFamily="50" charset="-128"/>
                <a:ea typeface="ＭＳ Ｐゴシック" panose="020B0600070205080204" pitchFamily="50" charset="-128"/>
              </a:rPr>
              <a:t>が</a:t>
            </a:r>
            <a:r>
              <a:rPr lang="en-US" altLang="ja-JP" sz="3600" dirty="0">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を引き起こす</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③２００６年　免疫活性化は</a:t>
            </a:r>
            <a:r>
              <a:rPr lang="ja-JP" altLang="en-US" sz="3600" dirty="0">
                <a:solidFill>
                  <a:srgbClr val="FF0000"/>
                </a:solidFill>
                <a:latin typeface="ＭＳ Ｐゴシック" panose="020B0600070205080204" pitchFamily="50" charset="-128"/>
                <a:ea typeface="ＭＳ Ｐゴシック" panose="020B0600070205080204" pitchFamily="50" charset="-128"/>
              </a:rPr>
              <a:t>インターロイキン６</a:t>
            </a:r>
            <a:endParaRPr lang="ja-JP" altLang="ja-JP" sz="3600" dirty="0">
              <a:solidFill>
                <a:srgbClr val="FF0000"/>
              </a:solidFill>
              <a:latin typeface="ＭＳ Ｐゴシック" panose="020B0600070205080204" pitchFamily="50" charset="-128"/>
              <a:ea typeface="ＭＳ Ｐゴシック" panose="020B0600070205080204" pitchFamily="50" charset="-128"/>
            </a:endParaRP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④２０１８年　免疫活性化は</a:t>
            </a:r>
            <a:r>
              <a:rPr lang="ja-JP" altLang="ja-JP" sz="3600" dirty="0">
                <a:solidFill>
                  <a:srgbClr val="FF0000"/>
                </a:solidFill>
                <a:latin typeface="ＭＳ Ｐゴシック" panose="020B0600070205080204" pitchFamily="50" charset="-128"/>
                <a:ea typeface="ＭＳ Ｐゴシック" panose="020B0600070205080204" pitchFamily="50" charset="-128"/>
              </a:rPr>
              <a:t>誕生後</a:t>
            </a:r>
            <a:r>
              <a:rPr lang="ja-JP" altLang="ja-JP" sz="3600" dirty="0">
                <a:latin typeface="ＭＳ Ｐゴシック" panose="020B0600070205080204" pitchFamily="50" charset="-128"/>
                <a:ea typeface="ＭＳ Ｐゴシック" panose="020B0600070205080204" pitchFamily="50" charset="-128"/>
              </a:rPr>
              <a:t>にも起きる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en-US" sz="3600" dirty="0" err="1">
                <a:latin typeface="ＭＳ Ｐゴシック" panose="020B0600070205080204" pitchFamily="50" charset="-128"/>
                <a:ea typeface="ＭＳ Ｐゴシック" panose="020B0600070205080204" pitchFamily="50" charset="-128"/>
              </a:rPr>
              <a:t>で</a:t>
            </a:r>
            <a:r>
              <a:rPr lang="ja-JP" altLang="ja-JP" sz="3600" dirty="0" err="1">
                <a:latin typeface="ＭＳ Ｐゴシック" panose="020B0600070205080204" pitchFamily="50" charset="-128"/>
                <a:ea typeface="ＭＳ Ｐゴシック" panose="020B0600070205080204" pitchFamily="50" charset="-128"/>
              </a:rPr>
              <a:t>の</a:t>
            </a:r>
            <a:r>
              <a:rPr lang="ja-JP" altLang="ja-JP" sz="3600" dirty="0">
                <a:latin typeface="ＭＳ Ｐゴシック" panose="020B0600070205080204" pitchFamily="50" charset="-128"/>
                <a:ea typeface="ＭＳ Ｐゴシック" panose="020B0600070205080204" pitchFamily="50" charset="-128"/>
              </a:rPr>
              <a:t>発見・・・母体免疫活性化（クロストリジウム菌による４</a:t>
            </a:r>
            <a:r>
              <a:rPr lang="en-US" altLang="ja-JP" sz="3600" dirty="0">
                <a:latin typeface="ＭＳ Ｐゴシック" panose="020B0600070205080204" pitchFamily="50" charset="-128"/>
                <a:ea typeface="ＭＳ Ｐゴシック" panose="020B0600070205080204" pitchFamily="50" charset="-128"/>
              </a:rPr>
              <a:t>EPS</a:t>
            </a:r>
            <a:r>
              <a:rPr lang="ja-JP" altLang="ja-JP" sz="3600" dirty="0">
                <a:latin typeface="ＭＳ Ｐゴシック" panose="020B0600070205080204" pitchFamily="50" charset="-128"/>
                <a:ea typeface="ＭＳ Ｐゴシック" panose="020B0600070205080204" pitchFamily="50" charset="-128"/>
              </a:rPr>
              <a:t>↑）　</a:t>
            </a:r>
            <a:endParaRPr lang="en-US" altLang="ja-JP" sz="3600" dirty="0">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は</a:t>
            </a:r>
            <a:r>
              <a:rPr lang="ja-JP" altLang="en-US" sz="3600" dirty="0">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腸の障害で腸が漏れる</a:t>
            </a:r>
            <a:r>
              <a:rPr lang="ja-JP" altLang="ja-JP" sz="3600" dirty="0">
                <a:solidFill>
                  <a:srgbClr val="00B050"/>
                </a:solidFill>
                <a:latin typeface="ＭＳ Ｐゴシック" panose="020B0600070205080204" pitchFamily="50" charset="-128"/>
                <a:ea typeface="ＭＳ Ｐゴシック" panose="020B0600070205080204" pitchFamily="50" charset="-128"/>
              </a:rPr>
              <a:t>リーキーガッド</a:t>
            </a:r>
            <a:r>
              <a:rPr lang="ja-JP" altLang="ja-JP" sz="3600" dirty="0">
                <a:latin typeface="ＭＳ Ｐゴシック" panose="020B0600070205080204" pitchFamily="50" charset="-128"/>
                <a:ea typeface="ＭＳ Ｐゴシック" panose="020B0600070205080204" pitchFamily="50" charset="-128"/>
              </a:rPr>
              <a:t>が多い</a:t>
            </a:r>
          </a:p>
          <a:p>
            <a:pPr marL="342900" lvl="0" indent="-3429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は</a:t>
            </a:r>
            <a:r>
              <a:rPr lang="ja-JP" altLang="en-US" sz="3600" dirty="0">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脳の障害で脳が漏れる</a:t>
            </a:r>
            <a:r>
              <a:rPr lang="ja-JP" altLang="ja-JP" sz="3600" dirty="0">
                <a:solidFill>
                  <a:srgbClr val="00B050"/>
                </a:solidFill>
                <a:latin typeface="ＭＳ Ｐゴシック" panose="020B0600070205080204" pitchFamily="50" charset="-128"/>
                <a:ea typeface="ＭＳ Ｐゴシック" panose="020B0600070205080204" pitchFamily="50" charset="-128"/>
              </a:rPr>
              <a:t>リーキーブレイン</a:t>
            </a:r>
            <a:r>
              <a:rPr lang="ja-JP" altLang="ja-JP" sz="3600" dirty="0">
                <a:latin typeface="ＭＳ Ｐゴシック" panose="020B0600070205080204" pitchFamily="50" charset="-128"/>
                <a:ea typeface="ＭＳ Ｐゴシック" panose="020B0600070205080204" pitchFamily="50" charset="-128"/>
              </a:rPr>
              <a:t>？</a:t>
            </a:r>
          </a:p>
          <a:p>
            <a:pPr marL="57150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a:p>
            <a:pPr marL="571500" lvl="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10427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66</a:t>
            </a:fld>
            <a:endParaRPr kumimoji="1" lang="ja-JP" altLang="en-US"/>
          </a:p>
        </p:txBody>
      </p:sp>
      <p:pic>
        <p:nvPicPr>
          <p:cNvPr id="3" name="図 2">
            <a:extLst>
              <a:ext uri="{FF2B5EF4-FFF2-40B4-BE49-F238E27FC236}">
                <a16:creationId xmlns:a16="http://schemas.microsoft.com/office/drawing/2014/main" id="{8E55D09F-4830-A77F-9880-34A9F43E1B3E}"/>
              </a:ext>
            </a:extLst>
          </p:cNvPr>
          <p:cNvPicPr>
            <a:picLocks noChangeAspect="1"/>
          </p:cNvPicPr>
          <p:nvPr/>
        </p:nvPicPr>
        <p:blipFill>
          <a:blip r:embed="rId2"/>
          <a:stretch>
            <a:fillRect/>
          </a:stretch>
        </p:blipFill>
        <p:spPr>
          <a:xfrm>
            <a:off x="1135130" y="0"/>
            <a:ext cx="5227820" cy="6858000"/>
          </a:xfrm>
          <a:prstGeom prst="rect">
            <a:avLst/>
          </a:prstGeom>
        </p:spPr>
      </p:pic>
      <p:sp>
        <p:nvSpPr>
          <p:cNvPr id="5" name="サブタイトル 2">
            <a:extLst>
              <a:ext uri="{FF2B5EF4-FFF2-40B4-BE49-F238E27FC236}">
                <a16:creationId xmlns:a16="http://schemas.microsoft.com/office/drawing/2014/main" id="{A4E4BE2C-ECB8-69AE-6C7A-9BED3CB117FA}"/>
              </a:ext>
            </a:extLst>
          </p:cNvPr>
          <p:cNvSpPr txBox="1">
            <a:spLocks/>
          </p:cNvSpPr>
          <p:nvPr/>
        </p:nvSpPr>
        <p:spPr>
          <a:xfrm>
            <a:off x="6476501" y="-57150"/>
            <a:ext cx="5182099" cy="6915150"/>
          </a:xfrm>
          <a:prstGeom prst="rect">
            <a:avLst/>
          </a:prstGeom>
          <a:ln>
            <a:solidFill>
              <a:srgbClr val="FF006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u="sng" dirty="0">
                <a:latin typeface="ＭＳ Ｐゴシック" panose="020B0600070205080204" pitchFamily="50" charset="-128"/>
                <a:ea typeface="ＭＳ Ｐゴシック" panose="020B0600070205080204" pitchFamily="50" charset="-128"/>
              </a:rPr>
              <a:t>たとえ生命の危険がない腹痛やガス・便秘・下痢であっても、患者本人にとっては切迫したつらい問題である</a:t>
            </a:r>
            <a:endParaRPr lang="en-US" altLang="ja-JP" b="1" u="sng" dirty="0">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医師は見える病気（器質的疾患）を必死に早期発見しようとするが、ともすると</a:t>
            </a:r>
            <a:r>
              <a:rPr lang="ja-JP" altLang="en-US" b="1" dirty="0">
                <a:solidFill>
                  <a:srgbClr val="FF0000"/>
                </a:solidFill>
                <a:latin typeface="ＭＳ Ｐゴシック" panose="020B0600070205080204" pitchFamily="50" charset="-128"/>
                <a:ea typeface="ＭＳ Ｐゴシック" panose="020B0600070205080204" pitchFamily="50" charset="-128"/>
              </a:rPr>
              <a:t>見えない病気（機能性疾患）を軽視してきた</a:t>
            </a:r>
            <a:endParaRPr lang="en-US" altLang="ja-JP" b="1" dirty="0">
              <a:solidFill>
                <a:srgbClr val="FF0000"/>
              </a:solidFill>
              <a:latin typeface="ＭＳ Ｐゴシック" panose="020B0600070205080204" pitchFamily="50" charset="-128"/>
              <a:ea typeface="ＭＳ Ｐゴシック" panose="020B0600070205080204" pitchFamily="50" charset="-128"/>
            </a:endParaRPr>
          </a:p>
          <a:p>
            <a:r>
              <a:rPr lang="ja-JP" altLang="en-US" b="1" dirty="0">
                <a:solidFill>
                  <a:srgbClr val="0000CC"/>
                </a:solidFill>
                <a:latin typeface="ＭＳ Ｐゴシック" panose="020B0600070205080204" pitchFamily="50" charset="-128"/>
                <a:ea typeface="ＭＳ Ｐゴシック" panose="020B0600070205080204" pitchFamily="50" charset="-128"/>
              </a:rPr>
              <a:t>低</a:t>
            </a:r>
            <a:r>
              <a:rPr lang="en-US" altLang="ja-JP" b="1" dirty="0">
                <a:solidFill>
                  <a:srgbClr val="0000CC"/>
                </a:solidFill>
                <a:latin typeface="ＭＳ Ｐゴシック" panose="020B0600070205080204" pitchFamily="50" charset="-128"/>
                <a:ea typeface="ＭＳ Ｐゴシック" panose="020B0600070205080204" pitchFamily="50" charset="-128"/>
              </a:rPr>
              <a:t>FODMAP</a:t>
            </a:r>
            <a:r>
              <a:rPr lang="ja-JP" altLang="en-US" b="1" dirty="0">
                <a:solidFill>
                  <a:srgbClr val="0000CC"/>
                </a:solidFill>
                <a:latin typeface="ＭＳ Ｐゴシック" panose="020B0600070205080204" pitchFamily="50" charset="-128"/>
                <a:ea typeface="ＭＳ Ｐゴシック" panose="020B0600070205080204" pitchFamily="50" charset="-128"/>
              </a:rPr>
              <a:t>食（発酵性のオリゴ糖・二糖類・単糖類・ポリオール）</a:t>
            </a:r>
            <a:r>
              <a:rPr lang="ja-JP" altLang="en-US" b="1" dirty="0">
                <a:latin typeface="ＭＳ Ｐゴシック" panose="020B0600070205080204" pitchFamily="50" charset="-128"/>
                <a:ea typeface="ＭＳ Ｐゴシック" panose="020B0600070205080204" pitchFamily="50" charset="-128"/>
              </a:rPr>
              <a:t>で過敏性腸症候群を治療</a:t>
            </a:r>
            <a:endParaRPr lang="en-US" altLang="ja-JP" b="1" dirty="0">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腸腸内で細菌が増殖してしまう</a:t>
            </a:r>
            <a:r>
              <a:rPr lang="ja-JP" altLang="en-US" b="1" dirty="0">
                <a:solidFill>
                  <a:srgbClr val="FF33CC"/>
                </a:solidFill>
                <a:latin typeface="ＭＳ Ｐゴシック" panose="020B0600070205080204" pitchFamily="50" charset="-128"/>
                <a:ea typeface="ＭＳ Ｐゴシック" panose="020B0600070205080204" pitchFamily="50" charset="-128"/>
              </a:rPr>
              <a:t>「小腸内細菌増殖症（</a:t>
            </a:r>
            <a:r>
              <a:rPr lang="en-US" altLang="ja-JP" b="1" dirty="0">
                <a:solidFill>
                  <a:srgbClr val="FF33CC"/>
                </a:solidFill>
                <a:latin typeface="ＭＳ Ｐゴシック" panose="020B0600070205080204" pitchFamily="50" charset="-128"/>
                <a:ea typeface="ＭＳ Ｐゴシック" panose="020B0600070205080204" pitchFamily="50" charset="-128"/>
              </a:rPr>
              <a:t>SIBO)]</a:t>
            </a:r>
            <a:r>
              <a:rPr lang="ja-JP" altLang="en-US" b="1" dirty="0">
                <a:latin typeface="ＭＳ Ｐゴシック" panose="020B0600070205080204" pitchFamily="50" charset="-128"/>
                <a:ea typeface="ＭＳ Ｐゴシック" panose="020B0600070205080204" pitchFamily="50" charset="-128"/>
              </a:rPr>
              <a:t>は、大腸にいるべき細菌が小腸に入り炎症を起こしてガスを発生させ</a:t>
            </a:r>
            <a:r>
              <a:rPr lang="ja-JP" altLang="en-US" b="1" dirty="0">
                <a:solidFill>
                  <a:srgbClr val="00B050"/>
                </a:solidFill>
                <a:latin typeface="ＭＳ Ｐゴシック" panose="020B0600070205080204" pitchFamily="50" charset="-128"/>
                <a:ea typeface="ＭＳ Ｐゴシック" panose="020B0600070205080204" pitchFamily="50" charset="-128"/>
              </a:rPr>
              <a:t>リーキーガット症候群</a:t>
            </a:r>
            <a:r>
              <a:rPr lang="ja-JP" altLang="en-US" b="1" dirty="0">
                <a:latin typeface="ＭＳ Ｐゴシック" panose="020B0600070205080204" pitchFamily="50" charset="-128"/>
                <a:ea typeface="ＭＳ Ｐゴシック" panose="020B0600070205080204" pitchFamily="50" charset="-128"/>
              </a:rPr>
              <a:t>を起こす</a:t>
            </a:r>
            <a:endParaRPr lang="en-US" altLang="ja-JP" b="1" dirty="0">
              <a:latin typeface="ＭＳ Ｐゴシック" panose="020B0600070205080204" pitchFamily="50" charset="-128"/>
              <a:ea typeface="ＭＳ Ｐゴシック" panose="020B0600070205080204" pitchFamily="50" charset="-128"/>
            </a:endParaRPr>
          </a:p>
          <a:p>
            <a:endParaRPr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51250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a:bodyPr>
          <a:lstStyle/>
          <a:p>
            <a:r>
              <a:rPr kumimoji="1"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腸内細菌　（飯塚　浩）</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pPr marL="571500" indent="-571500" algn="l">
              <a:buFont typeface="Arial" panose="020B0604020202020204" pitchFamily="34" charset="0"/>
              <a:buChar char="•"/>
            </a:pPr>
            <a:r>
              <a:rPr lang="ja-JP" altLang="en-US" sz="3600" kern="100"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rPr>
              <a:t>下痢と便秘を繰り返している場合は、</a:t>
            </a:r>
            <a:r>
              <a:rPr lang="ja-JP" altLang="en-US" sz="3600" kern="100" dirty="0">
                <a:solidFill>
                  <a:srgbClr val="0000CC"/>
                </a:solidFill>
                <a:effectLst/>
                <a:latin typeface="Times New Roman" panose="02020603050405020304" pitchFamily="18" charset="0"/>
                <a:ea typeface="ＭＳ ゴシック" panose="020B0609070205080204" pitchFamily="49" charset="-128"/>
                <a:cs typeface="Times New Roman" panose="02020603050405020304" pitchFamily="18" charset="0"/>
              </a:rPr>
              <a:t>自律神経が乱れ、腸内環境もよくない</a:t>
            </a:r>
            <a:endParaRPr lang="en-US" altLang="ja-JP" sz="3600" kern="100" dirty="0">
              <a:solidFill>
                <a:srgbClr val="0000CC"/>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rPr>
              <a:t>交感神経が興奮していると、</a:t>
            </a:r>
            <a:r>
              <a:rPr lang="ja-JP" altLang="en-US" sz="3600" kern="100" dirty="0">
                <a:solidFill>
                  <a:srgbClr val="7030A0"/>
                </a:solidFill>
                <a:latin typeface="Times New Roman" panose="02020603050405020304" pitchFamily="18" charset="0"/>
                <a:ea typeface="ＭＳ ゴシック" panose="020B0609070205080204" pitchFamily="49" charset="-128"/>
                <a:cs typeface="Times New Roman" panose="02020603050405020304" pitchFamily="18" charset="0"/>
              </a:rPr>
              <a:t>腸の働きが抑えられ、　下痢をしやすくなる</a:t>
            </a:r>
            <a:endParaRPr lang="en-US" altLang="ja-JP" sz="3600" kern="100" dirty="0">
              <a:solidFill>
                <a:srgbClr val="7030A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rPr>
              <a:t>神経発達症の子どもは、</a:t>
            </a:r>
            <a:r>
              <a:rPr lang="ja-JP" altLang="en-US" sz="3600" kern="1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よく噛んで、タンパク質や野菜を中心に食べ、小麦粉・お菓子・ジュースなどを避け、乳製品を取りすぎないこと</a:t>
            </a:r>
            <a:endParaRPr lang="en-US" altLang="ja-JP" sz="3600" kern="1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rPr>
              <a:t>ヨーグルトからとれる乳酸菌にはカゼインが含まれるのでやめて、</a:t>
            </a:r>
            <a:r>
              <a:rPr lang="ja-JP" altLang="en-US" sz="3600" kern="100" dirty="0">
                <a:solidFill>
                  <a:srgbClr val="00B050"/>
                </a:solidFill>
                <a:effectLst/>
                <a:latin typeface="Times New Roman" panose="02020603050405020304" pitchFamily="18" charset="0"/>
                <a:ea typeface="ＭＳ ゴシック" panose="020B0609070205080204" pitchFamily="49" charset="-128"/>
                <a:cs typeface="Times New Roman" panose="02020603050405020304" pitchFamily="18" charset="0"/>
              </a:rPr>
              <a:t>毎日の習慣にするなら豆乳ヨーグルトがよい</a:t>
            </a:r>
            <a:endParaRPr lang="en-US" altLang="ja-JP" sz="3600" kern="100" dirty="0">
              <a:solidFill>
                <a:srgbClr val="00B05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67</a:t>
            </a:fld>
            <a:endParaRPr kumimoji="1" lang="ja-JP" altLang="en-US"/>
          </a:p>
        </p:txBody>
      </p:sp>
    </p:spTree>
    <p:extLst>
      <p:ext uri="{BB962C8B-B14F-4D97-AF65-F5344CB8AC3E}">
        <p14:creationId xmlns:p14="http://schemas.microsoft.com/office/powerpoint/2010/main" val="958447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68</a:t>
            </a:fld>
            <a:endParaRPr kumimoji="1" lang="ja-JP" altLang="en-US"/>
          </a:p>
        </p:txBody>
      </p:sp>
      <p:sp>
        <p:nvSpPr>
          <p:cNvPr id="5" name="正方形/長方形 4">
            <a:extLst>
              <a:ext uri="{FF2B5EF4-FFF2-40B4-BE49-F238E27FC236}">
                <a16:creationId xmlns:a16="http://schemas.microsoft.com/office/drawing/2014/main" id="{9C7089BC-2B16-A1BE-40F0-DDA2939D0F34}"/>
              </a:ext>
            </a:extLst>
          </p:cNvPr>
          <p:cNvSpPr/>
          <p:nvPr/>
        </p:nvSpPr>
        <p:spPr>
          <a:xfrm>
            <a:off x="10269415" y="6246055"/>
            <a:ext cx="787791" cy="47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2A3305E-E2BD-B395-6D67-FF1F4E6E2A05}"/>
              </a:ext>
            </a:extLst>
          </p:cNvPr>
          <p:cNvGrpSpPr/>
          <p:nvPr/>
        </p:nvGrpSpPr>
        <p:grpSpPr>
          <a:xfrm>
            <a:off x="800100" y="0"/>
            <a:ext cx="10739804" cy="6858000"/>
            <a:chOff x="209550" y="0"/>
            <a:chExt cx="10739804" cy="6858000"/>
          </a:xfrm>
        </p:grpSpPr>
        <p:pic>
          <p:nvPicPr>
            <p:cNvPr id="3" name="図 2">
              <a:extLst>
                <a:ext uri="{FF2B5EF4-FFF2-40B4-BE49-F238E27FC236}">
                  <a16:creationId xmlns:a16="http://schemas.microsoft.com/office/drawing/2014/main" id="{B45BF33E-80EE-6E35-10B6-C9248B67DBB7}"/>
                </a:ext>
              </a:extLst>
            </p:cNvPr>
            <p:cNvPicPr>
              <a:picLocks noChangeAspect="1"/>
            </p:cNvPicPr>
            <p:nvPr/>
          </p:nvPicPr>
          <p:blipFill>
            <a:blip r:embed="rId2"/>
            <a:stretch>
              <a:fillRect/>
            </a:stretch>
          </p:blipFill>
          <p:spPr>
            <a:xfrm>
              <a:off x="1242646" y="0"/>
              <a:ext cx="9706708" cy="6858000"/>
            </a:xfrm>
            <a:prstGeom prst="rect">
              <a:avLst/>
            </a:prstGeom>
          </p:spPr>
        </p:pic>
        <p:sp>
          <p:nvSpPr>
            <p:cNvPr id="2" name="正方形/長方形 1">
              <a:extLst>
                <a:ext uri="{FF2B5EF4-FFF2-40B4-BE49-F238E27FC236}">
                  <a16:creationId xmlns:a16="http://schemas.microsoft.com/office/drawing/2014/main" id="{CC77F203-A881-91E3-EEF0-8E31CAC3B13C}"/>
                </a:ext>
              </a:extLst>
            </p:cNvPr>
            <p:cNvSpPr/>
            <p:nvPr/>
          </p:nvSpPr>
          <p:spPr>
            <a:xfrm>
              <a:off x="209550" y="0"/>
              <a:ext cx="5715000" cy="6858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1</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「気分変動」　</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子どもの場合には癇癪の爆発、成人女性の場合には月経前の制御困難なイライラを含む</a:t>
              </a:r>
            </a:p>
            <a:p>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２</a:t>
              </a:r>
              <a:r>
                <a:rPr kumimoji="1" lang="en-US" altLang="ja-JP"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 </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「記憶の断裂」　</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１日以内の食事内容を想起できない、記憶の断片化の常在</a:t>
              </a:r>
            </a:p>
            <a:p>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３．</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「時間感覚の混乱」　</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日内リズムの慢性的混乱、眠気の消失を含む　　　４．</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「フラッシュバックの常在化」</a:t>
              </a:r>
            </a:p>
            <a:p>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５</a:t>
              </a:r>
              <a:r>
                <a:rPr kumimoji="1" lang="en-US" altLang="ja-JP"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 </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「慢性疼痛」　</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生理的症状と心理的症状が相互に区別ができず、その結果としで生じる</a:t>
              </a:r>
            </a:p>
            <a:p>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６．</a:t>
              </a:r>
              <a:r>
                <a:rPr kumimoji="1" lang="ja-JP" altLang="en-US" sz="2800" dirty="0">
                  <a:ln>
                    <a:solidFill>
                      <a:sysClr val="windowText" lastClr="000000"/>
                    </a:solidFill>
                  </a:ln>
                  <a:solidFill>
                    <a:schemeClr val="tx1"/>
                  </a:solidFill>
                  <a:highlight>
                    <a:srgbClr val="FFFF00"/>
                  </a:highlight>
                  <a:latin typeface="ＭＳ Ｐゴシック" panose="020B0600070205080204" pitchFamily="50" charset="-128"/>
                  <a:ea typeface="ＭＳ Ｐゴシック" panose="020B0600070205080204" pitchFamily="50" charset="-128"/>
                </a:rPr>
                <a:t>「希死念慮」　</a:t>
              </a:r>
              <a:r>
                <a:rPr kumimoji="1" lang="ja-JP" altLang="en-US" sz="2800" dirty="0">
                  <a:ln>
                    <a:solidFill>
                      <a:sysClr val="windowText" lastClr="000000"/>
                    </a:solidFill>
                  </a:ln>
                  <a:solidFill>
                    <a:schemeClr val="tx1"/>
                  </a:solidFill>
                  <a:latin typeface="ＭＳ Ｐゴシック" panose="020B0600070205080204" pitchFamily="50" charset="-128"/>
                  <a:ea typeface="ＭＳ Ｐゴシック" panose="020B0600070205080204" pitchFamily="50" charset="-128"/>
                </a:rPr>
                <a:t>他者への恒常的不信、自傷、その一方で非現実的な救済願望これは対人的に限らない</a:t>
              </a:r>
            </a:p>
            <a:p>
              <a:pPr algn="ctr"/>
              <a:endParaRPr kumimoji="1" lang="ja-JP" altLang="en-US" dirty="0">
                <a:ln>
                  <a:solidFill>
                    <a:sysClr val="windowText" lastClr="000000"/>
                  </a:solidFill>
                </a:ln>
              </a:endParaRPr>
            </a:p>
          </p:txBody>
        </p:sp>
      </p:grpSp>
    </p:spTree>
    <p:extLst>
      <p:ext uri="{BB962C8B-B14F-4D97-AF65-F5344CB8AC3E}">
        <p14:creationId xmlns:p14="http://schemas.microsoft.com/office/powerpoint/2010/main" val="1738324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69</a:t>
            </a:fld>
            <a:endParaRPr kumimoji="1" lang="ja-JP" altLang="en-US"/>
          </a:p>
        </p:txBody>
      </p:sp>
      <p:grpSp>
        <p:nvGrpSpPr>
          <p:cNvPr id="6" name="グループ化 5">
            <a:extLst>
              <a:ext uri="{FF2B5EF4-FFF2-40B4-BE49-F238E27FC236}">
                <a16:creationId xmlns:a16="http://schemas.microsoft.com/office/drawing/2014/main" id="{4836DB29-F0D1-8F6C-DE8A-F85BD3D9FEAC}"/>
              </a:ext>
            </a:extLst>
          </p:cNvPr>
          <p:cNvGrpSpPr/>
          <p:nvPr/>
        </p:nvGrpSpPr>
        <p:grpSpPr>
          <a:xfrm>
            <a:off x="853586" y="0"/>
            <a:ext cx="11061749" cy="6858000"/>
            <a:chOff x="853586" y="0"/>
            <a:chExt cx="11061749" cy="6858000"/>
          </a:xfrm>
        </p:grpSpPr>
        <p:pic>
          <p:nvPicPr>
            <p:cNvPr id="3" name="図 2">
              <a:extLst>
                <a:ext uri="{FF2B5EF4-FFF2-40B4-BE49-F238E27FC236}">
                  <a16:creationId xmlns:a16="http://schemas.microsoft.com/office/drawing/2014/main" id="{E4BF6317-C9C1-8B96-E573-14DFAB61C495}"/>
                </a:ext>
              </a:extLst>
            </p:cNvPr>
            <p:cNvPicPr>
              <a:picLocks noChangeAspect="1"/>
            </p:cNvPicPr>
            <p:nvPr/>
          </p:nvPicPr>
          <p:blipFill>
            <a:blip r:embed="rId2"/>
            <a:stretch>
              <a:fillRect/>
            </a:stretch>
          </p:blipFill>
          <p:spPr>
            <a:xfrm>
              <a:off x="853586" y="0"/>
              <a:ext cx="10484828" cy="6858000"/>
            </a:xfrm>
            <a:prstGeom prst="rect">
              <a:avLst/>
            </a:prstGeom>
          </p:spPr>
        </p:pic>
        <p:sp>
          <p:nvSpPr>
            <p:cNvPr id="5" name="正方形/長方形 4">
              <a:extLst>
                <a:ext uri="{FF2B5EF4-FFF2-40B4-BE49-F238E27FC236}">
                  <a16:creationId xmlns:a16="http://schemas.microsoft.com/office/drawing/2014/main" id="{93723D3A-AB78-E969-349B-27AD7C747CED}"/>
                </a:ext>
              </a:extLst>
            </p:cNvPr>
            <p:cNvSpPr/>
            <p:nvPr/>
          </p:nvSpPr>
          <p:spPr>
            <a:xfrm>
              <a:off x="6850966" y="0"/>
              <a:ext cx="5064369" cy="6721475"/>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サブタイトル 2">
            <a:extLst>
              <a:ext uri="{FF2B5EF4-FFF2-40B4-BE49-F238E27FC236}">
                <a16:creationId xmlns:a16="http://schemas.microsoft.com/office/drawing/2014/main" id="{17CF23A0-95DC-1B0C-BCCF-B57465A22C45}"/>
              </a:ext>
            </a:extLst>
          </p:cNvPr>
          <p:cNvSpPr txBox="1">
            <a:spLocks/>
          </p:cNvSpPr>
          <p:nvPr/>
        </p:nvSpPr>
        <p:spPr>
          <a:xfrm>
            <a:off x="7334941" y="629417"/>
            <a:ext cx="4341243" cy="559040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sz="3000" dirty="0">
                <a:solidFill>
                  <a:srgbClr val="0000CC"/>
                </a:solidFill>
                <a:latin typeface="MS PGothic" charset="-128"/>
                <a:ea typeface="MS PGothic" charset="-128"/>
                <a:cs typeface="MS PGothic" charset="-128"/>
              </a:rPr>
              <a:t>フラシュバ</a:t>
            </a:r>
            <a:r>
              <a:rPr lang="ja-JP" altLang="en-US" sz="3000" dirty="0">
                <a:solidFill>
                  <a:srgbClr val="0000CC"/>
                </a:solidFill>
                <a:latin typeface="MS PGothic" charset="-128"/>
                <a:ea typeface="MS PGothic" charset="-128"/>
                <a:cs typeface="MS PGothic" charset="-128"/>
              </a:rPr>
              <a:t>ッ</a:t>
            </a:r>
            <a:r>
              <a:rPr lang="ja-JP" altLang="ja-JP" sz="3000" dirty="0">
                <a:solidFill>
                  <a:srgbClr val="0000CC"/>
                </a:solidFill>
                <a:latin typeface="MS PGothic" charset="-128"/>
                <a:ea typeface="MS PGothic" charset="-128"/>
                <a:cs typeface="MS PGothic" charset="-128"/>
              </a:rPr>
              <a:t>クが引き起こされたときにはいつもブローカ野が稼働を停止する</a:t>
            </a:r>
            <a:endParaRPr lang="en-US" altLang="ja-JP" sz="3000" dirty="0">
              <a:solidFill>
                <a:srgbClr val="0000CC"/>
              </a:solidFill>
              <a:latin typeface="MS PGothic" charset="-128"/>
              <a:ea typeface="MS PGothic" charset="-128"/>
              <a:cs typeface="MS PGothic" charset="-128"/>
            </a:endParaRPr>
          </a:p>
          <a:p>
            <a:r>
              <a:rPr lang="ja-JP" altLang="ja-JP" sz="3000" dirty="0">
                <a:solidFill>
                  <a:srgbClr val="0070C0"/>
                </a:solidFill>
                <a:latin typeface="MS PGothic" charset="-128"/>
                <a:ea typeface="MS PGothic" charset="-128"/>
                <a:cs typeface="MS PGothic" charset="-128"/>
              </a:rPr>
              <a:t>過去のトラウマが脳の右半球を活性化させ、左半球を不活発にさせる</a:t>
            </a:r>
            <a:endParaRPr lang="en-US" altLang="ja-JP" sz="3000" dirty="0">
              <a:solidFill>
                <a:srgbClr val="0070C0"/>
              </a:solidFill>
              <a:latin typeface="MS PGothic" charset="-128"/>
              <a:ea typeface="MS PGothic" charset="-128"/>
              <a:cs typeface="MS PGothic" charset="-128"/>
            </a:endParaRPr>
          </a:p>
          <a:p>
            <a:r>
              <a:rPr lang="ja-JP" altLang="ja-JP" sz="3000" dirty="0">
                <a:latin typeface="MS PGothic" charset="-128"/>
                <a:ea typeface="MS PGothic" charset="-128"/>
                <a:cs typeface="MS PGothic" charset="-128"/>
              </a:rPr>
              <a:t>幼少期の深刻な</a:t>
            </a:r>
            <a:r>
              <a:rPr lang="ja-JP" altLang="en-US" sz="3000" dirty="0">
                <a:latin typeface="MS PGothic" charset="-128"/>
                <a:ea typeface="MS PGothic" charset="-128"/>
                <a:cs typeface="MS PGothic" charset="-128"/>
              </a:rPr>
              <a:t>トラウマ</a:t>
            </a:r>
            <a:r>
              <a:rPr lang="ja-JP" altLang="ja-JP" sz="3000" dirty="0">
                <a:latin typeface="MS PGothic" charset="-128"/>
                <a:ea typeface="MS PGothic" charset="-128"/>
                <a:cs typeface="MS PGothic" charset="-128"/>
              </a:rPr>
              <a:t>を抱える慢性的なＰＴＳＤ患去</a:t>
            </a:r>
            <a:r>
              <a:rPr lang="ja-JP" altLang="en-US" sz="3000" dirty="0">
                <a:latin typeface="MS PGothic" charset="-128"/>
                <a:ea typeface="MS PGothic" charset="-128"/>
                <a:cs typeface="MS PGothic" charset="-128"/>
              </a:rPr>
              <a:t>では、</a:t>
            </a:r>
            <a:r>
              <a:rPr lang="ja-JP" altLang="ja-JP" sz="3000" dirty="0">
                <a:solidFill>
                  <a:srgbClr val="FF0000"/>
                </a:solidFill>
                <a:latin typeface="MS PGothic" charset="-128"/>
                <a:ea typeface="MS PGothic" charset="-128"/>
                <a:cs typeface="MS PGothic" charset="-128"/>
              </a:rPr>
              <a:t>内側前頭前皮質、前帯状皮質、頭頂皮質、島はまったく活性化しなかった</a:t>
            </a:r>
            <a:r>
              <a:rPr lang="ja-JP" altLang="ja-JP" sz="3000" dirty="0">
                <a:latin typeface="MS PGothic" charset="-128"/>
                <a:ea typeface="MS PGothic" charset="-128"/>
                <a:cs typeface="MS PGothic" charset="-128"/>
              </a:rPr>
              <a:t>。</a:t>
            </a:r>
            <a:endParaRPr lang="en-US" altLang="ja-JP" sz="3000" dirty="0">
              <a:latin typeface="MS PGothic" charset="-128"/>
              <a:ea typeface="MS PGothic" charset="-128"/>
              <a:cs typeface="MS PGothic" charset="-128"/>
            </a:endParaRPr>
          </a:p>
          <a:p>
            <a:r>
              <a:rPr lang="ja-JP" altLang="ja-JP" sz="3000" dirty="0">
                <a:solidFill>
                  <a:srgbClr val="7030A0"/>
                </a:solidFill>
                <a:latin typeface="MS PGothic" charset="-128"/>
                <a:ea typeface="MS PGothic" charset="-128"/>
                <a:cs typeface="MS PGothic" charset="-128"/>
              </a:rPr>
              <a:t>彼らは体の内部で起こっていることを認識できない</a:t>
            </a:r>
            <a:r>
              <a:rPr lang="ja-JP" altLang="en-US" sz="3000" dirty="0">
                <a:solidFill>
                  <a:srgbClr val="7030A0"/>
                </a:solidFill>
                <a:latin typeface="MS PGothic" charset="-128"/>
                <a:ea typeface="MS PGothic" charset="-128"/>
                <a:cs typeface="MS PGothic" charset="-128"/>
              </a:rPr>
              <a:t>「</a:t>
            </a:r>
            <a:r>
              <a:rPr lang="ja-JP" altLang="ja-JP" sz="3000" dirty="0">
                <a:solidFill>
                  <a:srgbClr val="7030A0"/>
                </a:solidFill>
                <a:latin typeface="MS PGothic" charset="-128"/>
                <a:ea typeface="MS PGothic" charset="-128"/>
                <a:cs typeface="MS PGothic" charset="-128"/>
              </a:rPr>
              <a:t>アレキシサイミア（失感情症）</a:t>
            </a:r>
            <a:r>
              <a:rPr lang="ja-JP" altLang="en-US" sz="3000" dirty="0">
                <a:solidFill>
                  <a:srgbClr val="7030A0"/>
                </a:solidFill>
                <a:latin typeface="MS PGothic" charset="-128"/>
                <a:ea typeface="MS PGothic" charset="-128"/>
                <a:cs typeface="MS PGothic" charset="-128"/>
              </a:rPr>
              <a:t>」を起こしていた。</a:t>
            </a:r>
            <a:endParaRPr lang="ja-JP" altLang="ja-JP" sz="3000" dirty="0">
              <a:solidFill>
                <a:srgbClr val="7030A0"/>
              </a:solidFill>
              <a:latin typeface="MS PGothic" charset="-128"/>
              <a:ea typeface="MS PGothic" charset="-128"/>
              <a:cs typeface="MS PGothic" charset="-128"/>
            </a:endParaRPr>
          </a:p>
          <a:p>
            <a:endParaRPr lang="en-US" altLang="ja-JP" dirty="0">
              <a:latin typeface="MS PGothic" charset="-128"/>
              <a:ea typeface="MS PGothic" charset="-128"/>
              <a:cs typeface="MS PGothic" charset="-128"/>
            </a:endParaRPr>
          </a:p>
          <a:p>
            <a:endParaRPr lang="en-US" altLang="ja-JP" dirty="0">
              <a:latin typeface="MS PGothic" charset="-128"/>
              <a:ea typeface="MS PGothic" charset="-128"/>
              <a:cs typeface="MS PGothic" charset="-128"/>
            </a:endParaRPr>
          </a:p>
          <a:p>
            <a:endParaRPr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14229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932360"/>
          </a:xfrm>
        </p:spPr>
        <p:txBody>
          <a:bodyPr>
            <a:normAutofit/>
          </a:bodyPr>
          <a:lstStyle/>
          <a:p>
            <a:r>
              <a:rPr lang="ja-JP" altLang="ja-JP" dirty="0">
                <a:latin typeface="ＭＳ Ｐゴシック" panose="020B0600070205080204" pitchFamily="50" charset="-128"/>
                <a:ea typeface="ＭＳ Ｐゴシック" panose="020B0600070205080204" pitchFamily="50" charset="-128"/>
              </a:rPr>
              <a:t>トラウマからの回復</a:t>
            </a:r>
            <a:r>
              <a:rPr lang="ja-JP" altLang="en-US" dirty="0">
                <a:latin typeface="ＭＳ Ｐゴシック" panose="020B0600070205080204" pitchFamily="50" charset="-128"/>
                <a:ea typeface="ＭＳ Ｐゴシック" panose="020B0600070205080204" pitchFamily="50" charset="-128"/>
              </a:rPr>
              <a:t>のポイント</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96091" y="1436915"/>
            <a:ext cx="11599818" cy="5582194"/>
          </a:xfrm>
        </p:spPr>
        <p:txBody>
          <a:bodyPr>
            <a:noAutofit/>
          </a:bodyPr>
          <a:lstStyle/>
          <a:p>
            <a:pPr marL="342900" indent="-342900" algn="l">
              <a:buFont typeface="Arial" panose="020B0604020202020204" pitchFamily="34" charset="0"/>
              <a:buChar char="•"/>
            </a:pPr>
            <a:r>
              <a:rPr lang="ja-JP" altLang="en-US" sz="3600" u="sng" dirty="0">
                <a:solidFill>
                  <a:srgbClr val="00B050"/>
                </a:solidFill>
                <a:latin typeface="ＭＳ Ｐゴシック" panose="020B0600070205080204" pitchFamily="50" charset="-128"/>
                <a:ea typeface="ＭＳ Ｐゴシック" panose="020B0600070205080204" pitchFamily="50" charset="-128"/>
              </a:rPr>
              <a:t>子どもにとっての</a:t>
            </a:r>
            <a:r>
              <a:rPr lang="ja-JP" altLang="ja-JP" sz="3600" u="sng" dirty="0">
                <a:solidFill>
                  <a:srgbClr val="00B050"/>
                </a:solidFill>
                <a:latin typeface="ＭＳ Ｐゴシック" panose="020B0600070205080204" pitchFamily="50" charset="-128"/>
                <a:ea typeface="ＭＳ Ｐゴシック" panose="020B0600070205080204" pitchFamily="50" charset="-128"/>
              </a:rPr>
              <a:t>安心</a:t>
            </a:r>
            <a:r>
              <a:rPr lang="ja-JP" altLang="en-US" sz="3600" u="sng" dirty="0">
                <a:solidFill>
                  <a:srgbClr val="00B050"/>
                </a:solidFill>
                <a:latin typeface="ＭＳ Ｐゴシック" panose="020B0600070205080204" pitchFamily="50" charset="-128"/>
                <a:ea typeface="ＭＳ Ｐゴシック" panose="020B0600070205080204" pitchFamily="50" charset="-128"/>
              </a:rPr>
              <a:t>安全</a:t>
            </a:r>
            <a:r>
              <a:rPr lang="ja-JP" altLang="ja-JP" sz="3600" u="sng" dirty="0">
                <a:solidFill>
                  <a:srgbClr val="00B050"/>
                </a:solidFill>
                <a:latin typeface="ＭＳ Ｐゴシック" panose="020B0600070205080204" pitchFamily="50" charset="-128"/>
                <a:ea typeface="ＭＳ Ｐゴシック" panose="020B0600070205080204" pitchFamily="50" charset="-128"/>
              </a:rPr>
              <a:t>の基地</a:t>
            </a:r>
            <a:r>
              <a:rPr lang="ja-JP" altLang="ja-JP" sz="3600" u="sng" dirty="0">
                <a:latin typeface="ＭＳ Ｐゴシック" panose="020B0600070205080204" pitchFamily="50" charset="-128"/>
                <a:ea typeface="ＭＳ Ｐゴシック" panose="020B0600070205080204" pitchFamily="50" charset="-128"/>
              </a:rPr>
              <a:t>を</a:t>
            </a:r>
            <a:r>
              <a:rPr lang="ja-JP" altLang="ja-JP" sz="3600" u="sng" dirty="0">
                <a:solidFill>
                  <a:srgbClr val="FF0000"/>
                </a:solidFill>
                <a:latin typeface="ＭＳ Ｐゴシック" panose="020B0600070205080204" pitchFamily="50" charset="-128"/>
                <a:ea typeface="ＭＳ Ｐゴシック" panose="020B0600070205080204" pitchFamily="50" charset="-128"/>
              </a:rPr>
              <a:t>構築すること</a:t>
            </a:r>
            <a:endParaRPr lang="en-US" altLang="ja-JP" sz="3600" u="sng" dirty="0">
              <a:solidFill>
                <a:srgbClr val="FF0000"/>
              </a:solidFill>
              <a:latin typeface="ＭＳ Ｐゴシック" panose="020B0600070205080204" pitchFamily="50" charset="-128"/>
              <a:ea typeface="ＭＳ Ｐゴシック" panose="020B0600070205080204" pitchFamily="50" charset="-128"/>
            </a:endParaRPr>
          </a:p>
          <a:p>
            <a:pPr marL="342900" indent="-342900" algn="l">
              <a:buFont typeface="Arial" panose="020B0604020202020204" pitchFamily="34" charset="0"/>
              <a:buChar char="•"/>
            </a:pPr>
            <a:endParaRPr lang="ja-JP" altLang="ja-JP" sz="900" dirty="0">
              <a:solidFill>
                <a:srgbClr val="FF0000"/>
              </a:solidFill>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ja-JP" sz="3600" dirty="0">
                <a:solidFill>
                  <a:srgbClr val="0404AC"/>
                </a:solidFill>
                <a:latin typeface="ＭＳ Ｐゴシック" panose="020B0600070205080204" pitchFamily="50" charset="-128"/>
                <a:ea typeface="ＭＳ Ｐゴシック" panose="020B0600070205080204" pitchFamily="50" charset="-128"/>
              </a:rPr>
              <a:t>子どもがずっと心に溜めてきた思いや感情</a:t>
            </a:r>
            <a:r>
              <a:rPr lang="ja-JP" altLang="ja-JP" sz="3600" dirty="0">
                <a:latin typeface="ＭＳ Ｐゴシック" panose="020B0600070205080204" pitchFamily="50" charset="-128"/>
                <a:ea typeface="ＭＳ Ｐゴシック" panose="020B0600070205080204" pitchFamily="50" charset="-128"/>
              </a:rPr>
              <a:t>を吐き出そうとする時、</a:t>
            </a:r>
            <a:r>
              <a:rPr lang="ja-JP" altLang="ja-JP" sz="3600" dirty="0">
                <a:solidFill>
                  <a:srgbClr val="FF0000"/>
                </a:solidFill>
                <a:highlight>
                  <a:srgbClr val="FFFF00"/>
                </a:highlight>
                <a:latin typeface="ＭＳ Ｐゴシック" panose="020B0600070205080204" pitchFamily="50" charset="-128"/>
                <a:ea typeface="ＭＳ Ｐゴシック" panose="020B0600070205080204" pitchFamily="50" charset="-128"/>
              </a:rPr>
              <a:t>それらを受け止め</a:t>
            </a:r>
            <a:r>
              <a:rPr lang="ja-JP" altLang="ja-JP" sz="3600" dirty="0">
                <a:latin typeface="ＭＳ Ｐゴシック" panose="020B0600070205080204" pitchFamily="50" charset="-128"/>
                <a:ea typeface="ＭＳ Ｐゴシック" panose="020B0600070205080204" pitchFamily="50" charset="-128"/>
              </a:rPr>
              <a:t>、子どもの</a:t>
            </a:r>
            <a:r>
              <a:rPr lang="ja-JP" altLang="ja-JP" sz="3600" dirty="0">
                <a:solidFill>
                  <a:srgbClr val="FF0000"/>
                </a:solidFill>
                <a:highlight>
                  <a:srgbClr val="FFFF00"/>
                </a:highlight>
                <a:latin typeface="ＭＳ Ｐゴシック" panose="020B0600070205080204" pitchFamily="50" charset="-128"/>
                <a:ea typeface="ＭＳ Ｐゴシック" panose="020B0600070205080204" pitchFamily="50" charset="-128"/>
              </a:rPr>
              <a:t>心の痛みに寄り添って</a:t>
            </a:r>
            <a:r>
              <a:rPr lang="ja-JP" altLang="ja-JP" sz="3600" dirty="0">
                <a:latin typeface="ＭＳ Ｐゴシック" panose="020B0600070205080204" pitchFamily="50" charset="-128"/>
                <a:ea typeface="ＭＳ Ｐゴシック" panose="020B0600070205080204" pitchFamily="50" charset="-128"/>
              </a:rPr>
              <a:t>あげること</a:t>
            </a:r>
            <a:endParaRPr lang="en-US" altLang="ja-JP" sz="3600" dirty="0">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endParaRPr lang="ja-JP" altLang="ja-JP" sz="900" dirty="0">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ja-JP" sz="3600" dirty="0">
                <a:solidFill>
                  <a:srgbClr val="7030A0"/>
                </a:solidFill>
                <a:latin typeface="ＭＳ Ｐゴシック" panose="020B0600070205080204" pitchFamily="50" charset="-128"/>
                <a:ea typeface="ＭＳ Ｐゴシック" panose="020B0600070205080204" pitchFamily="50" charset="-128"/>
              </a:rPr>
              <a:t>子どもの満たされていない心の飢え（空虚感・孤独感）を満たしていくこと</a:t>
            </a:r>
            <a:r>
              <a:rPr lang="ja-JP" altLang="en-US" sz="3600" dirty="0">
                <a:solidFill>
                  <a:srgbClr val="FF0000"/>
                </a:solidFill>
                <a:highlight>
                  <a:srgbClr val="FFFF00"/>
                </a:highlight>
                <a:latin typeface="ＭＳ Ｐゴシック" panose="020B0600070205080204" pitchFamily="50" charset="-128"/>
                <a:ea typeface="ＭＳ Ｐゴシック" panose="020B0600070205080204" pitchFamily="50" charset="-128"/>
              </a:rPr>
              <a:t>（社会的に活躍できること）</a:t>
            </a:r>
            <a:endParaRPr lang="en-US" altLang="ja-JP" sz="3600" dirty="0">
              <a:solidFill>
                <a:srgbClr val="FF0000"/>
              </a:solidFill>
              <a:highlight>
                <a:srgbClr val="FFFF00"/>
              </a:highlight>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endParaRPr lang="ja-JP" altLang="ja-JP" sz="900" dirty="0">
              <a:solidFill>
                <a:srgbClr val="FF0000"/>
              </a:solidFill>
              <a:latin typeface="ＭＳ Ｐゴシック" panose="020B0600070205080204" pitchFamily="50" charset="-128"/>
              <a:ea typeface="ＭＳ Ｐゴシック" panose="020B0600070205080204" pitchFamily="50" charset="-128"/>
            </a:endParaRPr>
          </a:p>
          <a:p>
            <a:pPr algn="l"/>
            <a:r>
              <a:rPr lang="en-US" altLang="ja-JP" sz="3600" dirty="0">
                <a:latin typeface="ＭＳ Ｐゴシック" panose="020B0600070205080204" pitchFamily="50" charset="-128"/>
                <a:ea typeface="ＭＳ Ｐゴシック" panose="020B0600070205080204" pitchFamily="50" charset="-128"/>
              </a:rPr>
              <a:t>※</a:t>
            </a:r>
            <a:r>
              <a:rPr lang="ja-JP" altLang="en-US" sz="3600" dirty="0">
                <a:latin typeface="ＭＳ Ｐゴシック" panose="020B0600070205080204" pitchFamily="50" charset="-128"/>
                <a:ea typeface="ＭＳ Ｐゴシック" panose="020B0600070205080204" pitchFamily="50" charset="-128"/>
              </a:rPr>
              <a:t>つまり、</a:t>
            </a:r>
            <a:r>
              <a:rPr lang="ja-JP" altLang="ja-JP" sz="3600" u="sng" dirty="0">
                <a:solidFill>
                  <a:srgbClr val="00B050"/>
                </a:solidFill>
                <a:latin typeface="ＭＳ Ｐゴシック" panose="020B0600070205080204" pitchFamily="50" charset="-128"/>
                <a:ea typeface="ＭＳ Ｐゴシック" panose="020B0600070205080204" pitchFamily="50" charset="-128"/>
              </a:rPr>
              <a:t>共感的</a:t>
            </a:r>
            <a:r>
              <a:rPr lang="ja-JP" altLang="ja-JP" sz="3600" u="sng" dirty="0">
                <a:latin typeface="ＭＳ Ｐゴシック" panose="020B0600070205080204" pitchFamily="50" charset="-128"/>
                <a:ea typeface="ＭＳ Ｐゴシック" panose="020B0600070205080204" pitchFamily="50" charset="-128"/>
              </a:rPr>
              <a:t>に子どもの</a:t>
            </a:r>
            <a:r>
              <a:rPr lang="ja-JP" altLang="ja-JP" sz="3600" u="sng" dirty="0">
                <a:solidFill>
                  <a:srgbClr val="00B050"/>
                </a:solidFill>
                <a:latin typeface="ＭＳ Ｐゴシック" panose="020B0600070205080204" pitchFamily="50" charset="-128"/>
                <a:ea typeface="ＭＳ Ｐゴシック" panose="020B0600070205080204" pitchFamily="50" charset="-128"/>
              </a:rPr>
              <a:t>気持ちを汲み取り</a:t>
            </a:r>
            <a:r>
              <a:rPr lang="ja-JP" altLang="ja-JP" sz="3600" u="sng" dirty="0">
                <a:latin typeface="ＭＳ Ｐゴシック" panose="020B0600070205080204" pitchFamily="50" charset="-128"/>
                <a:ea typeface="ＭＳ Ｐゴシック" panose="020B0600070205080204" pitchFamily="50" charset="-128"/>
              </a:rPr>
              <a:t>、子どもの反応や求めに応えようとする関わりが、特に重要である</a:t>
            </a:r>
          </a:p>
          <a:p>
            <a:pPr marL="571500" indent="-571500" algn="l">
              <a:buFont typeface="Arial" panose="020B0604020202020204" pitchFamily="34" charset="0"/>
              <a:buChar char="•"/>
            </a:pPr>
            <a:endParaRPr kumimoji="1" lang="ja-JP" altLang="en-US" sz="3600" dirty="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a:t>
            </a:fld>
            <a:endParaRPr kumimoji="1" lang="ja-JP" altLang="en-US" dirty="0"/>
          </a:p>
        </p:txBody>
      </p:sp>
      <p:sp>
        <p:nvSpPr>
          <p:cNvPr id="5" name="日付プレースホルダー 4"/>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619381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9C0F04-B88C-E684-7C9D-C91D741EC277}"/>
              </a:ext>
            </a:extLst>
          </p:cNvPr>
          <p:cNvPicPr>
            <a:picLocks noChangeAspect="1"/>
          </p:cNvPicPr>
          <p:nvPr/>
        </p:nvPicPr>
        <p:blipFill>
          <a:blip r:embed="rId2"/>
          <a:stretch>
            <a:fillRect/>
          </a:stretch>
        </p:blipFill>
        <p:spPr>
          <a:xfrm>
            <a:off x="1059051" y="0"/>
            <a:ext cx="10073898" cy="6858000"/>
          </a:xfrm>
          <a:prstGeom prst="rect">
            <a:avLst/>
          </a:prstGeom>
        </p:spPr>
      </p:pic>
      <p:sp>
        <p:nvSpPr>
          <p:cNvPr id="2" name="日付プレースホルダー 1">
            <a:extLst>
              <a:ext uri="{FF2B5EF4-FFF2-40B4-BE49-F238E27FC236}">
                <a16:creationId xmlns:a16="http://schemas.microsoft.com/office/drawing/2014/main" id="{6779F2DD-BB44-2943-4141-4BB37E2F046C}"/>
              </a:ext>
            </a:extLst>
          </p:cNvPr>
          <p:cNvSpPr>
            <a:spLocks noGrp="1"/>
          </p:cNvSpPr>
          <p:nvPr>
            <p:ph type="dt" sz="half" idx="10"/>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7C40A8-5073-5773-71B6-A9672D1D0130}"/>
              </a:ext>
            </a:extLst>
          </p:cNvPr>
          <p:cNvSpPr>
            <a:spLocks noGrp="1"/>
          </p:cNvSpPr>
          <p:nvPr>
            <p:ph type="sldNum" sz="quarter" idx="12"/>
          </p:nvPr>
        </p:nvSpPr>
        <p:spPr/>
        <p:txBody>
          <a:bodyPr/>
          <a:lstStyle/>
          <a:p>
            <a:fld id="{5AB4CEAA-A475-442B-8C24-E7BCA606E1D5}" type="slidenum">
              <a:rPr kumimoji="1" lang="ja-JP" altLang="en-US" smtClean="0"/>
              <a:t>70</a:t>
            </a:fld>
            <a:endParaRPr kumimoji="1" lang="ja-JP" altLang="en-US"/>
          </a:p>
        </p:txBody>
      </p:sp>
    </p:spTree>
    <p:extLst>
      <p:ext uri="{BB962C8B-B14F-4D97-AF65-F5344CB8AC3E}">
        <p14:creationId xmlns:p14="http://schemas.microsoft.com/office/powerpoint/2010/main" val="123141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逆境的小児期体験</a:t>
            </a:r>
            <a:r>
              <a:rPr lang="ja-JP" altLang="en-US"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t>
            </a:r>
            <a:r>
              <a:rPr lang="en-US"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ACE)</a:t>
            </a:r>
            <a:r>
              <a:rPr lang="ja-JP" altLang="en-US" sz="4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とは</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逆境には、</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暴言や侮辱、精神的または物理的なネグレクト（育児放棄）、身体的または性的虐待、親のうつ病、精神疾患、アルコ</a:t>
            </a:r>
            <a:r>
              <a:rPr lang="ja-JP" altLang="en-US"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rPr>
              <a:t>ー</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ルや他の物質への依存、母親が虐待される場面を目撃、親の別居または離婚など</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が含まれる</a:t>
            </a:r>
            <a:endParaRPr lang="en-US" altLang="ja-JP" sz="3600" kern="100" dirty="0">
              <a:latin typeface="游明朝" panose="02020400000000000000" pitchFamily="18" charset="-128"/>
              <a:ea typeface="游明朝" panose="02020400000000000000" pitchFamily="18"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当</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初は</a:t>
            </a:r>
            <a:r>
              <a:rPr lang="en-US"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10</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項目が挙げられていたが、その後の研究によって、他の小児期のトラウマ（</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親との死別、きょうだいが虐待される場面を目撃、居住する地域における暴力、貧困家庭、父親が母親に虐待される場面を目撃、クラスメートや教師によるいじめなど</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）も長期間にわたる影響を及ぼすことが明らかになった</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71</a:t>
            </a:fld>
            <a:endParaRPr kumimoji="1" lang="ja-JP" altLang="en-US"/>
          </a:p>
        </p:txBody>
      </p:sp>
      <p:sp>
        <p:nvSpPr>
          <p:cNvPr id="5" name="日付プレースホルダー 4">
            <a:extLst>
              <a:ext uri="{FF2B5EF4-FFF2-40B4-BE49-F238E27FC236}">
                <a16:creationId xmlns:a16="http://schemas.microsoft.com/office/drawing/2014/main" id="{BC451F59-63F7-EEBF-95ED-37A0B10D4731}"/>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5996492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逆境的小児期体験</a:t>
            </a:r>
            <a:r>
              <a:rPr lang="ja-JP" altLang="en-US"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t>
            </a:r>
            <a:r>
              <a:rPr lang="en-US"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ACE)</a:t>
            </a:r>
            <a:r>
              <a:rPr lang="ja-JP" altLang="en-US"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がもたらすもの</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1028700" lvl="1" indent="-571500" algn="l">
              <a:buClr>
                <a:srgbClr val="000000"/>
              </a:buClr>
              <a:buFont typeface="Arial" panose="020B0604020202020204" pitchFamily="34" charset="0"/>
              <a:buChar char="•"/>
            </a:pPr>
            <a:r>
              <a:rPr lang="en-US" altLang="ja-JP" sz="3600" kern="1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2012</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年に</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ＡＣＥ（Ａｄｖｅｒｓｅ</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ｈｉｌｄｈｏ</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od</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Ｅｘｐｅｒｉｅｎｃ</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e</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ｓ</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逆境的小児期体験）</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の研究</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と出会った</a:t>
            </a:r>
            <a:endParaRPr lang="en-US" altLang="ja-JP" sz="36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ＡＣＥ研究では</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さまざまな子ども時代の逆境と、成人後の身体疾患および精神障害の発症には、明らかに科学的な因果関係がある</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ことが証明されている</a:t>
            </a:r>
            <a:endParaRPr lang="en-US"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こうしたネガティブな経験が長く続くと、</a:t>
            </a: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子どもの脳の構造が</a:t>
            </a:r>
            <a:r>
              <a:rPr lang="ja-JP" altLang="en-US"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変化する</a:t>
            </a:r>
            <a:endParaRPr lang="en-US"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ストレスホルモンの分泌をコントロールする</a:t>
            </a:r>
            <a:r>
              <a:rPr lang="ja-JP" altLang="ja-JP" sz="3600" kern="100" dirty="0">
                <a:solidFill>
                  <a:srgbClr val="7030A0"/>
                </a:solidFill>
                <a:effectLst/>
                <a:latin typeface="游明朝" panose="02020400000000000000" pitchFamily="18" charset="-128"/>
                <a:ea typeface="ＭＳ Ｐゴシック" panose="020B0600070205080204" pitchFamily="50" charset="-128"/>
                <a:cs typeface="Times New Roman" panose="02020603050405020304" pitchFamily="18" charset="0"/>
              </a:rPr>
              <a:t>遺伝子発現が変化し</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FFC000"/>
                </a:solidFill>
                <a:effectLst/>
                <a:latin typeface="游明朝" panose="02020400000000000000" pitchFamily="18" charset="-128"/>
                <a:ea typeface="ＭＳ Ｐゴシック" panose="020B0600070205080204" pitchFamily="50" charset="-128"/>
                <a:cs typeface="Times New Roman" panose="02020603050405020304" pitchFamily="18" charset="0"/>
              </a:rPr>
              <a:t>炎症性ストレスの過剰反応を引き起こして</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、成人後に病気にかかりやすくなる</a:t>
            </a: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72</a:t>
            </a:fld>
            <a:endParaRPr kumimoji="1" lang="ja-JP" altLang="en-US"/>
          </a:p>
        </p:txBody>
      </p:sp>
      <p:sp>
        <p:nvSpPr>
          <p:cNvPr id="5" name="日付プレースホルダー 4">
            <a:extLst>
              <a:ext uri="{FF2B5EF4-FFF2-40B4-BE49-F238E27FC236}">
                <a16:creationId xmlns:a16="http://schemas.microsoft.com/office/drawing/2014/main" id="{CCE36B75-B4CD-8126-D7C1-0BDF1A749FC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94883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dirty="0">
                <a:latin typeface="ＭＳ Ｐゴシック" panose="020B0600070205080204" pitchFamily="50" charset="-128"/>
                <a:ea typeface="ＭＳ Ｐゴシック" panose="020B0600070205080204" pitchFamily="50" charset="-128"/>
              </a:rPr>
              <a:t>現代の医療</a:t>
            </a:r>
            <a:r>
              <a:rPr lang="ja-JP" altLang="en-US" sz="4800" dirty="0">
                <a:latin typeface="ＭＳ Ｐゴシック" panose="020B0600070205080204" pitchFamily="50" charset="-128"/>
                <a:ea typeface="ＭＳ Ｐゴシック" panose="020B0600070205080204" pitchFamily="50" charset="-128"/>
              </a:rPr>
              <a:t>に求められるもの</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医師は、</a:t>
            </a:r>
            <a:r>
              <a:rPr lang="ja-JP" altLang="en-US" sz="3600" dirty="0">
                <a:solidFill>
                  <a:srgbClr val="FF0000"/>
                </a:solidFill>
                <a:latin typeface="ＭＳ Ｐゴシック" panose="020B0600070205080204" pitchFamily="50" charset="-128"/>
                <a:ea typeface="ＭＳ Ｐゴシック" panose="020B0600070205080204" pitchFamily="50" charset="-128"/>
              </a:rPr>
              <a:t>慢性で難治性の病気、痛み、苦痛の根本的な原因を突き止める為に</a:t>
            </a:r>
            <a:r>
              <a:rPr lang="ja-JP" altLang="en-US" sz="3600" dirty="0">
                <a:latin typeface="ＭＳ Ｐゴシック" panose="020B0600070205080204" pitchFamily="50" charset="-128"/>
                <a:ea typeface="ＭＳ Ｐゴシック" panose="020B0600070205080204" pitchFamily="50" charset="-128"/>
              </a:rPr>
              <a:t>、あらゆる情報を集める必要がある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ＡＣＥ研究を理解すれば、</a:t>
            </a:r>
            <a:r>
              <a:rPr lang="ja-JP" altLang="en-US" sz="3600" u="sng" dirty="0">
                <a:solidFill>
                  <a:srgbClr val="0000CC"/>
                </a:solidFill>
                <a:latin typeface="ＭＳ Ｐゴシック" panose="020B0600070205080204" pitchFamily="50" charset="-128"/>
                <a:ea typeface="ＭＳ Ｐゴシック" panose="020B0600070205080204" pitchFamily="50" charset="-128"/>
              </a:rPr>
              <a:t>これまで医療がほとんど役に立たなかった機能性疾患の分野に新たな道が開ける</a:t>
            </a:r>
            <a:endParaRPr lang="en-US" altLang="ja-JP" sz="3600" u="sng"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長いあいだ慢性の病気に苦しみ、</a:t>
            </a:r>
            <a:r>
              <a:rPr lang="ja-JP" altLang="en-US" sz="3600" dirty="0">
                <a:solidFill>
                  <a:srgbClr val="00B050"/>
                </a:solidFill>
                <a:latin typeface="ＭＳ Ｐゴシック" panose="020B0600070205080204" pitchFamily="50" charset="-128"/>
                <a:ea typeface="ＭＳ Ｐゴシック" panose="020B0600070205080204" pitchFamily="50" charset="-128"/>
              </a:rPr>
              <a:t>なかば諦めている患者を助けることができる</a:t>
            </a: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医師にとって、診断を下すための情報源は</a:t>
            </a:r>
            <a:r>
              <a:rPr lang="ja-JP" altLang="en-US" sz="3600" dirty="0">
                <a:solidFill>
                  <a:srgbClr val="7030A0"/>
                </a:solidFill>
                <a:latin typeface="ＭＳ Ｐゴシック" panose="020B0600070205080204" pitchFamily="50" charset="-128"/>
                <a:ea typeface="ＭＳ Ｐゴシック" panose="020B0600070205080204" pitchFamily="50" charset="-128"/>
              </a:rPr>
              <a:t>患者の病歴、診察、臨床検査</a:t>
            </a:r>
            <a:r>
              <a:rPr lang="ja-JP" altLang="en-US" sz="3600" dirty="0">
                <a:latin typeface="ＭＳ Ｐゴシック" panose="020B0600070205080204" pitchFamily="50" charset="-128"/>
                <a:ea typeface="ＭＳ Ｐゴシック" panose="020B0600070205080204" pitchFamily="50" charset="-128"/>
              </a:rPr>
              <a:t>の３つしかない</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患者は圧倒的に検査の結果で診断が出ると思いこんでいるが、</a:t>
            </a:r>
            <a:r>
              <a:rPr lang="ja-JP" altLang="en-US" sz="3600" dirty="0">
                <a:solidFill>
                  <a:srgbClr val="FFC000"/>
                </a:solidFill>
                <a:latin typeface="ＭＳ Ｐゴシック" panose="020B0600070205080204" pitchFamily="50" charset="-128"/>
                <a:ea typeface="ＭＳ Ｐゴシック" panose="020B0600070205080204" pitchFamily="50" charset="-128"/>
              </a:rPr>
              <a:t>経験豊富な医師なら患者の病歴で診断を下す</a:t>
            </a:r>
            <a:endParaRPr lang="en-US" altLang="ja-JP" sz="3600" dirty="0">
              <a:solidFill>
                <a:srgbClr val="FFC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73</a:t>
            </a:fld>
            <a:endParaRPr kumimoji="1" lang="ja-JP" altLang="en-US"/>
          </a:p>
        </p:txBody>
      </p:sp>
      <p:sp>
        <p:nvSpPr>
          <p:cNvPr id="5" name="日付プレースホルダー 4">
            <a:extLst>
              <a:ext uri="{FF2B5EF4-FFF2-40B4-BE49-F238E27FC236}">
                <a16:creationId xmlns:a16="http://schemas.microsoft.com/office/drawing/2014/main" id="{361CB40D-AB18-A3FE-92B3-D37E0E9B6BB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05796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「身体」と「精神」「心理」のあいだの壁</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ＡＣＥ研究のおかげで、今後、医師は患者のそれまでの体験を総合的に見て、</a:t>
            </a:r>
            <a:r>
              <a:rPr lang="ja-JP" altLang="en-US" sz="3600" u="sng" dirty="0">
                <a:solidFill>
                  <a:srgbClr val="FF0000"/>
                </a:solidFill>
                <a:latin typeface="ＭＳ Ｐゴシック" panose="020B0600070205080204" pitchFamily="50" charset="-128"/>
                <a:ea typeface="ＭＳ Ｐゴシック" panose="020B0600070205080204" pitchFamily="50" charset="-128"/>
              </a:rPr>
              <a:t>はるか昔のストレス要因が健康を害する時限爆弾となっている可能性を</a:t>
            </a:r>
            <a:r>
              <a:rPr lang="ja-JP" altLang="en-US" sz="3600" u="sng" dirty="0">
                <a:latin typeface="ＭＳ Ｐゴシック" panose="020B0600070205080204" pitchFamily="50" charset="-128"/>
                <a:ea typeface="ＭＳ Ｐゴシック" panose="020B0600070205080204" pitchFamily="50" charset="-128"/>
              </a:rPr>
              <a:t>、見抜けるようになるかもしれない</a:t>
            </a:r>
            <a:endParaRPr lang="en-US" altLang="ja-JP" sz="3600" u="sng"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ＡＣＥを疾患のおもな要因の一つとする症例が増えれば、回復に要する時間も大幅に短縮されるだろう</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変革を妨げているのは、</a:t>
            </a:r>
            <a:r>
              <a:rPr lang="ja-JP" altLang="en-US" sz="3600" dirty="0">
                <a:solidFill>
                  <a:srgbClr val="0000CC"/>
                </a:solidFill>
                <a:latin typeface="ＭＳ Ｐゴシック" panose="020B0600070205080204" pitchFamily="50" charset="-128"/>
                <a:ea typeface="ＭＳ Ｐゴシック" panose="020B0600070205080204" pitchFamily="50" charset="-128"/>
              </a:rPr>
              <a:t>身体疾患と精神疾患の薬が、依然として異なる分類に属していることだ</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「医療行為の行い方」にＡＣＥ研究を利用するには、従来の医療における</a:t>
            </a:r>
            <a:r>
              <a:rPr lang="ja-JP" altLang="en-US" sz="3600" dirty="0">
                <a:solidFill>
                  <a:srgbClr val="00B050"/>
                </a:solidFill>
                <a:latin typeface="ＭＳ Ｐゴシック" panose="020B0600070205080204" pitchFamily="50" charset="-128"/>
                <a:ea typeface="ＭＳ Ｐゴシック" panose="020B0600070205080204" pitchFamily="50" charset="-128"/>
              </a:rPr>
              <a:t>「身体」と「精神」「心理」のあいだの壁を撤廃すること</a:t>
            </a:r>
            <a:r>
              <a:rPr lang="ja-JP" altLang="en-US" sz="3600" dirty="0">
                <a:latin typeface="ＭＳ Ｐゴシック" panose="020B0600070205080204" pitchFamily="50" charset="-128"/>
                <a:ea typeface="ＭＳ Ｐゴシック" panose="020B0600070205080204" pitchFamily="50" charset="-128"/>
              </a:rPr>
              <a:t>が必要となる</a:t>
            </a: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74</a:t>
            </a:fld>
            <a:endParaRPr kumimoji="1" lang="ja-JP" altLang="en-US"/>
          </a:p>
        </p:txBody>
      </p:sp>
      <p:sp>
        <p:nvSpPr>
          <p:cNvPr id="5" name="日付プレースホルダー 4">
            <a:extLst>
              <a:ext uri="{FF2B5EF4-FFF2-40B4-BE49-F238E27FC236}">
                <a16:creationId xmlns:a16="http://schemas.microsoft.com/office/drawing/2014/main" id="{749C8C2D-AF17-26F2-9ED9-AA7D3A88C9B4}"/>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533248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遺伝子修飾（エピジェネティクス）</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幼少時のストレスは、</a:t>
            </a:r>
            <a:r>
              <a:rPr lang="ja-JP" altLang="en-US" sz="3600" u="sng" dirty="0">
                <a:solidFill>
                  <a:srgbClr val="FF0000"/>
                </a:solidFill>
                <a:latin typeface="ＭＳ Ｐゴシック" panose="020B0600070205080204" pitchFamily="50" charset="-128"/>
                <a:ea typeface="ＭＳ Ｐゴシック" panose="020B0600070205080204" pitchFamily="50" charset="-128"/>
              </a:rPr>
              <a:t>脳に変化を起こし、免疫システムがリセットされ、ストレスにまったく反応しなくなるか、逆に過剰に反応してストレス反応を止めることができなくなる</a:t>
            </a:r>
            <a:endParaRPr lang="en-US" altLang="ja-JP" sz="3600" u="sng" dirty="0">
              <a:solidFill>
                <a:srgbClr val="FF0000"/>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このストレス反応の変化は</a:t>
            </a:r>
            <a:r>
              <a:rPr lang="ja-JP" altLang="en-US" sz="3600" dirty="0">
                <a:solidFill>
                  <a:srgbClr val="0000CC"/>
                </a:solidFill>
                <a:latin typeface="ＭＳ Ｐゴシック" panose="020B0600070205080204" pitchFamily="50" charset="-128"/>
                <a:ea typeface="ＭＳ Ｐゴシック" panose="020B0600070205080204" pitchFamily="50" charset="-128"/>
              </a:rPr>
              <a:t>「エピジェネティクス」</a:t>
            </a:r>
            <a:r>
              <a:rPr lang="ja-JP" altLang="en-US" sz="3600" dirty="0">
                <a:latin typeface="ＭＳ Ｐゴシック" panose="020B0600070205080204" pitchFamily="50" charset="-128"/>
                <a:ea typeface="ＭＳ Ｐゴシック" panose="020B0600070205080204" pitchFamily="50" charset="-128"/>
              </a:rPr>
              <a:t>と呼ばれる遺伝子を超えた変異で、</a:t>
            </a:r>
            <a:r>
              <a:rPr lang="ja-JP" altLang="en-US" sz="3600" dirty="0">
                <a:solidFill>
                  <a:srgbClr val="0000CC"/>
                </a:solidFill>
                <a:latin typeface="ＭＳ Ｐゴシック" panose="020B0600070205080204" pitchFamily="50" charset="-128"/>
                <a:ea typeface="ＭＳ Ｐゴシック" panose="020B0600070205080204" pitchFamily="50" charset="-128"/>
              </a:rPr>
              <a:t>幼少時の環境によって体内で有効な遺伝子が永久に変わってしまう</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脳が発達段階にある子どもが、繰り返し「闘争・逃走反応の状態」にさらされると、慢性的なストレスのせいで、</a:t>
            </a:r>
            <a:r>
              <a:rPr lang="ja-JP" altLang="en-US" sz="3600" dirty="0">
                <a:solidFill>
                  <a:srgbClr val="00B050"/>
                </a:solidFill>
                <a:latin typeface="ＭＳ Ｐゴシック" panose="020B0600070205080204" pitchFamily="50" charset="-128"/>
                <a:ea typeface="ＭＳ Ｐゴシック" panose="020B0600070205080204" pitchFamily="50" charset="-128"/>
              </a:rPr>
              <a:t>ストレス反応を調整する遺伝子に対して機能をオフにする目印（メチル化）がつけられ</a:t>
            </a:r>
            <a:r>
              <a:rPr lang="ja-JP" altLang="en-US" sz="3600" dirty="0">
                <a:latin typeface="ＭＳ Ｐゴシック" panose="020B0600070205080204" pitchFamily="50" charset="-128"/>
                <a:ea typeface="ＭＳ Ｐゴシック" panose="020B0600070205080204" pitchFamily="50" charset="-128"/>
              </a:rPr>
              <a:t>、脳は生涯にわたって反応を正しく調整できなくなる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75</a:t>
            </a:fld>
            <a:endParaRPr kumimoji="1" lang="ja-JP" altLang="en-US"/>
          </a:p>
        </p:txBody>
      </p:sp>
      <p:sp>
        <p:nvSpPr>
          <p:cNvPr id="5" name="日付プレースホルダー 4">
            <a:extLst>
              <a:ext uri="{FF2B5EF4-FFF2-40B4-BE49-F238E27FC236}">
                <a16:creationId xmlns:a16="http://schemas.microsoft.com/office/drawing/2014/main" id="{3CB5BE44-CEA5-6B88-D02E-B331582BF8C0}"/>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6871162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dirty="0">
                <a:latin typeface="ＭＳ Ｐゴシック" panose="020B0600070205080204" pitchFamily="50" charset="-128"/>
                <a:ea typeface="ＭＳ Ｐゴシック" panose="020B0600070205080204" pitchFamily="50" charset="-128"/>
              </a:rPr>
              <a:t>重要な遺伝子スイッチがオフになる</a:t>
            </a: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u="sng" dirty="0">
                <a:solidFill>
                  <a:srgbClr val="FF0000"/>
                </a:solidFill>
                <a:latin typeface="ＭＳ Ｐゴシック" panose="020B0600070205080204" pitchFamily="50" charset="-128"/>
                <a:ea typeface="ＭＳ Ｐゴシック" panose="020B0600070205080204" pitchFamily="50" charset="-128"/>
              </a:rPr>
              <a:t>「エピジジェネティック・サイレンシング」</a:t>
            </a:r>
            <a:r>
              <a:rPr lang="ja-JP" altLang="en-US" sz="3600" u="sng" dirty="0">
                <a:latin typeface="ＭＳ Ｐゴシック" panose="020B0600070205080204" pitchFamily="50" charset="-128"/>
                <a:ea typeface="ＭＳ Ｐゴシック" panose="020B0600070205080204" pitchFamily="50" charset="-128"/>
              </a:rPr>
              <a:t>が起こると、</a:t>
            </a:r>
            <a:r>
              <a:rPr lang="ja-JP" altLang="en-US" sz="3600" u="sng" dirty="0">
                <a:solidFill>
                  <a:srgbClr val="FF0000"/>
                </a:solidFill>
                <a:latin typeface="ＭＳ Ｐゴシック" panose="020B0600070205080204" pitchFamily="50" charset="-128"/>
                <a:ea typeface="ＭＳ Ｐゴシック" panose="020B0600070205080204" pitchFamily="50" charset="-128"/>
              </a:rPr>
              <a:t>メチルグループと呼ばれる小さなマーカー</a:t>
            </a:r>
            <a:r>
              <a:rPr lang="ja-JP" altLang="en-US" sz="3600" u="sng" dirty="0">
                <a:latin typeface="ＭＳ Ｐゴシック" panose="020B0600070205080204" pitchFamily="50" charset="-128"/>
                <a:ea typeface="ＭＳ Ｐゴシック" panose="020B0600070205080204" pitchFamily="50" charset="-128"/>
              </a:rPr>
              <a:t>が脳内のストレスホルモン受容体の活動を制御する</a:t>
            </a:r>
            <a:r>
              <a:rPr lang="ja-JP" altLang="en-US" sz="3600" u="sng" dirty="0">
                <a:solidFill>
                  <a:srgbClr val="FF0000"/>
                </a:solidFill>
                <a:latin typeface="ＭＳ Ｐゴシック" panose="020B0600070205080204" pitchFamily="50" charset="-128"/>
                <a:ea typeface="ＭＳ Ｐゴシック" panose="020B0600070205080204" pitchFamily="50" charset="-128"/>
              </a:rPr>
              <a:t>遺伝子につけられる</a:t>
            </a:r>
            <a:endParaRPr lang="en-US" altLang="ja-JP" sz="3600" u="sng" dirty="0">
              <a:solidFill>
                <a:srgbClr val="FF0000"/>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このマーカーは、成人期に海馬のストレスホルモンを調整するゲノムにおいて、</a:t>
            </a:r>
            <a:r>
              <a:rPr lang="ja-JP" altLang="en-US" sz="3600" dirty="0">
                <a:solidFill>
                  <a:srgbClr val="0000CC"/>
                </a:solidFill>
                <a:latin typeface="ＭＳ Ｐゴシック" panose="020B0600070205080204" pitchFamily="50" charset="-128"/>
                <a:ea typeface="ＭＳ Ｐゴシック" panose="020B0600070205080204" pitchFamily="50" charset="-128"/>
              </a:rPr>
              <a:t>重要な遺伝子のスイッチをオフにする</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solidFill>
                  <a:srgbClr val="00B050"/>
                </a:solidFill>
                <a:latin typeface="ＭＳ Ｐゴシック" panose="020B0600070205080204" pitchFamily="50" charset="-128"/>
                <a:ea typeface="ＭＳ Ｐゴシック" panose="020B0600070205080204" pitchFamily="50" charset="-128"/>
              </a:rPr>
              <a:t>脳が生来のストレス反応を制御できなくなると、つねに過覚醒で反応している状態になる</a:t>
            </a:r>
            <a:endParaRPr lang="en-US" altLang="ja-JP" sz="3600" dirty="0">
              <a:solidFill>
                <a:srgbClr val="00B050"/>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すると、</a:t>
            </a:r>
            <a:r>
              <a:rPr lang="ja-JP" altLang="en-US" sz="3600" dirty="0">
                <a:solidFill>
                  <a:srgbClr val="FFC000"/>
                </a:solidFill>
                <a:latin typeface="ＭＳ Ｐゴシック" panose="020B0600070205080204" pitchFamily="50" charset="-128"/>
                <a:ea typeface="ＭＳ Ｐゴシック" panose="020B0600070205080204" pitchFamily="50" charset="-128"/>
              </a:rPr>
              <a:t>炎症を引き起こすホルモンや物質が微量ながらも放出されつづける</a:t>
            </a:r>
            <a:endParaRPr lang="en-US" altLang="ja-JP" sz="3600" dirty="0">
              <a:solidFill>
                <a:srgbClr val="FFC000"/>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76</a:t>
            </a:fld>
            <a:endParaRPr kumimoji="1" lang="ja-JP" altLang="en-US"/>
          </a:p>
        </p:txBody>
      </p:sp>
      <p:sp>
        <p:nvSpPr>
          <p:cNvPr id="5" name="日付プレースホルダー 4">
            <a:extLst>
              <a:ext uri="{FF2B5EF4-FFF2-40B4-BE49-F238E27FC236}">
                <a16:creationId xmlns:a16="http://schemas.microsoft.com/office/drawing/2014/main" id="{8FBF917A-67E1-30BF-CC3A-EF8929E112A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003496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子どものころに慢性的なストレスを受けると</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dirty="0">
                <a:solidFill>
                  <a:srgbClr val="FF0000"/>
                </a:solidFill>
                <a:latin typeface="ＭＳ Ｐゴシック" panose="020B0600070205080204" pitchFamily="50" charset="-128"/>
                <a:ea typeface="ＭＳ Ｐゴシック" panose="020B0600070205080204" pitchFamily="50" charset="-128"/>
              </a:rPr>
              <a:t>小児期や思春期にＨＰＡ軸に負荷がかかりすぎると</a:t>
            </a:r>
            <a:r>
              <a:rPr lang="ja-JP" altLang="en-US" sz="3600" dirty="0">
                <a:latin typeface="ＭＳ Ｐゴシック" panose="020B0600070205080204" pitchFamily="50" charset="-128"/>
                <a:ea typeface="ＭＳ Ｐゴシック" panose="020B0600070205080204" pitchFamily="50" charset="-128"/>
              </a:rPr>
              <a:t>、長期にわたる副作用が表れる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ストレけた時点での影響だけでなく、</a:t>
            </a:r>
            <a:r>
              <a:rPr lang="ja-JP" altLang="en-US" sz="3600" u="sng" dirty="0">
                <a:solidFill>
                  <a:srgbClr val="FF0000"/>
                </a:solidFill>
                <a:latin typeface="ＭＳ Ｐゴシック" panose="020B0600070205080204" pitchFamily="50" charset="-128"/>
                <a:ea typeface="ＭＳ Ｐゴシック" panose="020B0600070205080204" pitchFamily="50" charset="-128"/>
              </a:rPr>
              <a:t>子どものころに慢性的なストレスを受けると</a:t>
            </a:r>
            <a:r>
              <a:rPr lang="ja-JP" altLang="en-US" sz="3600" u="sng" dirty="0">
                <a:latin typeface="ＭＳ Ｐゴシック" panose="020B0600070205080204" pitchFamily="50" charset="-128"/>
                <a:ea typeface="ＭＳ Ｐゴシック" panose="020B0600070205080204" pitchFamily="50" charset="-128"/>
              </a:rPr>
              <a:t>、その後の人生におけるストレス反応が生物学的に再プログラミングされてしまう</a:t>
            </a:r>
            <a:endParaRPr lang="en-US" altLang="ja-JP" sz="3600" u="sng"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その結果、</a:t>
            </a:r>
            <a:r>
              <a:rPr lang="en-US" altLang="ja-JP" sz="3600" dirty="0">
                <a:latin typeface="ＭＳ Ｐゴシック" panose="020B0600070205080204" pitchFamily="50" charset="-128"/>
                <a:ea typeface="ＭＳ Ｐゴシック" panose="020B0600070205080204" pitchFamily="50" charset="-128"/>
              </a:rPr>
              <a:t>30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40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50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a:t>
            </a:r>
            <a:r>
              <a:rPr lang="ja-JP" altLang="en-US" sz="3600" dirty="0">
                <a:latin typeface="ＭＳ Ｐゴシック" panose="020B0600070205080204" pitchFamily="50" charset="-128"/>
                <a:ea typeface="ＭＳ Ｐゴシック" panose="020B0600070205080204" pitchFamily="50" charset="-128"/>
              </a:rPr>
              <a:t>となるにつれ、</a:t>
            </a:r>
            <a:r>
              <a:rPr lang="ja-JP" altLang="en-US" sz="3600" dirty="0">
                <a:solidFill>
                  <a:srgbClr val="0000CC"/>
                </a:solidFill>
                <a:latin typeface="ＭＳ Ｐゴシック" panose="020B0600070205080204" pitchFamily="50" charset="-128"/>
                <a:ea typeface="ＭＳ Ｐゴシック" panose="020B0600070205080204" pitchFamily="50" charset="-128"/>
              </a:rPr>
              <a:t>内分泌腺や免疫の機能から体や細胞を攻撃するストレスホルモンがいつ量産されてもおかしくない状態となる</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ストレスの制御システムが損傷を受けると、</a:t>
            </a:r>
            <a:r>
              <a:rPr lang="ja-JP" altLang="en-US" sz="3600" dirty="0">
                <a:solidFill>
                  <a:srgbClr val="00B050"/>
                </a:solidFill>
                <a:latin typeface="ＭＳ Ｐゴシック" panose="020B0600070205080204" pitchFamily="50" charset="-128"/>
                <a:ea typeface="ＭＳ Ｐゴシック" panose="020B0600070205080204" pitchFamily="50" charset="-128"/>
              </a:rPr>
              <a:t>私たちはストレスに過剰に反応し、過敏な状態から自然に元に戻る力が低下し、</a:t>
            </a:r>
            <a:r>
              <a:rPr lang="ja-JP" altLang="en-US" sz="3600" dirty="0">
                <a:latin typeface="ＭＳ Ｐゴシック" panose="020B0600070205080204" pitchFamily="50" charset="-128"/>
                <a:ea typeface="ＭＳ Ｐゴシック" panose="020B0600070205080204" pitchFamily="50" charset="-128"/>
              </a:rPr>
              <a:t>つねに反応していることになる</a:t>
            </a:r>
          </a:p>
          <a:p>
            <a:pPr algn="l"/>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77</a:t>
            </a:fld>
            <a:endParaRPr kumimoji="1" lang="ja-JP" altLang="en-US" dirty="0"/>
          </a:p>
        </p:txBody>
      </p:sp>
      <p:sp>
        <p:nvSpPr>
          <p:cNvPr id="5" name="日付プレースホルダー 4">
            <a:extLst>
              <a:ext uri="{FF2B5EF4-FFF2-40B4-BE49-F238E27FC236}">
                <a16:creationId xmlns:a16="http://schemas.microsoft.com/office/drawing/2014/main" id="{138CF7B1-1F71-F1CF-5F45-C6A0CB6121AE}"/>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185364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78</a:t>
            </a:fld>
            <a:endParaRPr kumimoji="1" lang="ja-JP" altLang="en-US"/>
          </a:p>
        </p:txBody>
      </p:sp>
      <p:sp>
        <p:nvSpPr>
          <p:cNvPr id="5" name="正方形/長方形 4">
            <a:extLst>
              <a:ext uri="{FF2B5EF4-FFF2-40B4-BE49-F238E27FC236}">
                <a16:creationId xmlns:a16="http://schemas.microsoft.com/office/drawing/2014/main" id="{7A3D93A0-3B5E-145C-5C1E-94D063C6FF2B}"/>
              </a:ext>
            </a:extLst>
          </p:cNvPr>
          <p:cNvSpPr/>
          <p:nvPr/>
        </p:nvSpPr>
        <p:spPr>
          <a:xfrm>
            <a:off x="4206240" y="4346917"/>
            <a:ext cx="1266092" cy="801858"/>
          </a:xfrm>
          <a:prstGeom prst="rect">
            <a:avLst/>
          </a:prstGeom>
          <a:solidFill>
            <a:srgbClr val="F8E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44CF275-F68E-D378-BC9F-4965B0DACD80}"/>
              </a:ext>
            </a:extLst>
          </p:cNvPr>
          <p:cNvSpPr txBox="1"/>
          <p:nvPr/>
        </p:nvSpPr>
        <p:spPr>
          <a:xfrm>
            <a:off x="6780628" y="351692"/>
            <a:ext cx="184731" cy="369332"/>
          </a:xfrm>
          <a:prstGeom prst="rect">
            <a:avLst/>
          </a:prstGeom>
          <a:noFill/>
        </p:spPr>
        <p:txBody>
          <a:bodyPr wrap="none" rtlCol="0">
            <a:spAutoFit/>
          </a:bodyPr>
          <a:lstStyle/>
          <a:p>
            <a:endParaRPr kumimoji="1" lang="ja-JP" altLang="en-US" dirty="0"/>
          </a:p>
        </p:txBody>
      </p:sp>
      <p:grpSp>
        <p:nvGrpSpPr>
          <p:cNvPr id="13" name="グループ化 12">
            <a:extLst>
              <a:ext uri="{FF2B5EF4-FFF2-40B4-BE49-F238E27FC236}">
                <a16:creationId xmlns:a16="http://schemas.microsoft.com/office/drawing/2014/main" id="{76C17D37-A7E2-FBA1-C87C-AF8C76F48756}"/>
              </a:ext>
            </a:extLst>
          </p:cNvPr>
          <p:cNvGrpSpPr/>
          <p:nvPr/>
        </p:nvGrpSpPr>
        <p:grpSpPr>
          <a:xfrm>
            <a:off x="945829" y="0"/>
            <a:ext cx="11039845" cy="6858000"/>
            <a:chOff x="945829" y="0"/>
            <a:chExt cx="11039845" cy="6858000"/>
          </a:xfrm>
        </p:grpSpPr>
        <p:grpSp>
          <p:nvGrpSpPr>
            <p:cNvPr id="12" name="グループ化 11">
              <a:extLst>
                <a:ext uri="{FF2B5EF4-FFF2-40B4-BE49-F238E27FC236}">
                  <a16:creationId xmlns:a16="http://schemas.microsoft.com/office/drawing/2014/main" id="{954B6C8C-8AB2-2DDF-E9D9-5037E6D0FF7B}"/>
                </a:ext>
              </a:extLst>
            </p:cNvPr>
            <p:cNvGrpSpPr/>
            <p:nvPr/>
          </p:nvGrpSpPr>
          <p:grpSpPr>
            <a:xfrm>
              <a:off x="945829" y="0"/>
              <a:ext cx="10758491" cy="6858000"/>
              <a:chOff x="945829" y="0"/>
              <a:chExt cx="10758491" cy="6858000"/>
            </a:xfrm>
          </p:grpSpPr>
          <p:grpSp>
            <p:nvGrpSpPr>
              <p:cNvPr id="9" name="グループ化 8">
                <a:extLst>
                  <a:ext uri="{FF2B5EF4-FFF2-40B4-BE49-F238E27FC236}">
                    <a16:creationId xmlns:a16="http://schemas.microsoft.com/office/drawing/2014/main" id="{A4BD2641-A063-1975-99C1-4EE56E5C052D}"/>
                  </a:ext>
                </a:extLst>
              </p:cNvPr>
              <p:cNvGrpSpPr/>
              <p:nvPr/>
            </p:nvGrpSpPr>
            <p:grpSpPr>
              <a:xfrm>
                <a:off x="945829" y="0"/>
                <a:ext cx="10758491" cy="6858000"/>
                <a:chOff x="791084" y="0"/>
                <a:chExt cx="10758491" cy="6858000"/>
              </a:xfrm>
            </p:grpSpPr>
            <p:pic>
              <p:nvPicPr>
                <p:cNvPr id="3" name="図 2">
                  <a:extLst>
                    <a:ext uri="{FF2B5EF4-FFF2-40B4-BE49-F238E27FC236}">
                      <a16:creationId xmlns:a16="http://schemas.microsoft.com/office/drawing/2014/main" id="{E46956C1-CC36-838A-7267-FA698D0BA050}"/>
                    </a:ext>
                  </a:extLst>
                </p:cNvPr>
                <p:cNvPicPr>
                  <a:picLocks noChangeAspect="1"/>
                </p:cNvPicPr>
                <p:nvPr/>
              </p:nvPicPr>
              <p:blipFill>
                <a:blip r:embed="rId2"/>
                <a:stretch>
                  <a:fillRect/>
                </a:stretch>
              </p:blipFill>
              <p:spPr>
                <a:xfrm>
                  <a:off x="791084" y="0"/>
                  <a:ext cx="10609832" cy="6858000"/>
                </a:xfrm>
                <a:prstGeom prst="rect">
                  <a:avLst/>
                </a:prstGeom>
              </p:spPr>
            </p:pic>
            <p:sp>
              <p:nvSpPr>
                <p:cNvPr id="8" name="正方形/長方形 7">
                  <a:extLst>
                    <a:ext uri="{FF2B5EF4-FFF2-40B4-BE49-F238E27FC236}">
                      <a16:creationId xmlns:a16="http://schemas.microsoft.com/office/drawing/2014/main" id="{D3F7D7F0-8823-7F70-7F52-D72D64ED8EEB}"/>
                    </a:ext>
                  </a:extLst>
                </p:cNvPr>
                <p:cNvSpPr/>
                <p:nvPr/>
              </p:nvSpPr>
              <p:spPr>
                <a:xfrm>
                  <a:off x="8314006" y="3291840"/>
                  <a:ext cx="3235569" cy="105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B398A5F0-F7BC-B679-83ED-42CF873A29BB}"/>
                  </a:ext>
                </a:extLst>
              </p:cNvPr>
              <p:cNvSpPr/>
              <p:nvPr/>
            </p:nvSpPr>
            <p:spPr>
              <a:xfrm>
                <a:off x="4360985" y="4346917"/>
                <a:ext cx="1266092" cy="801858"/>
              </a:xfrm>
              <a:prstGeom prst="rect">
                <a:avLst/>
              </a:prstGeom>
              <a:solidFill>
                <a:srgbClr val="F7E099"/>
              </a:solidFill>
              <a:ln>
                <a:solidFill>
                  <a:srgbClr val="F7E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サブタイトル 2">
              <a:extLst>
                <a:ext uri="{FF2B5EF4-FFF2-40B4-BE49-F238E27FC236}">
                  <a16:creationId xmlns:a16="http://schemas.microsoft.com/office/drawing/2014/main" id="{6EB86574-58E6-E95F-554D-BC1E71CB5CE9}"/>
                </a:ext>
              </a:extLst>
            </p:cNvPr>
            <p:cNvSpPr txBox="1">
              <a:spLocks/>
            </p:cNvSpPr>
            <p:nvPr/>
          </p:nvSpPr>
          <p:spPr>
            <a:xfrm>
              <a:off x="6719670" y="3348110"/>
              <a:ext cx="5266004" cy="34268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000" dirty="0">
                  <a:highlight>
                    <a:srgbClr val="FFFF00"/>
                  </a:highlight>
                  <a:latin typeface="ＭＳ Ｐゴシック" panose="020B0600070205080204" pitchFamily="50" charset="-128"/>
                  <a:ea typeface="ＭＳ Ｐゴシック" panose="020B0600070205080204" pitchFamily="50" charset="-128"/>
                </a:rPr>
                <a:t>Ａ</a:t>
              </a:r>
              <a:r>
                <a:rPr lang="en-US" altLang="ja-JP" sz="3000" dirty="0">
                  <a:highlight>
                    <a:srgbClr val="FFFF00"/>
                  </a:highlight>
                  <a:latin typeface="ＭＳ Ｐゴシック" panose="020B0600070205080204" pitchFamily="50" charset="-128"/>
                  <a:ea typeface="ＭＳ Ｐゴシック" panose="020B0600070205080204" pitchFamily="50" charset="-128"/>
                </a:rPr>
                <a:t>C</a:t>
              </a:r>
              <a:r>
                <a:rPr lang="ja-JP" altLang="en-US" sz="3000" dirty="0">
                  <a:highlight>
                    <a:srgbClr val="FFFF00"/>
                  </a:highlight>
                  <a:latin typeface="ＭＳ Ｐゴシック" panose="020B0600070205080204" pitchFamily="50" charset="-128"/>
                  <a:ea typeface="ＭＳ Ｐゴシック" panose="020B0600070205080204" pitchFamily="50" charset="-128"/>
                </a:rPr>
                <a:t>とはアダルトチルドレンの略</a:t>
              </a:r>
              <a:endParaRPr lang="en-US" altLang="ja-JP" sz="3000" dirty="0">
                <a:highlight>
                  <a:srgbClr val="FFFF00"/>
                </a:highlight>
                <a:latin typeface="ＭＳ Ｐゴシック" panose="020B0600070205080204" pitchFamily="50" charset="-128"/>
                <a:ea typeface="ＭＳ Ｐゴシック" panose="020B0600070205080204" pitchFamily="50" charset="-128"/>
              </a:endParaRPr>
            </a:p>
            <a:p>
              <a:pPr marL="0" indent="0">
                <a:buNone/>
              </a:pPr>
              <a:r>
                <a:rPr lang="ja-JP" altLang="en-US" sz="3000" u="sng" dirty="0">
                  <a:latin typeface="ＭＳ Ｐゴシック" panose="020B0600070205080204" pitchFamily="50" charset="-128"/>
                  <a:ea typeface="ＭＳ Ｐゴシック" panose="020B0600070205080204" pitchFamily="50" charset="-128"/>
                </a:rPr>
                <a:t>①　親が本来の子供をサポートする機能を果たせなかった家庭で育ったことから、②　大人になっても自己評価が低く、③　周囲からの評価</a:t>
              </a:r>
              <a:r>
                <a:rPr lang="en-US" altLang="ja-JP" sz="3000" u="sng" dirty="0">
                  <a:latin typeface="ＭＳ Ｐゴシック" panose="020B0600070205080204" pitchFamily="50" charset="-128"/>
                  <a:ea typeface="ＭＳ Ｐゴシック" panose="020B0600070205080204" pitchFamily="50" charset="-128"/>
                </a:rPr>
                <a:t>(</a:t>
              </a:r>
              <a:r>
                <a:rPr lang="ja-JP" altLang="en-US" sz="3000" u="sng" dirty="0">
                  <a:latin typeface="ＭＳ Ｐゴシック" panose="020B0600070205080204" pitchFamily="50" charset="-128"/>
                  <a:ea typeface="ＭＳ Ｐゴシック" panose="020B0600070205080204" pitchFamily="50" charset="-128"/>
                </a:rPr>
                <a:t>態度や表情など非言語的なものに特に</a:t>
              </a:r>
              <a:r>
                <a:rPr lang="en-US" altLang="ja-JP" sz="3000" u="sng" dirty="0">
                  <a:latin typeface="ＭＳ Ｐゴシック" panose="020B0600070205080204" pitchFamily="50" charset="-128"/>
                  <a:ea typeface="ＭＳ Ｐゴシック" panose="020B0600070205080204" pitchFamily="50" charset="-128"/>
                </a:rPr>
                <a:t>)</a:t>
              </a:r>
              <a:r>
                <a:rPr lang="ja-JP" altLang="en-US" sz="3000" u="sng" dirty="0">
                  <a:latin typeface="ＭＳ Ｐゴシック" panose="020B0600070205080204" pitchFamily="50" charset="-128"/>
                  <a:ea typeface="ＭＳ Ｐゴシック" panose="020B0600070205080204" pitchFamily="50" charset="-128"/>
                </a:rPr>
                <a:t>に左右されて極端に不安になる、</a:t>
              </a:r>
              <a:r>
                <a:rPr lang="ja-JP" altLang="en-US" sz="3000" dirty="0">
                  <a:latin typeface="ＭＳ Ｐゴシック" panose="020B0600070205080204" pitchFamily="50" charset="-128"/>
                  <a:ea typeface="ＭＳ Ｐゴシック" panose="020B0600070205080204" pitchFamily="50" charset="-128"/>
                </a:rPr>
                <a:t>という状態のことを言う。</a:t>
              </a:r>
              <a:endParaRPr lang="en-US" altLang="ja-JP" sz="30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478868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79</a:t>
            </a:fld>
            <a:endParaRPr kumimoji="1" lang="ja-JP" altLang="en-US"/>
          </a:p>
        </p:txBody>
      </p:sp>
      <p:grpSp>
        <p:nvGrpSpPr>
          <p:cNvPr id="6" name="グループ化 5">
            <a:extLst>
              <a:ext uri="{FF2B5EF4-FFF2-40B4-BE49-F238E27FC236}">
                <a16:creationId xmlns:a16="http://schemas.microsoft.com/office/drawing/2014/main" id="{11FB938C-13FC-30F7-CFAD-A7B37519AFB2}"/>
              </a:ext>
            </a:extLst>
          </p:cNvPr>
          <p:cNvGrpSpPr/>
          <p:nvPr/>
        </p:nvGrpSpPr>
        <p:grpSpPr>
          <a:xfrm>
            <a:off x="1100489" y="0"/>
            <a:ext cx="11171352" cy="6858000"/>
            <a:chOff x="1100489" y="0"/>
            <a:chExt cx="11171352" cy="6858000"/>
          </a:xfrm>
        </p:grpSpPr>
        <p:pic>
          <p:nvPicPr>
            <p:cNvPr id="3" name="図 2">
              <a:extLst>
                <a:ext uri="{FF2B5EF4-FFF2-40B4-BE49-F238E27FC236}">
                  <a16:creationId xmlns:a16="http://schemas.microsoft.com/office/drawing/2014/main" id="{6893B864-F79F-7C60-9B42-CAF005DBDF1C}"/>
                </a:ext>
              </a:extLst>
            </p:cNvPr>
            <p:cNvPicPr>
              <a:picLocks noChangeAspect="1"/>
            </p:cNvPicPr>
            <p:nvPr/>
          </p:nvPicPr>
          <p:blipFill>
            <a:blip r:embed="rId2"/>
            <a:stretch>
              <a:fillRect/>
            </a:stretch>
          </p:blipFill>
          <p:spPr>
            <a:xfrm>
              <a:off x="1100489" y="0"/>
              <a:ext cx="9991022" cy="6858000"/>
            </a:xfrm>
            <a:prstGeom prst="rect">
              <a:avLst/>
            </a:prstGeom>
          </p:spPr>
        </p:pic>
        <p:sp>
          <p:nvSpPr>
            <p:cNvPr id="5" name="テキスト ボックス 4">
              <a:extLst>
                <a:ext uri="{FF2B5EF4-FFF2-40B4-BE49-F238E27FC236}">
                  <a16:creationId xmlns:a16="http://schemas.microsoft.com/office/drawing/2014/main" id="{6732A339-7085-20B9-5FB0-5C9A9B5DB91E}"/>
                </a:ext>
              </a:extLst>
            </p:cNvPr>
            <p:cNvSpPr txBox="1"/>
            <p:nvPr/>
          </p:nvSpPr>
          <p:spPr>
            <a:xfrm>
              <a:off x="7258930" y="3432516"/>
              <a:ext cx="5012911" cy="3416320"/>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「人生は自分の心を映し出す鏡」</a:t>
              </a:r>
              <a:endParaRPr kumimoji="1"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人生では、自分の心の波長にピッタリ</a:t>
              </a:r>
              <a:endParaRPr kumimoji="1"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な出来事が起きてくる。</a:t>
              </a:r>
              <a:endParaRPr kumimoji="1"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自分の心の中の「原因」が現象化した</a:t>
              </a:r>
              <a:endParaRPr kumimoji="1"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「結果」が人生である。</a:t>
              </a:r>
              <a:endParaRPr kumimoji="1" lang="en-US" altLang="ja-JP" sz="24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49184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a:t>
            </a:fld>
            <a:endParaRPr kumimoji="1" lang="ja-JP" altLang="en-US"/>
          </a:p>
        </p:txBody>
      </p:sp>
      <p:pic>
        <p:nvPicPr>
          <p:cNvPr id="3" name="図 2">
            <a:extLst>
              <a:ext uri="{FF2B5EF4-FFF2-40B4-BE49-F238E27FC236}">
                <a16:creationId xmlns:a16="http://schemas.microsoft.com/office/drawing/2014/main" id="{340B6ECB-0DB8-F899-0BF0-31479102093F}"/>
              </a:ext>
            </a:extLst>
          </p:cNvPr>
          <p:cNvPicPr>
            <a:picLocks noChangeAspect="1"/>
          </p:cNvPicPr>
          <p:nvPr/>
        </p:nvPicPr>
        <p:blipFill>
          <a:blip r:embed="rId2"/>
          <a:stretch>
            <a:fillRect/>
          </a:stretch>
        </p:blipFill>
        <p:spPr>
          <a:xfrm>
            <a:off x="1004213" y="0"/>
            <a:ext cx="10183573" cy="6858000"/>
          </a:xfrm>
          <a:prstGeom prst="rect">
            <a:avLst/>
          </a:prstGeom>
        </p:spPr>
      </p:pic>
    </p:spTree>
    <p:extLst>
      <p:ext uri="{BB962C8B-B14F-4D97-AF65-F5344CB8AC3E}">
        <p14:creationId xmlns:p14="http://schemas.microsoft.com/office/powerpoint/2010/main" val="1951055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80</a:t>
            </a:fld>
            <a:endParaRPr kumimoji="1" lang="ja-JP" altLang="en-US"/>
          </a:p>
        </p:txBody>
      </p:sp>
      <p:grpSp>
        <p:nvGrpSpPr>
          <p:cNvPr id="8" name="グループ化 7">
            <a:extLst>
              <a:ext uri="{FF2B5EF4-FFF2-40B4-BE49-F238E27FC236}">
                <a16:creationId xmlns:a16="http://schemas.microsoft.com/office/drawing/2014/main" id="{0224C772-D47F-414D-54A8-922AB20BEF35}"/>
              </a:ext>
            </a:extLst>
          </p:cNvPr>
          <p:cNvGrpSpPr/>
          <p:nvPr/>
        </p:nvGrpSpPr>
        <p:grpSpPr>
          <a:xfrm>
            <a:off x="838200" y="123727"/>
            <a:ext cx="11043906" cy="6597748"/>
            <a:chOff x="913632" y="0"/>
            <a:chExt cx="11043906" cy="6858000"/>
          </a:xfrm>
        </p:grpSpPr>
        <p:grpSp>
          <p:nvGrpSpPr>
            <p:cNvPr id="6" name="グループ化 5">
              <a:extLst>
                <a:ext uri="{FF2B5EF4-FFF2-40B4-BE49-F238E27FC236}">
                  <a16:creationId xmlns:a16="http://schemas.microsoft.com/office/drawing/2014/main" id="{100B183E-B3A7-EDA0-92FE-5FE223182C16}"/>
                </a:ext>
              </a:extLst>
            </p:cNvPr>
            <p:cNvGrpSpPr/>
            <p:nvPr/>
          </p:nvGrpSpPr>
          <p:grpSpPr>
            <a:xfrm>
              <a:off x="913632" y="0"/>
              <a:ext cx="11043906" cy="6858000"/>
              <a:chOff x="913632" y="0"/>
              <a:chExt cx="11043906" cy="6858000"/>
            </a:xfrm>
          </p:grpSpPr>
          <p:pic>
            <p:nvPicPr>
              <p:cNvPr id="3" name="図 2">
                <a:extLst>
                  <a:ext uri="{FF2B5EF4-FFF2-40B4-BE49-F238E27FC236}">
                    <a16:creationId xmlns:a16="http://schemas.microsoft.com/office/drawing/2014/main" id="{6512FE04-7184-9369-84D0-1FEFA0A307E5}"/>
                  </a:ext>
                </a:extLst>
              </p:cNvPr>
              <p:cNvPicPr>
                <a:picLocks noChangeAspect="1"/>
              </p:cNvPicPr>
              <p:nvPr/>
            </p:nvPicPr>
            <p:blipFill>
              <a:blip r:embed="rId2"/>
              <a:stretch>
                <a:fillRect/>
              </a:stretch>
            </p:blipFill>
            <p:spPr>
              <a:xfrm>
                <a:off x="913632" y="0"/>
                <a:ext cx="10364736" cy="6858000"/>
              </a:xfrm>
              <a:prstGeom prst="rect">
                <a:avLst/>
              </a:prstGeom>
            </p:spPr>
          </p:pic>
          <p:sp>
            <p:nvSpPr>
              <p:cNvPr id="5" name="正方形/長方形 4">
                <a:extLst>
                  <a:ext uri="{FF2B5EF4-FFF2-40B4-BE49-F238E27FC236}">
                    <a16:creationId xmlns:a16="http://schemas.microsoft.com/office/drawing/2014/main" id="{40AB2B78-1B34-318A-9D40-FB02F47A7AC9}"/>
                  </a:ext>
                </a:extLst>
              </p:cNvPr>
              <p:cNvSpPr/>
              <p:nvPr/>
            </p:nvSpPr>
            <p:spPr>
              <a:xfrm>
                <a:off x="6654018" y="126609"/>
                <a:ext cx="5303520" cy="433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サブタイトル 2">
              <a:extLst>
                <a:ext uri="{FF2B5EF4-FFF2-40B4-BE49-F238E27FC236}">
                  <a16:creationId xmlns:a16="http://schemas.microsoft.com/office/drawing/2014/main" id="{586E7CC2-C7BE-4152-A09C-F0011EC25B9D}"/>
                </a:ext>
              </a:extLst>
            </p:cNvPr>
            <p:cNvSpPr txBox="1">
              <a:spLocks/>
            </p:cNvSpPr>
            <p:nvPr/>
          </p:nvSpPr>
          <p:spPr>
            <a:xfrm>
              <a:off x="6504637" y="239151"/>
              <a:ext cx="5199686" cy="39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rgbClr val="FF0000"/>
                  </a:solidFill>
                  <a:latin typeface="ＭＳ Ｐゴシック" panose="020B0600070205080204" pitchFamily="50" charset="-128"/>
                  <a:ea typeface="ＭＳ Ｐゴシック" panose="020B0600070205080204" pitchFamily="50" charset="-128"/>
                </a:rPr>
                <a:t>「わが家の不登校体験から学んだこと」</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①　</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焦らない</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否定しない</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～本人にとって必要な時間と考える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②　</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行けない</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不登校から</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行かない</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不登校に気持ちが変わることで元気になる。</a:t>
              </a:r>
            </a:p>
            <a:p>
              <a:pPr marL="0" indent="0">
                <a:buNone/>
              </a:pPr>
              <a:r>
                <a:rPr lang="ja-JP" altLang="en-US" sz="2400" b="1" dirty="0">
                  <a:latin typeface="ＭＳ Ｐゴシック" panose="020B0600070205080204" pitchFamily="50" charset="-128"/>
                  <a:ea typeface="ＭＳ Ｐゴシック" panose="020B0600070205080204" pitchFamily="50" charset="-128"/>
                </a:rPr>
                <a:t>③　</a:t>
              </a:r>
              <a:r>
                <a:rPr lang="ja-JP" altLang="en-US" sz="2400" b="1" dirty="0">
                  <a:highlight>
                    <a:srgbClr val="FFFF00"/>
                  </a:highlight>
                  <a:latin typeface="ＭＳ Ｐゴシック" panose="020B0600070205080204" pitchFamily="50" charset="-128"/>
                  <a:ea typeface="ＭＳ Ｐゴシック" panose="020B0600070205080204" pitchFamily="50" charset="-128"/>
                </a:rPr>
                <a:t>一度思い切り学校から離れる方が、元気回復の近道。</a:t>
              </a:r>
            </a:p>
            <a:p>
              <a:pPr marL="0" indent="0">
                <a:buNone/>
              </a:pPr>
              <a:r>
                <a:rPr lang="ja-JP" altLang="en-US" sz="2400" b="1" dirty="0">
                  <a:latin typeface="ＭＳ Ｐゴシック" panose="020B0600070205080204" pitchFamily="50" charset="-128"/>
                  <a:ea typeface="ＭＳ Ｐゴシック" panose="020B0600070205080204" pitchFamily="50" charset="-128"/>
                </a:rPr>
                <a:t>④　学校に戻ることを目的にしない。</a:t>
              </a:r>
            </a:p>
            <a:p>
              <a:pPr marL="0" indent="0">
                <a:buNone/>
              </a:pPr>
              <a:r>
                <a:rPr lang="ja-JP" altLang="en-US" sz="2400" b="1" dirty="0">
                  <a:latin typeface="ＭＳ Ｐゴシック" panose="020B0600070205080204" pitchFamily="50" charset="-128"/>
                  <a:ea typeface="ＭＳ Ｐゴシック" panose="020B0600070205080204" pitchFamily="50" charset="-128"/>
                </a:rPr>
                <a:t>⑤　</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いろんな道がある</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ことを知る。　　　　　　　　　　　　　　　　</a:t>
              </a:r>
            </a:p>
            <a:p>
              <a:endParaRPr lang="ja-JP" altLang="en-US" sz="1800" dirty="0">
                <a:latin typeface="ＭＳ Ｐゴシック" panose="020B0600070205080204" pitchFamily="50" charset="-128"/>
                <a:ea typeface="ＭＳ Ｐゴシック" panose="020B0600070205080204" pitchFamily="50" charset="-128"/>
              </a:endParaRPr>
            </a:p>
            <a:p>
              <a:endParaRPr lang="en-US" altLang="ja-JP" sz="18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758986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81</a:t>
            </a:fld>
            <a:endParaRPr kumimoji="1" lang="ja-JP" altLang="en-US"/>
          </a:p>
        </p:txBody>
      </p:sp>
      <p:sp>
        <p:nvSpPr>
          <p:cNvPr id="5" name="正方形/長方形 4">
            <a:extLst>
              <a:ext uri="{FF2B5EF4-FFF2-40B4-BE49-F238E27FC236}">
                <a16:creationId xmlns:a16="http://schemas.microsoft.com/office/drawing/2014/main" id="{BCAB8968-9137-83F6-C8EC-174E5FDB9704}"/>
              </a:ext>
            </a:extLst>
          </p:cNvPr>
          <p:cNvSpPr/>
          <p:nvPr/>
        </p:nvSpPr>
        <p:spPr>
          <a:xfrm>
            <a:off x="4909625" y="6356350"/>
            <a:ext cx="1069144" cy="501650"/>
          </a:xfrm>
          <a:prstGeom prst="rect">
            <a:avLst/>
          </a:prstGeom>
          <a:solidFill>
            <a:srgbClr val="74AE27"/>
          </a:solidFill>
          <a:ln>
            <a:solidFill>
              <a:srgbClr val="74A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BF28FB78-589A-8148-F3B7-8A12BCC0E08E}"/>
              </a:ext>
            </a:extLst>
          </p:cNvPr>
          <p:cNvGrpSpPr/>
          <p:nvPr/>
        </p:nvGrpSpPr>
        <p:grpSpPr>
          <a:xfrm>
            <a:off x="1296819" y="0"/>
            <a:ext cx="10421569" cy="6858000"/>
            <a:chOff x="1296819" y="0"/>
            <a:chExt cx="10421569" cy="6858000"/>
          </a:xfrm>
        </p:grpSpPr>
        <p:pic>
          <p:nvPicPr>
            <p:cNvPr id="3" name="図 2">
              <a:extLst>
                <a:ext uri="{FF2B5EF4-FFF2-40B4-BE49-F238E27FC236}">
                  <a16:creationId xmlns:a16="http://schemas.microsoft.com/office/drawing/2014/main" id="{C1DCCB8E-73DF-FD41-0B93-1E6673189D32}"/>
                </a:ext>
              </a:extLst>
            </p:cNvPr>
            <p:cNvPicPr>
              <a:picLocks noChangeAspect="1"/>
            </p:cNvPicPr>
            <p:nvPr/>
          </p:nvPicPr>
          <p:blipFill>
            <a:blip r:embed="rId2"/>
            <a:stretch>
              <a:fillRect/>
            </a:stretch>
          </p:blipFill>
          <p:spPr>
            <a:xfrm>
              <a:off x="1296819" y="0"/>
              <a:ext cx="9598361" cy="6858000"/>
            </a:xfrm>
            <a:prstGeom prst="rect">
              <a:avLst/>
            </a:prstGeom>
          </p:spPr>
        </p:pic>
        <p:sp>
          <p:nvSpPr>
            <p:cNvPr id="6" name="正方形/長方形 5">
              <a:extLst>
                <a:ext uri="{FF2B5EF4-FFF2-40B4-BE49-F238E27FC236}">
                  <a16:creationId xmlns:a16="http://schemas.microsoft.com/office/drawing/2014/main" id="{916E7F6C-3C5D-CD4B-9F17-2445F2A79B15}"/>
                </a:ext>
              </a:extLst>
            </p:cNvPr>
            <p:cNvSpPr/>
            <p:nvPr/>
          </p:nvSpPr>
          <p:spPr>
            <a:xfrm>
              <a:off x="6625883" y="0"/>
              <a:ext cx="5092505" cy="685800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サブタイトル 2">
            <a:extLst>
              <a:ext uri="{FF2B5EF4-FFF2-40B4-BE49-F238E27FC236}">
                <a16:creationId xmlns:a16="http://schemas.microsoft.com/office/drawing/2014/main" id="{0182FE64-4A68-6257-4E73-3C0FF2B7A2B4}"/>
              </a:ext>
            </a:extLst>
          </p:cNvPr>
          <p:cNvSpPr txBox="1">
            <a:spLocks/>
          </p:cNvSpPr>
          <p:nvPr/>
        </p:nvSpPr>
        <p:spPr>
          <a:xfrm>
            <a:off x="6785987" y="112540"/>
            <a:ext cx="4918333" cy="6745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solidFill>
                  <a:srgbClr val="FF0000"/>
                </a:solidFill>
                <a:latin typeface="ＭＳ Ｐゴシック" panose="020B0600070205080204" pitchFamily="50" charset="-128"/>
                <a:ea typeface="ＭＳ Ｐゴシック" panose="020B0600070205080204" pitchFamily="50" charset="-128"/>
              </a:rPr>
              <a:t>不登校という手段を経て得られる「自分の矢印とベクトル」</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だいじょうぶ感」を低下させる「学校」という外的環境</a:t>
            </a:r>
            <a:endParaRPr lang="en-US" altLang="ja-JP" dirty="0">
              <a:latin typeface="ＭＳ Ｐゴシック" panose="020B0600070205080204" pitchFamily="50" charset="-128"/>
              <a:ea typeface="ＭＳ Ｐゴシック" panose="020B0600070205080204" pitchFamily="50" charset="-128"/>
            </a:endParaRPr>
          </a:p>
          <a:p>
            <a:r>
              <a:rPr lang="ja-JP" altLang="en-US" dirty="0">
                <a:solidFill>
                  <a:srgbClr val="00B050"/>
                </a:solidFill>
                <a:latin typeface="ＭＳ Ｐゴシック" panose="020B0600070205080204" pitchFamily="50" charset="-128"/>
                <a:ea typeface="ＭＳ Ｐゴシック" panose="020B0600070205080204" pitchFamily="50" charset="-128"/>
              </a:rPr>
              <a:t>不登校が減りかけたのは、「ゆとり教育」の時代だった</a:t>
            </a:r>
            <a:endParaRPr lang="en-US" altLang="ja-JP" dirty="0">
              <a:solidFill>
                <a:srgbClr val="00B05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医療から見れば、環境要因が作用した「病気」である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solidFill>
                  <a:srgbClr val="0000CC"/>
                </a:solidFill>
                <a:latin typeface="ＭＳ Ｐゴシック" panose="020B0600070205080204" pitchFamily="50" charset="-128"/>
                <a:ea typeface="ＭＳ Ｐゴシック" panose="020B0600070205080204" pitchFamily="50" charset="-128"/>
              </a:rPr>
              <a:t>他者から強い影響を受けてしまう「合成ベクトル」</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highlight>
                  <a:srgbClr val="FFFF00"/>
                </a:highlight>
                <a:latin typeface="ＭＳ Ｐゴシック" panose="020B0600070205080204" pitchFamily="50" charset="-128"/>
                <a:ea typeface="ＭＳ Ｐゴシック" panose="020B0600070205080204" pitchFamily="50" charset="-128"/>
              </a:rPr>
              <a:t>変化が見えても引っ張るな</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r>
              <a:rPr lang="ja-JP" altLang="en-US" dirty="0">
                <a:solidFill>
                  <a:srgbClr val="7030A0"/>
                </a:solidFill>
                <a:latin typeface="ＭＳ Ｐゴシック" panose="020B0600070205080204" pitchFamily="50" charset="-128"/>
                <a:ea typeface="ＭＳ Ｐゴシック" panose="020B0600070205080204" pitchFamily="50" charset="-128"/>
              </a:rPr>
              <a:t>ゲーム・ネットの世界で学んでいる</a:t>
            </a:r>
            <a:endParaRPr lang="en-US" altLang="ja-JP" dirty="0">
              <a:solidFill>
                <a:srgbClr val="7030A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その後どうなるかは、「待つ」とわかってくる</a:t>
            </a:r>
            <a:endParaRPr lang="en-US" altLang="ja-JP" dirty="0">
              <a:latin typeface="ＭＳ Ｐゴシック" panose="020B0600070205080204" pitchFamily="50" charset="-128"/>
              <a:ea typeface="ＭＳ Ｐゴシック" panose="020B0600070205080204" pitchFamily="50" charset="-128"/>
            </a:endParaRPr>
          </a:p>
          <a:p>
            <a:endParaRPr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01409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82</a:t>
            </a:fld>
            <a:endParaRPr kumimoji="1" lang="ja-JP" altLang="en-US"/>
          </a:p>
        </p:txBody>
      </p:sp>
      <p:pic>
        <p:nvPicPr>
          <p:cNvPr id="6" name="図 5">
            <a:extLst>
              <a:ext uri="{FF2B5EF4-FFF2-40B4-BE49-F238E27FC236}">
                <a16:creationId xmlns:a16="http://schemas.microsoft.com/office/drawing/2014/main" id="{703C03CA-07B9-4527-37B2-7471F55C4979}"/>
              </a:ext>
            </a:extLst>
          </p:cNvPr>
          <p:cNvPicPr>
            <a:picLocks noChangeAspect="1"/>
          </p:cNvPicPr>
          <p:nvPr/>
        </p:nvPicPr>
        <p:blipFill>
          <a:blip r:embed="rId2"/>
          <a:stretch>
            <a:fillRect/>
          </a:stretch>
        </p:blipFill>
        <p:spPr>
          <a:xfrm>
            <a:off x="1057292" y="0"/>
            <a:ext cx="4530055" cy="6858000"/>
          </a:xfrm>
          <a:prstGeom prst="rect">
            <a:avLst/>
          </a:prstGeom>
        </p:spPr>
      </p:pic>
      <p:sp>
        <p:nvSpPr>
          <p:cNvPr id="7" name="サブタイトル 2">
            <a:extLst>
              <a:ext uri="{FF2B5EF4-FFF2-40B4-BE49-F238E27FC236}">
                <a16:creationId xmlns:a16="http://schemas.microsoft.com/office/drawing/2014/main" id="{99ECA73E-5E9C-3E6F-CE0B-AE8E55F5E5A5}"/>
              </a:ext>
            </a:extLst>
          </p:cNvPr>
          <p:cNvSpPr txBox="1">
            <a:spLocks/>
          </p:cNvSpPr>
          <p:nvPr/>
        </p:nvSpPr>
        <p:spPr>
          <a:xfrm>
            <a:off x="5587347" y="0"/>
            <a:ext cx="6086493" cy="6857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latin typeface="ＭＳ Ｐゴシック" panose="020B0600070205080204" pitchFamily="50" charset="-128"/>
                <a:ea typeface="ＭＳ Ｐゴシック" panose="020B0600070205080204" pitchFamily="50" charset="-128"/>
              </a:rPr>
              <a:t>①子どもに頑張れと言わない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②子どもの身になって考える</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③教師がキーパーソン</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④親子の信頼関係を過信しない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⑤子どもの命の危険を見逃さない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⑥不登校や転校で安心しない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⑦いじめは想像を絶すると知る</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⑧心の傷を甘く見ない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⑨やられたらやり返せと言わない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⑩子供を加害者にしない</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a:t>
            </a:r>
            <a:r>
              <a:rPr lang="ja-JP" altLang="en-US" sz="3200" dirty="0">
                <a:latin typeface="ＭＳ Ｐゴシック" panose="020B0600070205080204" pitchFamily="50" charset="-128"/>
                <a:ea typeface="ＭＳ Ｐゴシック" panose="020B0600070205080204" pitchFamily="50" charset="-128"/>
              </a:rPr>
              <a:t>深い心の傷は後遺症として残る</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a:t>
            </a:r>
            <a:r>
              <a:rPr lang="ja-JP" altLang="en-US" sz="3200">
                <a:latin typeface="ＭＳ Ｐゴシック" panose="020B0600070205080204" pitchFamily="50" charset="-128"/>
                <a:ea typeface="ＭＳ Ｐゴシック" panose="020B0600070205080204" pitchFamily="50" charset="-128"/>
              </a:rPr>
              <a:t>被害者が加害者になる</a:t>
            </a:r>
            <a:endParaRPr lang="en-US" altLang="ja-JP"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11693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83</a:t>
            </a:fld>
            <a:endParaRPr kumimoji="1" lang="ja-JP" altLang="en-US"/>
          </a:p>
        </p:txBody>
      </p:sp>
      <p:grpSp>
        <p:nvGrpSpPr>
          <p:cNvPr id="8" name="グループ化 7">
            <a:extLst>
              <a:ext uri="{FF2B5EF4-FFF2-40B4-BE49-F238E27FC236}">
                <a16:creationId xmlns:a16="http://schemas.microsoft.com/office/drawing/2014/main" id="{07C0AA9C-C241-1A84-3EC5-7BC438C4DD40}"/>
              </a:ext>
            </a:extLst>
          </p:cNvPr>
          <p:cNvGrpSpPr/>
          <p:nvPr/>
        </p:nvGrpSpPr>
        <p:grpSpPr>
          <a:xfrm>
            <a:off x="1020759" y="0"/>
            <a:ext cx="10150482" cy="6858000"/>
            <a:chOff x="1020759" y="0"/>
            <a:chExt cx="10150482" cy="6858000"/>
          </a:xfrm>
        </p:grpSpPr>
        <p:grpSp>
          <p:nvGrpSpPr>
            <p:cNvPr id="6" name="グループ化 5">
              <a:extLst>
                <a:ext uri="{FF2B5EF4-FFF2-40B4-BE49-F238E27FC236}">
                  <a16:creationId xmlns:a16="http://schemas.microsoft.com/office/drawing/2014/main" id="{368C480A-2C3C-BB72-07E4-9A9D1B9D9471}"/>
                </a:ext>
              </a:extLst>
            </p:cNvPr>
            <p:cNvGrpSpPr/>
            <p:nvPr/>
          </p:nvGrpSpPr>
          <p:grpSpPr>
            <a:xfrm>
              <a:off x="1020759" y="0"/>
              <a:ext cx="10150482" cy="6858000"/>
              <a:chOff x="1020759" y="0"/>
              <a:chExt cx="10150482" cy="6858000"/>
            </a:xfrm>
          </p:grpSpPr>
          <p:pic>
            <p:nvPicPr>
              <p:cNvPr id="3" name="図 2">
                <a:extLst>
                  <a:ext uri="{FF2B5EF4-FFF2-40B4-BE49-F238E27FC236}">
                    <a16:creationId xmlns:a16="http://schemas.microsoft.com/office/drawing/2014/main" id="{3DC5E5F2-C957-E4AC-1285-B9A5668DFDA8}"/>
                  </a:ext>
                </a:extLst>
              </p:cNvPr>
              <p:cNvPicPr>
                <a:picLocks noChangeAspect="1"/>
              </p:cNvPicPr>
              <p:nvPr/>
            </p:nvPicPr>
            <p:blipFill>
              <a:blip r:embed="rId2"/>
              <a:stretch>
                <a:fillRect/>
              </a:stretch>
            </p:blipFill>
            <p:spPr>
              <a:xfrm>
                <a:off x="1020759" y="0"/>
                <a:ext cx="10150482" cy="6858000"/>
              </a:xfrm>
              <a:prstGeom prst="rect">
                <a:avLst/>
              </a:prstGeom>
            </p:spPr>
          </p:pic>
          <p:sp>
            <p:nvSpPr>
              <p:cNvPr id="5" name="正方形/長方形 4">
                <a:extLst>
                  <a:ext uri="{FF2B5EF4-FFF2-40B4-BE49-F238E27FC236}">
                    <a16:creationId xmlns:a16="http://schemas.microsoft.com/office/drawing/2014/main" id="{5D02950A-26ED-63E3-5E4D-73FA8EEF21FD}"/>
                  </a:ext>
                </a:extLst>
              </p:cNvPr>
              <p:cNvSpPr/>
              <p:nvPr/>
            </p:nvSpPr>
            <p:spPr>
              <a:xfrm>
                <a:off x="6527409" y="0"/>
                <a:ext cx="4643832" cy="6858000"/>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 name="テキスト ボックス 6">
              <a:extLst>
                <a:ext uri="{FF2B5EF4-FFF2-40B4-BE49-F238E27FC236}">
                  <a16:creationId xmlns:a16="http://schemas.microsoft.com/office/drawing/2014/main" id="{09810953-8E1D-20C7-186C-47327824322E}"/>
                </a:ext>
              </a:extLst>
            </p:cNvPr>
            <p:cNvSpPr txBox="1"/>
            <p:nvPr/>
          </p:nvSpPr>
          <p:spPr>
            <a:xfrm>
              <a:off x="6569612" y="590843"/>
              <a:ext cx="4573494" cy="5801588"/>
            </a:xfrm>
            <a:prstGeom prst="rect">
              <a:avLst/>
            </a:prstGeom>
            <a:noFill/>
          </p:spPr>
          <p:txBody>
            <a:bodyPr wrap="square" rtlCol="0">
              <a:spAutoFit/>
            </a:bodyPr>
            <a:lstStyle/>
            <a:p>
              <a:pPr algn="l">
                <a:lnSpc>
                  <a:spcPct val="150000"/>
                </a:lnSpc>
                <a:spcAft>
                  <a:spcPts val="1200"/>
                </a:spcAft>
              </a:pPr>
              <a:r>
                <a:rPr lang="ja-JP" altLang="ja-JP" b="1"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幼児期から現在まで周囲の世界になじめず居場所がなく親しい友人や家族関係が築けなかった。</a:t>
              </a:r>
              <a:endParaRPr lang="en-US" altLang="ja-JP" b="1"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l">
                <a:lnSpc>
                  <a:spcPct val="150000"/>
                </a:lnSpc>
                <a:spcAft>
                  <a:spcPts val="1200"/>
                </a:spcAft>
              </a:pPr>
              <a:r>
                <a:rPr lang="ja-JP" altLang="ja-JP" b="1" kern="0" dirty="0">
                  <a:solidFill>
                    <a:srgbClr val="0000CC"/>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自分が理想とする友達を観察し分析し、どんな時にどんな言葉をどんな表情で出すべきかを細かくデータとして取り入れ蓄積して使ってきた。 </a:t>
              </a:r>
              <a:endParaRPr lang="ja-JP" altLang="ja-JP"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自分が生きている世界や人に興味がなく</a:t>
              </a:r>
              <a:r>
                <a:rPr lang="ja-JP" altLang="en-US" b="1" kern="0" dirty="0">
                  <a:solidFill>
                    <a:srgbClr val="00B05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en-US" altLang="ja-JP" b="1" kern="0" dirty="0">
                <a:solidFill>
                  <a:srgbClr val="00B05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自我が薄かったために母親が押し付けてくる</a:t>
              </a:r>
              <a:endParaRPr lang="en-US"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価値観をまるごと取り入れることで周囲の世</a:t>
              </a:r>
              <a:endParaRPr lang="en-US"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界に対応していた。</a:t>
              </a:r>
              <a:endParaRPr lang="en-US" altLang="ja-JP" b="1"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b="1" kern="0" dirty="0">
                <a:solidFill>
                  <a:srgbClr val="00B05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b="1" kern="0" dirty="0">
                  <a:solidFill>
                    <a:srgbClr val="7030A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b="1" kern="0" dirty="0">
                  <a:solidFill>
                    <a:srgbClr val="7030A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ある時、その価値観は自分のものではないと気づき、自我だと思っていたものは母親そのものであり、それを捨て去れば自我が残らないことにも気がついた。</a:t>
              </a:r>
              <a:endParaRPr kumimoji="1" lang="ja-JP" altLang="en-US" dirty="0">
                <a:solidFill>
                  <a:srgbClr val="7030A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596106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39968" y="207044"/>
            <a:ext cx="11464998" cy="646331"/>
          </a:xfrm>
          <a:prstGeom prst="rect">
            <a:avLst/>
          </a:prstGeom>
          <a:noFill/>
          <a:ln>
            <a:solidFill>
              <a:schemeClr val="tx1"/>
            </a:solidFill>
          </a:ln>
        </p:spPr>
        <p:txBody>
          <a:bodyPr wrap="none" rtlCol="0">
            <a:spAutoFit/>
          </a:bodyPr>
          <a:lstStyle/>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「心に聞きながら」生活すると、「いつも真ん中」でいられる</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3097" y="1625071"/>
            <a:ext cx="5620850" cy="4101281"/>
          </a:xfrm>
          <a:prstGeom prst="rect">
            <a:avLst/>
          </a:prstGeom>
        </p:spPr>
      </p:pic>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389" y="1675086"/>
            <a:ext cx="5910958" cy="4001250"/>
          </a:xfrm>
          <a:prstGeom prst="rect">
            <a:avLst/>
          </a:prstGeom>
        </p:spPr>
      </p:pic>
      <p:sp>
        <p:nvSpPr>
          <p:cNvPr id="7" name="テキスト ボックス 6"/>
          <p:cNvSpPr txBox="1"/>
          <p:nvPr/>
        </p:nvSpPr>
        <p:spPr>
          <a:xfrm>
            <a:off x="336146" y="5771866"/>
            <a:ext cx="11298286" cy="646331"/>
          </a:xfrm>
          <a:prstGeom prst="rect">
            <a:avLst/>
          </a:prstGeom>
          <a:noFill/>
        </p:spPr>
        <p:txBody>
          <a:bodyPr wrap="none" rtlCol="0">
            <a:spAutoFit/>
          </a:bodyPr>
          <a:lstStyle/>
          <a:p>
            <a:r>
              <a:rPr lang="ja-JP" altLang="en-US" sz="3600" dirty="0">
                <a:solidFill>
                  <a:srgbClr val="0000CC"/>
                </a:solidFill>
                <a:latin typeface="ＭＳ Ｐゴシック" panose="020B0600070205080204" pitchFamily="50" charset="-128"/>
                <a:ea typeface="ＭＳ Ｐゴシック" panose="020B0600070205080204" pitchFamily="50" charset="-128"/>
              </a:rPr>
              <a:t>躁鬱は、「頑張りすぎ」と「我慢しすぎ」と「自己否定しすぎ」</a:t>
            </a:r>
            <a:endParaRPr kumimoji="1" lang="ja-JP" altLang="en-US" sz="3600" dirty="0">
              <a:solidFill>
                <a:srgbClr val="0000CC"/>
              </a:solidFill>
              <a:latin typeface="ＭＳ Ｐゴシック" panose="020B0600070205080204" pitchFamily="50" charset="-128"/>
              <a:ea typeface="ＭＳ Ｐゴシック" panose="020B0600070205080204" pitchFamily="50" charset="-128"/>
            </a:endParaRPr>
          </a:p>
        </p:txBody>
      </p:sp>
      <p:sp>
        <p:nvSpPr>
          <p:cNvPr id="9" name="楕円 8"/>
          <p:cNvSpPr/>
          <p:nvPr/>
        </p:nvSpPr>
        <p:spPr>
          <a:xfrm>
            <a:off x="6898283" y="2698214"/>
            <a:ext cx="1845128" cy="164102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9196260" y="2630180"/>
            <a:ext cx="1845128" cy="164102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2702378" y="4286250"/>
            <a:ext cx="1159328" cy="1273629"/>
          </a:xfrm>
          <a:prstGeom prst="line">
            <a:avLst/>
          </a:prstGeom>
          <a:ln w="28575">
            <a:solidFill>
              <a:srgbClr val="010BDD"/>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2563585" y="4348843"/>
            <a:ext cx="1430110" cy="1211036"/>
          </a:xfrm>
          <a:prstGeom prst="line">
            <a:avLst/>
          </a:prstGeom>
          <a:ln w="28575">
            <a:solidFill>
              <a:srgbClr val="010BDD"/>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271409" y="4218214"/>
            <a:ext cx="1159328" cy="1273629"/>
          </a:xfrm>
          <a:prstGeom prst="line">
            <a:avLst/>
          </a:prstGeom>
          <a:ln w="28575">
            <a:solidFill>
              <a:srgbClr val="010BDD"/>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5132616" y="4280807"/>
            <a:ext cx="1430110" cy="1211036"/>
          </a:xfrm>
          <a:prstGeom prst="line">
            <a:avLst/>
          </a:prstGeom>
          <a:ln w="28575">
            <a:solidFill>
              <a:srgbClr val="010BDD"/>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36146" y="947443"/>
            <a:ext cx="11707808" cy="646331"/>
          </a:xfrm>
          <a:prstGeom prst="rect">
            <a:avLst/>
          </a:prstGeom>
          <a:noFill/>
        </p:spPr>
        <p:txBody>
          <a:bodyPr wrap="squar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躁鬱は、「認められたい」と「褒められたい」と「役に立ちたい」</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16" name="楕円 15"/>
          <p:cNvSpPr/>
          <p:nvPr/>
        </p:nvSpPr>
        <p:spPr>
          <a:xfrm>
            <a:off x="1054814" y="2315036"/>
            <a:ext cx="1845128" cy="1641021"/>
          </a:xfrm>
          <a:prstGeom prst="ellipse">
            <a:avLst/>
          </a:prstGeom>
          <a:noFill/>
          <a:ln w="28575">
            <a:solidFill>
              <a:srgbClr val="D92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4211677" y="2389058"/>
            <a:ext cx="1845128" cy="1641021"/>
          </a:xfrm>
          <a:prstGeom prst="ellipse">
            <a:avLst/>
          </a:prstGeom>
          <a:noFill/>
          <a:ln w="28575">
            <a:solidFill>
              <a:srgbClr val="D92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84161" y="1410791"/>
            <a:ext cx="738664" cy="4689564"/>
          </a:xfrm>
          <a:prstGeom prst="rect">
            <a:avLst/>
          </a:prstGeom>
          <a:noFill/>
        </p:spPr>
        <p:txBody>
          <a:bodyPr vert="eaVert" wrap="square" rtlCol="0">
            <a:spAutoFit/>
          </a:bodyPr>
          <a:lstStyle/>
          <a:p>
            <a:r>
              <a:rPr lang="ja-JP" altLang="en-US" sz="3600" dirty="0">
                <a:solidFill>
                  <a:srgbClr val="7030A0"/>
                </a:solidFill>
                <a:latin typeface="ＭＳ Ｐゴシック" panose="020B0600070205080204" pitchFamily="50" charset="-128"/>
                <a:ea typeface="ＭＳ Ｐゴシック" panose="020B0600070205080204" pitchFamily="50" charset="-128"/>
              </a:rPr>
              <a:t>「自分がない（他人軸）」</a:t>
            </a:r>
            <a:endParaRPr kumimoji="1" lang="ja-JP" altLang="en-US" sz="3600" dirty="0">
              <a:solidFill>
                <a:srgbClr val="7030A0"/>
              </a:solidFill>
              <a:latin typeface="ＭＳ Ｐゴシック" panose="020B0600070205080204" pitchFamily="50" charset="-128"/>
              <a:ea typeface="ＭＳ Ｐゴシック" panose="020B0600070205080204" pitchFamily="50" charset="-128"/>
            </a:endParaRPr>
          </a:p>
        </p:txBody>
      </p:sp>
      <p:sp>
        <p:nvSpPr>
          <p:cNvPr id="2" name="テキスト ボックス 1"/>
          <p:cNvSpPr txBox="1"/>
          <p:nvPr/>
        </p:nvSpPr>
        <p:spPr>
          <a:xfrm>
            <a:off x="1250765" y="1874039"/>
            <a:ext cx="1723639" cy="110804"/>
          </a:xfrm>
          <a:prstGeom prst="rect">
            <a:avLst/>
          </a:prstGeom>
          <a:noFill/>
        </p:spPr>
        <p:txBody>
          <a:bodyPr vert="eaVert" wrap="square" rtlCol="0">
            <a:spAutoFit/>
          </a:bodyPr>
          <a:lstStyle/>
          <a:p>
            <a:endParaRPr kumimoji="1" lang="ja-JP" altLang="en-US" dirty="0"/>
          </a:p>
        </p:txBody>
      </p:sp>
      <p:sp>
        <p:nvSpPr>
          <p:cNvPr id="19" name="テキスト ボックス 18"/>
          <p:cNvSpPr txBox="1"/>
          <p:nvPr/>
        </p:nvSpPr>
        <p:spPr>
          <a:xfrm>
            <a:off x="11204552" y="1495721"/>
            <a:ext cx="738664" cy="4735767"/>
          </a:xfrm>
          <a:prstGeom prst="rect">
            <a:avLst/>
          </a:prstGeom>
          <a:noFill/>
        </p:spPr>
        <p:txBody>
          <a:bodyPr vert="eaVert" wrap="square" rtlCol="0">
            <a:spAutoFit/>
          </a:bodyPr>
          <a:lstStyle/>
          <a:p>
            <a:r>
              <a:rPr lang="ja-JP" altLang="en-US" sz="3600" dirty="0">
                <a:solidFill>
                  <a:srgbClr val="7030A0"/>
                </a:solidFill>
                <a:latin typeface="ＭＳ Ｐゴシック" panose="020B0600070205080204" pitchFamily="50" charset="-128"/>
                <a:ea typeface="ＭＳ Ｐゴシック" panose="020B0600070205080204" pitchFamily="50" charset="-128"/>
              </a:rPr>
              <a:t>「自分</a:t>
            </a:r>
            <a:r>
              <a:rPr lang="ja-JP" altLang="en-US" sz="3600">
                <a:solidFill>
                  <a:srgbClr val="7030A0"/>
                </a:solidFill>
                <a:latin typeface="ＭＳ Ｐゴシック" panose="020B0600070205080204" pitchFamily="50" charset="-128"/>
                <a:ea typeface="ＭＳ Ｐゴシック" panose="020B0600070205080204" pitchFamily="50" charset="-128"/>
              </a:rPr>
              <a:t>がある（自分軸）」</a:t>
            </a:r>
            <a:endParaRPr kumimoji="1" lang="ja-JP" altLang="en-US" sz="3600" dirty="0">
              <a:solidFill>
                <a:srgbClr val="7030A0"/>
              </a:solidFill>
              <a:latin typeface="ＭＳ Ｐゴシック" panose="020B0600070205080204" pitchFamily="50" charset="-128"/>
              <a:ea typeface="ＭＳ Ｐゴシック" panose="020B0600070205080204" pitchFamily="50" charset="-128"/>
            </a:endParaRPr>
          </a:p>
        </p:txBody>
      </p:sp>
      <p:cxnSp>
        <p:nvCxnSpPr>
          <p:cNvPr id="8" name="直線コネクタ 7"/>
          <p:cNvCxnSpPr/>
          <p:nvPr/>
        </p:nvCxnSpPr>
        <p:spPr>
          <a:xfrm>
            <a:off x="6661111" y="1724297"/>
            <a:ext cx="0" cy="3767546"/>
          </a:xfrm>
          <a:prstGeom prst="line">
            <a:avLst/>
          </a:prstGeom>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3D81CA5A-B26D-39F7-C0C2-95EB2FAFB7FB}"/>
              </a:ext>
            </a:extLst>
          </p:cNvPr>
          <p:cNvCxnSpPr>
            <a:cxnSpLocks/>
          </p:cNvCxnSpPr>
          <p:nvPr/>
        </p:nvCxnSpPr>
        <p:spPr>
          <a:xfrm>
            <a:off x="6806361" y="4576145"/>
            <a:ext cx="0" cy="2391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38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85</a:t>
            </a:fld>
            <a:endParaRPr kumimoji="1" lang="ja-JP" altLang="en-US"/>
          </a:p>
        </p:txBody>
      </p:sp>
      <p:sp>
        <p:nvSpPr>
          <p:cNvPr id="5" name="正方形/長方形 4">
            <a:extLst>
              <a:ext uri="{FF2B5EF4-FFF2-40B4-BE49-F238E27FC236}">
                <a16:creationId xmlns:a16="http://schemas.microsoft.com/office/drawing/2014/main" id="{D7B7BDEF-89ED-F9A6-AF25-910D477465E7}"/>
              </a:ext>
            </a:extLst>
          </p:cNvPr>
          <p:cNvSpPr/>
          <p:nvPr/>
        </p:nvSpPr>
        <p:spPr>
          <a:xfrm>
            <a:off x="4867422" y="5992837"/>
            <a:ext cx="829993" cy="618978"/>
          </a:xfrm>
          <a:prstGeom prst="rect">
            <a:avLst/>
          </a:prstGeom>
          <a:solidFill>
            <a:srgbClr val="161717"/>
          </a:solidFill>
          <a:ln>
            <a:solidFill>
              <a:srgbClr val="161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76802253-5CBF-AEAA-1098-DF74FE490359}"/>
              </a:ext>
            </a:extLst>
          </p:cNvPr>
          <p:cNvGrpSpPr/>
          <p:nvPr/>
        </p:nvGrpSpPr>
        <p:grpSpPr>
          <a:xfrm>
            <a:off x="1056167" y="0"/>
            <a:ext cx="10079665" cy="6858000"/>
            <a:chOff x="1056167" y="0"/>
            <a:chExt cx="10079665" cy="6858000"/>
          </a:xfrm>
        </p:grpSpPr>
        <p:pic>
          <p:nvPicPr>
            <p:cNvPr id="3" name="図 2">
              <a:extLst>
                <a:ext uri="{FF2B5EF4-FFF2-40B4-BE49-F238E27FC236}">
                  <a16:creationId xmlns:a16="http://schemas.microsoft.com/office/drawing/2014/main" id="{4CFEF755-495D-5A6D-7DFD-0F484CBD319D}"/>
                </a:ext>
              </a:extLst>
            </p:cNvPr>
            <p:cNvPicPr>
              <a:picLocks noChangeAspect="1"/>
            </p:cNvPicPr>
            <p:nvPr/>
          </p:nvPicPr>
          <p:blipFill>
            <a:blip r:embed="rId2"/>
            <a:stretch>
              <a:fillRect/>
            </a:stretch>
          </p:blipFill>
          <p:spPr>
            <a:xfrm>
              <a:off x="1056167" y="0"/>
              <a:ext cx="10079665" cy="6858000"/>
            </a:xfrm>
            <a:prstGeom prst="rect">
              <a:avLst/>
            </a:prstGeom>
          </p:spPr>
        </p:pic>
        <p:pic>
          <p:nvPicPr>
            <p:cNvPr id="6" name="図 5">
              <a:extLst>
                <a:ext uri="{FF2B5EF4-FFF2-40B4-BE49-F238E27FC236}">
                  <a16:creationId xmlns:a16="http://schemas.microsoft.com/office/drawing/2014/main" id="{DC235D7C-702C-7ACD-B36F-B9EBA3D3A218}"/>
                </a:ext>
              </a:extLst>
            </p:cNvPr>
            <p:cNvPicPr>
              <a:picLocks noChangeAspect="1"/>
            </p:cNvPicPr>
            <p:nvPr/>
          </p:nvPicPr>
          <p:blipFill>
            <a:blip r:embed="rId3"/>
            <a:stretch>
              <a:fillRect/>
            </a:stretch>
          </p:blipFill>
          <p:spPr>
            <a:xfrm>
              <a:off x="6479895" y="136525"/>
              <a:ext cx="4506973" cy="6475289"/>
            </a:xfrm>
            <a:prstGeom prst="rect">
              <a:avLst/>
            </a:prstGeom>
          </p:spPr>
        </p:pic>
      </p:grpSp>
    </p:spTree>
    <p:extLst>
      <p:ext uri="{BB962C8B-B14F-4D97-AF65-F5344CB8AC3E}">
        <p14:creationId xmlns:p14="http://schemas.microsoft.com/office/powerpoint/2010/main" val="2592508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86</a:t>
            </a:fld>
            <a:endParaRPr kumimoji="1" lang="ja-JP" altLang="en-US"/>
          </a:p>
        </p:txBody>
      </p:sp>
      <p:sp>
        <p:nvSpPr>
          <p:cNvPr id="5" name="正方形/長方形 4">
            <a:extLst>
              <a:ext uri="{FF2B5EF4-FFF2-40B4-BE49-F238E27FC236}">
                <a16:creationId xmlns:a16="http://schemas.microsoft.com/office/drawing/2014/main" id="{02D2A7A2-E94F-4C6F-1876-38C8F491AB2F}"/>
              </a:ext>
            </a:extLst>
          </p:cNvPr>
          <p:cNvSpPr/>
          <p:nvPr/>
        </p:nvSpPr>
        <p:spPr>
          <a:xfrm>
            <a:off x="4698609" y="6356350"/>
            <a:ext cx="914400" cy="501650"/>
          </a:xfrm>
          <a:prstGeom prst="rect">
            <a:avLst/>
          </a:prstGeom>
          <a:solidFill>
            <a:srgbClr val="FCDD23"/>
          </a:solidFill>
          <a:ln>
            <a:solidFill>
              <a:srgbClr val="FCD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91D7980-B42A-2982-D47D-1B3DDC9C18A9}"/>
              </a:ext>
            </a:extLst>
          </p:cNvPr>
          <p:cNvGrpSpPr/>
          <p:nvPr/>
        </p:nvGrpSpPr>
        <p:grpSpPr>
          <a:xfrm>
            <a:off x="867806" y="0"/>
            <a:ext cx="10882234" cy="6858000"/>
            <a:chOff x="867806" y="0"/>
            <a:chExt cx="10882234" cy="6858000"/>
          </a:xfrm>
        </p:grpSpPr>
        <p:pic>
          <p:nvPicPr>
            <p:cNvPr id="3" name="図 2">
              <a:extLst>
                <a:ext uri="{FF2B5EF4-FFF2-40B4-BE49-F238E27FC236}">
                  <a16:creationId xmlns:a16="http://schemas.microsoft.com/office/drawing/2014/main" id="{A5ACE4C5-0733-372B-C38A-EB7866870D45}"/>
                </a:ext>
              </a:extLst>
            </p:cNvPr>
            <p:cNvPicPr>
              <a:picLocks noChangeAspect="1"/>
            </p:cNvPicPr>
            <p:nvPr/>
          </p:nvPicPr>
          <p:blipFill>
            <a:blip r:embed="rId2"/>
            <a:stretch>
              <a:fillRect/>
            </a:stretch>
          </p:blipFill>
          <p:spPr>
            <a:xfrm>
              <a:off x="867806" y="0"/>
              <a:ext cx="9724868" cy="6858000"/>
            </a:xfrm>
            <a:prstGeom prst="rect">
              <a:avLst/>
            </a:prstGeom>
          </p:spPr>
        </p:pic>
        <p:grpSp>
          <p:nvGrpSpPr>
            <p:cNvPr id="6" name="グループ化 5">
              <a:extLst>
                <a:ext uri="{FF2B5EF4-FFF2-40B4-BE49-F238E27FC236}">
                  <a16:creationId xmlns:a16="http://schemas.microsoft.com/office/drawing/2014/main" id="{E2186A47-92B9-1838-6282-8AB34EDE7D9B}"/>
                </a:ext>
              </a:extLst>
            </p:cNvPr>
            <p:cNvGrpSpPr/>
            <p:nvPr/>
          </p:nvGrpSpPr>
          <p:grpSpPr>
            <a:xfrm>
              <a:off x="5795889" y="868681"/>
              <a:ext cx="5954151" cy="5860866"/>
              <a:chOff x="323850" y="258307"/>
              <a:chExt cx="5813556" cy="6044520"/>
            </a:xfrm>
          </p:grpSpPr>
          <p:pic>
            <p:nvPicPr>
              <p:cNvPr id="7" name="図 6">
                <a:extLst>
                  <a:ext uri="{FF2B5EF4-FFF2-40B4-BE49-F238E27FC236}">
                    <a16:creationId xmlns:a16="http://schemas.microsoft.com/office/drawing/2014/main" id="{C908D26A-F458-14B1-81CD-82068DE3BB7E}"/>
                  </a:ext>
                </a:extLst>
              </p:cNvPr>
              <p:cNvPicPr>
                <a:picLocks noChangeAspect="1"/>
              </p:cNvPicPr>
              <p:nvPr/>
            </p:nvPicPr>
            <p:blipFill>
              <a:blip r:embed="rId3"/>
              <a:stretch>
                <a:fillRect/>
              </a:stretch>
            </p:blipFill>
            <p:spPr>
              <a:xfrm>
                <a:off x="780963" y="258307"/>
                <a:ext cx="5356443" cy="6044520"/>
              </a:xfrm>
              <a:prstGeom prst="rect">
                <a:avLst/>
              </a:prstGeom>
            </p:spPr>
          </p:pic>
          <p:sp>
            <p:nvSpPr>
              <p:cNvPr id="8" name="楕円 7">
                <a:extLst>
                  <a:ext uri="{FF2B5EF4-FFF2-40B4-BE49-F238E27FC236}">
                    <a16:creationId xmlns:a16="http://schemas.microsoft.com/office/drawing/2014/main" id="{4217D6F6-5267-3641-30EA-E9FA3A685473}"/>
                  </a:ext>
                </a:extLst>
              </p:cNvPr>
              <p:cNvSpPr/>
              <p:nvPr/>
            </p:nvSpPr>
            <p:spPr>
              <a:xfrm>
                <a:off x="323851" y="3894366"/>
                <a:ext cx="4392386" cy="1299028"/>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CF52E31-9E5A-F845-55AE-B54C262F7537}"/>
                  </a:ext>
                </a:extLst>
              </p:cNvPr>
              <p:cNvSpPr/>
              <p:nvPr/>
            </p:nvSpPr>
            <p:spPr>
              <a:xfrm>
                <a:off x="323851" y="2062849"/>
                <a:ext cx="4392386" cy="1284509"/>
              </a:xfrm>
              <a:prstGeom prst="ellipse">
                <a:avLst/>
              </a:prstGeom>
              <a:noFill/>
              <a:ln w="28575">
                <a:solidFill>
                  <a:srgbClr val="395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A1AA5A6-53A8-99BA-6E28-AE7A8F69F9B8}"/>
                  </a:ext>
                </a:extLst>
              </p:cNvPr>
              <p:cNvSpPr txBox="1"/>
              <p:nvPr/>
            </p:nvSpPr>
            <p:spPr>
              <a:xfrm>
                <a:off x="2076503" y="3994790"/>
                <a:ext cx="1541907" cy="1200329"/>
              </a:xfrm>
              <a:prstGeom prst="rect">
                <a:avLst/>
              </a:prstGeom>
              <a:noFill/>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好き嫌い</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快・不快</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なんとなく</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B7211826-055D-5E42-AD8B-75AAAA205E9B}"/>
                  </a:ext>
                </a:extLst>
              </p:cNvPr>
              <p:cNvSpPr txBox="1"/>
              <p:nvPr/>
            </p:nvSpPr>
            <p:spPr>
              <a:xfrm>
                <a:off x="1085850" y="2557204"/>
                <a:ext cx="2767692" cy="461665"/>
              </a:xfrm>
              <a:prstGeom prst="rect">
                <a:avLst/>
              </a:prstGeom>
              <a:noFill/>
            </p:spPr>
            <p:txBody>
              <a:bodyPr wrap="square" rtlCol="0">
                <a:spAutoFit/>
              </a:bodyPr>
              <a:lstStyle/>
              <a:p>
                <a:r>
                  <a:rPr lang="ja-JP" altLang="en-US" sz="2400" b="1" dirty="0">
                    <a:solidFill>
                      <a:srgbClr val="010BDD"/>
                    </a:solidFill>
                  </a:rPr>
                  <a:t>良悪・正邪・損得</a:t>
                </a:r>
                <a:endParaRPr kumimoji="1" lang="ja-JP" altLang="en-US" sz="2400" b="1" dirty="0">
                  <a:solidFill>
                    <a:srgbClr val="010BDD"/>
                  </a:solidFill>
                  <a:latin typeface="ＭＳ Ｐゴシック" panose="020B0600070205080204" pitchFamily="50" charset="-128"/>
                  <a:ea typeface="ＭＳ Ｐゴシック" panose="020B0600070205080204" pitchFamily="50" charset="-128"/>
                </a:endParaRPr>
              </a:p>
            </p:txBody>
          </p:sp>
          <p:cxnSp>
            <p:nvCxnSpPr>
              <p:cNvPr id="12" name="直線コネクタ 11">
                <a:extLst>
                  <a:ext uri="{FF2B5EF4-FFF2-40B4-BE49-F238E27FC236}">
                    <a16:creationId xmlns:a16="http://schemas.microsoft.com/office/drawing/2014/main" id="{10C40F61-0D80-A123-B524-B7C95C860180}"/>
                  </a:ext>
                </a:extLst>
              </p:cNvPr>
              <p:cNvCxnSpPr/>
              <p:nvPr/>
            </p:nvCxnSpPr>
            <p:spPr>
              <a:xfrm flipV="1">
                <a:off x="1085850" y="3543301"/>
                <a:ext cx="3086100" cy="24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029E507E-EAB7-26A0-D23B-8500344FEEBB}"/>
                  </a:ext>
                </a:extLst>
              </p:cNvPr>
              <p:cNvSpPr/>
              <p:nvPr/>
            </p:nvSpPr>
            <p:spPr>
              <a:xfrm>
                <a:off x="323850" y="928463"/>
                <a:ext cx="4392387" cy="11326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4AA155B-9D7B-6D93-D27B-4929D2DCAF3F}"/>
                  </a:ext>
                </a:extLst>
              </p:cNvPr>
              <p:cNvSpPr txBox="1"/>
              <p:nvPr/>
            </p:nvSpPr>
            <p:spPr>
              <a:xfrm>
                <a:off x="1216478" y="1414482"/>
                <a:ext cx="2767693" cy="273322"/>
              </a:xfrm>
              <a:prstGeom prst="rect">
                <a:avLst/>
              </a:prstGeom>
              <a:noFill/>
            </p:spPr>
            <p:txBody>
              <a:bodyPr wrap="square" rtlCol="0">
                <a:spAutoFit/>
              </a:bodyPr>
              <a:lstStyle/>
              <a:p>
                <a:r>
                  <a:rPr lang="ja-JP" altLang="en-US" sz="2400" b="1" dirty="0">
                    <a:solidFill>
                      <a:srgbClr val="7030A0"/>
                    </a:solidFill>
                  </a:rPr>
                  <a:t>直感・霊感・予感</a:t>
                </a:r>
                <a:endParaRPr kumimoji="1" lang="ja-JP" altLang="en-US" sz="2400" b="1" dirty="0">
                  <a:solidFill>
                    <a:srgbClr val="7030A0"/>
                  </a:solidFill>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667A6439-2D89-A578-F601-2226A0BC0F99}"/>
                  </a:ext>
                </a:extLst>
              </p:cNvPr>
              <p:cNvSpPr txBox="1"/>
              <p:nvPr/>
            </p:nvSpPr>
            <p:spPr>
              <a:xfrm>
                <a:off x="1606731" y="1096618"/>
                <a:ext cx="2360021" cy="461665"/>
              </a:xfrm>
              <a:prstGeom prst="rect">
                <a:avLst/>
              </a:prstGeom>
              <a:noFill/>
            </p:spPr>
            <p:txBody>
              <a:bodyPr wrap="square" rtlCol="0">
                <a:spAutoFit/>
              </a:bodyPr>
              <a:lstStyle/>
              <a:p>
                <a:r>
                  <a:rPr lang="ja-JP" altLang="en-US" sz="2400" b="1" dirty="0">
                    <a:solidFill>
                      <a:srgbClr val="7030A0"/>
                    </a:solidFill>
                  </a:rPr>
                  <a:t>イメージ・空想</a:t>
                </a:r>
                <a:endParaRPr kumimoji="1" lang="ja-JP" altLang="en-US" sz="2400" b="1" dirty="0">
                  <a:solidFill>
                    <a:srgbClr val="7030A0"/>
                  </a:solidFill>
                  <a:latin typeface="ＭＳ Ｐゴシック" panose="020B0600070205080204" pitchFamily="50" charset="-128"/>
                  <a:ea typeface="ＭＳ Ｐゴシック" panose="020B0600070205080204" pitchFamily="50" charset="-128"/>
                </a:endParaRPr>
              </a:p>
            </p:txBody>
          </p:sp>
        </p:grpSp>
      </p:grpSp>
    </p:spTree>
    <p:extLst>
      <p:ext uri="{BB962C8B-B14F-4D97-AF65-F5344CB8AC3E}">
        <p14:creationId xmlns:p14="http://schemas.microsoft.com/office/powerpoint/2010/main" val="33591353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87</a:t>
            </a:fld>
            <a:endParaRPr kumimoji="1" lang="ja-JP" altLang="en-US"/>
          </a:p>
        </p:txBody>
      </p:sp>
      <p:pic>
        <p:nvPicPr>
          <p:cNvPr id="10" name="図 9">
            <a:extLst>
              <a:ext uri="{FF2B5EF4-FFF2-40B4-BE49-F238E27FC236}">
                <a16:creationId xmlns:a16="http://schemas.microsoft.com/office/drawing/2014/main" id="{A6A3C781-692B-C267-3D09-C3AE4052231F}"/>
              </a:ext>
            </a:extLst>
          </p:cNvPr>
          <p:cNvPicPr>
            <a:picLocks noChangeAspect="1"/>
          </p:cNvPicPr>
          <p:nvPr/>
        </p:nvPicPr>
        <p:blipFill>
          <a:blip r:embed="rId2"/>
          <a:stretch>
            <a:fillRect/>
          </a:stretch>
        </p:blipFill>
        <p:spPr>
          <a:xfrm>
            <a:off x="6150228" y="161378"/>
            <a:ext cx="4656137" cy="6696621"/>
          </a:xfrm>
          <a:prstGeom prst="rect">
            <a:avLst/>
          </a:prstGeom>
        </p:spPr>
      </p:pic>
      <p:grpSp>
        <p:nvGrpSpPr>
          <p:cNvPr id="15" name="グループ化 14">
            <a:extLst>
              <a:ext uri="{FF2B5EF4-FFF2-40B4-BE49-F238E27FC236}">
                <a16:creationId xmlns:a16="http://schemas.microsoft.com/office/drawing/2014/main" id="{0621CC9C-A245-0ACD-509A-8A90B07278E9}"/>
              </a:ext>
            </a:extLst>
          </p:cNvPr>
          <p:cNvGrpSpPr/>
          <p:nvPr/>
        </p:nvGrpSpPr>
        <p:grpSpPr>
          <a:xfrm>
            <a:off x="1385635" y="218587"/>
            <a:ext cx="9529186" cy="6641755"/>
            <a:chOff x="1192344" y="0"/>
            <a:chExt cx="9529186" cy="6858000"/>
          </a:xfrm>
        </p:grpSpPr>
        <p:pic>
          <p:nvPicPr>
            <p:cNvPr id="6" name="図 5">
              <a:extLst>
                <a:ext uri="{FF2B5EF4-FFF2-40B4-BE49-F238E27FC236}">
                  <a16:creationId xmlns:a16="http://schemas.microsoft.com/office/drawing/2014/main" id="{023CC771-4A29-40A3-09C3-229E4760DB71}"/>
                </a:ext>
              </a:extLst>
            </p:cNvPr>
            <p:cNvPicPr>
              <a:picLocks noChangeAspect="1"/>
            </p:cNvPicPr>
            <p:nvPr/>
          </p:nvPicPr>
          <p:blipFill>
            <a:blip r:embed="rId3"/>
            <a:stretch>
              <a:fillRect/>
            </a:stretch>
          </p:blipFill>
          <p:spPr>
            <a:xfrm>
              <a:off x="1192344" y="0"/>
              <a:ext cx="4778114" cy="6858000"/>
            </a:xfrm>
            <a:prstGeom prst="rect">
              <a:avLst/>
            </a:prstGeom>
          </p:spPr>
        </p:pic>
        <p:pic>
          <p:nvPicPr>
            <p:cNvPr id="12" name="図 11">
              <a:extLst>
                <a:ext uri="{FF2B5EF4-FFF2-40B4-BE49-F238E27FC236}">
                  <a16:creationId xmlns:a16="http://schemas.microsoft.com/office/drawing/2014/main" id="{931D4E16-7D14-A32D-C527-8889E9DFB6A7}"/>
                </a:ext>
              </a:extLst>
            </p:cNvPr>
            <p:cNvPicPr>
              <a:picLocks noChangeAspect="1"/>
            </p:cNvPicPr>
            <p:nvPr/>
          </p:nvPicPr>
          <p:blipFill>
            <a:blip r:embed="rId4"/>
            <a:stretch>
              <a:fillRect/>
            </a:stretch>
          </p:blipFill>
          <p:spPr>
            <a:xfrm>
              <a:off x="6240706" y="0"/>
              <a:ext cx="4480824" cy="3491554"/>
            </a:xfrm>
            <a:prstGeom prst="rect">
              <a:avLst/>
            </a:prstGeom>
          </p:spPr>
        </p:pic>
        <p:pic>
          <p:nvPicPr>
            <p:cNvPr id="14" name="図 13">
              <a:extLst>
                <a:ext uri="{FF2B5EF4-FFF2-40B4-BE49-F238E27FC236}">
                  <a16:creationId xmlns:a16="http://schemas.microsoft.com/office/drawing/2014/main" id="{9679F979-16BB-4F49-F27B-EDD019655B4F}"/>
                </a:ext>
              </a:extLst>
            </p:cNvPr>
            <p:cNvPicPr>
              <a:picLocks noChangeAspect="1"/>
            </p:cNvPicPr>
            <p:nvPr/>
          </p:nvPicPr>
          <p:blipFill>
            <a:blip r:embed="rId5"/>
            <a:stretch>
              <a:fillRect/>
            </a:stretch>
          </p:blipFill>
          <p:spPr>
            <a:xfrm>
              <a:off x="6240706" y="3429000"/>
              <a:ext cx="4480824" cy="3344383"/>
            </a:xfrm>
            <a:prstGeom prst="rect">
              <a:avLst/>
            </a:prstGeom>
          </p:spPr>
        </p:pic>
      </p:grpSp>
      <p:sp>
        <p:nvSpPr>
          <p:cNvPr id="16" name="四角形: 角を丸くする 15">
            <a:extLst>
              <a:ext uri="{FF2B5EF4-FFF2-40B4-BE49-F238E27FC236}">
                <a16:creationId xmlns:a16="http://schemas.microsoft.com/office/drawing/2014/main" id="{1963CC2F-65D7-9771-D764-1E62F493FC97}"/>
              </a:ext>
            </a:extLst>
          </p:cNvPr>
          <p:cNvSpPr/>
          <p:nvPr/>
        </p:nvSpPr>
        <p:spPr>
          <a:xfrm>
            <a:off x="6893169" y="4375052"/>
            <a:ext cx="506437" cy="37982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F9FB04B6-7D9B-ECF6-5841-C9153EB546FA}"/>
              </a:ext>
            </a:extLst>
          </p:cNvPr>
          <p:cNvSpPr/>
          <p:nvPr/>
        </p:nvSpPr>
        <p:spPr>
          <a:xfrm>
            <a:off x="6890826" y="5033889"/>
            <a:ext cx="506437" cy="37982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19748FDE-D121-53FE-E9C6-49D7A804C523}"/>
              </a:ext>
            </a:extLst>
          </p:cNvPr>
          <p:cNvSpPr/>
          <p:nvPr/>
        </p:nvSpPr>
        <p:spPr>
          <a:xfrm>
            <a:off x="6916612" y="5580185"/>
            <a:ext cx="506437" cy="37982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E5700DB1-C4D3-2236-503A-4736CDA18183}"/>
              </a:ext>
            </a:extLst>
          </p:cNvPr>
          <p:cNvSpPr/>
          <p:nvPr/>
        </p:nvSpPr>
        <p:spPr>
          <a:xfrm>
            <a:off x="6583680" y="937840"/>
            <a:ext cx="1758462" cy="3798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671A5DD8-6773-0020-271B-9EC34E01D895}"/>
              </a:ext>
            </a:extLst>
          </p:cNvPr>
          <p:cNvSpPr/>
          <p:nvPr/>
        </p:nvSpPr>
        <p:spPr>
          <a:xfrm>
            <a:off x="6778284" y="1456002"/>
            <a:ext cx="1071489" cy="3798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DCB364E6-50E0-D569-599E-C0F37E86823C}"/>
              </a:ext>
            </a:extLst>
          </p:cNvPr>
          <p:cNvSpPr/>
          <p:nvPr/>
        </p:nvSpPr>
        <p:spPr>
          <a:xfrm>
            <a:off x="6775940" y="1974159"/>
            <a:ext cx="1552136" cy="3798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383D5066-FBFB-AF92-D619-03E964B2BC5F}"/>
              </a:ext>
            </a:extLst>
          </p:cNvPr>
          <p:cNvSpPr/>
          <p:nvPr/>
        </p:nvSpPr>
        <p:spPr>
          <a:xfrm>
            <a:off x="6578900" y="2424330"/>
            <a:ext cx="1758462" cy="6564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43168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88</a:t>
            </a:fld>
            <a:endParaRPr kumimoji="1" lang="ja-JP" altLang="en-US"/>
          </a:p>
        </p:txBody>
      </p:sp>
      <p:grpSp>
        <p:nvGrpSpPr>
          <p:cNvPr id="7" name="グループ化 6">
            <a:extLst>
              <a:ext uri="{FF2B5EF4-FFF2-40B4-BE49-F238E27FC236}">
                <a16:creationId xmlns:a16="http://schemas.microsoft.com/office/drawing/2014/main" id="{9647443C-2CD1-7AC6-0BEF-983C079368A5}"/>
              </a:ext>
            </a:extLst>
          </p:cNvPr>
          <p:cNvGrpSpPr/>
          <p:nvPr/>
        </p:nvGrpSpPr>
        <p:grpSpPr>
          <a:xfrm>
            <a:off x="1207698" y="0"/>
            <a:ext cx="9776604" cy="6858000"/>
            <a:chOff x="1207698" y="0"/>
            <a:chExt cx="9776604" cy="6858000"/>
          </a:xfrm>
        </p:grpSpPr>
        <p:pic>
          <p:nvPicPr>
            <p:cNvPr id="3" name="図 2">
              <a:extLst>
                <a:ext uri="{FF2B5EF4-FFF2-40B4-BE49-F238E27FC236}">
                  <a16:creationId xmlns:a16="http://schemas.microsoft.com/office/drawing/2014/main" id="{702C8D25-4C9D-B58E-87E3-3EFE1C9380B0}"/>
                </a:ext>
              </a:extLst>
            </p:cNvPr>
            <p:cNvPicPr>
              <a:picLocks noChangeAspect="1"/>
            </p:cNvPicPr>
            <p:nvPr/>
          </p:nvPicPr>
          <p:blipFill>
            <a:blip r:embed="rId2"/>
            <a:stretch>
              <a:fillRect/>
            </a:stretch>
          </p:blipFill>
          <p:spPr>
            <a:xfrm>
              <a:off x="1207698" y="0"/>
              <a:ext cx="9776604" cy="6858000"/>
            </a:xfrm>
            <a:prstGeom prst="rect">
              <a:avLst/>
            </a:prstGeom>
          </p:spPr>
        </p:pic>
        <p:pic>
          <p:nvPicPr>
            <p:cNvPr id="6" name="図 5">
              <a:extLst>
                <a:ext uri="{FF2B5EF4-FFF2-40B4-BE49-F238E27FC236}">
                  <a16:creationId xmlns:a16="http://schemas.microsoft.com/office/drawing/2014/main" id="{BF8A780C-BD2A-D005-9499-5BD2E3F1C9AF}"/>
                </a:ext>
              </a:extLst>
            </p:cNvPr>
            <p:cNvPicPr>
              <a:picLocks noChangeAspect="1"/>
            </p:cNvPicPr>
            <p:nvPr/>
          </p:nvPicPr>
          <p:blipFill>
            <a:blip r:embed="rId3"/>
            <a:stretch>
              <a:fillRect/>
            </a:stretch>
          </p:blipFill>
          <p:spPr>
            <a:xfrm>
              <a:off x="6404495" y="3099289"/>
              <a:ext cx="4412210" cy="3481509"/>
            </a:xfrm>
            <a:prstGeom prst="rect">
              <a:avLst/>
            </a:prstGeom>
          </p:spPr>
        </p:pic>
      </p:grpSp>
    </p:spTree>
    <p:extLst>
      <p:ext uri="{BB962C8B-B14F-4D97-AF65-F5344CB8AC3E}">
        <p14:creationId xmlns:p14="http://schemas.microsoft.com/office/powerpoint/2010/main" val="4559411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8ECC10-C1E1-0BED-B2B6-4216CEDD7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83" y="1561513"/>
            <a:ext cx="5510790" cy="3564792"/>
          </a:xfrm>
          <a:prstGeom prst="rect">
            <a:avLst/>
          </a:prstGeom>
        </p:spPr>
      </p:pic>
      <p:pic>
        <p:nvPicPr>
          <p:cNvPr id="4" name="図 3">
            <a:extLst>
              <a:ext uri="{FF2B5EF4-FFF2-40B4-BE49-F238E27FC236}">
                <a16:creationId xmlns:a16="http://schemas.microsoft.com/office/drawing/2014/main" id="{B9A16F40-D82C-7439-FABF-CCA7564D6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61513"/>
            <a:ext cx="5732329" cy="3564792"/>
          </a:xfrm>
          <a:prstGeom prst="rect">
            <a:avLst/>
          </a:prstGeom>
        </p:spPr>
      </p:pic>
      <p:sp>
        <p:nvSpPr>
          <p:cNvPr id="2" name="テキスト ボックス 1">
            <a:extLst>
              <a:ext uri="{FF2B5EF4-FFF2-40B4-BE49-F238E27FC236}">
                <a16:creationId xmlns:a16="http://schemas.microsoft.com/office/drawing/2014/main" id="{5B35AB3A-A205-76B8-A92A-1B2456E5A22B}"/>
              </a:ext>
            </a:extLst>
          </p:cNvPr>
          <p:cNvSpPr txBox="1"/>
          <p:nvPr/>
        </p:nvSpPr>
        <p:spPr>
          <a:xfrm>
            <a:off x="745588" y="5261316"/>
            <a:ext cx="4572000"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細胞内の健康なミトコンドリア</a:t>
            </a:r>
          </a:p>
        </p:txBody>
      </p:sp>
      <p:sp>
        <p:nvSpPr>
          <p:cNvPr id="5" name="テキスト ボックス 4">
            <a:extLst>
              <a:ext uri="{FF2B5EF4-FFF2-40B4-BE49-F238E27FC236}">
                <a16:creationId xmlns:a16="http://schemas.microsoft.com/office/drawing/2014/main" id="{D605C0D4-B68A-0191-51ED-074088A86AFD}"/>
              </a:ext>
            </a:extLst>
          </p:cNvPr>
          <p:cNvSpPr txBox="1"/>
          <p:nvPr/>
        </p:nvSpPr>
        <p:spPr>
          <a:xfrm>
            <a:off x="6722015" y="5273039"/>
            <a:ext cx="4572000"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炎症で破壊・分断された状態</a:t>
            </a:r>
            <a:endParaRPr kumimoji="1" lang="ja-JP" altLang="en-US"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2100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29689" y="121917"/>
            <a:ext cx="7750630" cy="809897"/>
          </a:xfrm>
        </p:spPr>
        <p:txBody>
          <a:bodyPr>
            <a:normAutofit/>
          </a:bodyPr>
          <a:lstStyle/>
          <a:p>
            <a:r>
              <a:rPr lang="ja-JP" altLang="en-US" sz="4400" dirty="0">
                <a:latin typeface="ＭＳ Ｐゴシック" panose="020B0600070205080204" pitchFamily="50" charset="-128"/>
                <a:ea typeface="ＭＳ Ｐゴシック" panose="020B0600070205080204" pitchFamily="50" charset="-128"/>
              </a:rPr>
              <a:t>「感受性の幅」が非</a:t>
            </a:r>
            <a:r>
              <a:rPr lang="en-US" altLang="ja-JP" sz="4400" dirty="0">
                <a:latin typeface="ＭＳ Ｐゴシック" panose="020B0600070205080204" pitchFamily="50" charset="-128"/>
                <a:ea typeface="ＭＳ Ｐゴシック" panose="020B0600070205080204" pitchFamily="50" charset="-128"/>
              </a:rPr>
              <a:t>HSP</a:t>
            </a:r>
            <a:r>
              <a:rPr lang="ja-JP" altLang="en-US" sz="4400" dirty="0">
                <a:latin typeface="ＭＳ Ｐゴシック" panose="020B0600070205080204" pitchFamily="50" charset="-128"/>
                <a:ea typeface="ＭＳ Ｐゴシック" panose="020B0600070205080204" pitchFamily="50" charset="-128"/>
              </a:rPr>
              <a:t>とは違う</a:t>
            </a:r>
            <a:endParaRPr kumimoji="1" lang="ja-JP" altLang="en-US" sz="4400" dirty="0"/>
          </a:p>
        </p:txBody>
      </p:sp>
      <p:sp>
        <p:nvSpPr>
          <p:cNvPr id="4" name="スライド番号プレースホルダー 3"/>
          <p:cNvSpPr>
            <a:spLocks noGrp="1"/>
          </p:cNvSpPr>
          <p:nvPr>
            <p:ph type="sldNum" sz="quarter" idx="12"/>
          </p:nvPr>
        </p:nvSpPr>
        <p:spPr>
          <a:xfrm>
            <a:off x="8610600" y="6578421"/>
            <a:ext cx="2743200" cy="365125"/>
          </a:xfrm>
        </p:spPr>
        <p:txBody>
          <a:bodyPr/>
          <a:lstStyle/>
          <a:p>
            <a:fld id="{735355F0-90FC-457A-A504-9C673C8C478B}" type="slidenum">
              <a:rPr kumimoji="1" lang="ja-JP" altLang="en-US" smtClean="0"/>
              <a:t>9</a:t>
            </a:fld>
            <a:endParaRPr kumimoji="1" lang="ja-JP" altLang="en-US"/>
          </a:p>
        </p:txBody>
      </p:sp>
      <p:grpSp>
        <p:nvGrpSpPr>
          <p:cNvPr id="12" name="グループ化 11"/>
          <p:cNvGrpSpPr/>
          <p:nvPr/>
        </p:nvGrpSpPr>
        <p:grpSpPr>
          <a:xfrm>
            <a:off x="561701" y="1894117"/>
            <a:ext cx="3735977" cy="4524315"/>
            <a:chOff x="1149531" y="1672046"/>
            <a:chExt cx="3735977" cy="4524315"/>
          </a:xfrm>
        </p:grpSpPr>
        <p:sp>
          <p:nvSpPr>
            <p:cNvPr id="3" name="角丸四角形 2"/>
            <p:cNvSpPr/>
            <p:nvPr/>
          </p:nvSpPr>
          <p:spPr>
            <a:xfrm>
              <a:off x="1149531" y="1672046"/>
              <a:ext cx="3735977" cy="4493623"/>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70997" y="1672046"/>
              <a:ext cx="3387466" cy="4524315"/>
            </a:xfrm>
            <a:prstGeom prst="rect">
              <a:avLst/>
            </a:prstGeom>
            <a:noFill/>
          </p:spPr>
          <p:txBody>
            <a:bodyPr wrap="none" rtlCol="0">
              <a:spAutoFit/>
            </a:bodyPr>
            <a:lstStyle/>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暗い</a:t>
              </a:r>
              <a:r>
                <a:rPr lang="ja-JP" altLang="en-US" sz="3200" dirty="0">
                  <a:solidFill>
                    <a:srgbClr val="002060"/>
                  </a:solidFill>
                  <a:latin typeface="ＭＳ Ｐゴシック" panose="020B0600070205080204" pitchFamily="50" charset="-128"/>
                  <a:ea typeface="ＭＳ Ｐゴシック" panose="020B0600070205080204" pitchFamily="50" charset="-128"/>
                </a:rPr>
                <a:t>　ネガティブ</a:t>
              </a:r>
              <a:endParaRPr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しつこい</a:t>
              </a:r>
              <a:r>
                <a:rPr lang="ja-JP" altLang="en-US" sz="3200" dirty="0">
                  <a:solidFill>
                    <a:srgbClr val="002060"/>
                  </a:solidFill>
                  <a:latin typeface="ＭＳ Ｐゴシック" panose="020B0600070205080204" pitchFamily="50" charset="-128"/>
                  <a:ea typeface="ＭＳ Ｐゴシック" panose="020B0600070205080204" pitchFamily="50" charset="-128"/>
                </a:rPr>
                <a:t>　ネチネチ</a:t>
              </a:r>
              <a:endParaRPr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あまのじゃく</a:t>
              </a:r>
              <a:endParaRPr kumimoji="1"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lang="ja-JP" altLang="en-US" sz="3200" dirty="0">
                  <a:solidFill>
                    <a:srgbClr val="002060"/>
                  </a:solidFill>
                  <a:latin typeface="ＭＳ Ｐゴシック" panose="020B0600070205080204" pitchFamily="50" charset="-128"/>
                  <a:ea typeface="ＭＳ Ｐゴシック" panose="020B0600070205080204" pitchFamily="50" charset="-128"/>
                </a:rPr>
                <a:t>原黒　邪悪</a:t>
              </a:r>
              <a:endParaRPr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重箱の隅をつつく</a:t>
              </a:r>
              <a:endParaRPr kumimoji="1"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lang="ja-JP" altLang="en-US" sz="3200" dirty="0">
                  <a:solidFill>
                    <a:srgbClr val="002060"/>
                  </a:solidFill>
                  <a:latin typeface="ＭＳ Ｐゴシック" panose="020B0600070205080204" pitchFamily="50" charset="-128"/>
                  <a:ea typeface="ＭＳ Ｐゴシック" panose="020B0600070205080204" pitchFamily="50" charset="-128"/>
                </a:rPr>
                <a:t>優秀であることを</a:t>
              </a:r>
              <a:endParaRPr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lang="ja-JP" altLang="en-US" sz="3200" dirty="0">
                  <a:solidFill>
                    <a:srgbClr val="002060"/>
                  </a:solidFill>
                  <a:latin typeface="ＭＳ Ｐゴシック" panose="020B0600070205080204" pitchFamily="50" charset="-128"/>
                  <a:ea typeface="ＭＳ Ｐゴシック" panose="020B0600070205080204" pitchFamily="50" charset="-128"/>
                </a:rPr>
                <a:t>自覚して隠す</a:t>
              </a:r>
              <a:endParaRPr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人の悪いところに</a:t>
              </a:r>
              <a:endParaRPr kumimoji="1" lang="en-US" altLang="ja-JP" sz="3200"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a:solidFill>
                    <a:srgbClr val="002060"/>
                  </a:solidFill>
                  <a:latin typeface="ＭＳ Ｐゴシック" panose="020B0600070205080204" pitchFamily="50" charset="-128"/>
                  <a:ea typeface="ＭＳ Ｐゴシック" panose="020B0600070205080204" pitchFamily="50" charset="-128"/>
                </a:rPr>
                <a:t>すぐに気がつく</a:t>
              </a:r>
            </a:p>
          </p:txBody>
        </p:sp>
      </p:grpSp>
      <p:grpSp>
        <p:nvGrpSpPr>
          <p:cNvPr id="13" name="グループ化 12"/>
          <p:cNvGrpSpPr/>
          <p:nvPr/>
        </p:nvGrpSpPr>
        <p:grpSpPr>
          <a:xfrm>
            <a:off x="4519144" y="2603865"/>
            <a:ext cx="4426115" cy="3783875"/>
            <a:chOff x="4963886" y="2381794"/>
            <a:chExt cx="2822819" cy="3783875"/>
          </a:xfrm>
        </p:grpSpPr>
        <p:sp>
          <p:nvSpPr>
            <p:cNvPr id="5" name="角丸四角形 4"/>
            <p:cNvSpPr/>
            <p:nvPr/>
          </p:nvSpPr>
          <p:spPr>
            <a:xfrm>
              <a:off x="4963886" y="2381794"/>
              <a:ext cx="2822819" cy="378387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592052" y="3796677"/>
              <a:ext cx="1644125" cy="954107"/>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この範囲での</a:t>
              </a:r>
              <a:endParaRPr kumimoji="1"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lang="ja-JP" altLang="en-US" sz="2800" dirty="0">
                  <a:solidFill>
                    <a:srgbClr val="FF0000"/>
                  </a:solidFill>
                  <a:latin typeface="ＭＳ Ｐゴシック" panose="020B0600070205080204" pitchFamily="50" charset="-128"/>
                  <a:ea typeface="ＭＳ Ｐゴシック" panose="020B0600070205080204" pitchFamily="50" charset="-128"/>
                </a:rPr>
                <a:t>言動を心がける</a:t>
              </a:r>
              <a:endParaRPr kumimoji="1" lang="ja-JP" altLang="en-US" sz="2800" dirty="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11" name="グループ化 10"/>
          <p:cNvGrpSpPr/>
          <p:nvPr/>
        </p:nvGrpSpPr>
        <p:grpSpPr>
          <a:xfrm>
            <a:off x="9161416" y="1867991"/>
            <a:ext cx="2545080" cy="4493623"/>
            <a:chOff x="8114212" y="1702525"/>
            <a:chExt cx="2545080" cy="4493623"/>
          </a:xfrm>
        </p:grpSpPr>
        <p:sp>
          <p:nvSpPr>
            <p:cNvPr id="6" name="角丸四角形 5"/>
            <p:cNvSpPr/>
            <p:nvPr/>
          </p:nvSpPr>
          <p:spPr>
            <a:xfrm>
              <a:off x="8114212" y="1702525"/>
              <a:ext cx="2545080" cy="449362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437459" y="1964177"/>
              <a:ext cx="2005677" cy="3970318"/>
            </a:xfrm>
            <a:prstGeom prst="rect">
              <a:avLst/>
            </a:prstGeom>
            <a:noFill/>
          </p:spPr>
          <p:txBody>
            <a:bodyPr wrap="none" rtlCol="0">
              <a:spAutoFit/>
            </a:bodyPr>
            <a:lstStyle/>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崇高</a:t>
              </a:r>
              <a:endParaRPr kumimoji="1"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lang="ja-JP" altLang="en-US" sz="3600" dirty="0">
                  <a:solidFill>
                    <a:srgbClr val="00B050"/>
                  </a:solidFill>
                  <a:latin typeface="ＭＳ Ｐゴシック" panose="020B0600070205080204" pitchFamily="50" charset="-128"/>
                  <a:ea typeface="ＭＳ Ｐゴシック" panose="020B0600070205080204" pitchFamily="50" charset="-128"/>
                </a:rPr>
                <a:t>公平</a:t>
              </a:r>
              <a:endParaRPr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博愛</a:t>
              </a:r>
              <a:endParaRPr kumimoji="1"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lang="ja-JP" altLang="en-US" sz="3600" dirty="0">
                  <a:solidFill>
                    <a:srgbClr val="00B050"/>
                  </a:solidFill>
                  <a:latin typeface="ＭＳ Ｐゴシック" panose="020B0600070205080204" pitchFamily="50" charset="-128"/>
                  <a:ea typeface="ＭＳ Ｐゴシック" panose="020B0600070205080204" pitchFamily="50" charset="-128"/>
                </a:rPr>
                <a:t>向上心</a:t>
              </a:r>
              <a:endParaRPr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貢献心</a:t>
              </a:r>
              <a:endParaRPr kumimoji="1"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lang="ja-JP" altLang="en-US" sz="3600" dirty="0">
                  <a:solidFill>
                    <a:srgbClr val="00B050"/>
                  </a:solidFill>
                  <a:latin typeface="ＭＳ Ｐゴシック" panose="020B0600070205080204" pitchFamily="50" charset="-128"/>
                  <a:ea typeface="ＭＳ Ｐゴシック" panose="020B0600070205080204" pitchFamily="50" charset="-128"/>
                </a:rPr>
                <a:t>純粋</a:t>
              </a:r>
              <a:endParaRPr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愛情深い</a:t>
              </a:r>
            </a:p>
          </p:txBody>
        </p:sp>
      </p:grpSp>
      <p:sp>
        <p:nvSpPr>
          <p:cNvPr id="14" name="左右矢印 13"/>
          <p:cNvSpPr/>
          <p:nvPr/>
        </p:nvSpPr>
        <p:spPr>
          <a:xfrm>
            <a:off x="4493880" y="2233751"/>
            <a:ext cx="4451380" cy="370114"/>
          </a:xfrm>
          <a:prstGeom prst="leftRightArrow">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741820" y="1789613"/>
            <a:ext cx="3897221" cy="523220"/>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非</a:t>
            </a:r>
            <a:r>
              <a:rPr kumimoji="1" lang="en-US" altLang="ja-JP" sz="2800" dirty="0">
                <a:solidFill>
                  <a:srgbClr val="FF0000"/>
                </a:solidFill>
                <a:latin typeface="ＭＳ Ｐゴシック" panose="020B0600070205080204" pitchFamily="50" charset="-128"/>
                <a:ea typeface="ＭＳ Ｐゴシック" panose="020B0600070205080204" pitchFamily="50" charset="-128"/>
              </a:rPr>
              <a:t>HSP</a:t>
            </a:r>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が感じている範囲</a:t>
            </a:r>
          </a:p>
        </p:txBody>
      </p:sp>
      <p:sp>
        <p:nvSpPr>
          <p:cNvPr id="16" name="左右矢印 15"/>
          <p:cNvSpPr/>
          <p:nvPr/>
        </p:nvSpPr>
        <p:spPr>
          <a:xfrm>
            <a:off x="570657" y="6409518"/>
            <a:ext cx="3727021" cy="370114"/>
          </a:xfrm>
          <a:prstGeom prst="lef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右矢印 16"/>
          <p:cNvSpPr/>
          <p:nvPr/>
        </p:nvSpPr>
        <p:spPr>
          <a:xfrm>
            <a:off x="9161416" y="6405162"/>
            <a:ext cx="2525503" cy="370114"/>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左右矢印 17"/>
          <p:cNvSpPr/>
          <p:nvPr/>
        </p:nvSpPr>
        <p:spPr>
          <a:xfrm>
            <a:off x="570657" y="1367248"/>
            <a:ext cx="11116262" cy="370114"/>
          </a:xfrm>
          <a:prstGeom prst="lef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209445" y="860460"/>
            <a:ext cx="6167073" cy="646331"/>
          </a:xfrm>
          <a:prstGeom prst="rect">
            <a:avLst/>
          </a:prstGeom>
          <a:noFill/>
        </p:spPr>
        <p:txBody>
          <a:bodyPr wrap="none" rtlCol="0">
            <a:spAutoFit/>
          </a:bodyPr>
          <a:lstStyle/>
          <a:p>
            <a:r>
              <a:rPr kumimoji="1" lang="en-US" altLang="ja-JP" sz="3600" dirty="0">
                <a:solidFill>
                  <a:srgbClr val="7030A0"/>
                </a:solidFill>
                <a:latin typeface="ＭＳ Ｐゴシック" panose="020B0600070205080204" pitchFamily="50" charset="-128"/>
                <a:ea typeface="ＭＳ Ｐゴシック" panose="020B0600070205080204" pitchFamily="50" charset="-128"/>
              </a:rPr>
              <a:t>HSE</a:t>
            </a:r>
            <a:r>
              <a:rPr kumimoji="1" lang="ja-JP" altLang="en-US" sz="3600" dirty="0">
                <a:solidFill>
                  <a:srgbClr val="7030A0"/>
                </a:solidFill>
                <a:latin typeface="ＭＳ Ｐゴシック" panose="020B0600070205080204" pitchFamily="50" charset="-128"/>
                <a:ea typeface="ＭＳ Ｐゴシック" panose="020B0600070205080204" pitchFamily="50" charset="-128"/>
              </a:rPr>
              <a:t>が感じて処理している範囲</a:t>
            </a:r>
          </a:p>
        </p:txBody>
      </p:sp>
    </p:spTree>
    <p:extLst>
      <p:ext uri="{BB962C8B-B14F-4D97-AF65-F5344CB8AC3E}">
        <p14:creationId xmlns:p14="http://schemas.microsoft.com/office/powerpoint/2010/main" val="2204225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90</a:t>
            </a:fld>
            <a:endParaRPr kumimoji="1" lang="ja-JP" altLang="en-US"/>
          </a:p>
        </p:txBody>
      </p:sp>
      <p:sp>
        <p:nvSpPr>
          <p:cNvPr id="5" name="正方形/長方形 4">
            <a:extLst>
              <a:ext uri="{FF2B5EF4-FFF2-40B4-BE49-F238E27FC236}">
                <a16:creationId xmlns:a16="http://schemas.microsoft.com/office/drawing/2014/main" id="{48034BDD-1EE8-69E7-9CA8-EBAECBB13107}"/>
              </a:ext>
            </a:extLst>
          </p:cNvPr>
          <p:cNvSpPr/>
          <p:nvPr/>
        </p:nvSpPr>
        <p:spPr>
          <a:xfrm>
            <a:off x="10283483" y="6020972"/>
            <a:ext cx="773723" cy="506437"/>
          </a:xfrm>
          <a:prstGeom prst="rect">
            <a:avLst/>
          </a:prstGeom>
          <a:solidFill>
            <a:srgbClr val="030303"/>
          </a:solidFill>
          <a:ln>
            <a:solidFill>
              <a:srgbClr val="03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46E69C3-833A-3D5F-5316-354745ADA989}"/>
              </a:ext>
            </a:extLst>
          </p:cNvPr>
          <p:cNvPicPr>
            <a:picLocks noChangeAspect="1"/>
          </p:cNvPicPr>
          <p:nvPr/>
        </p:nvPicPr>
        <p:blipFill>
          <a:blip r:embed="rId2"/>
          <a:stretch>
            <a:fillRect/>
          </a:stretch>
        </p:blipFill>
        <p:spPr>
          <a:xfrm>
            <a:off x="1018162" y="38100"/>
            <a:ext cx="10155676" cy="6858000"/>
          </a:xfrm>
          <a:prstGeom prst="rect">
            <a:avLst/>
          </a:prstGeom>
        </p:spPr>
      </p:pic>
      <p:pic>
        <p:nvPicPr>
          <p:cNvPr id="7" name="図 6">
            <a:extLst>
              <a:ext uri="{FF2B5EF4-FFF2-40B4-BE49-F238E27FC236}">
                <a16:creationId xmlns:a16="http://schemas.microsoft.com/office/drawing/2014/main" id="{DC8326CF-7578-C950-4214-B8822FA029F8}"/>
              </a:ext>
            </a:extLst>
          </p:cNvPr>
          <p:cNvPicPr>
            <a:picLocks noChangeAspect="1"/>
          </p:cNvPicPr>
          <p:nvPr/>
        </p:nvPicPr>
        <p:blipFill>
          <a:blip r:embed="rId3"/>
          <a:stretch>
            <a:fillRect/>
          </a:stretch>
        </p:blipFill>
        <p:spPr>
          <a:xfrm>
            <a:off x="1039746" y="53340"/>
            <a:ext cx="4972233" cy="3498979"/>
          </a:xfrm>
          <a:prstGeom prst="rect">
            <a:avLst/>
          </a:prstGeom>
        </p:spPr>
      </p:pic>
      <p:sp>
        <p:nvSpPr>
          <p:cNvPr id="2" name="正方形/長方形 1">
            <a:extLst>
              <a:ext uri="{FF2B5EF4-FFF2-40B4-BE49-F238E27FC236}">
                <a16:creationId xmlns:a16="http://schemas.microsoft.com/office/drawing/2014/main" id="{DC80C43F-8647-1C72-A7AD-E3E2A960425C}"/>
              </a:ext>
            </a:extLst>
          </p:cNvPr>
          <p:cNvSpPr/>
          <p:nvPr/>
        </p:nvSpPr>
        <p:spPr>
          <a:xfrm>
            <a:off x="986943" y="3562350"/>
            <a:ext cx="5077838" cy="32956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有史以来、人類は人類はみずからの身体を探求し続けてきた。</a:t>
            </a:r>
            <a:endParaRPr kumimoji="1" lang="en-US" altLang="ja-JP" sz="2800" b="1" dirty="0">
              <a:solidFill>
                <a:schemeClr val="tx1"/>
              </a:solidFill>
              <a:latin typeface="ＭＳ Ｐゴシック" panose="020B0600070205080204" pitchFamily="50" charset="-128"/>
              <a:ea typeface="ＭＳ Ｐゴシック" panose="020B0600070205080204" pitchFamily="50" charset="-128"/>
            </a:endParaRPr>
          </a:p>
          <a:p>
            <a:r>
              <a:rPr lang="ja-JP" altLang="en-US" sz="2800" b="1" dirty="0">
                <a:solidFill>
                  <a:schemeClr val="accent1"/>
                </a:solidFill>
                <a:latin typeface="ＭＳ Ｐゴシック" panose="020B0600070205080204" pitchFamily="50" charset="-128"/>
                <a:ea typeface="ＭＳ Ｐゴシック" panose="020B0600070205080204" pitchFamily="50" charset="-128"/>
              </a:rPr>
              <a:t>目には見えない微小な世界</a:t>
            </a:r>
            <a:r>
              <a:rPr lang="ja-JP" altLang="en-US" sz="2800" b="1" dirty="0">
                <a:solidFill>
                  <a:schemeClr val="tx1"/>
                </a:solidFill>
                <a:latin typeface="ＭＳ Ｐゴシック" panose="020B0600070205080204" pitchFamily="50" charset="-128"/>
                <a:ea typeface="ＭＳ Ｐゴシック" panose="020B0600070205080204" pitchFamily="50" charset="-128"/>
              </a:rPr>
              <a:t>を探るうちに、思いもよらない</a:t>
            </a:r>
            <a:r>
              <a:rPr lang="ja-JP" altLang="en-US" sz="2800" b="1" dirty="0">
                <a:solidFill>
                  <a:srgbClr val="00B050"/>
                </a:solidFill>
                <a:latin typeface="ＭＳ Ｐゴシック" panose="020B0600070205080204" pitchFamily="50" charset="-128"/>
                <a:ea typeface="ＭＳ Ｐゴシック" panose="020B0600070205080204" pitchFamily="50" charset="-128"/>
              </a:rPr>
              <a:t>ひとつの大きな秘密</a:t>
            </a:r>
            <a:r>
              <a:rPr lang="ja-JP" altLang="en-US" sz="2800" b="1" dirty="0">
                <a:solidFill>
                  <a:schemeClr val="tx1"/>
                </a:solidFill>
                <a:latin typeface="ＭＳ Ｐゴシック" panose="020B0600070205080204" pitchFamily="50" charset="-128"/>
                <a:ea typeface="ＭＳ Ｐゴシック" panose="020B0600070205080204" pitchFamily="50" charset="-128"/>
              </a:rPr>
              <a:t>にたどり着いた。</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b="1" dirty="0">
                <a:solidFill>
                  <a:srgbClr val="FF0000"/>
                </a:solidFill>
                <a:latin typeface="ＭＳ Ｐゴシック" panose="020B0600070205080204" pitchFamily="50" charset="-128"/>
                <a:ea typeface="ＭＳ Ｐゴシック" panose="020B0600070205080204" pitchFamily="50" charset="-128"/>
              </a:rPr>
              <a:t>「人体の真の姿は、巨大なネットワークだ」</a:t>
            </a: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と。</a:t>
            </a:r>
          </a:p>
        </p:txBody>
      </p:sp>
    </p:spTree>
    <p:extLst>
      <p:ext uri="{BB962C8B-B14F-4D97-AF65-F5344CB8AC3E}">
        <p14:creationId xmlns:p14="http://schemas.microsoft.com/office/powerpoint/2010/main" val="202639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91</a:t>
            </a:fld>
            <a:endParaRPr kumimoji="1" lang="ja-JP" altLang="en-US"/>
          </a:p>
        </p:txBody>
      </p:sp>
      <p:grpSp>
        <p:nvGrpSpPr>
          <p:cNvPr id="9" name="グループ化 8">
            <a:extLst>
              <a:ext uri="{FF2B5EF4-FFF2-40B4-BE49-F238E27FC236}">
                <a16:creationId xmlns:a16="http://schemas.microsoft.com/office/drawing/2014/main" id="{353A4A74-F246-4659-DFF3-13CED4C6D3A3}"/>
              </a:ext>
            </a:extLst>
          </p:cNvPr>
          <p:cNvGrpSpPr/>
          <p:nvPr/>
        </p:nvGrpSpPr>
        <p:grpSpPr>
          <a:xfrm>
            <a:off x="1088065" y="0"/>
            <a:ext cx="10015869" cy="6858000"/>
            <a:chOff x="1088065" y="0"/>
            <a:chExt cx="10015869" cy="6858000"/>
          </a:xfrm>
        </p:grpSpPr>
        <p:pic>
          <p:nvPicPr>
            <p:cNvPr id="3" name="図 2">
              <a:extLst>
                <a:ext uri="{FF2B5EF4-FFF2-40B4-BE49-F238E27FC236}">
                  <a16:creationId xmlns:a16="http://schemas.microsoft.com/office/drawing/2014/main" id="{D2EF5796-D630-8CD8-601F-3A2FE05F9360}"/>
                </a:ext>
              </a:extLst>
            </p:cNvPr>
            <p:cNvPicPr>
              <a:picLocks noChangeAspect="1"/>
            </p:cNvPicPr>
            <p:nvPr/>
          </p:nvPicPr>
          <p:blipFill>
            <a:blip r:embed="rId2"/>
            <a:stretch>
              <a:fillRect/>
            </a:stretch>
          </p:blipFill>
          <p:spPr>
            <a:xfrm>
              <a:off x="1088065" y="0"/>
              <a:ext cx="10015869" cy="6858000"/>
            </a:xfrm>
            <a:prstGeom prst="rect">
              <a:avLst/>
            </a:prstGeom>
          </p:spPr>
        </p:pic>
        <p:pic>
          <p:nvPicPr>
            <p:cNvPr id="6" name="図 5">
              <a:extLst>
                <a:ext uri="{FF2B5EF4-FFF2-40B4-BE49-F238E27FC236}">
                  <a16:creationId xmlns:a16="http://schemas.microsoft.com/office/drawing/2014/main" id="{2F037A75-DF50-906D-A73F-3DDC0821A8B4}"/>
                </a:ext>
              </a:extLst>
            </p:cNvPr>
            <p:cNvPicPr>
              <a:picLocks noChangeAspect="1"/>
            </p:cNvPicPr>
            <p:nvPr/>
          </p:nvPicPr>
          <p:blipFill>
            <a:blip r:embed="rId3"/>
            <a:stretch>
              <a:fillRect/>
            </a:stretch>
          </p:blipFill>
          <p:spPr>
            <a:xfrm>
              <a:off x="6451976" y="0"/>
              <a:ext cx="4651958" cy="3429000"/>
            </a:xfrm>
            <a:prstGeom prst="rect">
              <a:avLst/>
            </a:prstGeom>
          </p:spPr>
        </p:pic>
      </p:grpSp>
      <p:pic>
        <p:nvPicPr>
          <p:cNvPr id="8" name="図 7">
            <a:extLst>
              <a:ext uri="{FF2B5EF4-FFF2-40B4-BE49-F238E27FC236}">
                <a16:creationId xmlns:a16="http://schemas.microsoft.com/office/drawing/2014/main" id="{8EB431D6-AADC-C0DF-DCC4-AAF583B23EFB}"/>
              </a:ext>
            </a:extLst>
          </p:cNvPr>
          <p:cNvPicPr>
            <a:picLocks noChangeAspect="1"/>
          </p:cNvPicPr>
          <p:nvPr/>
        </p:nvPicPr>
        <p:blipFill>
          <a:blip r:embed="rId4"/>
          <a:stretch>
            <a:fillRect/>
          </a:stretch>
        </p:blipFill>
        <p:spPr>
          <a:xfrm>
            <a:off x="6446883" y="3176309"/>
            <a:ext cx="4680527" cy="3681691"/>
          </a:xfrm>
          <a:prstGeom prst="rect">
            <a:avLst/>
          </a:prstGeom>
        </p:spPr>
      </p:pic>
      <p:sp>
        <p:nvSpPr>
          <p:cNvPr id="2" name="正方形/長方形 1">
            <a:extLst>
              <a:ext uri="{FF2B5EF4-FFF2-40B4-BE49-F238E27FC236}">
                <a16:creationId xmlns:a16="http://schemas.microsoft.com/office/drawing/2014/main" id="{7FCBE534-AFA8-F26E-439F-C800D02AC8F9}"/>
              </a:ext>
            </a:extLst>
          </p:cNvPr>
          <p:cNvSpPr/>
          <p:nvPr/>
        </p:nvSpPr>
        <p:spPr>
          <a:xfrm>
            <a:off x="1088065" y="3905250"/>
            <a:ext cx="4680527" cy="2952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第一部</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sz="2400" b="1" dirty="0">
                <a:solidFill>
                  <a:schemeClr val="tx1"/>
                </a:solidFill>
                <a:latin typeface="ＭＳ Ｐゴシック" panose="020B0600070205080204" pitchFamily="50" charset="-128"/>
                <a:ea typeface="ＭＳ Ｐゴシック" panose="020B0600070205080204" pitchFamily="50" charset="-128"/>
              </a:rPr>
              <a:t>あなたの中の</a:t>
            </a:r>
            <a:r>
              <a:rPr lang="ja-JP" altLang="en-US" sz="2400" b="1" dirty="0">
                <a:solidFill>
                  <a:srgbClr val="00B050"/>
                </a:solidFill>
                <a:latin typeface="ＭＳ Ｐゴシック" panose="020B0600070205080204" pitchFamily="50" charset="-128"/>
                <a:ea typeface="ＭＳ Ｐゴシック" panose="020B0600070205080204" pitchFamily="50" charset="-128"/>
              </a:rPr>
              <a:t>トレジャー</a:t>
            </a:r>
            <a:r>
              <a:rPr lang="en-US" altLang="ja-JP" sz="2400" b="1" dirty="0">
                <a:solidFill>
                  <a:srgbClr val="00B050"/>
                </a:solidFill>
                <a:latin typeface="ＭＳ Ｐゴシック" panose="020B0600070205080204" pitchFamily="50" charset="-128"/>
                <a:ea typeface="ＭＳ Ｐゴシック" panose="020B0600070205080204" pitchFamily="50" charset="-128"/>
              </a:rPr>
              <a:t>DNA</a:t>
            </a: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第二部</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en-US" altLang="ja-JP" sz="2400" b="1" dirty="0">
                <a:solidFill>
                  <a:srgbClr val="FF0000"/>
                </a:solidFill>
                <a:latin typeface="ＭＳ Ｐゴシック" panose="020B0600070205080204" pitchFamily="50" charset="-128"/>
                <a:ea typeface="ＭＳ Ｐゴシック" panose="020B0600070205080204" pitchFamily="50" charset="-128"/>
              </a:rPr>
              <a:t>DNA</a:t>
            </a:r>
            <a:r>
              <a:rPr lang="ja-JP" altLang="en-US" sz="2400" b="1" dirty="0">
                <a:solidFill>
                  <a:srgbClr val="FF0000"/>
                </a:solidFill>
                <a:latin typeface="ＭＳ Ｐゴシック" panose="020B0600070205080204" pitchFamily="50" charset="-128"/>
                <a:ea typeface="ＭＳ Ｐゴシック" panose="020B0600070205080204" pitchFamily="50" charset="-128"/>
              </a:rPr>
              <a:t>スイッチ</a:t>
            </a:r>
            <a:r>
              <a:rPr lang="ja-JP" altLang="en-US" sz="2400" b="1" dirty="0">
                <a:solidFill>
                  <a:schemeClr val="tx1"/>
                </a:solidFill>
                <a:latin typeface="ＭＳ Ｐゴシック" panose="020B0600070205080204" pitchFamily="50" charset="-128"/>
                <a:ea typeface="ＭＳ Ｐゴシック" panose="020B0600070205080204" pitchFamily="50" charset="-128"/>
              </a:rPr>
              <a:t>があなたの運命を変える</a:t>
            </a:r>
            <a:endParaRPr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第三部</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sz="2400" b="1" dirty="0">
                <a:solidFill>
                  <a:srgbClr val="0000CC"/>
                </a:solidFill>
                <a:latin typeface="ＭＳ Ｐゴシック" panose="020B0600070205080204" pitchFamily="50" charset="-128"/>
                <a:ea typeface="ＭＳ Ｐゴシック" panose="020B0600070205080204" pitchFamily="50" charset="-128"/>
              </a:rPr>
              <a:t>生命科学の危険性</a:t>
            </a:r>
            <a:r>
              <a:rPr lang="ja-JP" altLang="en-US" sz="2400" b="1" dirty="0">
                <a:solidFill>
                  <a:schemeClr val="tx1"/>
                </a:solidFill>
                <a:latin typeface="ＭＳ Ｐゴシック" panose="020B0600070205080204" pitchFamily="50" charset="-128"/>
                <a:ea typeface="ＭＳ Ｐゴシック" panose="020B0600070205080204" pitchFamily="50" charset="-128"/>
              </a:rPr>
              <a:t>とはなにか？</a:t>
            </a:r>
            <a:endParaRPr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　　山中伸弥</a:t>
            </a:r>
            <a:r>
              <a:rPr kumimoji="1" lang="en-US" altLang="ja-JP" sz="240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浅井健博</a:t>
            </a:r>
          </a:p>
        </p:txBody>
      </p:sp>
    </p:spTree>
    <p:extLst>
      <p:ext uri="{BB962C8B-B14F-4D97-AF65-F5344CB8AC3E}">
        <p14:creationId xmlns:p14="http://schemas.microsoft.com/office/powerpoint/2010/main" val="813722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92</a:t>
            </a:fld>
            <a:endParaRPr kumimoji="1" lang="ja-JP" altLang="en-US"/>
          </a:p>
        </p:txBody>
      </p:sp>
      <p:grpSp>
        <p:nvGrpSpPr>
          <p:cNvPr id="6" name="グループ化 5">
            <a:extLst>
              <a:ext uri="{FF2B5EF4-FFF2-40B4-BE49-F238E27FC236}">
                <a16:creationId xmlns:a16="http://schemas.microsoft.com/office/drawing/2014/main" id="{7B494091-8164-E802-38BE-F1F630C90D70}"/>
              </a:ext>
            </a:extLst>
          </p:cNvPr>
          <p:cNvGrpSpPr/>
          <p:nvPr/>
        </p:nvGrpSpPr>
        <p:grpSpPr>
          <a:xfrm>
            <a:off x="1231769" y="0"/>
            <a:ext cx="9728461" cy="6858000"/>
            <a:chOff x="1231769" y="0"/>
            <a:chExt cx="9728461" cy="6858000"/>
          </a:xfrm>
        </p:grpSpPr>
        <p:pic>
          <p:nvPicPr>
            <p:cNvPr id="3" name="図 2">
              <a:extLst>
                <a:ext uri="{FF2B5EF4-FFF2-40B4-BE49-F238E27FC236}">
                  <a16:creationId xmlns:a16="http://schemas.microsoft.com/office/drawing/2014/main" id="{17FCAB71-33E9-A43B-37A2-F75BFD6DCD75}"/>
                </a:ext>
              </a:extLst>
            </p:cNvPr>
            <p:cNvPicPr>
              <a:picLocks noChangeAspect="1"/>
            </p:cNvPicPr>
            <p:nvPr/>
          </p:nvPicPr>
          <p:blipFill>
            <a:blip r:embed="rId2"/>
            <a:stretch>
              <a:fillRect/>
            </a:stretch>
          </p:blipFill>
          <p:spPr>
            <a:xfrm>
              <a:off x="1231769" y="0"/>
              <a:ext cx="9728461" cy="6858000"/>
            </a:xfrm>
            <a:prstGeom prst="rect">
              <a:avLst/>
            </a:prstGeom>
          </p:spPr>
        </p:pic>
        <p:pic>
          <p:nvPicPr>
            <p:cNvPr id="5" name="図 4">
              <a:extLst>
                <a:ext uri="{FF2B5EF4-FFF2-40B4-BE49-F238E27FC236}">
                  <a16:creationId xmlns:a16="http://schemas.microsoft.com/office/drawing/2014/main" id="{6455A320-11A7-86D4-9FEC-1B3E90FB1F01}"/>
                </a:ext>
              </a:extLst>
            </p:cNvPr>
            <p:cNvPicPr>
              <a:picLocks noChangeAspect="1"/>
            </p:cNvPicPr>
            <p:nvPr/>
          </p:nvPicPr>
          <p:blipFill>
            <a:blip r:embed="rId3"/>
            <a:stretch>
              <a:fillRect/>
            </a:stretch>
          </p:blipFill>
          <p:spPr>
            <a:xfrm>
              <a:off x="1231769" y="0"/>
              <a:ext cx="4215519" cy="4342143"/>
            </a:xfrm>
            <a:prstGeom prst="rect">
              <a:avLst/>
            </a:prstGeom>
          </p:spPr>
        </p:pic>
      </p:grpSp>
    </p:spTree>
    <p:extLst>
      <p:ext uri="{BB962C8B-B14F-4D97-AF65-F5344CB8AC3E}">
        <p14:creationId xmlns:p14="http://schemas.microsoft.com/office/powerpoint/2010/main" val="3425103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93</a:t>
            </a:fld>
            <a:endParaRPr kumimoji="1" lang="ja-JP" altLang="en-US"/>
          </a:p>
        </p:txBody>
      </p:sp>
      <p:grpSp>
        <p:nvGrpSpPr>
          <p:cNvPr id="5" name="グループ化 4">
            <a:extLst>
              <a:ext uri="{FF2B5EF4-FFF2-40B4-BE49-F238E27FC236}">
                <a16:creationId xmlns:a16="http://schemas.microsoft.com/office/drawing/2014/main" id="{8F44919B-9F2C-D86B-A398-C86119D2AC22}"/>
              </a:ext>
            </a:extLst>
          </p:cNvPr>
          <p:cNvGrpSpPr/>
          <p:nvPr/>
        </p:nvGrpSpPr>
        <p:grpSpPr>
          <a:xfrm>
            <a:off x="1703547" y="68659"/>
            <a:ext cx="8571544" cy="6789341"/>
            <a:chOff x="1703547" y="68659"/>
            <a:chExt cx="8571544" cy="6789341"/>
          </a:xfrm>
        </p:grpSpPr>
        <p:grpSp>
          <p:nvGrpSpPr>
            <p:cNvPr id="2" name="グループ化 1">
              <a:extLst>
                <a:ext uri="{FF2B5EF4-FFF2-40B4-BE49-F238E27FC236}">
                  <a16:creationId xmlns:a16="http://schemas.microsoft.com/office/drawing/2014/main" id="{4FA3C957-D808-FA01-F62A-C83E0B3DA838}"/>
                </a:ext>
              </a:extLst>
            </p:cNvPr>
            <p:cNvGrpSpPr/>
            <p:nvPr/>
          </p:nvGrpSpPr>
          <p:grpSpPr>
            <a:xfrm>
              <a:off x="1703547" y="68659"/>
              <a:ext cx="8571544" cy="6789341"/>
              <a:chOff x="1703547" y="68659"/>
              <a:chExt cx="8571544" cy="6789341"/>
            </a:xfrm>
          </p:grpSpPr>
          <p:pic>
            <p:nvPicPr>
              <p:cNvPr id="2050" name="Picture 2">
                <a:extLst>
                  <a:ext uri="{FF2B5EF4-FFF2-40B4-BE49-F238E27FC236}">
                    <a16:creationId xmlns:a16="http://schemas.microsoft.com/office/drawing/2014/main" id="{6488A093-8F16-A615-0BA0-6BD96C5C20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3547" y="68791"/>
                <a:ext cx="4285773" cy="67892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新版 動的平衡: 生命は自由になれるのか (2) (小学館新書)">
                <a:extLst>
                  <a:ext uri="{FF2B5EF4-FFF2-40B4-BE49-F238E27FC236}">
                    <a16:creationId xmlns:a16="http://schemas.microsoft.com/office/drawing/2014/main" id="{0155359B-1583-9E54-BE9E-2145D2A63C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9320" y="68659"/>
                <a:ext cx="4285771" cy="678934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1B3B8301-D910-D585-91D7-EC2C8F49CF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409" y="3560674"/>
                <a:ext cx="5771682" cy="3228535"/>
              </a:xfrm>
              <a:prstGeom prst="rect">
                <a:avLst/>
              </a:prstGeom>
            </p:spPr>
          </p:pic>
        </p:grpSp>
        <p:pic>
          <p:nvPicPr>
            <p:cNvPr id="9" name="図 8">
              <a:extLst>
                <a:ext uri="{FF2B5EF4-FFF2-40B4-BE49-F238E27FC236}">
                  <a16:creationId xmlns:a16="http://schemas.microsoft.com/office/drawing/2014/main" id="{3DE85568-426D-6E58-A844-24B4F2FF2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68660"/>
              <a:ext cx="4149466" cy="3492014"/>
            </a:xfrm>
            <a:prstGeom prst="rect">
              <a:avLst/>
            </a:prstGeom>
          </p:spPr>
        </p:pic>
      </p:grpSp>
    </p:spTree>
    <p:extLst>
      <p:ext uri="{BB962C8B-B14F-4D97-AF65-F5344CB8AC3E}">
        <p14:creationId xmlns:p14="http://schemas.microsoft.com/office/powerpoint/2010/main" val="2379953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94</a:t>
            </a:fld>
            <a:endParaRPr kumimoji="1" lang="ja-JP" altLang="en-US"/>
          </a:p>
        </p:txBody>
      </p:sp>
      <p:sp>
        <p:nvSpPr>
          <p:cNvPr id="5" name="正方形/長方形 4">
            <a:extLst>
              <a:ext uri="{FF2B5EF4-FFF2-40B4-BE49-F238E27FC236}">
                <a16:creationId xmlns:a16="http://schemas.microsoft.com/office/drawing/2014/main" id="{F5E34B4B-A849-4BBE-BD39-261AF32102A3}"/>
              </a:ext>
            </a:extLst>
          </p:cNvPr>
          <p:cNvSpPr/>
          <p:nvPr/>
        </p:nvSpPr>
        <p:spPr>
          <a:xfrm>
            <a:off x="4783015" y="6356350"/>
            <a:ext cx="928468" cy="501650"/>
          </a:xfrm>
          <a:prstGeom prst="rect">
            <a:avLst/>
          </a:prstGeom>
          <a:solidFill>
            <a:srgbClr val="080806"/>
          </a:solidFill>
          <a:ln>
            <a:solidFill>
              <a:srgbClr val="080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0F804354-7122-412F-8B40-79DF1ECB616C}"/>
              </a:ext>
            </a:extLst>
          </p:cNvPr>
          <p:cNvGrpSpPr/>
          <p:nvPr/>
        </p:nvGrpSpPr>
        <p:grpSpPr>
          <a:xfrm>
            <a:off x="1574913" y="0"/>
            <a:ext cx="8961789" cy="6721475"/>
            <a:chOff x="1574913" y="0"/>
            <a:chExt cx="9042174" cy="6858000"/>
          </a:xfrm>
        </p:grpSpPr>
        <p:pic>
          <p:nvPicPr>
            <p:cNvPr id="3" name="図 2">
              <a:extLst>
                <a:ext uri="{FF2B5EF4-FFF2-40B4-BE49-F238E27FC236}">
                  <a16:creationId xmlns:a16="http://schemas.microsoft.com/office/drawing/2014/main" id="{E3314498-BBB9-3E08-A742-39FC506CAF8D}"/>
                </a:ext>
              </a:extLst>
            </p:cNvPr>
            <p:cNvPicPr>
              <a:picLocks noChangeAspect="1"/>
            </p:cNvPicPr>
            <p:nvPr/>
          </p:nvPicPr>
          <p:blipFill>
            <a:blip r:embed="rId2"/>
            <a:stretch>
              <a:fillRect/>
            </a:stretch>
          </p:blipFill>
          <p:spPr>
            <a:xfrm>
              <a:off x="1574913" y="0"/>
              <a:ext cx="9042174" cy="6858000"/>
            </a:xfrm>
            <a:prstGeom prst="rect">
              <a:avLst/>
            </a:prstGeom>
          </p:spPr>
        </p:pic>
        <p:sp>
          <p:nvSpPr>
            <p:cNvPr id="6" name="正方形/長方形 5">
              <a:extLst>
                <a:ext uri="{FF2B5EF4-FFF2-40B4-BE49-F238E27FC236}">
                  <a16:creationId xmlns:a16="http://schemas.microsoft.com/office/drawing/2014/main" id="{D73A6A46-ABF8-A536-C165-8C01717AB945}"/>
                </a:ext>
              </a:extLst>
            </p:cNvPr>
            <p:cNvSpPr/>
            <p:nvPr/>
          </p:nvSpPr>
          <p:spPr>
            <a:xfrm>
              <a:off x="6274191" y="136525"/>
              <a:ext cx="4342896"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3600" dirty="0">
                  <a:solidFill>
                    <a:srgbClr val="00B050"/>
                  </a:solidFill>
                  <a:latin typeface="ＭＳ Ｐゴシック" panose="020B0600070205080204" pitchFamily="50" charset="-128"/>
                  <a:ea typeface="ＭＳ Ｐゴシック" panose="020B0600070205080204" pitchFamily="50" charset="-128"/>
                </a:rPr>
                <a:t>日本人の幸福度</a:t>
              </a:r>
              <a:r>
                <a:rPr kumimoji="1" lang="ja-JP" altLang="en-US" sz="3600" dirty="0">
                  <a:solidFill>
                    <a:schemeClr val="tx1"/>
                  </a:solidFill>
                  <a:latin typeface="ＭＳ Ｐゴシック" panose="020B0600070205080204" pitchFamily="50" charset="-128"/>
                  <a:ea typeface="ＭＳ Ｐゴシック" panose="020B0600070205080204" pitchFamily="50" charset="-128"/>
                </a:rPr>
                <a:t>・・・世界５４位」</a:t>
              </a:r>
              <a:endParaRPr kumimoji="1" lang="en-US" altLang="ja-JP" sz="3600" dirty="0">
                <a:solidFill>
                  <a:schemeClr val="tx1"/>
                </a:solidFill>
                <a:latin typeface="ＭＳ Ｐゴシック" panose="020B0600070205080204" pitchFamily="50" charset="-128"/>
                <a:ea typeface="ＭＳ Ｐゴシック" panose="020B0600070205080204" pitchFamily="50" charset="-128"/>
              </a:endParaRPr>
            </a:p>
            <a:p>
              <a:endParaRPr kumimoji="1" lang="en-US" altLang="ja-JP" sz="3600" dirty="0">
                <a:solidFill>
                  <a:schemeClr val="tx1"/>
                </a:solidFill>
                <a:latin typeface="ＭＳ Ｐゴシック" panose="020B0600070205080204" pitchFamily="50" charset="-128"/>
                <a:ea typeface="ＭＳ Ｐゴシック" panose="020B0600070205080204" pitchFamily="50" charset="-128"/>
              </a:endParaRPr>
            </a:p>
            <a:p>
              <a:r>
                <a:rPr lang="ja-JP" altLang="en-US" sz="3600" dirty="0">
                  <a:solidFill>
                    <a:schemeClr val="tx1"/>
                  </a:solidFill>
                  <a:latin typeface="ＭＳ Ｐゴシック" panose="020B0600070205080204" pitchFamily="50" charset="-128"/>
                  <a:ea typeface="ＭＳ Ｐゴシック" panose="020B0600070205080204" pitchFamily="50" charset="-128"/>
                </a:rPr>
                <a:t>　</a:t>
              </a:r>
              <a:r>
                <a:rPr lang="ja-JP" altLang="en-US" sz="3600" dirty="0">
                  <a:solidFill>
                    <a:srgbClr val="FF0000"/>
                  </a:solidFill>
                  <a:latin typeface="ＭＳ Ｐゴシック" panose="020B0600070205080204" pitchFamily="50" charset="-128"/>
                  <a:ea typeface="ＭＳ Ｐゴシック" panose="020B0600070205080204" pitchFamily="50" charset="-128"/>
                </a:rPr>
                <a:t>日本人の特性</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r>
                <a:rPr lang="ja-JP" altLang="en-US" sz="3600" dirty="0">
                  <a:solidFill>
                    <a:schemeClr val="tx1"/>
                  </a:solidFill>
                  <a:latin typeface="ＭＳ Ｐゴシック" panose="020B0600070205080204" pitchFamily="50" charset="-128"/>
                  <a:ea typeface="ＭＳ Ｐゴシック" panose="020B0600070205080204" pitchFamily="50" charset="-128"/>
                </a:rPr>
                <a:t>（はせくらみゆき）</a:t>
              </a:r>
              <a:endParaRPr lang="en-US" altLang="ja-JP" sz="3600" dirty="0">
                <a:solidFill>
                  <a:schemeClr val="tx1"/>
                </a:solidFill>
                <a:latin typeface="ＭＳ Ｐゴシック" panose="020B0600070205080204" pitchFamily="50" charset="-128"/>
                <a:ea typeface="ＭＳ Ｐゴシック" panose="020B0600070205080204" pitchFamily="50" charset="-128"/>
              </a:endParaRPr>
            </a:p>
            <a:p>
              <a:endParaRPr lang="en-US" altLang="ja-JP" sz="36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3600" dirty="0">
                  <a:solidFill>
                    <a:schemeClr val="tx1"/>
                  </a:solidFill>
                  <a:latin typeface="ＭＳ Ｐゴシック" panose="020B0600070205080204" pitchFamily="50" charset="-128"/>
                  <a:ea typeface="ＭＳ Ｐゴシック" panose="020B0600070205080204" pitchFamily="50" charset="-128"/>
                </a:rPr>
                <a:t>①　</a:t>
              </a:r>
              <a:r>
                <a:rPr kumimoji="1" lang="ja-JP" altLang="en-US" sz="3600" dirty="0">
                  <a:solidFill>
                    <a:srgbClr val="0000CC"/>
                  </a:solidFill>
                  <a:latin typeface="ＭＳ Ｐゴシック" panose="020B0600070205080204" pitchFamily="50" charset="-128"/>
                  <a:ea typeface="ＭＳ Ｐゴシック" panose="020B0600070205080204" pitchFamily="50" charset="-128"/>
                </a:rPr>
                <a:t>寛容性のなさ</a:t>
              </a:r>
              <a:endParaRPr kumimoji="1" lang="en-US" altLang="ja-JP" sz="3600" dirty="0">
                <a:solidFill>
                  <a:srgbClr val="0000CC"/>
                </a:solidFill>
                <a:latin typeface="ＭＳ Ｐゴシック" panose="020B0600070205080204" pitchFamily="50" charset="-128"/>
                <a:ea typeface="ＭＳ Ｐゴシック" panose="020B0600070205080204" pitchFamily="50" charset="-128"/>
              </a:endParaRPr>
            </a:p>
            <a:p>
              <a:r>
                <a:rPr lang="ja-JP" altLang="en-US" sz="3600" dirty="0">
                  <a:solidFill>
                    <a:schemeClr val="tx1"/>
                  </a:solidFill>
                  <a:latin typeface="ＭＳ Ｐゴシック" panose="020B0600070205080204" pitchFamily="50" charset="-128"/>
                  <a:ea typeface="ＭＳ Ｐゴシック" panose="020B0600070205080204" pitchFamily="50" charset="-128"/>
                </a:rPr>
                <a:t>②　遺伝子の特異性</a:t>
              </a:r>
              <a:endParaRPr lang="en-US" altLang="ja-JP" sz="36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3600" dirty="0">
                  <a:solidFill>
                    <a:schemeClr val="tx1"/>
                  </a:solidFill>
                  <a:latin typeface="ＭＳ Ｐゴシック" panose="020B0600070205080204" pitchFamily="50" charset="-128"/>
                  <a:ea typeface="ＭＳ Ｐゴシック" panose="020B0600070205080204" pitchFamily="50" charset="-128"/>
                </a:rPr>
                <a:t>③　</a:t>
              </a:r>
              <a:r>
                <a:rPr kumimoji="1" lang="ja-JP" altLang="en-US" sz="3600" dirty="0">
                  <a:solidFill>
                    <a:srgbClr val="FF0000"/>
                  </a:solidFill>
                  <a:latin typeface="ＭＳ Ｐゴシック" panose="020B0600070205080204" pitchFamily="50" charset="-128"/>
                  <a:ea typeface="ＭＳ Ｐゴシック" panose="020B0600070205080204" pitchFamily="50" charset="-128"/>
                </a:rPr>
                <a:t>同調圧力に弱い</a:t>
              </a:r>
              <a:endParaRPr kumimoji="1" lang="en-US" altLang="ja-JP" sz="3600" dirty="0">
                <a:solidFill>
                  <a:srgbClr val="FF0000"/>
                </a:solidFill>
                <a:latin typeface="ＭＳ Ｐゴシック" panose="020B0600070205080204" pitchFamily="50" charset="-128"/>
                <a:ea typeface="ＭＳ Ｐゴシック" panose="020B0600070205080204" pitchFamily="50" charset="-128"/>
              </a:endParaRPr>
            </a:p>
            <a:p>
              <a:r>
                <a:rPr lang="ja-JP" altLang="en-US" sz="3600" dirty="0">
                  <a:solidFill>
                    <a:schemeClr val="tx1"/>
                  </a:solidFill>
                  <a:latin typeface="ＭＳ Ｐゴシック" panose="020B0600070205080204" pitchFamily="50" charset="-128"/>
                  <a:ea typeface="ＭＳ Ｐゴシック" panose="020B0600070205080204" pitchFamily="50" charset="-128"/>
                </a:rPr>
                <a:t>④　長い労働時間</a:t>
              </a:r>
              <a:endParaRPr kumimoji="1" lang="ja-JP" altLang="en-US" sz="36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8" name="正方形/長方形 7">
            <a:extLst>
              <a:ext uri="{FF2B5EF4-FFF2-40B4-BE49-F238E27FC236}">
                <a16:creationId xmlns:a16="http://schemas.microsoft.com/office/drawing/2014/main" id="{5A933F9B-91CC-26AE-BC42-2FA0E3515D93}"/>
              </a:ext>
            </a:extLst>
          </p:cNvPr>
          <p:cNvSpPr/>
          <p:nvPr/>
        </p:nvSpPr>
        <p:spPr>
          <a:xfrm>
            <a:off x="4797083" y="6149975"/>
            <a:ext cx="914400" cy="571500"/>
          </a:xfrm>
          <a:prstGeom prst="rect">
            <a:avLst/>
          </a:prstGeom>
          <a:solidFill>
            <a:schemeClr val="tx1"/>
          </a:solidFill>
          <a:ln>
            <a:solidFill>
              <a:srgbClr val="0707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9375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CE905E5-948F-30E3-A688-C049D942C061}"/>
              </a:ext>
            </a:extLst>
          </p:cNvPr>
          <p:cNvGrpSpPr/>
          <p:nvPr/>
        </p:nvGrpSpPr>
        <p:grpSpPr>
          <a:xfrm>
            <a:off x="1248349" y="0"/>
            <a:ext cx="9695302" cy="6858000"/>
            <a:chOff x="1248349" y="0"/>
            <a:chExt cx="9695302" cy="6858000"/>
          </a:xfrm>
        </p:grpSpPr>
        <p:pic>
          <p:nvPicPr>
            <p:cNvPr id="3" name="図 2">
              <a:extLst>
                <a:ext uri="{FF2B5EF4-FFF2-40B4-BE49-F238E27FC236}">
                  <a16:creationId xmlns:a16="http://schemas.microsoft.com/office/drawing/2014/main" id="{2EC1ADAC-2596-B845-D9B6-65DD925A3A59}"/>
                </a:ext>
              </a:extLst>
            </p:cNvPr>
            <p:cNvPicPr>
              <a:picLocks noChangeAspect="1"/>
            </p:cNvPicPr>
            <p:nvPr/>
          </p:nvPicPr>
          <p:blipFill>
            <a:blip r:embed="rId2"/>
            <a:stretch>
              <a:fillRect/>
            </a:stretch>
          </p:blipFill>
          <p:spPr>
            <a:xfrm>
              <a:off x="1248349" y="0"/>
              <a:ext cx="9695302" cy="6858000"/>
            </a:xfrm>
            <a:prstGeom prst="rect">
              <a:avLst/>
            </a:prstGeom>
          </p:spPr>
        </p:pic>
        <p:sp>
          <p:nvSpPr>
            <p:cNvPr id="4" name="正方形/長方形 3">
              <a:extLst>
                <a:ext uri="{FF2B5EF4-FFF2-40B4-BE49-F238E27FC236}">
                  <a16:creationId xmlns:a16="http://schemas.microsoft.com/office/drawing/2014/main" id="{CD01C332-A156-4352-735F-89EC15B17DAB}"/>
                </a:ext>
              </a:extLst>
            </p:cNvPr>
            <p:cNvSpPr/>
            <p:nvPr/>
          </p:nvSpPr>
          <p:spPr>
            <a:xfrm>
              <a:off x="10137913" y="6255026"/>
              <a:ext cx="805738" cy="602974"/>
            </a:xfrm>
            <a:prstGeom prst="rect">
              <a:avLst/>
            </a:prstGeom>
            <a:solidFill>
              <a:srgbClr val="0D212F"/>
            </a:solidFill>
            <a:ln>
              <a:solidFill>
                <a:srgbClr val="0D2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E9E35E5-4D58-6FA2-C5FA-9BA74072A30B}"/>
                </a:ext>
              </a:extLst>
            </p:cNvPr>
            <p:cNvPicPr>
              <a:picLocks noChangeAspect="1"/>
            </p:cNvPicPr>
            <p:nvPr/>
          </p:nvPicPr>
          <p:blipFill>
            <a:blip r:embed="rId3"/>
            <a:stretch>
              <a:fillRect/>
            </a:stretch>
          </p:blipFill>
          <p:spPr>
            <a:xfrm>
              <a:off x="1493819" y="232076"/>
              <a:ext cx="4122487" cy="3465280"/>
            </a:xfrm>
            <a:prstGeom prst="rect">
              <a:avLst/>
            </a:prstGeom>
          </p:spPr>
        </p:pic>
        <p:pic>
          <p:nvPicPr>
            <p:cNvPr id="7" name="図 6">
              <a:extLst>
                <a:ext uri="{FF2B5EF4-FFF2-40B4-BE49-F238E27FC236}">
                  <a16:creationId xmlns:a16="http://schemas.microsoft.com/office/drawing/2014/main" id="{61A027DF-6A7F-8198-8A0C-A3E3393E115C}"/>
                </a:ext>
              </a:extLst>
            </p:cNvPr>
            <p:cNvPicPr>
              <a:picLocks noChangeAspect="1"/>
            </p:cNvPicPr>
            <p:nvPr/>
          </p:nvPicPr>
          <p:blipFill>
            <a:blip r:embed="rId4"/>
            <a:stretch>
              <a:fillRect/>
            </a:stretch>
          </p:blipFill>
          <p:spPr>
            <a:xfrm>
              <a:off x="1493818" y="4292991"/>
              <a:ext cx="4122487" cy="1530318"/>
            </a:xfrm>
            <a:prstGeom prst="rect">
              <a:avLst/>
            </a:prstGeom>
          </p:spPr>
        </p:pic>
      </p:grpSp>
      <p:sp>
        <p:nvSpPr>
          <p:cNvPr id="9" name="正方形/長方形 8">
            <a:extLst>
              <a:ext uri="{FF2B5EF4-FFF2-40B4-BE49-F238E27FC236}">
                <a16:creationId xmlns:a16="http://schemas.microsoft.com/office/drawing/2014/main" id="{D7FC36B2-017A-82AC-A9DA-C68F2431B07D}"/>
              </a:ext>
            </a:extLst>
          </p:cNvPr>
          <p:cNvSpPr/>
          <p:nvPr/>
        </p:nvSpPr>
        <p:spPr>
          <a:xfrm>
            <a:off x="1493818" y="3193774"/>
            <a:ext cx="189208" cy="38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5898BB18-4B94-8A96-DCFD-1538CB26B5DB}"/>
              </a:ext>
            </a:extLst>
          </p:cNvPr>
          <p:cNvSpPr/>
          <p:nvPr/>
        </p:nvSpPr>
        <p:spPr>
          <a:xfrm>
            <a:off x="2838450" y="2571750"/>
            <a:ext cx="1352550" cy="8572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2DA2DA5-DBDC-72F6-9A01-0A0107FFFC68}"/>
              </a:ext>
            </a:extLst>
          </p:cNvPr>
          <p:cNvSpPr/>
          <p:nvPr/>
        </p:nvSpPr>
        <p:spPr>
          <a:xfrm>
            <a:off x="8020050" y="1085850"/>
            <a:ext cx="2117863" cy="419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9862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96</a:t>
            </a:fld>
            <a:endParaRPr kumimoji="1" lang="ja-JP" altLang="en-US"/>
          </a:p>
        </p:txBody>
      </p:sp>
      <p:pic>
        <p:nvPicPr>
          <p:cNvPr id="5" name="図 4">
            <a:extLst>
              <a:ext uri="{FF2B5EF4-FFF2-40B4-BE49-F238E27FC236}">
                <a16:creationId xmlns:a16="http://schemas.microsoft.com/office/drawing/2014/main" id="{B028CD6C-05D3-746B-F39B-3BCF023C11DE}"/>
              </a:ext>
            </a:extLst>
          </p:cNvPr>
          <p:cNvPicPr>
            <a:picLocks noChangeAspect="1"/>
          </p:cNvPicPr>
          <p:nvPr/>
        </p:nvPicPr>
        <p:blipFill>
          <a:blip r:embed="rId2"/>
          <a:stretch>
            <a:fillRect/>
          </a:stretch>
        </p:blipFill>
        <p:spPr>
          <a:xfrm>
            <a:off x="937952" y="0"/>
            <a:ext cx="4778114" cy="6858000"/>
          </a:xfrm>
          <a:prstGeom prst="rect">
            <a:avLst/>
          </a:prstGeom>
        </p:spPr>
      </p:pic>
      <p:sp>
        <p:nvSpPr>
          <p:cNvPr id="6" name="正方形/長方形 5">
            <a:extLst>
              <a:ext uri="{FF2B5EF4-FFF2-40B4-BE49-F238E27FC236}">
                <a16:creationId xmlns:a16="http://schemas.microsoft.com/office/drawing/2014/main" id="{0D5D0B45-B216-E6D1-CEE3-C7E1053D03C5}"/>
              </a:ext>
            </a:extLst>
          </p:cNvPr>
          <p:cNvSpPr/>
          <p:nvPr/>
        </p:nvSpPr>
        <p:spPr>
          <a:xfrm>
            <a:off x="8201465" y="6356350"/>
            <a:ext cx="773723"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サブタイトル 2">
            <a:extLst>
              <a:ext uri="{FF2B5EF4-FFF2-40B4-BE49-F238E27FC236}">
                <a16:creationId xmlns:a16="http://schemas.microsoft.com/office/drawing/2014/main" id="{F0A3346C-48BF-CE0F-0970-843B44106E09}"/>
              </a:ext>
            </a:extLst>
          </p:cNvPr>
          <p:cNvSpPr txBox="1">
            <a:spLocks/>
          </p:cNvSpPr>
          <p:nvPr/>
        </p:nvSpPr>
        <p:spPr>
          <a:xfrm>
            <a:off x="6146829" y="239152"/>
            <a:ext cx="5627831" cy="6365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r>
              <a:rPr lang="ja-JP" altLang="ja-JP" b="1" dirty="0">
                <a:latin typeface="ＭＳ Ｐゴシック" panose="020B0600070205080204" pitchFamily="50" charset="-128"/>
                <a:ea typeface="ＭＳ Ｐゴシック" panose="020B0600070205080204" pitchFamily="50" charset="-128"/>
              </a:rPr>
              <a:t>ユングは、西洋の意識が外向的なのに対し、</a:t>
            </a:r>
            <a:r>
              <a:rPr lang="ja-JP" altLang="ja-JP" b="1" dirty="0">
                <a:solidFill>
                  <a:srgbClr val="FF0000"/>
                </a:solidFill>
                <a:latin typeface="ＭＳ Ｐゴシック" panose="020B0600070205080204" pitchFamily="50" charset="-128"/>
                <a:ea typeface="ＭＳ Ｐゴシック" panose="020B0600070205080204" pitchFamily="50" charset="-128"/>
              </a:rPr>
              <a:t>東洋の意識は内向的で、外界よりも“心の中の現実”に強い関心を向けている</a:t>
            </a:r>
            <a:r>
              <a:rPr lang="ja-JP" altLang="ja-JP" b="1" dirty="0">
                <a:latin typeface="ＭＳ Ｐゴシック" panose="020B0600070205080204" pitchFamily="50" charset="-128"/>
                <a:ea typeface="ＭＳ Ｐゴシック" panose="020B0600070205080204" pitchFamily="50" charset="-128"/>
              </a:rPr>
              <a:t>と指摘しています。</a:t>
            </a:r>
            <a:endParaRPr lang="en-US" altLang="ja-JP" b="1" dirty="0">
              <a:latin typeface="ＭＳ Ｐゴシック" panose="020B0600070205080204" pitchFamily="50" charset="-128"/>
              <a:ea typeface="ＭＳ Ｐゴシック" panose="020B0600070205080204" pitchFamily="50" charset="-128"/>
            </a:endParaRPr>
          </a:p>
          <a:p>
            <a:pPr marL="342900" indent="-342900"/>
            <a:r>
              <a:rPr lang="ja-JP" altLang="ja-JP" b="1" dirty="0">
                <a:latin typeface="ＭＳ Ｐゴシック" panose="020B0600070205080204" pitchFamily="50" charset="-128"/>
                <a:ea typeface="ＭＳ Ｐゴシック" panose="020B0600070205080204" pitchFamily="50" charset="-128"/>
              </a:rPr>
              <a:t>西洋人が</a:t>
            </a:r>
            <a:r>
              <a:rPr lang="ja-JP" altLang="ja-JP" b="1" dirty="0">
                <a:solidFill>
                  <a:srgbClr val="0000CC"/>
                </a:solidFill>
                <a:latin typeface="ＭＳ Ｐゴシック" panose="020B0600070205080204" pitchFamily="50" charset="-128"/>
                <a:ea typeface="ＭＳ Ｐゴシック" panose="020B0600070205080204" pitchFamily="50" charset="-128"/>
              </a:rPr>
              <a:t>「心（</a:t>
            </a:r>
            <a:r>
              <a:rPr lang="en-US" altLang="ja-JP" b="1" dirty="0">
                <a:solidFill>
                  <a:srgbClr val="0000CC"/>
                </a:solidFill>
                <a:latin typeface="ＭＳ Ｐゴシック" panose="020B0600070205080204" pitchFamily="50" charset="-128"/>
                <a:ea typeface="ＭＳ Ｐゴシック" panose="020B0600070205080204" pitchFamily="50" charset="-128"/>
              </a:rPr>
              <a:t>mind</a:t>
            </a:r>
            <a:r>
              <a:rPr lang="ja-JP" altLang="ja-JP" b="1" dirty="0">
                <a:solidFill>
                  <a:srgbClr val="0000CC"/>
                </a:solidFill>
                <a:latin typeface="ＭＳ Ｐゴシック" panose="020B0600070205080204" pitchFamily="50" charset="-128"/>
                <a:ea typeface="ＭＳ Ｐゴシック" panose="020B0600070205080204" pitchFamily="50" charset="-128"/>
              </a:rPr>
              <a:t>）」</a:t>
            </a:r>
            <a:r>
              <a:rPr lang="ja-JP" altLang="ja-JP" b="1" dirty="0">
                <a:latin typeface="ＭＳ Ｐゴシック" panose="020B0600070205080204" pitchFamily="50" charset="-128"/>
                <a:ea typeface="ＭＳ Ｐゴシック" panose="020B0600070205080204" pitchFamily="50" charset="-128"/>
              </a:rPr>
              <a:t>という場合には「意識」を考えるのに対し、東洋人は</a:t>
            </a:r>
            <a:r>
              <a:rPr lang="ja-JP" altLang="ja-JP" b="1" dirty="0">
                <a:solidFill>
                  <a:srgbClr val="0000CC"/>
                </a:solidFill>
                <a:latin typeface="ＭＳ Ｐゴシック" panose="020B0600070205080204" pitchFamily="50" charset="-128"/>
                <a:ea typeface="ＭＳ Ｐゴシック" panose="020B0600070205080204" pitchFamily="50" charset="-128"/>
              </a:rPr>
              <a:t>「無意識」</a:t>
            </a:r>
            <a:r>
              <a:rPr lang="ja-JP" altLang="ja-JP" b="1" dirty="0">
                <a:latin typeface="ＭＳ Ｐゴシック" panose="020B0600070205080204" pitchFamily="50" charset="-128"/>
                <a:ea typeface="ＭＳ Ｐゴシック" panose="020B0600070205080204" pitchFamily="50" charset="-128"/>
              </a:rPr>
              <a:t>をさしている。</a:t>
            </a:r>
            <a:endParaRPr lang="en-US" altLang="ja-JP" b="1" dirty="0">
              <a:latin typeface="ＭＳ Ｐゴシック" panose="020B0600070205080204" pitchFamily="50" charset="-128"/>
              <a:ea typeface="ＭＳ Ｐゴシック" panose="020B0600070205080204" pitchFamily="50" charset="-128"/>
            </a:endParaRPr>
          </a:p>
          <a:p>
            <a:pPr marL="342900" indent="-342900"/>
            <a:r>
              <a:rPr lang="ja-JP" altLang="ja-JP" b="1" dirty="0">
                <a:latin typeface="ＭＳ Ｐゴシック" panose="020B0600070205080204" pitchFamily="50" charset="-128"/>
                <a:ea typeface="ＭＳ Ｐゴシック" panose="020B0600070205080204" pitchFamily="50" charset="-128"/>
              </a:rPr>
              <a:t>ユングは、意識の中心である「</a:t>
            </a:r>
            <a:r>
              <a:rPr lang="ja-JP" altLang="ja-JP" b="1" dirty="0">
                <a:solidFill>
                  <a:srgbClr val="00B050"/>
                </a:solidFill>
                <a:latin typeface="ＭＳ Ｐゴシック" panose="020B0600070205080204" pitchFamily="50" charset="-128"/>
                <a:ea typeface="ＭＳ Ｐゴシック" panose="020B0600070205080204" pitchFamily="50" charset="-128"/>
              </a:rPr>
              <a:t>自我（</a:t>
            </a:r>
            <a:r>
              <a:rPr lang="en-US" altLang="ja-JP" b="1" dirty="0">
                <a:solidFill>
                  <a:srgbClr val="00B050"/>
                </a:solidFill>
                <a:latin typeface="ＭＳ Ｐゴシック" panose="020B0600070205080204" pitchFamily="50" charset="-128"/>
                <a:ea typeface="ＭＳ Ｐゴシック" panose="020B0600070205080204" pitchFamily="50" charset="-128"/>
              </a:rPr>
              <a:t>ego</a:t>
            </a:r>
            <a:r>
              <a:rPr lang="ja-JP" altLang="ja-JP" b="1" dirty="0">
                <a:solidFill>
                  <a:srgbClr val="00B050"/>
                </a:solidFill>
                <a:latin typeface="ＭＳ Ｐゴシック" panose="020B0600070205080204" pitchFamily="50" charset="-128"/>
                <a:ea typeface="ＭＳ Ｐゴシック" panose="020B0600070205080204" pitchFamily="50" charset="-128"/>
              </a:rPr>
              <a:t>）</a:t>
            </a:r>
            <a:r>
              <a:rPr lang="ja-JP" altLang="ja-JP" b="1" dirty="0">
                <a:latin typeface="ＭＳ Ｐゴシック" panose="020B0600070205080204" pitchFamily="50" charset="-128"/>
                <a:ea typeface="ＭＳ Ｐゴシック" panose="020B0600070205080204" pitchFamily="50" charset="-128"/>
              </a:rPr>
              <a:t>」に対し、無意識を含めた全体としての心の中心を「</a:t>
            </a:r>
            <a:r>
              <a:rPr lang="ja-JP" altLang="ja-JP" b="1" dirty="0">
                <a:solidFill>
                  <a:srgbClr val="00B050"/>
                </a:solidFill>
                <a:latin typeface="ＭＳ Ｐゴシック" panose="020B0600070205080204" pitchFamily="50" charset="-128"/>
                <a:ea typeface="ＭＳ Ｐゴシック" panose="020B0600070205080204" pitchFamily="50" charset="-128"/>
              </a:rPr>
              <a:t>自己（</a:t>
            </a:r>
            <a:r>
              <a:rPr lang="en-US" altLang="ja-JP" b="1" dirty="0">
                <a:solidFill>
                  <a:srgbClr val="00B050"/>
                </a:solidFill>
                <a:latin typeface="ＭＳ Ｐゴシック" panose="020B0600070205080204" pitchFamily="50" charset="-128"/>
                <a:ea typeface="ＭＳ Ｐゴシック" panose="020B0600070205080204" pitchFamily="50" charset="-128"/>
              </a:rPr>
              <a:t>self)</a:t>
            </a:r>
            <a:r>
              <a:rPr lang="ja-JP" altLang="ja-JP" b="1" dirty="0">
                <a:latin typeface="ＭＳ Ｐゴシック" panose="020B0600070205080204" pitchFamily="50" charset="-128"/>
                <a:ea typeface="ＭＳ Ｐゴシック" panose="020B0600070205080204" pitchFamily="50" charset="-128"/>
              </a:rPr>
              <a:t>」と呼んで区別</a:t>
            </a:r>
            <a:r>
              <a:rPr lang="ja-JP" altLang="en-US" b="1" dirty="0">
                <a:latin typeface="ＭＳ Ｐゴシック" panose="020B0600070205080204" pitchFamily="50" charset="-128"/>
                <a:ea typeface="ＭＳ Ｐゴシック" panose="020B0600070205080204" pitchFamily="50" charset="-128"/>
              </a:rPr>
              <a:t>した</a:t>
            </a:r>
            <a:r>
              <a:rPr lang="ja-JP" altLang="ja-JP" b="1" dirty="0">
                <a:latin typeface="ＭＳ Ｐゴシック" panose="020B0600070205080204" pitchFamily="50" charset="-128"/>
                <a:ea typeface="ＭＳ Ｐゴシック" panose="020B0600070205080204" pitchFamily="50" charset="-128"/>
              </a:rPr>
              <a:t>。</a:t>
            </a:r>
            <a:endParaRPr lang="en-US" altLang="ja-JP" b="1" dirty="0">
              <a:latin typeface="ＭＳ Ｐゴシック" panose="020B0600070205080204" pitchFamily="50" charset="-128"/>
              <a:ea typeface="ＭＳ Ｐゴシック" panose="020B0600070205080204" pitchFamily="50" charset="-128"/>
            </a:endParaRPr>
          </a:p>
          <a:p>
            <a:pPr marL="342900" indent="-342900"/>
            <a:r>
              <a:rPr lang="ja-JP" altLang="ja-JP" b="1" dirty="0">
                <a:solidFill>
                  <a:srgbClr val="7030A0"/>
                </a:solidFill>
                <a:latin typeface="ＭＳ Ｐゴシック" panose="020B0600070205080204" pitchFamily="50" charset="-128"/>
                <a:ea typeface="ＭＳ Ｐゴシック" panose="020B0600070205080204" pitchFamily="50" charset="-128"/>
              </a:rPr>
              <a:t>西洋では自我に、東洋では自己に心の中心点があるのではないか</a:t>
            </a:r>
            <a:r>
              <a:rPr lang="ja-JP" altLang="ja-JP" b="1" dirty="0">
                <a:latin typeface="ＭＳ Ｐゴシック" panose="020B0600070205080204" pitchFamily="50" charset="-128"/>
                <a:ea typeface="ＭＳ Ｐゴシック" panose="020B0600070205080204" pitchFamily="50" charset="-128"/>
              </a:rPr>
              <a:t>と考え</a:t>
            </a:r>
            <a:r>
              <a:rPr lang="ja-JP" altLang="en-US" b="1" dirty="0">
                <a:latin typeface="ＭＳ Ｐゴシック" panose="020B0600070205080204" pitchFamily="50" charset="-128"/>
                <a:ea typeface="ＭＳ Ｐゴシック" panose="020B0600070205080204" pitchFamily="50" charset="-128"/>
              </a:rPr>
              <a:t>た</a:t>
            </a:r>
            <a:r>
              <a:rPr lang="ja-JP" altLang="ja-JP" b="1" dirty="0">
                <a:latin typeface="ＭＳ Ｐゴシック" panose="020B0600070205080204" pitchFamily="50" charset="-128"/>
                <a:ea typeface="ＭＳ Ｐゴシック" panose="020B0600070205080204" pitchFamily="50" charset="-128"/>
              </a:rPr>
              <a:t>。</a:t>
            </a:r>
          </a:p>
          <a:p>
            <a:pPr marL="457200" indent="-457200"/>
            <a:endParaRPr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258740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95984" y="589660"/>
            <a:ext cx="10706656" cy="1132577"/>
          </a:xfrm>
        </p:spPr>
        <p:txBody>
          <a:bodyPr>
            <a:noAutofit/>
          </a:bodyPr>
          <a:lstStyle/>
          <a:p>
            <a:r>
              <a:rPr lang="ja-JP" altLang="en-US" sz="4000" dirty="0">
                <a:solidFill>
                  <a:srgbClr val="1D06A8"/>
                </a:solidFill>
                <a:latin typeface="ＭＳ Ｐゴシック" panose="020B0600070205080204" pitchFamily="50" charset="-128"/>
                <a:ea typeface="ＭＳ Ｐゴシック" panose="020B0600070205080204" pitchFamily="50" charset="-128"/>
              </a:rPr>
              <a:t>養生</a:t>
            </a:r>
            <a:r>
              <a:rPr lang="ja-JP" altLang="en-US" sz="4000" dirty="0">
                <a:latin typeface="ＭＳ Ｐゴシック" panose="020B0600070205080204" pitchFamily="50" charset="-128"/>
                <a:ea typeface="ＭＳ Ｐゴシック" panose="020B0600070205080204" pitchFamily="50" charset="-128"/>
              </a:rPr>
              <a:t>から</a:t>
            </a:r>
            <a:r>
              <a:rPr lang="ja-JP" altLang="en-US" sz="4000" dirty="0">
                <a:solidFill>
                  <a:srgbClr val="FF0000"/>
                </a:solidFill>
                <a:latin typeface="ＭＳ Ｐゴシック" panose="020B0600070205080204" pitchFamily="50" charset="-128"/>
                <a:ea typeface="ＭＳ Ｐゴシック" panose="020B0600070205080204" pitchFamily="50" charset="-128"/>
              </a:rPr>
              <a:t>治療</a:t>
            </a:r>
            <a:r>
              <a:rPr lang="ja-JP" altLang="en-US" sz="4000" dirty="0">
                <a:latin typeface="ＭＳ Ｐゴシック" panose="020B0600070205080204" pitchFamily="50" charset="-128"/>
                <a:ea typeface="ＭＳ Ｐゴシック" panose="020B0600070205080204" pitchFamily="50" charset="-128"/>
              </a:rPr>
              <a:t>まで</a:t>
            </a:r>
            <a:br>
              <a:rPr lang="en-US" altLang="ja-JP" sz="4000" dirty="0">
                <a:latin typeface="ＭＳ Ｐゴシック" panose="020B0600070205080204" pitchFamily="50" charset="-128"/>
                <a:ea typeface="ＭＳ Ｐゴシック" panose="020B0600070205080204" pitchFamily="50" charset="-128"/>
              </a:rPr>
            </a:br>
            <a:r>
              <a:rPr lang="ja-JP" altLang="en-US" sz="3200" dirty="0">
                <a:latin typeface="ＭＳ Ｐゴシック" panose="020B0600070205080204" pitchFamily="50" charset="-128"/>
                <a:ea typeface="ＭＳ Ｐゴシック" panose="020B0600070205080204" pitchFamily="50" charset="-128"/>
              </a:rPr>
              <a:t>（神田橋條治）</a:t>
            </a:r>
            <a:endParaRPr kumimoji="1" lang="ja-JP" altLang="en-US" sz="3200" dirty="0"/>
          </a:p>
        </p:txBody>
      </p:sp>
      <p:cxnSp>
        <p:nvCxnSpPr>
          <p:cNvPr id="7" name="直線矢印コネクタ 6"/>
          <p:cNvCxnSpPr/>
          <p:nvPr/>
        </p:nvCxnSpPr>
        <p:spPr>
          <a:xfrm flipV="1">
            <a:off x="2768837" y="3537959"/>
            <a:ext cx="6657174" cy="854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791329" y="2746989"/>
            <a:ext cx="820396" cy="1629481"/>
          </a:xfrm>
          <a:prstGeom prst="rect">
            <a:avLst/>
          </a:prstGeom>
          <a:noFill/>
        </p:spPr>
        <p:txBody>
          <a:bodyPr wrap="square" rtlCol="0">
            <a:spAutoFit/>
          </a:bodyPr>
          <a:lstStyle/>
          <a:p>
            <a:r>
              <a:rPr kumimoji="1" lang="ja-JP" altLang="en-US" sz="4800" dirty="0">
                <a:solidFill>
                  <a:srgbClr val="1D06A8"/>
                </a:solidFill>
                <a:latin typeface="ＭＳ Ｐゴシック" panose="020B0600070205080204" pitchFamily="50" charset="-128"/>
                <a:ea typeface="ＭＳ Ｐゴシック" panose="020B0600070205080204" pitchFamily="50" charset="-128"/>
              </a:rPr>
              <a:t>養生</a:t>
            </a:r>
          </a:p>
        </p:txBody>
      </p:sp>
      <p:sp>
        <p:nvSpPr>
          <p:cNvPr id="9" name="テキスト ボックス 8"/>
          <p:cNvSpPr txBox="1"/>
          <p:nvPr/>
        </p:nvSpPr>
        <p:spPr>
          <a:xfrm>
            <a:off x="9612600" y="2904143"/>
            <a:ext cx="820396" cy="1569660"/>
          </a:xfrm>
          <a:prstGeom prst="rect">
            <a:avLst/>
          </a:prstGeom>
          <a:noFill/>
        </p:spPr>
        <p:txBody>
          <a:bodyPr wrap="square" rtlCol="0">
            <a:spAutoFit/>
          </a:bodyPr>
          <a:lstStyle/>
          <a:p>
            <a:r>
              <a:rPr lang="ja-JP" altLang="en-US" sz="4800" dirty="0">
                <a:solidFill>
                  <a:srgbClr val="FF0000"/>
                </a:solidFill>
                <a:latin typeface="ＭＳ Ｐゴシック" panose="020B0600070205080204" pitchFamily="50" charset="-128"/>
                <a:ea typeface="ＭＳ Ｐゴシック" panose="020B0600070205080204" pitchFamily="50" charset="-128"/>
              </a:rPr>
              <a:t>治療</a:t>
            </a:r>
            <a:endParaRPr kumimoji="1" lang="ja-JP" altLang="en-US" sz="4800" dirty="0">
              <a:solidFill>
                <a:srgbClr val="FF000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3375589" y="2213362"/>
            <a:ext cx="572568" cy="1077218"/>
          </a:xfrm>
          <a:prstGeom prst="rect">
            <a:avLst/>
          </a:prstGeom>
          <a:noFill/>
        </p:spPr>
        <p:txBody>
          <a:bodyPr wrap="square" rtlCol="0">
            <a:spAutoFit/>
          </a:bodyPr>
          <a:lstStyle/>
          <a:p>
            <a:r>
              <a:rPr kumimoji="1" lang="ja-JP" altLang="en-US" sz="3200" dirty="0">
                <a:latin typeface="ＭＳ Ｐゴシック" panose="020B0600070205080204" pitchFamily="50" charset="-128"/>
                <a:ea typeface="ＭＳ Ｐゴシック" panose="020B0600070205080204" pitchFamily="50" charset="-128"/>
              </a:rPr>
              <a:t>休養</a:t>
            </a:r>
          </a:p>
        </p:txBody>
      </p:sp>
      <p:sp>
        <p:nvSpPr>
          <p:cNvPr id="12" name="テキスト ボックス 11"/>
          <p:cNvSpPr txBox="1"/>
          <p:nvPr/>
        </p:nvSpPr>
        <p:spPr>
          <a:xfrm>
            <a:off x="4280019" y="2208380"/>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運動</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5067673" y="2208380"/>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食養</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6040459" y="1937681"/>
            <a:ext cx="572568" cy="1569660"/>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漢方</a:t>
            </a:r>
            <a:endParaRPr lang="en-US" altLang="ja-JP" sz="3200" dirty="0">
              <a:latin typeface="ＭＳ Ｐゴシック" panose="020B0600070205080204" pitchFamily="50" charset="-128"/>
              <a:ea typeface="ＭＳ Ｐゴシック" panose="020B0600070205080204" pitchFamily="50" charset="-128"/>
            </a:endParaRPr>
          </a:p>
          <a:p>
            <a:r>
              <a:rPr lang="ja-JP" altLang="en-US" sz="3200" dirty="0">
                <a:latin typeface="ＭＳ Ｐゴシック" panose="020B0600070205080204" pitchFamily="50" charset="-128"/>
                <a:ea typeface="ＭＳ Ｐゴシック" panose="020B0600070205080204" pitchFamily="50" charset="-128"/>
              </a:rPr>
              <a:t>薬</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7043178" y="1939895"/>
            <a:ext cx="690765" cy="1569660"/>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西洋薬</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5343266" y="3722410"/>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指圧</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3005455" y="3793884"/>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快食</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8158392" y="2188475"/>
            <a:ext cx="541233"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手術</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6398649" y="3722410"/>
            <a:ext cx="541233"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針灸</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7735007" y="3722410"/>
            <a:ext cx="541233" cy="1569660"/>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抗癌剤</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3494883" y="3777916"/>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快便</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3977698" y="3761948"/>
            <a:ext cx="572568" cy="1077218"/>
          </a:xfrm>
          <a:prstGeom prst="rect">
            <a:avLst/>
          </a:prstGeom>
          <a:noFill/>
        </p:spPr>
        <p:txBody>
          <a:bodyPr wrap="square" rtlCol="0">
            <a:spAutoFit/>
          </a:bodyPr>
          <a:lstStyle/>
          <a:p>
            <a:r>
              <a:rPr lang="ja-JP" altLang="en-US" sz="3200" dirty="0">
                <a:latin typeface="ＭＳ Ｐゴシック" panose="020B0600070205080204" pitchFamily="50" charset="-128"/>
                <a:ea typeface="ＭＳ Ｐゴシック" panose="020B0600070205080204" pitchFamily="50" charset="-128"/>
              </a:rPr>
              <a:t>快眠</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10943394" y="743489"/>
            <a:ext cx="553998" cy="6007689"/>
          </a:xfrm>
          <a:prstGeom prst="rect">
            <a:avLst/>
          </a:prstGeom>
          <a:noFill/>
        </p:spPr>
        <p:txBody>
          <a:bodyPr vert="eaVert"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専門家・技術と訓練・早く正確に・副作用あり</a:t>
            </a:r>
          </a:p>
        </p:txBody>
      </p:sp>
      <p:sp>
        <p:nvSpPr>
          <p:cNvPr id="25" name="テキスト ボックス 24"/>
          <p:cNvSpPr txBox="1"/>
          <p:nvPr/>
        </p:nvSpPr>
        <p:spPr>
          <a:xfrm>
            <a:off x="10337186" y="1100979"/>
            <a:ext cx="553998" cy="5278048"/>
          </a:xfrm>
          <a:prstGeom prst="rect">
            <a:avLst/>
          </a:prstGeom>
          <a:noFill/>
        </p:spPr>
        <p:txBody>
          <a:bodyPr vert="eaVert" wrap="non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短期が理想・自然治癒力の活用・一時的</a:t>
            </a:r>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1097753" y="1099555"/>
            <a:ext cx="553998" cy="5140190"/>
          </a:xfrm>
          <a:prstGeom prst="rect">
            <a:avLst/>
          </a:prstGeom>
          <a:noFill/>
        </p:spPr>
        <p:txBody>
          <a:bodyPr vert="eaVert" wrap="none" rtlCol="0">
            <a:spAutoFit/>
          </a:bodyPr>
          <a:lstStyle/>
          <a:p>
            <a:r>
              <a:rPr kumimoji="1" lang="ja-JP" altLang="en-US" sz="2400" dirty="0">
                <a:solidFill>
                  <a:srgbClr val="1D06A8"/>
                </a:solidFill>
                <a:latin typeface="ＭＳ Ｐゴシック" panose="020B0600070205080204" pitchFamily="50" charset="-128"/>
                <a:ea typeface="ＭＳ Ｐゴシック" panose="020B0600070205080204" pitchFamily="50" charset="-128"/>
              </a:rPr>
              <a:t>長期・生涯・自然治癒力の促進・根本的</a:t>
            </a:r>
          </a:p>
        </p:txBody>
      </p:sp>
      <p:sp>
        <p:nvSpPr>
          <p:cNvPr id="27" name="テキスト ボックス 26"/>
          <p:cNvSpPr txBox="1"/>
          <p:nvPr/>
        </p:nvSpPr>
        <p:spPr>
          <a:xfrm>
            <a:off x="586433" y="784787"/>
            <a:ext cx="553998" cy="5657959"/>
          </a:xfrm>
          <a:prstGeom prst="rect">
            <a:avLst/>
          </a:prstGeom>
          <a:noFill/>
        </p:spPr>
        <p:txBody>
          <a:bodyPr vert="eaVert" wrap="none" rtlCol="0">
            <a:spAutoFit/>
          </a:bodyPr>
          <a:lstStyle/>
          <a:p>
            <a:r>
              <a:rPr lang="ja-JP" altLang="en-US" sz="2400" dirty="0">
                <a:solidFill>
                  <a:srgbClr val="1D06A8"/>
                </a:solidFill>
                <a:latin typeface="ＭＳ Ｐゴシック" panose="020B0600070205080204" pitchFamily="50" charset="-128"/>
                <a:ea typeface="ＭＳ Ｐゴシック" panose="020B0600070205080204" pitchFamily="50" charset="-128"/>
              </a:rPr>
              <a:t>本人</a:t>
            </a:r>
            <a:r>
              <a:rPr kumimoji="1" lang="ja-JP" altLang="en-US" sz="2400" dirty="0">
                <a:solidFill>
                  <a:srgbClr val="1D06A8"/>
                </a:solidFill>
                <a:latin typeface="ＭＳ Ｐゴシック" panose="020B0600070205080204" pitchFamily="50" charset="-128"/>
                <a:ea typeface="ＭＳ Ｐゴシック" panose="020B0600070205080204" pitchFamily="50" charset="-128"/>
              </a:rPr>
              <a:t>・試行錯誤・ゆっくり曖昧・副作用なし</a:t>
            </a:r>
          </a:p>
        </p:txBody>
      </p:sp>
      <p:sp>
        <p:nvSpPr>
          <p:cNvPr id="3" name="スライド番号プレースホルダー 2"/>
          <p:cNvSpPr>
            <a:spLocks noGrp="1"/>
          </p:cNvSpPr>
          <p:nvPr>
            <p:ph type="sldNum" sz="quarter" idx="12"/>
          </p:nvPr>
        </p:nvSpPr>
        <p:spPr/>
        <p:txBody>
          <a:bodyPr/>
          <a:lstStyle/>
          <a:p>
            <a:fld id="{58E70909-AA54-413C-B4A4-65B2E83BDFAE}" type="slidenum">
              <a:rPr kumimoji="1" lang="ja-JP" altLang="en-US" smtClean="0"/>
              <a:t>97</a:t>
            </a:fld>
            <a:endParaRPr kumimoji="1" lang="ja-JP" altLang="en-US"/>
          </a:p>
        </p:txBody>
      </p:sp>
    </p:spTree>
    <p:extLst>
      <p:ext uri="{BB962C8B-B14F-4D97-AF65-F5344CB8AC3E}">
        <p14:creationId xmlns:p14="http://schemas.microsoft.com/office/powerpoint/2010/main" val="1497923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98</a:t>
            </a:fld>
            <a:endParaRPr kumimoji="1" lang="ja-JP" altLang="en-US"/>
          </a:p>
        </p:txBody>
      </p:sp>
      <p:pic>
        <p:nvPicPr>
          <p:cNvPr id="3" name="図 2">
            <a:extLst>
              <a:ext uri="{FF2B5EF4-FFF2-40B4-BE49-F238E27FC236}">
                <a16:creationId xmlns:a16="http://schemas.microsoft.com/office/drawing/2014/main" id="{AB8185CF-A7D8-7586-B463-8EDFDA98311F}"/>
              </a:ext>
            </a:extLst>
          </p:cNvPr>
          <p:cNvPicPr>
            <a:picLocks noChangeAspect="1"/>
          </p:cNvPicPr>
          <p:nvPr/>
        </p:nvPicPr>
        <p:blipFill>
          <a:blip r:embed="rId2"/>
          <a:stretch>
            <a:fillRect/>
          </a:stretch>
        </p:blipFill>
        <p:spPr>
          <a:xfrm>
            <a:off x="527212" y="0"/>
            <a:ext cx="4950135" cy="6858000"/>
          </a:xfrm>
          <a:prstGeom prst="rect">
            <a:avLst/>
          </a:prstGeom>
        </p:spPr>
      </p:pic>
      <p:sp>
        <p:nvSpPr>
          <p:cNvPr id="5" name="サブタイトル 2">
            <a:extLst>
              <a:ext uri="{FF2B5EF4-FFF2-40B4-BE49-F238E27FC236}">
                <a16:creationId xmlns:a16="http://schemas.microsoft.com/office/drawing/2014/main" id="{0E3DC179-CFE4-DE98-73CE-F15C9F5BAFE6}"/>
              </a:ext>
            </a:extLst>
          </p:cNvPr>
          <p:cNvSpPr txBox="1">
            <a:spLocks/>
          </p:cNvSpPr>
          <p:nvPr/>
        </p:nvSpPr>
        <p:spPr>
          <a:xfrm>
            <a:off x="5831187" y="136525"/>
            <a:ext cx="5833601" cy="6419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ＭＳ Ｐゴシック" panose="020B0600070205080204" pitchFamily="50" charset="-128"/>
                <a:ea typeface="ＭＳ Ｐゴシック" panose="020B0600070205080204" pitchFamily="50" charset="-128"/>
              </a:rPr>
              <a:t>身体も脳も、</a:t>
            </a:r>
            <a:r>
              <a:rPr lang="ja-JP" altLang="en-US" dirty="0">
                <a:solidFill>
                  <a:srgbClr val="FF0000"/>
                </a:solidFill>
                <a:latin typeface="ＭＳ Ｐゴシック" panose="020B0600070205080204" pitchFamily="50" charset="-128"/>
                <a:ea typeface="ＭＳ Ｐゴシック" panose="020B0600070205080204" pitchFamily="50" charset="-128"/>
              </a:rPr>
              <a:t>炎症が感染によるものなのか精神的ストレス要因によるものなのかを見分けられない。</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そのシグナルが長く続きすぎると、</a:t>
            </a:r>
            <a:r>
              <a:rPr lang="ja-JP" altLang="en-US" dirty="0">
                <a:solidFill>
                  <a:srgbClr val="0000CC"/>
                </a:solidFill>
                <a:latin typeface="ＭＳ Ｐゴシック" panose="020B0600070205080204" pitchFamily="50" charset="-128"/>
                <a:ea typeface="ＭＳ Ｐゴシック" panose="020B0600070205080204" pitchFamily="50" charset="-128"/>
              </a:rPr>
              <a:t>「命が危険にさらされていて、常に攻撃を受けている」と誤解してしまう。</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そこで脳は、</a:t>
            </a:r>
            <a:r>
              <a:rPr lang="ja-JP" altLang="en-US" dirty="0">
                <a:solidFill>
                  <a:srgbClr val="7030A0"/>
                </a:solidFill>
                <a:latin typeface="ＭＳ Ｐゴシック" panose="020B0600070205080204" pitchFamily="50" charset="-128"/>
                <a:ea typeface="ＭＳ Ｐゴシック" panose="020B0600070205080204" pitchFamily="50" charset="-128"/>
              </a:rPr>
              <a:t>気分を下げるという調整を行い、引きこもらせる。</a:t>
            </a:r>
            <a:endParaRPr lang="en-US" altLang="ja-JP" dirty="0">
              <a:solidFill>
                <a:srgbClr val="7030A0"/>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長期的なストレスに晒されていると、</a:t>
            </a:r>
            <a:r>
              <a:rPr lang="ja-JP" altLang="en-US" dirty="0">
                <a:solidFill>
                  <a:srgbClr val="C73641"/>
                </a:solidFill>
                <a:latin typeface="ＭＳ Ｐゴシック" panose="020B0600070205080204" pitchFamily="50" charset="-128"/>
                <a:ea typeface="ＭＳ Ｐゴシック" panose="020B0600070205080204" pitchFamily="50" charset="-128"/>
              </a:rPr>
              <a:t>コルチゾルのレベルが高いままになり、身体がそのレベルに慣れてしまう。</a:t>
            </a:r>
            <a:endParaRPr lang="en-US" altLang="ja-JP" dirty="0">
              <a:solidFill>
                <a:srgbClr val="C73641"/>
              </a:solidFill>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その結果、身体はコルチゾルに反応するのをやめ、</a:t>
            </a:r>
            <a:r>
              <a:rPr lang="ja-JP" altLang="en-US" dirty="0">
                <a:solidFill>
                  <a:srgbClr val="0000CC"/>
                </a:solidFill>
                <a:latin typeface="ＭＳ Ｐゴシック" panose="020B0600070205080204" pitchFamily="50" charset="-128"/>
                <a:ea typeface="ＭＳ Ｐゴシック" panose="020B0600070205080204" pitchFamily="50" charset="-128"/>
              </a:rPr>
              <a:t>炎症を鎮める能力を失ってしまう。</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009841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13361"/>
            <a:ext cx="11599818" cy="714292"/>
          </a:xfrm>
        </p:spPr>
        <p:txBody>
          <a:bodyPr>
            <a:normAutofit fontScale="90000"/>
          </a:bodyPr>
          <a:lstStyle/>
          <a:p>
            <a:r>
              <a:rPr kumimoji="1"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運動</a:t>
            </a:r>
            <a:r>
              <a:rPr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脳　（</a:t>
            </a:r>
            <a:r>
              <a:rPr lang="en-US" altLang="ja-JP"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a:t>
            </a:r>
            <a:r>
              <a:rPr lang="ja-JP" altLang="en-US" sz="48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ハンセン）</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927653"/>
            <a:ext cx="11599818" cy="5716987"/>
          </a:xfrm>
        </p:spPr>
        <p:txBody>
          <a:bodyPr>
            <a:noAutofit/>
          </a:bodyPr>
          <a:lstStyle/>
          <a:p>
            <a:pPr marL="571500" indent="-571500" algn="l">
              <a:buFont typeface="Arial" panose="020B0604020202020204" pitchFamily="34" charset="0"/>
              <a:buChar char="•"/>
            </a:pP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ランニングやサイクリングなどの運動をすると、それをっずけている間はコルチゾールの分泌量が増える</a:t>
            </a:r>
            <a:r>
              <a:rPr lang="ja-JP" altLang="en-US" sz="36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solidFill>
                  <a:srgbClr val="00B050"/>
                </a:solidFill>
                <a:latin typeface="ＭＳ Ｐゴシック" panose="020B0600070205080204" pitchFamily="50" charset="-128"/>
                <a:ea typeface="ＭＳ Ｐゴシック" panose="020B0600070205080204" pitchFamily="50" charset="-128"/>
                <a:cs typeface="Times New Roman" panose="02020603050405020304" pitchFamily="18" charset="0"/>
              </a:rPr>
              <a:t>それは体を動かすために必要なものである</a:t>
            </a:r>
            <a:endParaRPr lang="en-US" altLang="ja-JP" sz="3600" kern="100" dirty="0">
              <a:solidFill>
                <a:srgbClr val="00B05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運動が終われば、</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身体はストレス反応を必要としないので、コルチゾールの分泌は減り、始める前のレベルに下がる</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運動を習慣づけると、</a:t>
            </a:r>
            <a:r>
              <a:rPr lang="ja-JP" altLang="en-US" sz="36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走っているときのコルチゾールの分泌量は次第に増えにくくなり、終わった後にさがる量は増えていく</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en-US" altLang="ja-JP" sz="3600" kern="100"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99</a:t>
            </a:fld>
            <a:endParaRPr kumimoji="1" lang="ja-JP" altLang="en-US"/>
          </a:p>
        </p:txBody>
      </p:sp>
    </p:spTree>
    <p:extLst>
      <p:ext uri="{BB962C8B-B14F-4D97-AF65-F5344CB8AC3E}">
        <p14:creationId xmlns:p14="http://schemas.microsoft.com/office/powerpoint/2010/main" val="16153359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72554</TotalTime>
  <Words>6168</Words>
  <Application>Microsoft Office PowerPoint</Application>
  <PresentationFormat>ワイド画面</PresentationFormat>
  <Paragraphs>733</Paragraphs>
  <Slides>105</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105</vt:i4>
      </vt:variant>
    </vt:vector>
  </HeadingPairs>
  <TitlesOfParts>
    <vt:vector size="116" baseType="lpstr">
      <vt:lpstr>MS PGothic</vt:lpstr>
      <vt:lpstr>MS PGothic</vt:lpstr>
      <vt:lpstr>メイリオ</vt:lpstr>
      <vt:lpstr>游ゴシック</vt:lpstr>
      <vt:lpstr>游ゴシック Light</vt:lpstr>
      <vt:lpstr>游明朝</vt:lpstr>
      <vt:lpstr>Arial</vt:lpstr>
      <vt:lpstr>Calibri</vt:lpstr>
      <vt:lpstr>Century</vt:lpstr>
      <vt:lpstr>Times New Roman</vt:lpstr>
      <vt:lpstr>Office テーマ</vt:lpstr>
      <vt:lpstr>PowerPoint プレゼンテーション</vt:lpstr>
      <vt:lpstr>　エレイン・N・アーロン著　HSC　（２００２年）</vt:lpstr>
      <vt:lpstr>PowerPoint プレゼンテーション</vt:lpstr>
      <vt:lpstr>PowerPoint プレゼンテーション</vt:lpstr>
      <vt:lpstr>PowerPoint プレゼンテーション</vt:lpstr>
      <vt:lpstr>学校（仕事）に行かないのはダメ？</vt:lpstr>
      <vt:lpstr>トラウマからの回復のポイント</vt:lpstr>
      <vt:lpstr>PowerPoint プレゼンテーション</vt:lpstr>
      <vt:lpstr>「感受性の幅」が非HSPとは違う</vt:lpstr>
      <vt:lpstr>PowerPoint プレゼンテーション</vt:lpstr>
      <vt:lpstr> 岡田尊司　「過敏で傷つきやすい人たち」　 ＨＳＰの真実と克服への道（幻冬舎新書）</vt:lpstr>
      <vt:lpstr>PowerPoint プレゼンテーション</vt:lpstr>
      <vt:lpstr>PowerPoint プレゼンテーション</vt:lpstr>
      <vt:lpstr>神経過敏の背景にあるもの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ひきこもりからの脱出　（吉濱ツトム）</vt:lpstr>
      <vt:lpstr>PowerPoint プレゼンテーション</vt:lpstr>
      <vt:lpstr>２Ｅ（twice exceptional）の才能を生かす </vt:lpstr>
      <vt:lpstr>２Ｅ（twice exceptional）の才能を生かす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＜ブレイン・フォグ（脳のもやもや）＞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「慢性疾患」の４つの特徴（J・Ｓ・ブランド）</vt:lpstr>
      <vt:lpstr>PPPD （持続性知覚性姿勢誘発めまい）</vt:lpstr>
      <vt:lpstr>機能性ディスペプシア（functional dyspepsia；FD)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凍りつき・解離から回復するには</vt:lpstr>
      <vt:lpstr>身体の疲労と脳の疲労</vt:lpstr>
      <vt:lpstr>慢性疲労への対応</vt:lpstr>
      <vt:lpstr>免疫カ・抵抗力アップを促す生活習慣 （はせくらみゆき）</vt:lpstr>
      <vt:lpstr>心のバランス　（玉井邦夫）</vt:lpstr>
      <vt:lpstr>PowerPoint プレゼンテーション</vt:lpstr>
      <vt:lpstr>PowerPoint プレゼンテーション</vt:lpstr>
      <vt:lpstr>PowerPoint プレゼンテーション</vt:lpstr>
      <vt:lpstr>自閉スペクトラム症における腸の炎症仮説</vt:lpstr>
      <vt:lpstr>PowerPoint プレゼンテーション</vt:lpstr>
      <vt:lpstr>腸内細菌　（飯塚　浩）</vt:lpstr>
      <vt:lpstr>PowerPoint プレゼンテーション</vt:lpstr>
      <vt:lpstr>PowerPoint プレゼンテーション</vt:lpstr>
      <vt:lpstr>PowerPoint プレゼンテーション</vt:lpstr>
      <vt:lpstr>逆境的小児期体験（ACE)とは</vt:lpstr>
      <vt:lpstr>逆境的小児期体験（ACE)がもたらすもの</vt:lpstr>
      <vt:lpstr>現代の医療に求められるもの</vt:lpstr>
      <vt:lpstr>「身体」と「精神」「心理」のあいだの壁</vt:lpstr>
      <vt:lpstr>遺伝子修飾（エピジェネティクス）</vt:lpstr>
      <vt:lpstr>重要な遺伝子スイッチがオフになる</vt:lpstr>
      <vt:lpstr>子どものころに慢性的なストレスを受けると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養生から治療まで （神田橋條治）</vt:lpstr>
      <vt:lpstr>PowerPoint プレゼンテーション</vt:lpstr>
      <vt:lpstr>運動脳　（A.ハンセン）</vt:lpstr>
      <vt:lpstr>運動脳　（A.ハンセン）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長沼 睦雄</dc:creator>
  <cp:lastModifiedBy>長沼 睦雄</cp:lastModifiedBy>
  <cp:revision>92</cp:revision>
  <cp:lastPrinted>2023-08-01T07:18:39Z</cp:lastPrinted>
  <dcterms:created xsi:type="dcterms:W3CDTF">2022-11-20T22:05:54Z</dcterms:created>
  <dcterms:modified xsi:type="dcterms:W3CDTF">2023-08-04T08:54:43Z</dcterms:modified>
</cp:coreProperties>
</file>