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60" r:id="rId3"/>
    <p:sldId id="376" r:id="rId4"/>
    <p:sldId id="377" r:id="rId5"/>
    <p:sldId id="378" r:id="rId6"/>
    <p:sldId id="379" r:id="rId7"/>
    <p:sldId id="381" r:id="rId8"/>
    <p:sldId id="380" r:id="rId9"/>
    <p:sldId id="382" r:id="rId10"/>
    <p:sldId id="362" r:id="rId11"/>
    <p:sldId id="383" r:id="rId12"/>
    <p:sldId id="384" r:id="rId13"/>
    <p:sldId id="385" r:id="rId14"/>
    <p:sldId id="386" r:id="rId15"/>
    <p:sldId id="387" r:id="rId16"/>
    <p:sldId id="363" r:id="rId17"/>
    <p:sldId id="364" r:id="rId18"/>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varScale="1">
        <p:scale>
          <a:sx n="88" d="100"/>
          <a:sy n="88" d="100"/>
        </p:scale>
        <p:origin x="74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9D8319-A88F-FF82-9E97-F73AA2119DE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AE61B08-083A-4C6C-7F77-AE253D8BB8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076B875-252B-531C-B0F0-3E1636BFFF77}"/>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5" name="フッター プレースホルダー 4">
            <a:extLst>
              <a:ext uri="{FF2B5EF4-FFF2-40B4-BE49-F238E27FC236}">
                <a16:creationId xmlns:a16="http://schemas.microsoft.com/office/drawing/2014/main" id="{E56DEE4C-EAEB-A15E-3FB2-B8CB41833C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752315-2910-29C6-C99E-148742C8EA1C}"/>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81932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B9D574-976E-518F-10ED-06F6F30C38B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24CAFBF-AE45-1646-38ED-03851CF2FA2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2121E6-B4E0-2F60-928B-CC2707A0052C}"/>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5" name="フッター プレースホルダー 4">
            <a:extLst>
              <a:ext uri="{FF2B5EF4-FFF2-40B4-BE49-F238E27FC236}">
                <a16:creationId xmlns:a16="http://schemas.microsoft.com/office/drawing/2014/main" id="{D3FC66A1-8FED-8275-F5EE-B68373E5BC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C084A2-7B4D-961D-10A3-670E8D929604}"/>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134214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1191E6B-636A-881B-5A99-4AED5E66363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3549510-4869-E9E8-BA32-9AA556D0C79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BE20DFC-1872-791C-D6BD-289407B704AC}"/>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5" name="フッター プレースホルダー 4">
            <a:extLst>
              <a:ext uri="{FF2B5EF4-FFF2-40B4-BE49-F238E27FC236}">
                <a16:creationId xmlns:a16="http://schemas.microsoft.com/office/drawing/2014/main" id="{22A8265D-5167-5D69-597A-169383BF8B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72F805-C0BD-C6E7-A23E-C18BB814558C}"/>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1358857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63D974-35FD-DF84-D2CA-350859B2DCB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3BE997-5790-9DA1-9ABA-9CD9A7C9F93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94019C4-7054-187C-6A59-269ECB2790B4}"/>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5" name="フッター プレースホルダー 4">
            <a:extLst>
              <a:ext uri="{FF2B5EF4-FFF2-40B4-BE49-F238E27FC236}">
                <a16:creationId xmlns:a16="http://schemas.microsoft.com/office/drawing/2014/main" id="{C7B5AEA9-49DD-FE2D-8113-29CE3194EB6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42FB55-CAB2-B18B-6BE3-717ED599C048}"/>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2626666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07AE03-EBA2-E7BC-7075-3B7EAD13C72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AEDCFC-0E52-0E1C-73D9-CBF749E89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C46D115-BAEB-F5B6-52DA-715F13EDA136}"/>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5" name="フッター プレースホルダー 4">
            <a:extLst>
              <a:ext uri="{FF2B5EF4-FFF2-40B4-BE49-F238E27FC236}">
                <a16:creationId xmlns:a16="http://schemas.microsoft.com/office/drawing/2014/main" id="{7CC3EA4D-3AC2-503C-196A-D37B4B99EEE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7134582-DF91-2447-4D13-CDAB4D25A9B1}"/>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82444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07D1E4-0629-9ED1-3644-1F63D5C4B84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208C6C6-E727-4FA9-FEBE-D04665034CD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487C2FD-C307-F10D-CC77-A2A7A3D0514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559D030-0932-257A-080B-9DC75C95CD64}"/>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6" name="フッター プレースホルダー 5">
            <a:extLst>
              <a:ext uri="{FF2B5EF4-FFF2-40B4-BE49-F238E27FC236}">
                <a16:creationId xmlns:a16="http://schemas.microsoft.com/office/drawing/2014/main" id="{99B6A3B4-8F1C-D7AE-5C80-3476E08BB3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323F163-E290-D556-41B7-C244352ECAF8}"/>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54229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2BA1C9-59FC-1D32-4E61-8B123EF3605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7654D2A-C9D3-146E-1B49-265133964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092CFB1-F451-3B8E-9F07-C5E400AD94E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BB6B69E-226E-97DC-68F7-54D84532B3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38668ED-96BA-433E-A7A2-9E0584BFD16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6C4566F-64D6-9C91-BB37-F09D20E13D1C}"/>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8" name="フッター プレースホルダー 7">
            <a:extLst>
              <a:ext uri="{FF2B5EF4-FFF2-40B4-BE49-F238E27FC236}">
                <a16:creationId xmlns:a16="http://schemas.microsoft.com/office/drawing/2014/main" id="{22F5DEC3-482B-3384-8C44-C9C211A937D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2FACDFE-2431-BE3F-D6C2-82F86F1ED411}"/>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402363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B57663-DDCC-96F5-6C91-A3C509CA1E5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D1492B7-11A5-667E-0825-D92A262D764F}"/>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4" name="フッター プレースホルダー 3">
            <a:extLst>
              <a:ext uri="{FF2B5EF4-FFF2-40B4-BE49-F238E27FC236}">
                <a16:creationId xmlns:a16="http://schemas.microsoft.com/office/drawing/2014/main" id="{9A5DEBEE-5DB6-B4AF-1E9D-50D8A5BFB9A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AEA1C8F-B897-8208-09FB-EDE232A31850}"/>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389238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7AF4550-05A0-F9BA-BCF0-AE3A682761C0}"/>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3" name="フッター プレースホルダー 2">
            <a:extLst>
              <a:ext uri="{FF2B5EF4-FFF2-40B4-BE49-F238E27FC236}">
                <a16:creationId xmlns:a16="http://schemas.microsoft.com/office/drawing/2014/main" id="{F30E8077-3CAD-16D7-A543-A6B7AC486E4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8767707-717B-08A0-DB15-4EF49F6D26D5}"/>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136268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EF9E2-52E1-C506-3147-52F3CB19396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C8BFFA-26DD-D513-B7E8-B54877C268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4105764-F9FD-4A6A-F210-7F3F4D7B73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8F896D-262D-DC96-3386-C16305D27EB2}"/>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6" name="フッター プレースホルダー 5">
            <a:extLst>
              <a:ext uri="{FF2B5EF4-FFF2-40B4-BE49-F238E27FC236}">
                <a16:creationId xmlns:a16="http://schemas.microsoft.com/office/drawing/2014/main" id="{473488B6-0147-8DC4-C41B-439E34F1D0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ED5ABB4-C1F3-0B83-C815-2D593BB676DF}"/>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89440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7C5238-1F5E-C501-1172-418ED6EC121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ADE9698-EFA9-ED39-8F9E-60311A7C1F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000B673-5661-3826-698D-C60475F652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8C532ED-AB2F-B082-74A7-4428485D03BC}"/>
              </a:ext>
            </a:extLst>
          </p:cNvPr>
          <p:cNvSpPr>
            <a:spLocks noGrp="1"/>
          </p:cNvSpPr>
          <p:nvPr>
            <p:ph type="dt" sz="half" idx="10"/>
          </p:nvPr>
        </p:nvSpPr>
        <p:spPr/>
        <p:txBody>
          <a:bodyPr/>
          <a:lstStyle/>
          <a:p>
            <a:fld id="{604829BA-D429-4A46-9284-AB993067B393}" type="datetimeFigureOut">
              <a:rPr kumimoji="1" lang="ja-JP" altLang="en-US" smtClean="0"/>
              <a:t>2023/10/22</a:t>
            </a:fld>
            <a:endParaRPr kumimoji="1" lang="ja-JP" altLang="en-US"/>
          </a:p>
        </p:txBody>
      </p:sp>
      <p:sp>
        <p:nvSpPr>
          <p:cNvPr id="6" name="フッター プレースホルダー 5">
            <a:extLst>
              <a:ext uri="{FF2B5EF4-FFF2-40B4-BE49-F238E27FC236}">
                <a16:creationId xmlns:a16="http://schemas.microsoft.com/office/drawing/2014/main" id="{51A4FB51-FDA1-C0EC-0963-5AA216B635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234951A-1472-DCE8-568F-606B25A9A7C1}"/>
              </a:ext>
            </a:extLst>
          </p:cNvPr>
          <p:cNvSpPr>
            <a:spLocks noGrp="1"/>
          </p:cNvSpPr>
          <p:nvPr>
            <p:ph type="sldNum" sz="quarter" idx="12"/>
          </p:nvPr>
        </p:nvSpPr>
        <p:spPr/>
        <p:txBody>
          <a:body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390597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4C3B05B-B6D4-409A-8E58-0CAB61FB8A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0E5FA7-30A3-EDE1-D02C-AC8341D1BE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E13364-8FBC-08F2-C604-1E2FB16D01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829BA-D429-4A46-9284-AB993067B393}" type="datetimeFigureOut">
              <a:rPr kumimoji="1" lang="ja-JP" altLang="en-US" smtClean="0"/>
              <a:t>2023/10/22</a:t>
            </a:fld>
            <a:endParaRPr kumimoji="1" lang="ja-JP" altLang="en-US"/>
          </a:p>
        </p:txBody>
      </p:sp>
      <p:sp>
        <p:nvSpPr>
          <p:cNvPr id="5" name="フッター プレースホルダー 4">
            <a:extLst>
              <a:ext uri="{FF2B5EF4-FFF2-40B4-BE49-F238E27FC236}">
                <a16:creationId xmlns:a16="http://schemas.microsoft.com/office/drawing/2014/main" id="{FA9D5DE7-9D0C-0646-17B1-851431EAE4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566088F-16B0-18B6-426C-AD7EEC2312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77EC5-EE62-4AAB-831B-0201408B7CF9}" type="slidenum">
              <a:rPr kumimoji="1" lang="ja-JP" altLang="en-US" smtClean="0"/>
              <a:t>‹#›</a:t>
            </a:fld>
            <a:endParaRPr kumimoji="1" lang="ja-JP" altLang="en-US"/>
          </a:p>
        </p:txBody>
      </p:sp>
    </p:spTree>
    <p:extLst>
      <p:ext uri="{BB962C8B-B14F-4D97-AF65-F5344CB8AC3E}">
        <p14:creationId xmlns:p14="http://schemas.microsoft.com/office/powerpoint/2010/main" val="3169478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ciencedirect.com/science/article/pii/S014976342300196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C14923-F834-0700-5525-73F9AB2F1B6F}"/>
              </a:ext>
            </a:extLst>
          </p:cNvPr>
          <p:cNvSpPr>
            <a:spLocks noGrp="1"/>
          </p:cNvSpPr>
          <p:nvPr>
            <p:ph type="ctrTitle"/>
          </p:nvPr>
        </p:nvSpPr>
        <p:spPr>
          <a:xfrm>
            <a:off x="715052" y="689050"/>
            <a:ext cx="10920796" cy="5954434"/>
          </a:xfrm>
        </p:spPr>
        <p:txBody>
          <a:bodyPr>
            <a:noAutofit/>
          </a:bodyPr>
          <a:lstStyle/>
          <a:p>
            <a:r>
              <a:rPr lang="en-US"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t> </a:t>
            </a:r>
            <a:b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3600" u="sng"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hlinkClick r:id="rId2">
                  <a:extLst>
                    <a:ext uri="{A12FA001-AC4F-418D-AE19-62706E023703}">
                      <ahyp:hlinkClr xmlns:ahyp="http://schemas.microsoft.com/office/drawing/2018/hyperlinkcolor" val="tx"/>
                    </a:ext>
                  </a:extLst>
                </a:hlinkClick>
              </a:rPr>
              <a:t>Multiple chemical sensitivity: </a:t>
            </a:r>
            <a:br>
              <a:rPr lang="en-US" altLang="ja-JP" sz="3600" u="sng"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hlinkClick r:id="rId2">
                  <a:extLst>
                    <a:ext uri="{A12FA001-AC4F-418D-AE19-62706E023703}">
                      <ahyp:hlinkClr xmlns:ahyp="http://schemas.microsoft.com/office/drawing/2018/hyperlinkcolor" val="tx"/>
                    </a:ext>
                  </a:extLst>
                </a:hlinkClick>
              </a:rPr>
            </a:br>
            <a:r>
              <a:rPr lang="en-US" altLang="ja-JP" sz="3600" u="sng"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hlinkClick r:id="rId2">
                  <a:extLst>
                    <a:ext uri="{A12FA001-AC4F-418D-AE19-62706E023703}">
                      <ahyp:hlinkClr xmlns:ahyp="http://schemas.microsoft.com/office/drawing/2018/hyperlinkcolor" val="tx"/>
                    </a:ext>
                  </a:extLst>
                </a:hlinkClick>
              </a:rPr>
              <a:t>It‘s time to catch up to the science</a:t>
            </a:r>
            <a:r>
              <a:rPr lang="ja-JP" altLang="ja-JP" sz="3600"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rPr>
              <a:t>（</a:t>
            </a:r>
            <a:r>
              <a:rPr lang="en-US" altLang="ja-JP" sz="3600"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rPr>
              <a:t>2023</a:t>
            </a:r>
            <a:r>
              <a:rPr lang="ja-JP" altLang="ja-JP" sz="3600"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rPr>
              <a:t>）</a:t>
            </a:r>
            <a:br>
              <a:rPr lang="en-US" altLang="ja-JP" sz="3600"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rPr>
            </a:br>
            <a:br>
              <a:rPr lang="en-US" altLang="ja-JP" sz="3600" kern="0" dirty="0">
                <a:solidFill>
                  <a:srgbClr val="FF0000"/>
                </a:solidFill>
                <a:effectLst/>
                <a:latin typeface="Helvetica" panose="020B0604020202020204" pitchFamily="34" charset="0"/>
                <a:ea typeface="ＭＳ Ｐゴシック" panose="020B0600070205080204" pitchFamily="50" charset="-128"/>
                <a:cs typeface="ＭＳ Ｐゴシック" panose="020B0600070205080204" pitchFamily="50" charset="-128"/>
              </a:rPr>
            </a:br>
            <a:r>
              <a:rPr lang="en-US" altLang="ja-JP" sz="3600" kern="1800" dirty="0" err="1">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化学物質過敏症研究の最前</a:t>
            </a:r>
            <a:r>
              <a:rPr lang="ja-JP" altLang="en-US" sz="3600" kern="1800" dirty="0">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線</a:t>
            </a:r>
            <a:r>
              <a:rPr lang="en-US" altLang="ja-JP" sz="3600" kern="1800" dirty="0">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b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br>
            <a:r>
              <a:rPr lang="en-US" altLang="ja-JP" sz="3600" u="sng" kern="0" dirty="0" err="1">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化学物質過敏</a:t>
            </a:r>
            <a:r>
              <a:rPr lang="ja-JP" altLang="en-US" sz="3600" u="sng" kern="0" dirty="0">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症</a:t>
            </a:r>
            <a:r>
              <a:rPr lang="en-US" altLang="ja-JP" sz="3600" kern="0" dirty="0">
                <a:solidFill>
                  <a:srgbClr val="0000CC"/>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3600" kern="0" dirty="0">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3600" kern="1800" dirty="0">
                <a:solidFill>
                  <a:srgbClr val="0000CC"/>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2023年</a:t>
            </a:r>
            <a:r>
              <a:rPr lang="ja-JP" altLang="en-US" sz="3600" u="none" strike="noStrike" kern="0" dirty="0">
                <a:solidFill>
                  <a:srgbClr val="0000CC"/>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a:t>
            </a:r>
            <a:br>
              <a:rPr lang="en-US"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br>
            <a:b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36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t>翻訳文責</a:t>
            </a:r>
            <a:r>
              <a:rPr lang="ja-JP" altLang="en-US"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t>）</a:t>
            </a:r>
            <a:br>
              <a:rPr lang="en-US"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br>
            <a:r>
              <a:rPr lang="ja-JP"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t>化学物質過敏症・対策情報センター</a:t>
            </a:r>
            <a:br>
              <a:rPr lang="en-US"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br>
            <a:r>
              <a:rPr lang="ja-JP" altLang="ja-JP" sz="3600" kern="0" dirty="0">
                <a:solidFill>
                  <a:srgbClr val="555555"/>
                </a:solidFill>
                <a:effectLst/>
                <a:latin typeface="Helvetica" panose="020B0604020202020204" pitchFamily="34" charset="0"/>
                <a:ea typeface="ＭＳ Ｐゴシック" panose="020B0600070205080204" pitchFamily="50" charset="-128"/>
                <a:cs typeface="ＭＳ Ｐゴシック" panose="020B0600070205080204" pitchFamily="50" charset="-128"/>
              </a:rPr>
              <a:t>代表理事　上岡みやえ</a:t>
            </a:r>
            <a:b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br>
            <a:b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28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br>
              <a:rPr lang="ja-JP" altLang="ja-JP" sz="28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sz="2800" dirty="0"/>
          </a:p>
        </p:txBody>
      </p:sp>
    </p:spTree>
    <p:extLst>
      <p:ext uri="{BB962C8B-B14F-4D97-AF65-F5344CB8AC3E}">
        <p14:creationId xmlns:p14="http://schemas.microsoft.com/office/powerpoint/2010/main" val="6695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汚染に対する細胞の反応</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fontScale="92500"/>
          </a:bodyPr>
          <a:lstStyle/>
          <a:p>
            <a:pPr marL="571500" indent="-571500" algn="just">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生体異物である化学物質に低濃度で</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暴露</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すると、</a:t>
            </a:r>
            <a:r>
              <a:rPr lang="ja-JP" altLang="ja-JP" sz="3600" kern="100" dirty="0">
                <a:effectLst/>
                <a:highlight>
                  <a:srgbClr val="00FF00"/>
                </a:highlight>
                <a:latin typeface="ＭＳ Ｐゴシック" panose="020B0600070205080204" pitchFamily="50" charset="-128"/>
                <a:ea typeface="ＭＳ Ｐゴシック" panose="020B0600070205080204" pitchFamily="50" charset="-128"/>
                <a:cs typeface="Times New Roman" panose="02020603050405020304" pitchFamily="18" charset="0"/>
              </a:rPr>
              <a:t>酸化ストレスを軽減する早期警告検出受容体システム</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が発動するため、化学物質による組織損傷が引き起こされる前に、</a:t>
            </a:r>
            <a:r>
              <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解毒遺伝子の発現が調節され解毒が促進</a:t>
            </a:r>
            <a:r>
              <a:rPr lang="ja-JP" altLang="en-US" sz="3600" kern="100" dirty="0">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し</a:t>
            </a:r>
            <a:r>
              <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、酸化ストレスが緩和され</a:t>
            </a:r>
            <a:r>
              <a:rPr lang="ja-JP" altLang="en-US"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こうした反応には、生体異物受容体</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(XR)</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、アリール炭化水素受容体</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360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AhR</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Keap1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ケルチ様</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ECH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関連タンパク質</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1)-Nrf2 (NF-E2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関連因子</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2)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システム、一過性受容体電位</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(TRP)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など、カチオンチャネルファミリー、バニロイド</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1 (TRPV1)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サブファミリーおよびアンキリン</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 (TRPA1)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サブファミリーなどが含まれ</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全体としてうまく機能するには、それらの閾値の低さと、信頼性の高さが、均衡していることが必要</a:t>
            </a:r>
          </a:p>
          <a:p>
            <a:pPr algn="l"/>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0319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汚染に対する細胞の反応</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a:bodyPr>
          <a:lstStyle/>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生体異物受容体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(XR)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 アリール炭化水素受容体</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360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AhR</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は、環境化学物質や、化学物質の解毒代謝によって生成される有害物質のセンサーとして機能する細胞内受容体である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これらの受容体が活性化すると、生体異物の第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Ⅰ</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フェーズ および 第</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Ⅱ</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フェーズの解毒に影響を与える遺伝子を標的にする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Nrf2 (NF-E2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関連因子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2)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と、その阻害物質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Keap1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ケルチ様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ECH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関連タンパク質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は、酸化ストレスに対抗するための遍在的かつ進化的に保存された細胞内防御機構として、ペアで機能する</a:t>
            </a:r>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7069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汚染に対する細胞の反応</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fontScale="92500" lnSpcReduction="10000"/>
          </a:bodyPr>
          <a:lstStyle/>
          <a:p>
            <a:pPr marL="571500" indent="-571500" algn="just">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Keap1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 </a:t>
            </a:r>
            <a:r>
              <a:rPr lang="en-US" altLang="ja-JP" sz="360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Nrf</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２活性を調節するとともに、酸化ストレスのセンサーとしても機能する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酸化ストレスが発生すると、</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Nrf2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Keap1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から切り離され、核に移行する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フェーズ</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Ⅰ</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および</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Ⅱ</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では、解毒に関与する抗酸化遺伝子や代謝遺伝子の発現、フェーズ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Ⅲ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では生体異物トランスポーターの発現を誘導する</a:t>
            </a:r>
          </a:p>
          <a:p>
            <a:pPr marL="571500" indent="-571500" algn="just">
              <a:buFont typeface="Arial" panose="020B0604020202020204" pitchFamily="34" charset="0"/>
              <a:buChar char="•"/>
            </a:pPr>
            <a:r>
              <a:rPr lang="en-US" altLang="ja-JP" sz="360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Nrf</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２は、炎症を誘発するサイトカイン遺伝子を抑制する</a:t>
            </a:r>
          </a:p>
          <a:p>
            <a:pPr marL="571500" indent="-571500" algn="just">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Keap1</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360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Nrf</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 の経路によって、細胞損傷を引き起こす可能性がある化学的損傷や酸化的損傷への、哺乳類の細胞の感受性が決定されるなど、</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Keap1</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360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Nrf</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２ の経路は重要な役割を果たしている</a:t>
            </a:r>
          </a:p>
          <a:p>
            <a:pPr algn="l"/>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473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汚染に対する細胞の反応</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a:bodyPr>
          <a:lstStyle/>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化学汚染に対する細胞反応が過剰になると、酸化ストレスと全身性炎症が維持されていく</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TPRA1</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および</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TRPV1</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受容体は、酸化ストレスによる副生成物を感知し、有害な環境刺激に対する応答を媒介する</a:t>
            </a: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効果的な解毒システムを有するヒトが存在する事は、病気の感受性に個人差があることの説明になる</a:t>
            </a: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体内で生成された有害物質の解毒代謝システムは、個人の遺伝的変異によって低下する場合がある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その場合、酸化ストレスや、長期的暴露の毒性影響が増大し、何らかの疾病の発症が促進されてしまう</a:t>
            </a:r>
          </a:p>
          <a:p>
            <a:pPr algn="l"/>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94623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汚染に対する細胞の反応</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a:bodyPr>
          <a:lstStyle/>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遺伝子多型によって解毒代謝に悪影響がもたらされると、環境汚染物質由来の非伝染性疾患を発症するリスクが飛躍的に高まる</a:t>
            </a: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いくつかの遺伝的多型は、化学物質過敏症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の患者に多くみられる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これらの観察結果が完全に一致しているわけではありませんが、２０１９年に発表された回帰分析は、遺伝的リスクがフェーズ</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Ⅰ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およびフェーズ</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Ⅱ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の肝酵素に関連しているという仮説を補強している</a:t>
            </a:r>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19195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汚染に対する細胞の反応</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a:bodyPr>
          <a:lstStyle/>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生体異物の解毒代謝に関与する研究は、化学物質過敏症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 揮発性有機化合物 </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(VOC)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に対する感作への病態生理学的経路を解明する糸口になる可能性がある</a:t>
            </a: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生体異物の解毒代謝不全だけが、化学物質過敏症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の発症機序とは考えられていない</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just">
              <a:buFont typeface="Arial" panose="020B0604020202020204" pitchFamily="34" charset="0"/>
              <a:buChar char="•"/>
            </a:pP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解毒代謝に影響を与える多型が同定されない場合でも、対照群に比べると、化学物質過敏症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では、より深刻な酸化ストレスと全身性炎症が観察される</a:t>
            </a:r>
          </a:p>
          <a:p>
            <a:pPr algn="l"/>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1243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rmAutofit/>
          </a:bodyPr>
          <a:lstStyle/>
          <a:p>
            <a:pPr algn="l"/>
            <a:r>
              <a:rPr lang="ja-JP" altLang="en-US" sz="3600" dirty="0">
                <a:latin typeface="ＭＳ Ｐゴシック" panose="020B0600070205080204" pitchFamily="50" charset="-128"/>
                <a:ea typeface="ＭＳ Ｐゴシック" panose="020B0600070205080204" pitchFamily="50" charset="-128"/>
              </a:rPr>
              <a:t>・</a:t>
            </a:r>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50321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化学物質過敏症｜診療内容｜友和クリニック">
            <a:extLst>
              <a:ext uri="{FF2B5EF4-FFF2-40B4-BE49-F238E27FC236}">
                <a16:creationId xmlns:a16="http://schemas.microsoft.com/office/drawing/2014/main" id="{DFDD1522-ED13-D286-45C5-042444F531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2713" y="0"/>
            <a:ext cx="6906573" cy="6043251"/>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D5AAED62-C551-B1FB-4D89-95A0F4C15E7E}"/>
              </a:ext>
            </a:extLst>
          </p:cNvPr>
          <p:cNvSpPr txBox="1"/>
          <p:nvPr/>
        </p:nvSpPr>
        <p:spPr>
          <a:xfrm>
            <a:off x="1035742" y="6274816"/>
            <a:ext cx="10411771" cy="369332"/>
          </a:xfrm>
          <a:prstGeom prst="rect">
            <a:avLst/>
          </a:prstGeom>
          <a:noFill/>
        </p:spPr>
        <p:txBody>
          <a:bodyPr wrap="square">
            <a:spAutoFit/>
          </a:bodyPr>
          <a:lstStyle/>
          <a:p>
            <a:r>
              <a:rPr lang="ja-JP" altLang="en-US" b="0" i="0" dirty="0">
                <a:solidFill>
                  <a:srgbClr val="333333"/>
                </a:solidFill>
                <a:effectLst/>
                <a:latin typeface="メイリオ" panose="020B0604030504040204" pitchFamily="50" charset="-128"/>
                <a:ea typeface="メイリオ" panose="020B0604030504040204" pitchFamily="50" charset="-128"/>
              </a:rPr>
              <a:t>（</a:t>
            </a:r>
            <a:r>
              <a:rPr lang="en-US" altLang="ja-JP" b="0" i="0" dirty="0">
                <a:solidFill>
                  <a:srgbClr val="333333"/>
                </a:solidFill>
                <a:effectLst/>
                <a:latin typeface="メイリオ" panose="020B0604030504040204" pitchFamily="50" charset="-128"/>
                <a:ea typeface="メイリオ" panose="020B0604030504040204" pitchFamily="50" charset="-128"/>
              </a:rPr>
              <a:t>Sensitivities National Academy Press 1992</a:t>
            </a:r>
            <a:r>
              <a:rPr lang="ja-JP" altLang="en-US" b="0" i="0" dirty="0">
                <a:solidFill>
                  <a:srgbClr val="333333"/>
                </a:solidFill>
                <a:effectLst/>
                <a:latin typeface="メイリオ" panose="020B0604030504040204" pitchFamily="50" charset="-128"/>
                <a:ea typeface="メイリオ" panose="020B0604030504040204" pitchFamily="50" charset="-128"/>
              </a:rPr>
              <a:t>　アシュフォードの図より改変。石川哲ら　</a:t>
            </a:r>
            <a:r>
              <a:rPr lang="en-US" altLang="ja-JP" b="0" i="0" dirty="0">
                <a:solidFill>
                  <a:srgbClr val="333333"/>
                </a:solidFill>
                <a:effectLst/>
                <a:latin typeface="メイリオ" panose="020B0604030504040204" pitchFamily="50" charset="-128"/>
                <a:ea typeface="メイリオ" panose="020B0604030504040204" pitchFamily="50" charset="-128"/>
              </a:rPr>
              <a:t>p66</a:t>
            </a:r>
            <a:r>
              <a:rPr lang="ja-JP" altLang="en-US" b="0" i="0" dirty="0">
                <a:solidFill>
                  <a:srgbClr val="333333"/>
                </a:solidFill>
                <a:effectLst/>
                <a:latin typeface="メイリオ" panose="020B0604030504040204" pitchFamily="50" charset="-128"/>
                <a:ea typeface="メイリオ" panose="020B0604030504040204" pitchFamily="50" charset="-128"/>
              </a:rPr>
              <a:t>）</a:t>
            </a:r>
            <a:endParaRPr lang="ja-JP" altLang="en-US" dirty="0"/>
          </a:p>
        </p:txBody>
      </p:sp>
    </p:spTree>
    <p:extLst>
      <p:ext uri="{BB962C8B-B14F-4D97-AF65-F5344CB8AC3E}">
        <p14:creationId xmlns:p14="http://schemas.microsoft.com/office/powerpoint/2010/main" val="4023350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lang="en-US" altLang="ja-JP" sz="4800" kern="1800" dirty="0" err="1">
                <a:latin typeface="ＭＳ Ｐゴシック" panose="020B0600070205080204" pitchFamily="50" charset="-128"/>
                <a:ea typeface="ＭＳ Ｐゴシック" panose="020B0600070205080204" pitchFamily="50" charset="-128"/>
                <a:cs typeface="ＭＳ Ｐゴシック" panose="020B0600070205080204" pitchFamily="50" charset="-128"/>
              </a:rPr>
              <a:t>化学物質過敏症研究の最前線</a:t>
            </a:r>
            <a:r>
              <a:rPr lang="en-US" altLang="ja-JP"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4800" kern="0" dirty="0">
                <a:effectLst/>
                <a:latin typeface="Helvetica" panose="020B0604020202020204" pitchFamily="34" charset="0"/>
                <a:ea typeface="ＭＳ Ｐゴシック" panose="020B0600070205080204" pitchFamily="50" charset="-128"/>
                <a:cs typeface="ＭＳ Ｐゴシック" panose="020B0600070205080204" pitchFamily="50" charset="-128"/>
              </a:rPr>
              <a:t>ハイライト</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1131081"/>
            <a:ext cx="11687852" cy="5577407"/>
          </a:xfrm>
        </p:spPr>
        <p:txBody>
          <a:bodyPr>
            <a:normAutofit/>
          </a:bodyPr>
          <a:lstStyle/>
          <a:p>
            <a:pPr marL="571500" indent="-5715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機能画像研究では、</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(MCS)</a:t>
            </a:r>
            <a:r>
              <a:rPr lang="ja-JP" altLang="en-US" sz="3600" dirty="0">
                <a:latin typeface="ＭＳ Ｐゴシック" panose="020B0600070205080204" pitchFamily="50" charset="-128"/>
                <a:ea typeface="ＭＳ Ｐゴシック" panose="020B0600070205080204" pitchFamily="50" charset="-128"/>
              </a:rPr>
              <a:t>における</a:t>
            </a:r>
            <a:r>
              <a:rPr lang="ja-JP" altLang="en-US" sz="3600" dirty="0">
                <a:solidFill>
                  <a:srgbClr val="0000CC"/>
                </a:solidFill>
                <a:latin typeface="ＭＳ Ｐゴシック" panose="020B0600070205080204" pitchFamily="50" charset="-128"/>
                <a:ea typeface="ＭＳ Ｐゴシック" panose="020B0600070205080204" pitchFamily="50" charset="-128"/>
              </a:rPr>
              <a:t>複数の脳の変化が実証された</a:t>
            </a:r>
            <a:endParaRPr lang="en-US" altLang="ja-JP" sz="3600" dirty="0">
              <a:solidFill>
                <a:srgbClr val="0000CC"/>
              </a:solidFill>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これらの脳領域は </a:t>
            </a:r>
            <a:r>
              <a:rPr lang="en-US" altLang="ja-JP" sz="3600" dirty="0">
                <a:highlight>
                  <a:srgbClr val="FFFF00"/>
                </a:highlight>
                <a:latin typeface="ＭＳ Ｐゴシック" panose="020B0600070205080204" pitchFamily="50" charset="-128"/>
                <a:ea typeface="ＭＳ Ｐゴシック" panose="020B0600070205080204" pitchFamily="50" charset="-128"/>
              </a:rPr>
              <a:t>TRPV1 </a:t>
            </a:r>
            <a:r>
              <a:rPr lang="ja-JP" altLang="en-US" sz="3600" dirty="0">
                <a:highlight>
                  <a:srgbClr val="FFFF00"/>
                </a:highlight>
                <a:latin typeface="ＭＳ Ｐゴシック" panose="020B0600070205080204" pitchFamily="50" charset="-128"/>
                <a:ea typeface="ＭＳ Ｐゴシック" panose="020B0600070205080204" pitchFamily="50" charset="-128"/>
              </a:rPr>
              <a:t>および </a:t>
            </a:r>
            <a:r>
              <a:rPr lang="en-US" altLang="ja-JP" sz="3600" dirty="0">
                <a:highlight>
                  <a:srgbClr val="FFFF00"/>
                </a:highlight>
                <a:latin typeface="ＭＳ Ｐゴシック" panose="020B0600070205080204" pitchFamily="50" charset="-128"/>
                <a:ea typeface="ＭＳ Ｐゴシック" panose="020B0600070205080204" pitchFamily="50" charset="-128"/>
              </a:rPr>
              <a:t>TRPA1 </a:t>
            </a:r>
            <a:r>
              <a:rPr lang="ja-JP" altLang="en-US" sz="3600" dirty="0">
                <a:highlight>
                  <a:srgbClr val="FFFF00"/>
                </a:highlight>
                <a:latin typeface="ＭＳ Ｐゴシック" panose="020B0600070205080204" pitchFamily="50" charset="-128"/>
                <a:ea typeface="ＭＳ Ｐゴシック" panose="020B0600070205080204" pitchFamily="50" charset="-128"/>
              </a:rPr>
              <a:t>受容体</a:t>
            </a:r>
            <a:r>
              <a:rPr lang="ja-JP" altLang="en-US" sz="3600" dirty="0">
                <a:latin typeface="ＭＳ Ｐゴシック" panose="020B0600070205080204" pitchFamily="50" charset="-128"/>
                <a:ea typeface="ＭＳ Ｐゴシック" panose="020B0600070205080204" pitchFamily="50" charset="-128"/>
              </a:rPr>
              <a:t>を発現する</a:t>
            </a:r>
            <a:endParaRPr lang="en-US" altLang="ja-JP" sz="3600" dirty="0">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lang="en-US" altLang="ja-JP" sz="3600" dirty="0">
                <a:highlight>
                  <a:srgbClr val="FFFF00"/>
                </a:highlight>
                <a:latin typeface="ＭＳ Ｐゴシック" panose="020B0600070205080204" pitchFamily="50" charset="-128"/>
                <a:ea typeface="ＭＳ Ｐゴシック" panose="020B0600070205080204" pitchFamily="50" charset="-128"/>
              </a:rPr>
              <a:t>TRPV1 </a:t>
            </a:r>
            <a:r>
              <a:rPr lang="ja-JP" altLang="en-US" sz="3600" dirty="0">
                <a:highlight>
                  <a:srgbClr val="FFFF00"/>
                </a:highlight>
                <a:latin typeface="ＭＳ Ｐゴシック" panose="020B0600070205080204" pitchFamily="50" charset="-128"/>
                <a:ea typeface="ＭＳ Ｐゴシック" panose="020B0600070205080204" pitchFamily="50" charset="-128"/>
              </a:rPr>
              <a:t>および </a:t>
            </a:r>
            <a:r>
              <a:rPr lang="en-US" altLang="ja-JP" sz="3600" dirty="0">
                <a:highlight>
                  <a:srgbClr val="FFFF00"/>
                </a:highlight>
                <a:latin typeface="ＭＳ Ｐゴシック" panose="020B0600070205080204" pitchFamily="50" charset="-128"/>
                <a:ea typeface="ＭＳ Ｐゴシック" panose="020B0600070205080204" pitchFamily="50" charset="-128"/>
              </a:rPr>
              <a:t>TRPA1 </a:t>
            </a:r>
            <a:r>
              <a:rPr lang="ja-JP" altLang="en-US" sz="3600" dirty="0">
                <a:highlight>
                  <a:srgbClr val="FFFF00"/>
                </a:highlight>
                <a:latin typeface="ＭＳ Ｐゴシック" panose="020B0600070205080204" pitchFamily="50" charset="-128"/>
                <a:ea typeface="ＭＳ Ｐゴシック" panose="020B0600070205080204" pitchFamily="50" charset="-128"/>
              </a:rPr>
              <a:t>受容体</a:t>
            </a:r>
            <a:r>
              <a:rPr lang="ja-JP" altLang="en-US" sz="3600" dirty="0">
                <a:latin typeface="ＭＳ Ｐゴシック" panose="020B0600070205080204" pitchFamily="50" charset="-128"/>
                <a:ea typeface="ＭＳ Ｐゴシック" panose="020B0600070205080204" pitchFamily="50" charset="-128"/>
              </a:rPr>
              <a:t>は</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(MCS)</a:t>
            </a:r>
            <a:r>
              <a:rPr lang="ja-JP" altLang="en-US" sz="3600" dirty="0">
                <a:latin typeface="ＭＳ Ｐゴシック" panose="020B0600070205080204" pitchFamily="50" charset="-128"/>
                <a:ea typeface="ＭＳ Ｐゴシック" panose="020B0600070205080204" pitchFamily="50" charset="-128"/>
              </a:rPr>
              <a:t>で感作される</a:t>
            </a:r>
            <a:endParaRPr lang="en-US" altLang="ja-JP" sz="3600" dirty="0">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lang="ja-JP" altLang="en-US" sz="3600" dirty="0">
                <a:latin typeface="ＭＳ Ｐゴシック" panose="020B0600070205080204" pitchFamily="50" charset="-128"/>
                <a:ea typeface="ＭＳ Ｐゴシック" panose="020B0600070205080204" pitchFamily="50" charset="-128"/>
              </a:rPr>
              <a:t>同様の脳領域は、</a:t>
            </a:r>
            <a:r>
              <a:rPr lang="ja-JP" altLang="en-US" sz="3600" dirty="0">
                <a:solidFill>
                  <a:srgbClr val="FF0000"/>
                </a:solidFill>
                <a:latin typeface="ＭＳ Ｐゴシック" panose="020B0600070205080204" pitchFamily="50" charset="-128"/>
                <a:ea typeface="ＭＳ Ｐゴシック" panose="020B0600070205080204" pitchFamily="50" charset="-128"/>
              </a:rPr>
              <a:t>併存する身体的および心理的状態に関与している</a:t>
            </a:r>
            <a:endParaRPr lang="en-US" altLang="ja-JP" sz="3600" dirty="0">
              <a:solidFill>
                <a:srgbClr val="FF0000"/>
              </a:solidFill>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r>
              <a:rPr lang="en-US" altLang="ja-JP" sz="3600" dirty="0">
                <a:highlight>
                  <a:srgbClr val="FFFF00"/>
                </a:highlight>
                <a:latin typeface="ＭＳ Ｐゴシック" panose="020B0600070205080204" pitchFamily="50" charset="-128"/>
                <a:ea typeface="ＭＳ Ｐゴシック" panose="020B0600070205080204" pitchFamily="50" charset="-128"/>
              </a:rPr>
              <a:t>TRP </a:t>
            </a:r>
            <a:r>
              <a:rPr lang="ja-JP" altLang="en-US" sz="3600" dirty="0">
                <a:highlight>
                  <a:srgbClr val="FFFF00"/>
                </a:highlight>
                <a:latin typeface="ＭＳ Ｐゴシック" panose="020B0600070205080204" pitchFamily="50" charset="-128"/>
                <a:ea typeface="ＭＳ Ｐゴシック" panose="020B0600070205080204" pitchFamily="50" charset="-128"/>
              </a:rPr>
              <a:t>受容体過敏症</a:t>
            </a:r>
            <a:r>
              <a:rPr lang="ja-JP" altLang="en-US" sz="3600" dirty="0">
                <a:latin typeface="ＭＳ Ｐゴシック" panose="020B0600070205080204" pitchFamily="50" charset="-128"/>
                <a:ea typeface="ＭＳ Ｐゴシック" panose="020B0600070205080204" pitchFamily="50" charset="-128"/>
              </a:rPr>
              <a:t>は、</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(MCS)</a:t>
            </a:r>
            <a:r>
              <a:rPr lang="ja-JP" altLang="en-US" sz="3600" dirty="0">
                <a:latin typeface="ＭＳ Ｐゴシック" panose="020B0600070205080204" pitchFamily="50" charset="-128"/>
                <a:ea typeface="ＭＳ Ｐゴシック" panose="020B0600070205080204" pitchFamily="50" charset="-128"/>
              </a:rPr>
              <a:t>の併存疾患の一因となる可能性がある</a:t>
            </a:r>
          </a:p>
          <a:p>
            <a:pPr algn="l"/>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9168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lang="en-US" altLang="ja-JP" sz="4800" kern="1800" dirty="0" err="1">
                <a:latin typeface="ＭＳ Ｐゴシック" panose="020B0600070205080204" pitchFamily="50" charset="-128"/>
                <a:ea typeface="ＭＳ Ｐゴシック" panose="020B0600070205080204" pitchFamily="50" charset="-128"/>
                <a:cs typeface="ＭＳ Ｐゴシック" panose="020B0600070205080204" pitchFamily="50" charset="-128"/>
              </a:rPr>
              <a:t>化学物質過敏症研究の最前</a:t>
            </a:r>
            <a:r>
              <a:rPr lang="ja-JP" altLang="en-US"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線</a:t>
            </a:r>
            <a:r>
              <a:rPr lang="en-US" altLang="ja-JP"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4800" kern="0" dirty="0">
                <a:latin typeface="Helvetica" panose="020B0604020202020204" pitchFamily="34" charset="0"/>
                <a:ea typeface="ＭＳ Ｐゴシック" panose="020B0600070205080204" pitchFamily="50" charset="-128"/>
                <a:cs typeface="Times New Roman" panose="02020603050405020304" pitchFamily="18" charset="0"/>
              </a:rPr>
              <a:t>要約</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1131081"/>
            <a:ext cx="11687852" cy="5577407"/>
          </a:xfrm>
        </p:spPr>
        <p:txBody>
          <a:bodyPr>
            <a:noAutofit/>
          </a:bodyPr>
          <a:lstStyle/>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(MCS)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a:t>
            </a: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低用量の化学物質への</a:t>
            </a:r>
            <a:r>
              <a:rPr lang="ja-JP" altLang="en-US" sz="36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暴</a:t>
            </a: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露に伴う複雑な病状</a:t>
            </a:r>
            <a:r>
              <a:rPr lang="ja-JP" altLang="en-US"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である</a:t>
            </a:r>
            <a:endParaRPr lang="en-US" altLang="ja-JP" sz="36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(MCS)</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線維筋痛症、咳嗽過敏症、喘息、片頭痛、ストレス</a:t>
            </a:r>
            <a:r>
              <a:rPr lang="en-US"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不安などの多様な特徴と一般的な併存疾患</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によって特徴</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づ</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けられ</a:t>
            </a:r>
            <a:r>
              <a:rPr lang="ja-JP" altLang="en-US" sz="3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3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この症候群は</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多くの神</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ＭＳ 明朝" panose="02020609040205080304" pitchFamily="17" charset="-128"/>
              </a:rPr>
              <a:t>​​</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経生物学的プロセスや多様な脳領域内の機能の変化</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を共有してい</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3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化学物質過敏症</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(MCS)</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に関連する予測因子には、</a:t>
            </a:r>
            <a:r>
              <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遺伝的影響、遺伝子環境相互作用、酸化ストレス、全身性炎症、細胞機能不全、心理社会的影響</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が含まれ</a:t>
            </a:r>
            <a:r>
              <a:rPr lang="ja-JP" altLang="en-US" sz="3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1768057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lang="en-US" altLang="ja-JP" sz="4800" kern="1800" dirty="0" err="1">
                <a:latin typeface="ＭＳ Ｐゴシック" panose="020B0600070205080204" pitchFamily="50" charset="-128"/>
                <a:ea typeface="ＭＳ Ｐゴシック" panose="020B0600070205080204" pitchFamily="50" charset="-128"/>
                <a:cs typeface="ＭＳ Ｐゴシック" panose="020B0600070205080204" pitchFamily="50" charset="-128"/>
              </a:rPr>
              <a:t>化学物質過敏症研究の最前</a:t>
            </a:r>
            <a:r>
              <a:rPr lang="ja-JP" altLang="en-US"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線</a:t>
            </a:r>
            <a:r>
              <a:rPr lang="en-US" altLang="ja-JP"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4800" kern="0" dirty="0">
                <a:latin typeface="Helvetica" panose="020B0604020202020204" pitchFamily="34" charset="0"/>
                <a:ea typeface="ＭＳ Ｐゴシック" panose="020B0600070205080204" pitchFamily="50" charset="-128"/>
                <a:cs typeface="Times New Roman" panose="02020603050405020304" pitchFamily="18" charset="0"/>
              </a:rPr>
              <a:t>要約</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1131081"/>
            <a:ext cx="11687852" cy="5577407"/>
          </a:xfrm>
        </p:spPr>
        <p:txBody>
          <a:bodyPr>
            <a:noAutofit/>
          </a:bodyPr>
          <a:lstStyle/>
          <a:p>
            <a:pPr marL="571500" indent="-571500" algn="l">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の発症は、</a:t>
            </a:r>
            <a:r>
              <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一過性受容体電位</a:t>
            </a:r>
            <a:r>
              <a:rPr lang="en-US"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(TRP) </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受容体、特に</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TRPV1 </a:t>
            </a:r>
            <a:r>
              <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と</a:t>
            </a:r>
            <a:r>
              <a:rPr lang="en-US"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TRPA1</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の感作に起因すると考えられ</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カプサイシン吸入負荷研究では、</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TRPV1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感作が</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に現れることが実証され、脳機能画像研究では、</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TRPV1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および</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TRPA1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アゴニストが</a:t>
            </a: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脳領域特異的な神経細胞の変異を促進する</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ことが明らかにな</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った</a:t>
            </a:r>
            <a:endParaRPr lang="en-US" altLang="ja-JP" sz="3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MCS</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精神的障害から生じるものである</a:t>
            </a:r>
            <a:r>
              <a:rPr lang="ja-JP" altLang="en-US"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という不適切な見解が多いために偏見をもたれやすく</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、排斥され、その症状から施設利用を拒まれてきた</a:t>
            </a:r>
          </a:p>
        </p:txBody>
      </p:sp>
    </p:spTree>
    <p:extLst>
      <p:ext uri="{BB962C8B-B14F-4D97-AF65-F5344CB8AC3E}">
        <p14:creationId xmlns:p14="http://schemas.microsoft.com/office/powerpoint/2010/main" val="211938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lang="en-US" altLang="ja-JP" sz="4800" kern="1800" dirty="0" err="1">
                <a:latin typeface="ＭＳ Ｐゴシック" panose="020B0600070205080204" pitchFamily="50" charset="-128"/>
                <a:ea typeface="ＭＳ Ｐゴシック" panose="020B0600070205080204" pitchFamily="50" charset="-128"/>
                <a:cs typeface="ＭＳ Ｐゴシック" panose="020B0600070205080204" pitchFamily="50" charset="-128"/>
              </a:rPr>
              <a:t>化学物質過敏症研究の最前</a:t>
            </a:r>
            <a:r>
              <a:rPr lang="ja-JP" altLang="en-US"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線</a:t>
            </a:r>
            <a:r>
              <a:rPr lang="en-US" altLang="ja-JP" sz="4800" kern="18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4800" kern="0" dirty="0">
                <a:latin typeface="Helvetica" panose="020B0604020202020204" pitchFamily="34" charset="0"/>
                <a:ea typeface="ＭＳ Ｐゴシック" panose="020B0600070205080204" pitchFamily="50" charset="-128"/>
                <a:cs typeface="Times New Roman" panose="02020603050405020304" pitchFamily="18" charset="0"/>
              </a:rPr>
              <a:t>要約</a:t>
            </a:r>
            <a:r>
              <a:rPr lang="ja-JP" altLang="en-US" sz="4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1131081"/>
            <a:ext cx="11687852" cy="5577407"/>
          </a:xfrm>
        </p:spPr>
        <p:txBody>
          <a:bodyPr>
            <a:noAutofit/>
          </a:bodyPr>
          <a:lstStyle/>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適切なサポートと権利擁護を提供するには、</a:t>
            </a:r>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証拠に基づいた教育が不可欠</a:t>
            </a:r>
            <a:r>
              <a:rPr lang="ja-JP" altLang="en-US"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である</a:t>
            </a:r>
            <a:endParaRPr lang="en-US"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受容体媒介の生物学的メカニズムについての認識をさらに深め、</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法律や環境曝露の規制に組み込んでいくべき</a:t>
            </a:r>
          </a:p>
        </p:txBody>
      </p:sp>
    </p:spTree>
    <p:extLst>
      <p:ext uri="{BB962C8B-B14F-4D97-AF65-F5344CB8AC3E}">
        <p14:creationId xmlns:p14="http://schemas.microsoft.com/office/powerpoint/2010/main" val="3317698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化学物質への暴露</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Autofit/>
          </a:bodyPr>
          <a:lstStyle/>
          <a:p>
            <a:pPr marL="571500" indent="-571500" algn="l">
              <a:buFont typeface="Arial" panose="020B0604020202020204" pitchFamily="34" charset="0"/>
              <a:buChar char="•"/>
            </a:pPr>
            <a:r>
              <a:rPr lang="ja-JP"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人間は、複雑かつ動的な混合物として偏在する何千もの化学物質に、常に</a:t>
            </a:r>
            <a:r>
              <a:rPr lang="ja-JP" altLang="en-US"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してい</a:t>
            </a:r>
            <a:r>
              <a:rPr lang="ja-JP" altLang="en-US"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る</a:t>
            </a:r>
            <a:endParaRPr lang="en-US"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長期にわたる汚染物質への</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は、罹患率と死亡率の上昇</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の</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原因とな</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る</a:t>
            </a:r>
            <a:endParaRPr lang="en-US"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世界保健機関（</a:t>
            </a:r>
            <a:r>
              <a:rPr lang="en-US"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WHO</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）は、化学汚染が、</a:t>
            </a:r>
            <a:r>
              <a:rPr lang="ja-JP" altLang="ja-JP" sz="36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心血管疾患、呼吸器疾患、神経変性疾患などの非感染性疾患</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を発症する危険因子トップ５の１つであるとしてい</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る</a:t>
            </a:r>
            <a:endParaRPr lang="en-US" altLang="ja-JP" sz="36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化学物質への</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が健康に及ぼす影響は、</a:t>
            </a:r>
            <a:r>
              <a:rPr lang="ja-JP" altLang="en-US"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の度合い</a:t>
            </a:r>
            <a:r>
              <a:rPr lang="ja-JP" altLang="en-US"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3600" kern="100" dirty="0">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と「</a:t>
            </a:r>
            <a:r>
              <a:rPr lang="ja-JP" altLang="ja-JP"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化学物質を解毒代謝する能力</a:t>
            </a:r>
            <a:r>
              <a:rPr lang="ja-JP" altLang="en-US"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の両方に関連してい</a:t>
            </a:r>
            <a:r>
              <a:rPr lang="ja-JP" altLang="en-US"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る</a:t>
            </a:r>
            <a:endParaRPr kumimoji="1" lang="en-US" altLang="ja-JP" sz="3600" dirty="0">
              <a:highlight>
                <a:srgbClr val="FFFF00"/>
              </a:highligh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37644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化学物質への暴露</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Autofit/>
          </a:bodyPr>
          <a:lstStyle/>
          <a:p>
            <a:pPr marL="571500" indent="-571500" algn="l">
              <a:buFont typeface="Arial" panose="020B0604020202020204" pitchFamily="34" charset="0"/>
              <a:buChar char="•"/>
            </a:pPr>
            <a:r>
              <a:rPr lang="ja-JP" altLang="ja-JP" sz="3600" kern="100" dirty="0">
                <a:effectLst/>
                <a:highlight>
                  <a:srgbClr val="00FF00"/>
                </a:highlight>
                <a:latin typeface="游明朝" panose="02020400000000000000" pitchFamily="18" charset="-128"/>
                <a:ea typeface="ＭＳ Ｐゴシック" panose="020B0600070205080204" pitchFamily="50" charset="-128"/>
                <a:cs typeface="Times New Roman" panose="02020603050405020304" pitchFamily="18" charset="0"/>
              </a:rPr>
              <a:t>あらゆる細胞に解毒代謝能力があることが、防御機能の基本的かつ不可欠な特徴といえ</a:t>
            </a:r>
            <a:r>
              <a:rPr lang="ja-JP" altLang="en-US" sz="3600" kern="100" dirty="0">
                <a:effectLst/>
                <a:highlight>
                  <a:srgbClr val="00FF00"/>
                </a:highlight>
                <a:latin typeface="游明朝" panose="02020400000000000000" pitchFamily="18" charset="-128"/>
                <a:ea typeface="ＭＳ Ｐゴシック" panose="020B0600070205080204" pitchFamily="50" charset="-128"/>
                <a:cs typeface="Times New Roman" panose="02020603050405020304" pitchFamily="18" charset="0"/>
              </a:rPr>
              <a:t>る</a:t>
            </a:r>
            <a:endParaRPr lang="en-US" altLang="ja-JP" sz="3600" kern="100" dirty="0">
              <a:effectLst/>
              <a:highlight>
                <a:srgbClr val="00FF00"/>
              </a:highlight>
              <a:latin typeface="游明朝" panose="02020400000000000000" pitchFamily="18"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栄養欠乏や生体異物への</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がひどくなると、</a:t>
            </a:r>
            <a:r>
              <a:rPr lang="ja-JP" altLang="ja-JP"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解毒不全状態</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になり</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える</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a:t>
            </a:r>
            <a:r>
              <a:rPr lang="ja-JP" altLang="ja-JP" sz="36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遺伝的</a:t>
            </a:r>
            <a:r>
              <a:rPr lang="en-US" altLang="ja-JP" sz="36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36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非遺伝的な要因によって緩和される可能性があ</a:t>
            </a:r>
            <a:r>
              <a:rPr lang="ja-JP" altLang="en-US" sz="36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る</a:t>
            </a:r>
            <a:endParaRPr lang="en-US" altLang="ja-JP" sz="36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化学汚染への</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36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酸化ストレス</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を誘発または助長させる可能性があ</a:t>
            </a:r>
            <a:r>
              <a:rPr lang="ja-JP" altLang="en-US" sz="3600" kern="100" dirty="0">
                <a:latin typeface="游明朝" panose="02020400000000000000" pitchFamily="18" charset="-128"/>
                <a:ea typeface="ＭＳ Ｐゴシック" panose="020B0600070205080204" pitchFamily="50" charset="-128"/>
                <a:cs typeface="Times New Roman" panose="02020603050405020304" pitchFamily="18" charset="0"/>
              </a:rPr>
              <a:t>り、</a:t>
            </a:r>
            <a:r>
              <a:rPr lang="ja-JP" altLang="ja-JP" sz="3600" kern="100" dirty="0">
                <a:solidFill>
                  <a:srgbClr val="0000CC"/>
                </a:solidFill>
                <a:effectLst/>
                <a:latin typeface="游明朝" panose="02020400000000000000" pitchFamily="18" charset="-128"/>
                <a:ea typeface="ＭＳ Ｐゴシック" panose="020B0600070205080204" pitchFamily="50" charset="-128"/>
                <a:cs typeface="Times New Roman" panose="02020603050405020304" pitchFamily="18" charset="0"/>
              </a:rPr>
              <a:t>大気汚染由来の慢性疾患の主たる発症機序である</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と考えられてい</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る</a:t>
            </a:r>
            <a:endParaRPr lang="en-US" altLang="ja-JP" sz="36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住宅や職場の建物外壁は、屋外の大気汚染への</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暴露</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を、多少は緩和してくれるかもしれ</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ない</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a:t>
            </a:r>
            <a:r>
              <a:rPr lang="ja-JP"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大気汚染物質は必ず屋内に浸透してい</a:t>
            </a:r>
            <a:r>
              <a:rPr lang="ja-JP" altLang="en-US"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く</a:t>
            </a:r>
            <a:endParaRPr kumimoji="1" lang="en-US" altLang="ja-JP" sz="36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3614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化学物質への暴露</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7"/>
            <a:ext cx="11687852" cy="5785422"/>
          </a:xfrm>
        </p:spPr>
        <p:txBody>
          <a:bodyPr>
            <a:noAutofit/>
          </a:bodyPr>
          <a:lstStyle/>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化学物質への</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暴露</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という点では、屋外空気よりも、室内空気の影響が大き</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く、</a:t>
            </a:r>
            <a:r>
              <a:rPr lang="ja-JP"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揮発性有機化合物</a:t>
            </a:r>
            <a:r>
              <a:rPr lang="en-US" altLang="ja-JP" sz="3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 (VOC) </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の発生源は室内に多いため、室内空気中の</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VOC</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の総濃度は、屋外空気の約</a:t>
            </a:r>
            <a:r>
              <a:rPr lang="ja-JP" altLang="en-US" sz="36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４</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倍も高い</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VOC</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の濃度は、新築建物あるいはリフォームされた建物のほうが高い</a:t>
            </a:r>
            <a:endParaRPr lang="en-US" altLang="ja-JP" sz="3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屋内の</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VOC</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発生源には、</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芳香剤、香料入り製品</a:t>
            </a:r>
            <a:r>
              <a:rPr lang="en-US"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パーソナルケア製品、洗濯洗剤や柔軟剤、消臭剤、消毒剤など</a:t>
            </a:r>
            <a:r>
              <a:rPr lang="en-US"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600" kern="100" dirty="0">
                <a:solidFill>
                  <a:srgbClr val="0000CC"/>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、クリーニングされた衣類、家具、建築資材</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がある</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VOC</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は、化学物質過敏症の多くが、</a:t>
            </a:r>
            <a:r>
              <a:rPr lang="ja-JP" altLang="ja-JP" sz="3600" kern="100" dirty="0">
                <a:solidFill>
                  <a:srgbClr val="7030A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トリガー物質（症状を引き起こす物質）</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として申告する可能性が高い化学物質</a:t>
            </a:r>
            <a:endParaRPr lang="en-US" altLang="ja-JP" sz="3600" dirty="0">
              <a:latin typeface="ＭＳ Ｐゴシック" panose="020B0600070205080204" pitchFamily="50" charset="-128"/>
              <a:ea typeface="ＭＳ Ｐゴシック" panose="020B0600070205080204" pitchFamily="50" charset="-128"/>
            </a:endParaRPr>
          </a:p>
          <a:p>
            <a:pPr marL="571500" indent="-571500" algn="l">
              <a:buFont typeface="Arial" panose="020B0604020202020204" pitchFamily="34" charset="0"/>
              <a:buChar char="•"/>
            </a:pPr>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1365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4DD012-78C6-EF51-38C5-0AB44AE4ECB6}"/>
              </a:ext>
            </a:extLst>
          </p:cNvPr>
          <p:cNvSpPr>
            <a:spLocks noGrp="1"/>
          </p:cNvSpPr>
          <p:nvPr>
            <p:ph type="ctrTitle"/>
          </p:nvPr>
        </p:nvSpPr>
        <p:spPr>
          <a:xfrm>
            <a:off x="286021" y="190681"/>
            <a:ext cx="11687852" cy="676049"/>
          </a:xfrm>
        </p:spPr>
        <p:txBody>
          <a:bodyPr>
            <a:noAutofit/>
          </a:bodyPr>
          <a:lstStyle/>
          <a:p>
            <a:r>
              <a:rPr kumimoji="1" lang="ja-JP" altLang="en-US" sz="4800" dirty="0">
                <a:latin typeface="ＭＳ Ｐゴシック" panose="020B0600070205080204" pitchFamily="50" charset="-128"/>
                <a:ea typeface="ＭＳ Ｐゴシック" panose="020B0600070205080204" pitchFamily="50" charset="-128"/>
              </a:rPr>
              <a:t>化学物質への暴露</a:t>
            </a:r>
          </a:p>
        </p:txBody>
      </p:sp>
      <p:sp>
        <p:nvSpPr>
          <p:cNvPr id="3" name="字幕 2">
            <a:extLst>
              <a:ext uri="{FF2B5EF4-FFF2-40B4-BE49-F238E27FC236}">
                <a16:creationId xmlns:a16="http://schemas.microsoft.com/office/drawing/2014/main" id="{868350D1-A880-06BF-CE38-3AB1078E2C88}"/>
              </a:ext>
            </a:extLst>
          </p:cNvPr>
          <p:cNvSpPr>
            <a:spLocks noGrp="1"/>
          </p:cNvSpPr>
          <p:nvPr>
            <p:ph type="subTitle" idx="1"/>
          </p:nvPr>
        </p:nvSpPr>
        <p:spPr>
          <a:xfrm>
            <a:off x="286021" y="923066"/>
            <a:ext cx="11687852" cy="5871203"/>
          </a:xfrm>
        </p:spPr>
        <p:txBody>
          <a:bodyPr>
            <a:normAutofit fontScale="77500" lnSpcReduction="20000"/>
          </a:bodyPr>
          <a:lstStyle/>
          <a:p>
            <a:pPr marL="571500" indent="-571500" algn="l">
              <a:buFont typeface="Arial" panose="020B0604020202020204" pitchFamily="34" charset="0"/>
              <a:buChar char="•"/>
            </a:pPr>
            <a:r>
              <a:rPr lang="ja-JP" altLang="en-US" sz="46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現在</a:t>
            </a:r>
            <a:r>
              <a:rPr lang="ja-JP" altLang="ja-JP" sz="4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のところ、それ以下であれば健康被害は出ないという、汚染濃度の閾値は特定されてい</a:t>
            </a:r>
            <a:r>
              <a:rPr lang="ja-JP" altLang="en-US" sz="4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ない</a:t>
            </a:r>
            <a:endParaRPr lang="en-US" altLang="ja-JP" sz="46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細胞培養、動物モデル、ヒト患者における大気汚染への</a:t>
            </a:r>
            <a:r>
              <a:rPr lang="ja-JP" altLang="en-US"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暴露</a:t>
            </a: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の影響を調べる研究では、</a:t>
            </a:r>
            <a:r>
              <a:rPr lang="ja-JP" altLang="ja-JP" sz="4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酸化ストレスと炎症性バイオマーカー</a:t>
            </a: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が変化することが、再三にわたって実証されてい</a:t>
            </a:r>
            <a:r>
              <a:rPr lang="ja-JP" altLang="en-US"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en-US" altLang="ja-JP" sz="4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4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酸化物質の生成</a:t>
            </a: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a:t>
            </a:r>
            <a:r>
              <a:rPr lang="ja-JP" altLang="ja-JP" sz="4600" kern="100" dirty="0">
                <a:effectLst/>
                <a:highlight>
                  <a:srgbClr val="00FF00"/>
                </a:highlight>
                <a:latin typeface="ＭＳ Ｐゴシック" panose="020B0600070205080204" pitchFamily="50" charset="-128"/>
                <a:ea typeface="ＭＳ Ｐゴシック" panose="020B0600070205080204" pitchFamily="50" charset="-128"/>
                <a:cs typeface="Times New Roman" panose="02020603050405020304" pitchFamily="18" charset="0"/>
              </a:rPr>
              <a:t>体内の抗酸化機能</a:t>
            </a: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のバランスが崩れると、酸化ストレスの度合いが変化</a:t>
            </a:r>
            <a:r>
              <a:rPr lang="ja-JP" altLang="en-US"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a:t>
            </a:r>
            <a:endParaRPr lang="en-US" altLang="ja-JP" sz="4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4600" kern="100" dirty="0">
                <a:effectLst/>
                <a:highlight>
                  <a:srgbClr val="FFFF00"/>
                </a:highlight>
                <a:latin typeface="ＭＳ Ｐゴシック" panose="020B0600070205080204" pitchFamily="50" charset="-128"/>
                <a:ea typeface="ＭＳ Ｐゴシック" panose="020B0600070205080204" pitchFamily="50" charset="-128"/>
                <a:cs typeface="Times New Roman" panose="02020603050405020304" pitchFamily="18" charset="0"/>
              </a:rPr>
              <a:t>酸化ストレスと全身性炎症</a:t>
            </a: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は、環境由来のストレス要因が、自覚的症状として発現する過程において観察されることが多い身体反応</a:t>
            </a:r>
            <a:endParaRPr lang="en-US" altLang="ja-JP" sz="46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571500" indent="-571500" algn="l">
              <a:buFont typeface="Arial" panose="020B0604020202020204" pitchFamily="34" charset="0"/>
              <a:buChar char="•"/>
            </a:pP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屋内外の広い範囲に遍在する汚染物質に</a:t>
            </a:r>
            <a:r>
              <a:rPr lang="ja-JP" altLang="en-US"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暴露</a:t>
            </a:r>
            <a:r>
              <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すると、酸化ストレスが起きることは、何度も証明されてい</a:t>
            </a:r>
            <a:r>
              <a:rPr lang="ja-JP" altLang="en-US"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る</a:t>
            </a:r>
            <a:endParaRPr lang="ja-JP" altLang="ja-JP" sz="4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l"/>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endParaRPr kumimoji="1" lang="en-US" altLang="ja-JP" sz="3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705941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4581</TotalTime>
  <Words>1707</Words>
  <Application>Microsoft Office PowerPoint</Application>
  <PresentationFormat>ワイド画面</PresentationFormat>
  <Paragraphs>72</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メイリオ</vt:lpstr>
      <vt:lpstr>游ゴシック</vt:lpstr>
      <vt:lpstr>游ゴシック Light</vt:lpstr>
      <vt:lpstr>游明朝</vt:lpstr>
      <vt:lpstr>Arial</vt:lpstr>
      <vt:lpstr>Helvetica</vt:lpstr>
      <vt:lpstr>Office テーマ</vt:lpstr>
      <vt:lpstr>  Multiple chemical sensitivity:  It‘s time to catch up to the science（2023）  化学物質過敏症研究の最前線　 化学物質過敏症 （2023年）  （翻訳文責） 化学物質過敏症・対策情報センター 代表理事　上岡みやえ    </vt:lpstr>
      <vt:lpstr>化学物質過敏症研究の最前線 （ハイライト）</vt:lpstr>
      <vt:lpstr>化学物質過敏症研究の最前線 （要約）</vt:lpstr>
      <vt:lpstr>化学物質過敏症研究の最前線 （要約）</vt:lpstr>
      <vt:lpstr>化学物質過敏症研究の最前線 （要約）</vt:lpstr>
      <vt:lpstr>化学物質への暴露</vt:lpstr>
      <vt:lpstr>化学物質への暴露</vt:lpstr>
      <vt:lpstr>化学物質への暴露</vt:lpstr>
      <vt:lpstr>化学物質への暴露</vt:lpstr>
      <vt:lpstr>汚染に対する細胞の反応</vt:lpstr>
      <vt:lpstr>汚染に対する細胞の反応</vt:lpstr>
      <vt:lpstr>汚染に対する細胞の反応</vt:lpstr>
      <vt:lpstr>汚染に対する細胞の反応</vt:lpstr>
      <vt:lpstr>汚染に対する細胞の反応</vt:lpstr>
      <vt:lpstr>汚染に対する細胞の反応</vt:lpstr>
      <vt:lpstr>・</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chemical sensitivity: It‘s time to catch up to the science（2023）  化学物質過敏症研究の最前線　 化学物質過敏症 （2023年）  （翻訳文責） 化学物質過敏症・対策情報センター 代表理事　上岡みやえ</dc:title>
  <dc:creator>長沼 睦雄</dc:creator>
  <cp:lastModifiedBy>長沼 睦雄</cp:lastModifiedBy>
  <cp:revision>6</cp:revision>
  <cp:lastPrinted>2023-10-14T03:35:08Z</cp:lastPrinted>
  <dcterms:created xsi:type="dcterms:W3CDTF">2023-10-11T03:47:38Z</dcterms:created>
  <dcterms:modified xsi:type="dcterms:W3CDTF">2023-10-22T14:20:34Z</dcterms:modified>
</cp:coreProperties>
</file>