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0"/>
  </p:notesMasterIdLst>
  <p:sldIdLst>
    <p:sldId id="256" r:id="rId2"/>
    <p:sldId id="1485" r:id="rId3"/>
    <p:sldId id="257" r:id="rId4"/>
    <p:sldId id="1715" r:id="rId5"/>
    <p:sldId id="1680" r:id="rId6"/>
    <p:sldId id="1681" r:id="rId7"/>
    <p:sldId id="1682" r:id="rId8"/>
    <p:sldId id="260" r:id="rId9"/>
    <p:sldId id="261" r:id="rId10"/>
    <p:sldId id="263" r:id="rId11"/>
    <p:sldId id="262" r:id="rId12"/>
    <p:sldId id="1679" r:id="rId13"/>
    <p:sldId id="1677" r:id="rId14"/>
    <p:sldId id="1678" r:id="rId15"/>
    <p:sldId id="1676" r:id="rId16"/>
    <p:sldId id="264" r:id="rId17"/>
    <p:sldId id="265" r:id="rId18"/>
    <p:sldId id="266" r:id="rId19"/>
    <p:sldId id="267" r:id="rId20"/>
    <p:sldId id="268" r:id="rId21"/>
    <p:sldId id="269" r:id="rId22"/>
    <p:sldId id="270" r:id="rId23"/>
    <p:sldId id="396" r:id="rId24"/>
    <p:sldId id="1716" r:id="rId25"/>
    <p:sldId id="397" r:id="rId26"/>
    <p:sldId id="399" r:id="rId27"/>
    <p:sldId id="400" r:id="rId28"/>
    <p:sldId id="401" r:id="rId29"/>
    <p:sldId id="271" r:id="rId30"/>
    <p:sldId id="273" r:id="rId31"/>
    <p:sldId id="275" r:id="rId32"/>
    <p:sldId id="277" r:id="rId33"/>
    <p:sldId id="279" r:id="rId34"/>
    <p:sldId id="1717" r:id="rId35"/>
    <p:sldId id="1718" r:id="rId36"/>
    <p:sldId id="1722" r:id="rId37"/>
    <p:sldId id="1724" r:id="rId38"/>
    <p:sldId id="1725" r:id="rId39"/>
    <p:sldId id="1726" r:id="rId40"/>
    <p:sldId id="1727" r:id="rId41"/>
    <p:sldId id="1728" r:id="rId42"/>
    <p:sldId id="1729" r:id="rId43"/>
    <p:sldId id="299" r:id="rId44"/>
    <p:sldId id="297" r:id="rId45"/>
    <p:sldId id="1670" r:id="rId46"/>
    <p:sldId id="533" r:id="rId47"/>
    <p:sldId id="469" r:id="rId48"/>
    <p:sldId id="681" r:id="rId49"/>
    <p:sldId id="392" r:id="rId50"/>
    <p:sldId id="420" r:id="rId51"/>
    <p:sldId id="384" r:id="rId52"/>
    <p:sldId id="2076" r:id="rId53"/>
    <p:sldId id="330" r:id="rId54"/>
    <p:sldId id="413" r:id="rId55"/>
    <p:sldId id="1663" r:id="rId56"/>
    <p:sldId id="1666" r:id="rId57"/>
    <p:sldId id="380" r:id="rId58"/>
    <p:sldId id="415" r:id="rId59"/>
    <p:sldId id="468" r:id="rId60"/>
    <p:sldId id="337" r:id="rId61"/>
    <p:sldId id="343" r:id="rId62"/>
    <p:sldId id="465" r:id="rId63"/>
    <p:sldId id="422" r:id="rId64"/>
    <p:sldId id="431" r:id="rId65"/>
    <p:sldId id="1834" r:id="rId66"/>
    <p:sldId id="1922" r:id="rId67"/>
    <p:sldId id="1975" r:id="rId68"/>
    <p:sldId id="575" r:id="rId69"/>
    <p:sldId id="346" r:id="rId70"/>
    <p:sldId id="680" r:id="rId71"/>
    <p:sldId id="1592" r:id="rId72"/>
    <p:sldId id="1033" r:id="rId73"/>
    <p:sldId id="350" r:id="rId74"/>
    <p:sldId id="774" r:id="rId75"/>
    <p:sldId id="1832" r:id="rId76"/>
    <p:sldId id="1384" r:id="rId77"/>
    <p:sldId id="443" r:id="rId78"/>
    <p:sldId id="1685" r:id="rId79"/>
    <p:sldId id="1668" r:id="rId80"/>
    <p:sldId id="1703" r:id="rId81"/>
    <p:sldId id="424" r:id="rId82"/>
    <p:sldId id="364" r:id="rId83"/>
    <p:sldId id="1154" r:id="rId84"/>
    <p:sldId id="467" r:id="rId85"/>
    <p:sldId id="425" r:id="rId86"/>
    <p:sldId id="1248" r:id="rId87"/>
    <p:sldId id="1249" r:id="rId88"/>
    <p:sldId id="1698" r:id="rId89"/>
    <p:sldId id="1711" r:id="rId90"/>
    <p:sldId id="1695" r:id="rId91"/>
    <p:sldId id="1730" r:id="rId92"/>
    <p:sldId id="416" r:id="rId93"/>
    <p:sldId id="293" r:id="rId94"/>
    <p:sldId id="294" r:id="rId95"/>
    <p:sldId id="291" r:id="rId96"/>
    <p:sldId id="480" r:id="rId97"/>
    <p:sldId id="481" r:id="rId98"/>
    <p:sldId id="1343" r:id="rId99"/>
    <p:sldId id="1595" r:id="rId100"/>
    <p:sldId id="1732" r:id="rId101"/>
    <p:sldId id="1733" r:id="rId102"/>
    <p:sldId id="1735" r:id="rId103"/>
    <p:sldId id="1734" r:id="rId104"/>
    <p:sldId id="1736" r:id="rId105"/>
    <p:sldId id="1737" r:id="rId106"/>
    <p:sldId id="1738" r:id="rId107"/>
    <p:sldId id="1740" r:id="rId108"/>
    <p:sldId id="1628" r:id="rId109"/>
    <p:sldId id="1786" r:id="rId110"/>
    <p:sldId id="1789" r:id="rId111"/>
    <p:sldId id="1790" r:id="rId112"/>
    <p:sldId id="1794" r:id="rId113"/>
    <p:sldId id="1791" r:id="rId114"/>
    <p:sldId id="1796" r:id="rId115"/>
    <p:sldId id="1831" r:id="rId116"/>
    <p:sldId id="1797" r:id="rId117"/>
    <p:sldId id="1798" r:id="rId118"/>
    <p:sldId id="1799" r:id="rId119"/>
  </p:sldIdLst>
  <p:sldSz cx="12192000" cy="6858000"/>
  <p:notesSz cx="6888163" cy="100187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2" autoAdjust="0"/>
    <p:restoredTop sz="94280" autoAdjust="0"/>
  </p:normalViewPr>
  <p:slideViewPr>
    <p:cSldViewPr snapToGrid="0">
      <p:cViewPr varScale="1">
        <p:scale>
          <a:sx n="88" d="100"/>
          <a:sy n="88" d="100"/>
        </p:scale>
        <p:origin x="744" y="29"/>
      </p:cViewPr>
      <p:guideLst/>
    </p:cSldViewPr>
  </p:slideViewPr>
  <p:notesTextViewPr>
    <p:cViewPr>
      <p:scale>
        <a:sx n="1" d="1"/>
        <a:sy n="1" d="1"/>
      </p:scale>
      <p:origin x="0" y="0"/>
    </p:cViewPr>
  </p:notesTextViewPr>
  <p:sorterViewPr>
    <p:cViewPr varScale="1">
      <p:scale>
        <a:sx n="1" d="1"/>
        <a:sy n="1" d="1"/>
      </p:scale>
      <p:origin x="0" y="-26837"/>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tableStyles" Target="tableStyle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kumimoji="1" lang="ja-JP" altLang="en-US"/>
          </a:p>
        </p:txBody>
      </p:sp>
      <p:sp>
        <p:nvSpPr>
          <p:cNvPr id="3" name="日付プレースホルダー 2"/>
          <p:cNvSpPr>
            <a:spLocks noGrp="1"/>
          </p:cNvSpPr>
          <p:nvPr>
            <p:ph type="dt" idx="1"/>
          </p:nvPr>
        </p:nvSpPr>
        <p:spPr>
          <a:xfrm>
            <a:off x="3901698" y="0"/>
            <a:ext cx="2984871" cy="502676"/>
          </a:xfrm>
          <a:prstGeom prst="rect">
            <a:avLst/>
          </a:prstGeom>
        </p:spPr>
        <p:txBody>
          <a:bodyPr vert="horz" lIns="96606" tIns="48303" rIns="96606" bIns="48303" rtlCol="0"/>
          <a:lstStyle>
            <a:lvl1pPr algn="r">
              <a:defRPr sz="1300"/>
            </a:lvl1pPr>
          </a:lstStyle>
          <a:p>
            <a:fld id="{F702F93B-3643-42CA-8688-A61FB56CB0B4}" type="datetimeFigureOut">
              <a:rPr kumimoji="1" lang="ja-JP" altLang="en-US" smtClean="0"/>
              <a:t>2023/11/21</a:t>
            </a:fld>
            <a:endParaRPr kumimoji="1" lang="ja-JP" altLang="en-US"/>
          </a:p>
        </p:txBody>
      </p:sp>
      <p:sp>
        <p:nvSpPr>
          <p:cNvPr id="4" name="スライド イメージ プレースホルダー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06" tIns="48303" rIns="96606" bIns="48303" rtlCol="0" anchor="ctr"/>
          <a:lstStyle/>
          <a:p>
            <a:endParaRPr lang="ja-JP" altLang="en-US"/>
          </a:p>
        </p:txBody>
      </p:sp>
      <p:sp>
        <p:nvSpPr>
          <p:cNvPr id="5" name="ノート プレースホルダー 4"/>
          <p:cNvSpPr>
            <a:spLocks noGrp="1"/>
          </p:cNvSpPr>
          <p:nvPr>
            <p:ph type="body" sz="quarter" idx="3"/>
          </p:nvPr>
        </p:nvSpPr>
        <p:spPr>
          <a:xfrm>
            <a:off x="688817" y="4821506"/>
            <a:ext cx="5510530" cy="3944868"/>
          </a:xfrm>
          <a:prstGeom prst="rect">
            <a:avLst/>
          </a:prstGeom>
        </p:spPr>
        <p:txBody>
          <a:bodyPr vert="horz" lIns="96606" tIns="48303" rIns="96606" bIns="4830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516039"/>
            <a:ext cx="2984871" cy="502674"/>
          </a:xfrm>
          <a:prstGeom prst="rect">
            <a:avLst/>
          </a:prstGeom>
        </p:spPr>
        <p:txBody>
          <a:bodyPr vert="horz" lIns="96606" tIns="48303" rIns="96606" bIns="48303"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901698" y="9516039"/>
            <a:ext cx="2984871" cy="502674"/>
          </a:xfrm>
          <a:prstGeom prst="rect">
            <a:avLst/>
          </a:prstGeom>
        </p:spPr>
        <p:txBody>
          <a:bodyPr vert="horz" lIns="96606" tIns="48303" rIns="96606" bIns="48303" rtlCol="0" anchor="b"/>
          <a:lstStyle>
            <a:lvl1pPr algn="r">
              <a:defRPr sz="1300"/>
            </a:lvl1pPr>
          </a:lstStyle>
          <a:p>
            <a:fld id="{B5E8A081-B68A-4345-8437-2CCC1D8DF394}" type="slidenum">
              <a:rPr kumimoji="1" lang="ja-JP" altLang="en-US" smtClean="0"/>
              <a:t>‹#›</a:t>
            </a:fld>
            <a:endParaRPr kumimoji="1" lang="ja-JP" altLang="en-US"/>
          </a:p>
        </p:txBody>
      </p:sp>
    </p:spTree>
    <p:extLst>
      <p:ext uri="{BB962C8B-B14F-4D97-AF65-F5344CB8AC3E}">
        <p14:creationId xmlns:p14="http://schemas.microsoft.com/office/powerpoint/2010/main" val="390425330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1386226-D45C-41A8-8B2E-D4D4390BA806}" type="slidenum">
              <a:rPr kumimoji="1" lang="ja-JP" altLang="en-US" smtClean="0"/>
              <a:t>78</a:t>
            </a:fld>
            <a:endParaRPr kumimoji="1" lang="ja-JP" altLang="en-US"/>
          </a:p>
        </p:txBody>
      </p:sp>
    </p:spTree>
    <p:extLst>
      <p:ext uri="{BB962C8B-B14F-4D97-AF65-F5344CB8AC3E}">
        <p14:creationId xmlns:p14="http://schemas.microsoft.com/office/powerpoint/2010/main" val="1838195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1386226-D45C-41A8-8B2E-D4D4390BA806}" type="slidenum">
              <a:rPr kumimoji="1" lang="ja-JP" altLang="en-US" smtClean="0"/>
              <a:t>98</a:t>
            </a:fld>
            <a:endParaRPr kumimoji="1" lang="ja-JP" altLang="en-US"/>
          </a:p>
        </p:txBody>
      </p:sp>
    </p:spTree>
    <p:extLst>
      <p:ext uri="{BB962C8B-B14F-4D97-AF65-F5344CB8AC3E}">
        <p14:creationId xmlns:p14="http://schemas.microsoft.com/office/powerpoint/2010/main" val="183819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2B34C5-36BD-9D67-3150-E2781F0EBD0B}"/>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E153CC12-E9C9-4E6B-4801-D3533093DB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7544DC6F-8A06-B919-CE07-F7F360F4FF51}"/>
              </a:ext>
            </a:extLst>
          </p:cNvPr>
          <p:cNvSpPr>
            <a:spLocks noGrp="1"/>
          </p:cNvSpPr>
          <p:nvPr>
            <p:ph type="dt" sz="half" idx="10"/>
          </p:nvPr>
        </p:nvSpPr>
        <p:spPr/>
        <p:txBody>
          <a:bodyPr/>
          <a:lstStyle/>
          <a:p>
            <a:r>
              <a:rPr kumimoji="1" lang="en-US" altLang="ja-JP"/>
              <a:t>2022/12/5</a:t>
            </a:r>
            <a:r>
              <a:rPr kumimoji="1" lang="ja-JP" altLang="en-US"/>
              <a:t>十勝むつみのクリニック</a:t>
            </a:r>
          </a:p>
        </p:txBody>
      </p:sp>
      <p:sp>
        <p:nvSpPr>
          <p:cNvPr id="5" name="フッター プレースホルダー 4">
            <a:extLst>
              <a:ext uri="{FF2B5EF4-FFF2-40B4-BE49-F238E27FC236}">
                <a16:creationId xmlns:a16="http://schemas.microsoft.com/office/drawing/2014/main" id="{A5DDDC65-FFC8-4240-D0FF-B8A64D16FAF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8F08BA6-5B97-956D-0986-944D14DD07BE}"/>
              </a:ext>
            </a:extLst>
          </p:cNvPr>
          <p:cNvSpPr>
            <a:spLocks noGrp="1"/>
          </p:cNvSpPr>
          <p:nvPr>
            <p:ph type="sldNum" sz="quarter" idx="12"/>
          </p:nvPr>
        </p:nvSpPr>
        <p:spPr/>
        <p:txBody>
          <a:bodyPr/>
          <a:lstStyle/>
          <a:p>
            <a:fld id="{5AB4CEAA-A475-442B-8C24-E7BCA606E1D5}" type="slidenum">
              <a:rPr kumimoji="1" lang="ja-JP" altLang="en-US" smtClean="0"/>
              <a:t>‹#›</a:t>
            </a:fld>
            <a:endParaRPr kumimoji="1" lang="ja-JP" altLang="en-US"/>
          </a:p>
        </p:txBody>
      </p:sp>
    </p:spTree>
    <p:extLst>
      <p:ext uri="{BB962C8B-B14F-4D97-AF65-F5344CB8AC3E}">
        <p14:creationId xmlns:p14="http://schemas.microsoft.com/office/powerpoint/2010/main" val="681704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59269F-CDD9-391F-604E-515AA6A52F0B}"/>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83A48D8-5FA2-35DE-3030-E3B83C028F2A}"/>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A1F37E6-8C9B-EF8F-D572-CF4F29D1F60F}"/>
              </a:ext>
            </a:extLst>
          </p:cNvPr>
          <p:cNvSpPr>
            <a:spLocks noGrp="1"/>
          </p:cNvSpPr>
          <p:nvPr>
            <p:ph type="dt" sz="half" idx="10"/>
          </p:nvPr>
        </p:nvSpPr>
        <p:spPr/>
        <p:txBody>
          <a:bodyPr/>
          <a:lstStyle/>
          <a:p>
            <a:r>
              <a:rPr kumimoji="1" lang="en-US" altLang="ja-JP"/>
              <a:t>2022/12/5</a:t>
            </a:r>
            <a:r>
              <a:rPr kumimoji="1" lang="ja-JP" altLang="en-US"/>
              <a:t>十勝むつみのクリニック</a:t>
            </a:r>
          </a:p>
        </p:txBody>
      </p:sp>
      <p:sp>
        <p:nvSpPr>
          <p:cNvPr id="5" name="フッター プレースホルダー 4">
            <a:extLst>
              <a:ext uri="{FF2B5EF4-FFF2-40B4-BE49-F238E27FC236}">
                <a16:creationId xmlns:a16="http://schemas.microsoft.com/office/drawing/2014/main" id="{CFAC09C9-96C3-B0DB-1D57-0CA4DE24B71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DFE6BD1-B2BB-A9CD-82CA-1E21F700A8A3}"/>
              </a:ext>
            </a:extLst>
          </p:cNvPr>
          <p:cNvSpPr>
            <a:spLocks noGrp="1"/>
          </p:cNvSpPr>
          <p:nvPr>
            <p:ph type="sldNum" sz="quarter" idx="12"/>
          </p:nvPr>
        </p:nvSpPr>
        <p:spPr/>
        <p:txBody>
          <a:bodyPr/>
          <a:lstStyle/>
          <a:p>
            <a:fld id="{5AB4CEAA-A475-442B-8C24-E7BCA606E1D5}" type="slidenum">
              <a:rPr kumimoji="1" lang="ja-JP" altLang="en-US" smtClean="0"/>
              <a:t>‹#›</a:t>
            </a:fld>
            <a:endParaRPr kumimoji="1" lang="ja-JP" altLang="en-US"/>
          </a:p>
        </p:txBody>
      </p:sp>
    </p:spTree>
    <p:extLst>
      <p:ext uri="{BB962C8B-B14F-4D97-AF65-F5344CB8AC3E}">
        <p14:creationId xmlns:p14="http://schemas.microsoft.com/office/powerpoint/2010/main" val="864148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310439AB-5049-57FB-6E33-C510992A2349}"/>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4D01925-2F45-77A1-4B1F-1CEFC988ABD0}"/>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80FAB90-B432-94BF-8A59-FDDAB5982661}"/>
              </a:ext>
            </a:extLst>
          </p:cNvPr>
          <p:cNvSpPr>
            <a:spLocks noGrp="1"/>
          </p:cNvSpPr>
          <p:nvPr>
            <p:ph type="dt" sz="half" idx="10"/>
          </p:nvPr>
        </p:nvSpPr>
        <p:spPr/>
        <p:txBody>
          <a:bodyPr/>
          <a:lstStyle/>
          <a:p>
            <a:r>
              <a:rPr kumimoji="1" lang="en-US" altLang="ja-JP"/>
              <a:t>2022/12/5</a:t>
            </a:r>
            <a:r>
              <a:rPr kumimoji="1" lang="ja-JP" altLang="en-US"/>
              <a:t>十勝むつみのクリニック</a:t>
            </a:r>
          </a:p>
        </p:txBody>
      </p:sp>
      <p:sp>
        <p:nvSpPr>
          <p:cNvPr id="5" name="フッター プレースホルダー 4">
            <a:extLst>
              <a:ext uri="{FF2B5EF4-FFF2-40B4-BE49-F238E27FC236}">
                <a16:creationId xmlns:a16="http://schemas.microsoft.com/office/drawing/2014/main" id="{ECFCADE2-6F99-6E70-CCAF-34322765DA5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7D559E6-BC87-5E23-2F3E-BDF8DF6EAEED}"/>
              </a:ext>
            </a:extLst>
          </p:cNvPr>
          <p:cNvSpPr>
            <a:spLocks noGrp="1"/>
          </p:cNvSpPr>
          <p:nvPr>
            <p:ph type="sldNum" sz="quarter" idx="12"/>
          </p:nvPr>
        </p:nvSpPr>
        <p:spPr/>
        <p:txBody>
          <a:bodyPr/>
          <a:lstStyle/>
          <a:p>
            <a:fld id="{5AB4CEAA-A475-442B-8C24-E7BCA606E1D5}" type="slidenum">
              <a:rPr kumimoji="1" lang="ja-JP" altLang="en-US" smtClean="0"/>
              <a:t>‹#›</a:t>
            </a:fld>
            <a:endParaRPr kumimoji="1" lang="ja-JP" altLang="en-US"/>
          </a:p>
        </p:txBody>
      </p:sp>
    </p:spTree>
    <p:extLst>
      <p:ext uri="{BB962C8B-B14F-4D97-AF65-F5344CB8AC3E}">
        <p14:creationId xmlns:p14="http://schemas.microsoft.com/office/powerpoint/2010/main" val="3555034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BBF89E-B94A-94A4-091A-F38EF1E7977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8F0AB07-D67D-ACE6-2D0E-5D9A21AF49EB}"/>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FD7A0CB-7938-DBEB-408F-F4B0083C9AE2}"/>
              </a:ext>
            </a:extLst>
          </p:cNvPr>
          <p:cNvSpPr>
            <a:spLocks noGrp="1"/>
          </p:cNvSpPr>
          <p:nvPr>
            <p:ph type="dt" sz="half" idx="10"/>
          </p:nvPr>
        </p:nvSpPr>
        <p:spPr/>
        <p:txBody>
          <a:bodyPr/>
          <a:lstStyle/>
          <a:p>
            <a:r>
              <a:rPr kumimoji="1" lang="en-US" altLang="ja-JP"/>
              <a:t>2022/12/5</a:t>
            </a:r>
            <a:r>
              <a:rPr kumimoji="1" lang="ja-JP" altLang="en-US"/>
              <a:t>十勝むつみのクリニック</a:t>
            </a:r>
          </a:p>
        </p:txBody>
      </p:sp>
      <p:sp>
        <p:nvSpPr>
          <p:cNvPr id="5" name="フッター プレースホルダー 4">
            <a:extLst>
              <a:ext uri="{FF2B5EF4-FFF2-40B4-BE49-F238E27FC236}">
                <a16:creationId xmlns:a16="http://schemas.microsoft.com/office/drawing/2014/main" id="{9CA441B2-1D3F-4E37-6E6F-B282C30B9A6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BC6EB5A-7782-02EB-F56E-F924BDCC0D43}"/>
              </a:ext>
            </a:extLst>
          </p:cNvPr>
          <p:cNvSpPr>
            <a:spLocks noGrp="1"/>
          </p:cNvSpPr>
          <p:nvPr>
            <p:ph type="sldNum" sz="quarter" idx="12"/>
          </p:nvPr>
        </p:nvSpPr>
        <p:spPr/>
        <p:txBody>
          <a:bodyPr/>
          <a:lstStyle/>
          <a:p>
            <a:fld id="{5AB4CEAA-A475-442B-8C24-E7BCA606E1D5}" type="slidenum">
              <a:rPr kumimoji="1" lang="ja-JP" altLang="en-US" smtClean="0"/>
              <a:t>‹#›</a:t>
            </a:fld>
            <a:endParaRPr kumimoji="1" lang="ja-JP" altLang="en-US"/>
          </a:p>
        </p:txBody>
      </p:sp>
    </p:spTree>
    <p:extLst>
      <p:ext uri="{BB962C8B-B14F-4D97-AF65-F5344CB8AC3E}">
        <p14:creationId xmlns:p14="http://schemas.microsoft.com/office/powerpoint/2010/main" val="861786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088B11-2694-A7D7-22BF-BEE7494E2035}"/>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8912203-3A22-215C-0D35-FD56AC0102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400FB334-A389-0731-42E6-ECDBC7CF800F}"/>
              </a:ext>
            </a:extLst>
          </p:cNvPr>
          <p:cNvSpPr>
            <a:spLocks noGrp="1"/>
          </p:cNvSpPr>
          <p:nvPr>
            <p:ph type="dt" sz="half" idx="10"/>
          </p:nvPr>
        </p:nvSpPr>
        <p:spPr/>
        <p:txBody>
          <a:bodyPr/>
          <a:lstStyle/>
          <a:p>
            <a:r>
              <a:rPr kumimoji="1" lang="en-US" altLang="ja-JP"/>
              <a:t>2022/12/5</a:t>
            </a:r>
            <a:r>
              <a:rPr kumimoji="1" lang="ja-JP" altLang="en-US"/>
              <a:t>十勝むつみのクリニック</a:t>
            </a:r>
          </a:p>
        </p:txBody>
      </p:sp>
      <p:sp>
        <p:nvSpPr>
          <p:cNvPr id="5" name="フッター プレースホルダー 4">
            <a:extLst>
              <a:ext uri="{FF2B5EF4-FFF2-40B4-BE49-F238E27FC236}">
                <a16:creationId xmlns:a16="http://schemas.microsoft.com/office/drawing/2014/main" id="{B400BDE1-4629-87C2-D9EE-467F8491803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468D7EC-D34D-EC5F-8613-CE097DF8D954}"/>
              </a:ext>
            </a:extLst>
          </p:cNvPr>
          <p:cNvSpPr>
            <a:spLocks noGrp="1"/>
          </p:cNvSpPr>
          <p:nvPr>
            <p:ph type="sldNum" sz="quarter" idx="12"/>
          </p:nvPr>
        </p:nvSpPr>
        <p:spPr/>
        <p:txBody>
          <a:bodyPr/>
          <a:lstStyle/>
          <a:p>
            <a:fld id="{5AB4CEAA-A475-442B-8C24-E7BCA606E1D5}" type="slidenum">
              <a:rPr kumimoji="1" lang="ja-JP" altLang="en-US" smtClean="0"/>
              <a:t>‹#›</a:t>
            </a:fld>
            <a:endParaRPr kumimoji="1" lang="ja-JP" altLang="en-US"/>
          </a:p>
        </p:txBody>
      </p:sp>
    </p:spTree>
    <p:extLst>
      <p:ext uri="{BB962C8B-B14F-4D97-AF65-F5344CB8AC3E}">
        <p14:creationId xmlns:p14="http://schemas.microsoft.com/office/powerpoint/2010/main" val="2092322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E27763B-F9C9-3999-0D3B-3AC27A44A6C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C386D50-4C55-63F1-7CA2-B666CBC926BD}"/>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4B501290-912E-EC46-50C9-8ED30BB2D584}"/>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05D1FAD1-FC73-6B56-8AFF-DAF9C4B32D0B}"/>
              </a:ext>
            </a:extLst>
          </p:cNvPr>
          <p:cNvSpPr>
            <a:spLocks noGrp="1"/>
          </p:cNvSpPr>
          <p:nvPr>
            <p:ph type="dt" sz="half" idx="10"/>
          </p:nvPr>
        </p:nvSpPr>
        <p:spPr/>
        <p:txBody>
          <a:bodyPr/>
          <a:lstStyle/>
          <a:p>
            <a:r>
              <a:rPr kumimoji="1" lang="en-US" altLang="ja-JP"/>
              <a:t>2022/12/5</a:t>
            </a:r>
            <a:r>
              <a:rPr kumimoji="1" lang="ja-JP" altLang="en-US"/>
              <a:t>十勝むつみのクリニック</a:t>
            </a:r>
          </a:p>
        </p:txBody>
      </p:sp>
      <p:sp>
        <p:nvSpPr>
          <p:cNvPr id="6" name="フッター プレースホルダー 5">
            <a:extLst>
              <a:ext uri="{FF2B5EF4-FFF2-40B4-BE49-F238E27FC236}">
                <a16:creationId xmlns:a16="http://schemas.microsoft.com/office/drawing/2014/main" id="{70050942-1C9E-6EB9-AFF0-F1F1C698777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0E5B7A3-A1BB-0564-D9F8-546081E7D8AB}"/>
              </a:ext>
            </a:extLst>
          </p:cNvPr>
          <p:cNvSpPr>
            <a:spLocks noGrp="1"/>
          </p:cNvSpPr>
          <p:nvPr>
            <p:ph type="sldNum" sz="quarter" idx="12"/>
          </p:nvPr>
        </p:nvSpPr>
        <p:spPr/>
        <p:txBody>
          <a:bodyPr/>
          <a:lstStyle/>
          <a:p>
            <a:fld id="{5AB4CEAA-A475-442B-8C24-E7BCA606E1D5}" type="slidenum">
              <a:rPr kumimoji="1" lang="ja-JP" altLang="en-US" smtClean="0"/>
              <a:t>‹#›</a:t>
            </a:fld>
            <a:endParaRPr kumimoji="1" lang="ja-JP" altLang="en-US"/>
          </a:p>
        </p:txBody>
      </p:sp>
    </p:spTree>
    <p:extLst>
      <p:ext uri="{BB962C8B-B14F-4D97-AF65-F5344CB8AC3E}">
        <p14:creationId xmlns:p14="http://schemas.microsoft.com/office/powerpoint/2010/main" val="3757677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8B790F-1070-C4DB-DF60-5430D72888CD}"/>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14E2FEF-E198-B9D1-8006-0F954CBED9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58EF6944-7815-7923-D649-73720D05F5D1}"/>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40F02EEB-AC86-D695-33AE-79DF876AAA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7B0C3466-4ED0-5A57-1E5E-1EA2475E367D}"/>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08453DCB-7878-955A-6F29-10A6559F3651}"/>
              </a:ext>
            </a:extLst>
          </p:cNvPr>
          <p:cNvSpPr>
            <a:spLocks noGrp="1"/>
          </p:cNvSpPr>
          <p:nvPr>
            <p:ph type="dt" sz="half" idx="10"/>
          </p:nvPr>
        </p:nvSpPr>
        <p:spPr/>
        <p:txBody>
          <a:bodyPr/>
          <a:lstStyle/>
          <a:p>
            <a:r>
              <a:rPr kumimoji="1" lang="en-US" altLang="ja-JP"/>
              <a:t>2022/12/5</a:t>
            </a:r>
            <a:r>
              <a:rPr kumimoji="1" lang="ja-JP" altLang="en-US"/>
              <a:t>十勝むつみのクリニック</a:t>
            </a:r>
          </a:p>
        </p:txBody>
      </p:sp>
      <p:sp>
        <p:nvSpPr>
          <p:cNvPr id="8" name="フッター プレースホルダー 7">
            <a:extLst>
              <a:ext uri="{FF2B5EF4-FFF2-40B4-BE49-F238E27FC236}">
                <a16:creationId xmlns:a16="http://schemas.microsoft.com/office/drawing/2014/main" id="{24609D99-5933-C24A-38D7-19E9B0B9C911}"/>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40E61C19-3EE4-7FE4-C299-E7837F1AA1BB}"/>
              </a:ext>
            </a:extLst>
          </p:cNvPr>
          <p:cNvSpPr>
            <a:spLocks noGrp="1"/>
          </p:cNvSpPr>
          <p:nvPr>
            <p:ph type="sldNum" sz="quarter" idx="12"/>
          </p:nvPr>
        </p:nvSpPr>
        <p:spPr/>
        <p:txBody>
          <a:bodyPr/>
          <a:lstStyle/>
          <a:p>
            <a:fld id="{5AB4CEAA-A475-442B-8C24-E7BCA606E1D5}" type="slidenum">
              <a:rPr kumimoji="1" lang="ja-JP" altLang="en-US" smtClean="0"/>
              <a:t>‹#›</a:t>
            </a:fld>
            <a:endParaRPr kumimoji="1" lang="ja-JP" altLang="en-US"/>
          </a:p>
        </p:txBody>
      </p:sp>
    </p:spTree>
    <p:extLst>
      <p:ext uri="{BB962C8B-B14F-4D97-AF65-F5344CB8AC3E}">
        <p14:creationId xmlns:p14="http://schemas.microsoft.com/office/powerpoint/2010/main" val="682868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545C05-15F2-D1CE-B6B7-FF17E942F4C7}"/>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9546DE84-BF24-017D-C871-D77305EA79A7}"/>
              </a:ext>
            </a:extLst>
          </p:cNvPr>
          <p:cNvSpPr>
            <a:spLocks noGrp="1"/>
          </p:cNvSpPr>
          <p:nvPr>
            <p:ph type="dt" sz="half" idx="10"/>
          </p:nvPr>
        </p:nvSpPr>
        <p:spPr/>
        <p:txBody>
          <a:bodyPr/>
          <a:lstStyle/>
          <a:p>
            <a:r>
              <a:rPr kumimoji="1" lang="en-US" altLang="ja-JP"/>
              <a:t>2022/12/5</a:t>
            </a:r>
            <a:r>
              <a:rPr kumimoji="1" lang="ja-JP" altLang="en-US"/>
              <a:t>十勝むつみのクリニック</a:t>
            </a:r>
          </a:p>
        </p:txBody>
      </p:sp>
      <p:sp>
        <p:nvSpPr>
          <p:cNvPr id="4" name="フッター プレースホルダー 3">
            <a:extLst>
              <a:ext uri="{FF2B5EF4-FFF2-40B4-BE49-F238E27FC236}">
                <a16:creationId xmlns:a16="http://schemas.microsoft.com/office/drawing/2014/main" id="{62615A35-C679-1EE3-9640-BAEDE6B11814}"/>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3F2375E0-6782-9FC7-3570-C25FE9643230}"/>
              </a:ext>
            </a:extLst>
          </p:cNvPr>
          <p:cNvSpPr>
            <a:spLocks noGrp="1"/>
          </p:cNvSpPr>
          <p:nvPr>
            <p:ph type="sldNum" sz="quarter" idx="12"/>
          </p:nvPr>
        </p:nvSpPr>
        <p:spPr/>
        <p:txBody>
          <a:bodyPr/>
          <a:lstStyle/>
          <a:p>
            <a:fld id="{5AB4CEAA-A475-442B-8C24-E7BCA606E1D5}" type="slidenum">
              <a:rPr kumimoji="1" lang="ja-JP" altLang="en-US" smtClean="0"/>
              <a:t>‹#›</a:t>
            </a:fld>
            <a:endParaRPr kumimoji="1" lang="ja-JP" altLang="en-US"/>
          </a:p>
        </p:txBody>
      </p:sp>
    </p:spTree>
    <p:extLst>
      <p:ext uri="{BB962C8B-B14F-4D97-AF65-F5344CB8AC3E}">
        <p14:creationId xmlns:p14="http://schemas.microsoft.com/office/powerpoint/2010/main" val="170298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C487E0D0-7D8E-0D32-A319-002DA65481B6}"/>
              </a:ext>
            </a:extLst>
          </p:cNvPr>
          <p:cNvSpPr>
            <a:spLocks noGrp="1"/>
          </p:cNvSpPr>
          <p:nvPr>
            <p:ph type="dt" sz="half" idx="10"/>
          </p:nvPr>
        </p:nvSpPr>
        <p:spPr/>
        <p:txBody>
          <a:bodyPr/>
          <a:lstStyle/>
          <a:p>
            <a:r>
              <a:rPr kumimoji="1" lang="en-US" altLang="ja-JP"/>
              <a:t>2022/12/5</a:t>
            </a:r>
            <a:r>
              <a:rPr kumimoji="1" lang="ja-JP" altLang="en-US"/>
              <a:t>十勝むつみのクリニック</a:t>
            </a:r>
          </a:p>
        </p:txBody>
      </p:sp>
      <p:sp>
        <p:nvSpPr>
          <p:cNvPr id="3" name="フッター プレースホルダー 2">
            <a:extLst>
              <a:ext uri="{FF2B5EF4-FFF2-40B4-BE49-F238E27FC236}">
                <a16:creationId xmlns:a16="http://schemas.microsoft.com/office/drawing/2014/main" id="{B6DE81CC-A617-3A3F-A3F5-AA03FB3A03B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8A8347A0-2512-5E9B-F34F-D5011765A02A}"/>
              </a:ext>
            </a:extLst>
          </p:cNvPr>
          <p:cNvSpPr>
            <a:spLocks noGrp="1"/>
          </p:cNvSpPr>
          <p:nvPr>
            <p:ph type="sldNum" sz="quarter" idx="12"/>
          </p:nvPr>
        </p:nvSpPr>
        <p:spPr/>
        <p:txBody>
          <a:bodyPr/>
          <a:lstStyle/>
          <a:p>
            <a:fld id="{5AB4CEAA-A475-442B-8C24-E7BCA606E1D5}" type="slidenum">
              <a:rPr kumimoji="1" lang="ja-JP" altLang="en-US" smtClean="0"/>
              <a:t>‹#›</a:t>
            </a:fld>
            <a:endParaRPr kumimoji="1" lang="ja-JP" altLang="en-US"/>
          </a:p>
        </p:txBody>
      </p:sp>
    </p:spTree>
    <p:extLst>
      <p:ext uri="{BB962C8B-B14F-4D97-AF65-F5344CB8AC3E}">
        <p14:creationId xmlns:p14="http://schemas.microsoft.com/office/powerpoint/2010/main" val="1282027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C9497C-F2C2-52E1-B0AA-822428C3483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7F77610-F71C-EC6F-1133-1094131C76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9522AC2D-0341-E9F3-C5BB-473AC3D528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6B930B2-496B-0170-4514-1314BFADB839}"/>
              </a:ext>
            </a:extLst>
          </p:cNvPr>
          <p:cNvSpPr>
            <a:spLocks noGrp="1"/>
          </p:cNvSpPr>
          <p:nvPr>
            <p:ph type="dt" sz="half" idx="10"/>
          </p:nvPr>
        </p:nvSpPr>
        <p:spPr/>
        <p:txBody>
          <a:bodyPr/>
          <a:lstStyle/>
          <a:p>
            <a:r>
              <a:rPr kumimoji="1" lang="en-US" altLang="ja-JP"/>
              <a:t>2022/12/5</a:t>
            </a:r>
            <a:r>
              <a:rPr kumimoji="1" lang="ja-JP" altLang="en-US"/>
              <a:t>十勝むつみのクリニック</a:t>
            </a:r>
          </a:p>
        </p:txBody>
      </p:sp>
      <p:sp>
        <p:nvSpPr>
          <p:cNvPr id="6" name="フッター プレースホルダー 5">
            <a:extLst>
              <a:ext uri="{FF2B5EF4-FFF2-40B4-BE49-F238E27FC236}">
                <a16:creationId xmlns:a16="http://schemas.microsoft.com/office/drawing/2014/main" id="{B589031B-A128-9504-94A5-0313ECA4EBE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3904671-3568-1A19-3134-C4599254A130}"/>
              </a:ext>
            </a:extLst>
          </p:cNvPr>
          <p:cNvSpPr>
            <a:spLocks noGrp="1"/>
          </p:cNvSpPr>
          <p:nvPr>
            <p:ph type="sldNum" sz="quarter" idx="12"/>
          </p:nvPr>
        </p:nvSpPr>
        <p:spPr/>
        <p:txBody>
          <a:bodyPr/>
          <a:lstStyle/>
          <a:p>
            <a:fld id="{5AB4CEAA-A475-442B-8C24-E7BCA606E1D5}" type="slidenum">
              <a:rPr kumimoji="1" lang="ja-JP" altLang="en-US" smtClean="0"/>
              <a:t>‹#›</a:t>
            </a:fld>
            <a:endParaRPr kumimoji="1" lang="ja-JP" altLang="en-US"/>
          </a:p>
        </p:txBody>
      </p:sp>
    </p:spTree>
    <p:extLst>
      <p:ext uri="{BB962C8B-B14F-4D97-AF65-F5344CB8AC3E}">
        <p14:creationId xmlns:p14="http://schemas.microsoft.com/office/powerpoint/2010/main" val="1239280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F03E91-EB96-334A-E4C9-B5C005B52FA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81C9376A-E1EE-B3D2-FC34-EEBF4C5D42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0CC41EEA-412A-1B63-92A4-40C6867B77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965B972-5632-E5F1-C179-209E651A76A6}"/>
              </a:ext>
            </a:extLst>
          </p:cNvPr>
          <p:cNvSpPr>
            <a:spLocks noGrp="1"/>
          </p:cNvSpPr>
          <p:nvPr>
            <p:ph type="dt" sz="half" idx="10"/>
          </p:nvPr>
        </p:nvSpPr>
        <p:spPr/>
        <p:txBody>
          <a:bodyPr/>
          <a:lstStyle/>
          <a:p>
            <a:r>
              <a:rPr kumimoji="1" lang="en-US" altLang="ja-JP"/>
              <a:t>2022/12/5</a:t>
            </a:r>
            <a:r>
              <a:rPr kumimoji="1" lang="ja-JP" altLang="en-US"/>
              <a:t>十勝むつみのクリニック</a:t>
            </a:r>
          </a:p>
        </p:txBody>
      </p:sp>
      <p:sp>
        <p:nvSpPr>
          <p:cNvPr id="6" name="フッター プレースホルダー 5">
            <a:extLst>
              <a:ext uri="{FF2B5EF4-FFF2-40B4-BE49-F238E27FC236}">
                <a16:creationId xmlns:a16="http://schemas.microsoft.com/office/drawing/2014/main" id="{E912577D-1C5B-BEF9-2D0A-84E5533E87E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20FD5AA-5248-93B9-ADAA-F33EE437CCD2}"/>
              </a:ext>
            </a:extLst>
          </p:cNvPr>
          <p:cNvSpPr>
            <a:spLocks noGrp="1"/>
          </p:cNvSpPr>
          <p:nvPr>
            <p:ph type="sldNum" sz="quarter" idx="12"/>
          </p:nvPr>
        </p:nvSpPr>
        <p:spPr/>
        <p:txBody>
          <a:bodyPr/>
          <a:lstStyle/>
          <a:p>
            <a:fld id="{5AB4CEAA-A475-442B-8C24-E7BCA606E1D5}" type="slidenum">
              <a:rPr kumimoji="1" lang="ja-JP" altLang="en-US" smtClean="0"/>
              <a:t>‹#›</a:t>
            </a:fld>
            <a:endParaRPr kumimoji="1" lang="ja-JP" altLang="en-US"/>
          </a:p>
        </p:txBody>
      </p:sp>
    </p:spTree>
    <p:extLst>
      <p:ext uri="{BB962C8B-B14F-4D97-AF65-F5344CB8AC3E}">
        <p14:creationId xmlns:p14="http://schemas.microsoft.com/office/powerpoint/2010/main" val="1159905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2DBAC2E2-0771-79BF-AA8B-8BDF72981F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5B336DB-6933-6EF4-7711-88ADD95E58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AC3770D-CADE-980B-53BF-9FC5893ADB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kumimoji="1" lang="en-US" altLang="ja-JP"/>
              <a:t>2022/12/5</a:t>
            </a:r>
            <a:r>
              <a:rPr kumimoji="1" lang="ja-JP" altLang="en-US"/>
              <a:t>十勝むつみのクリニック</a:t>
            </a:r>
          </a:p>
        </p:txBody>
      </p:sp>
      <p:sp>
        <p:nvSpPr>
          <p:cNvPr id="5" name="フッター プレースホルダー 4">
            <a:extLst>
              <a:ext uri="{FF2B5EF4-FFF2-40B4-BE49-F238E27FC236}">
                <a16:creationId xmlns:a16="http://schemas.microsoft.com/office/drawing/2014/main" id="{CDD5AF0E-7AEF-05B3-0E88-4E7124BE86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55B3D54C-3507-D6DA-D213-D7E884E08C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B4CEAA-A475-442B-8C24-E7BCA606E1D5}" type="slidenum">
              <a:rPr kumimoji="1" lang="ja-JP" altLang="en-US" smtClean="0"/>
              <a:t>‹#›</a:t>
            </a:fld>
            <a:endParaRPr kumimoji="1" lang="ja-JP" altLang="en-US"/>
          </a:p>
        </p:txBody>
      </p:sp>
    </p:spTree>
    <p:extLst>
      <p:ext uri="{BB962C8B-B14F-4D97-AF65-F5344CB8AC3E}">
        <p14:creationId xmlns:p14="http://schemas.microsoft.com/office/powerpoint/2010/main" val="3376708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8.tif"/><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8.tif"/><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0.emf"/><Relationship Id="rId7" Type="http://schemas.openxmlformats.org/officeDocument/2006/relationships/image" Target="../media/image14.emf"/><Relationship Id="rId2" Type="http://schemas.openxmlformats.org/officeDocument/2006/relationships/image" Target="../media/image9.emf"/><Relationship Id="rId1" Type="http://schemas.openxmlformats.org/officeDocument/2006/relationships/slideLayout" Target="../slideLayouts/slideLayout1.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5.tif"/><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6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1.xml"/><Relationship Id="rId5" Type="http://schemas.openxmlformats.org/officeDocument/2006/relationships/image" Target="../media/image23.emf"/><Relationship Id="rId4" Type="http://schemas.openxmlformats.org/officeDocument/2006/relationships/image" Target="../media/image22.emf"/></Relationships>
</file>

<file path=ppt/slides/_rels/slide6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neurochem-j.jp/index.html?vol=59&amp;no=2" TargetMode="External"/><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hyperlink" Target="https://tarzanweb.jp/uploads/2018/10/02/" TargetMode="External"/><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hyperlink" Target="https://tarzanweb.jp/uploads/2018/10/02/" TargetMode="Externa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6.em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xml"/><Relationship Id="rId5" Type="http://schemas.openxmlformats.org/officeDocument/2006/relationships/image" Target="../media/image38.jpeg"/><Relationship Id="rId4" Type="http://schemas.openxmlformats.org/officeDocument/2006/relationships/image" Target="../media/image3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1.xml"/><Relationship Id="rId5" Type="http://schemas.openxmlformats.org/officeDocument/2006/relationships/image" Target="../media/image43.emf"/><Relationship Id="rId4" Type="http://schemas.openxmlformats.org/officeDocument/2006/relationships/image" Target="../media/image42.emf"/></Relationships>
</file>

<file path=ppt/slides/_rels/slide9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1.xml"/><Relationship Id="rId5" Type="http://schemas.openxmlformats.org/officeDocument/2006/relationships/image" Target="../media/image48.emf"/><Relationship Id="rId4" Type="http://schemas.openxmlformats.org/officeDocument/2006/relationships/image" Target="../media/image47.emf"/></Relationships>
</file>

<file path=ppt/slides/_rels/slide94.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slideLayout" Target="../slideLayouts/slideLayout1.xml"/><Relationship Id="rId5" Type="http://schemas.openxmlformats.org/officeDocument/2006/relationships/image" Target="../media/image52.emf"/><Relationship Id="rId4" Type="http://schemas.openxmlformats.org/officeDocument/2006/relationships/image" Target="../media/image51.emf"/></Relationships>
</file>

<file path=ppt/slides/_rels/slide95.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1.xml"/><Relationship Id="rId4" Type="http://schemas.openxmlformats.org/officeDocument/2006/relationships/image" Target="../media/image55.emf"/></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1.xml"/><Relationship Id="rId4" Type="http://schemas.openxmlformats.org/officeDocument/2006/relationships/image" Target="../media/image5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119F7B49-E9BB-443E-E4A3-4DAC67E865FE}"/>
              </a:ext>
            </a:extLst>
          </p:cNvPr>
          <p:cNvSpPr>
            <a:spLocks noGrp="1"/>
          </p:cNvSpPr>
          <p:nvPr>
            <p:ph type="subTitle" idx="1"/>
          </p:nvPr>
        </p:nvSpPr>
        <p:spPr>
          <a:xfrm>
            <a:off x="182880" y="213360"/>
            <a:ext cx="11856720" cy="6400800"/>
          </a:xfrm>
        </p:spPr>
        <p:txBody>
          <a:bodyPr>
            <a:normAutofit fontScale="92500" lnSpcReduction="20000"/>
          </a:bodyPr>
          <a:lstStyle/>
          <a:p>
            <a:endParaRPr kumimoji="1" lang="en-US" altLang="ja-JP" sz="3600" dirty="0"/>
          </a:p>
          <a:p>
            <a:r>
              <a:rPr kumimoji="1" lang="ja-JP" altLang="en-US" sz="3600" dirty="0">
                <a:solidFill>
                  <a:srgbClr val="00B050"/>
                </a:solidFill>
                <a:latin typeface="ＭＳ Ｐゴシック" panose="020B0600070205080204" pitchFamily="50" charset="-128"/>
                <a:ea typeface="ＭＳ Ｐゴシック" panose="020B0600070205080204" pitchFamily="50" charset="-128"/>
              </a:rPr>
              <a:t>北海道高等学校養護教諭研究会</a:t>
            </a:r>
            <a:endParaRPr kumimoji="1" lang="en-US" altLang="ja-JP" sz="3600" dirty="0">
              <a:solidFill>
                <a:srgbClr val="00B050"/>
              </a:solidFill>
              <a:latin typeface="ＭＳ Ｐゴシック" panose="020B0600070205080204" pitchFamily="50" charset="-128"/>
              <a:ea typeface="ＭＳ Ｐゴシック" panose="020B0600070205080204" pitchFamily="50" charset="-128"/>
            </a:endParaRPr>
          </a:p>
          <a:p>
            <a:r>
              <a:rPr kumimoji="1" lang="ja-JP" altLang="en-US" sz="3600" dirty="0">
                <a:solidFill>
                  <a:srgbClr val="00B050"/>
                </a:solidFill>
                <a:latin typeface="ＭＳ Ｐゴシック" panose="020B0600070205080204" pitchFamily="50" charset="-128"/>
                <a:ea typeface="ＭＳ Ｐゴシック" panose="020B0600070205080204" pitchFamily="50" charset="-128"/>
              </a:rPr>
              <a:t>石狩支部　オンライン講演会</a:t>
            </a:r>
            <a:endParaRPr kumimoji="1" lang="en-US" altLang="ja-JP" sz="3600" dirty="0">
              <a:solidFill>
                <a:srgbClr val="00B050"/>
              </a:solidFill>
              <a:latin typeface="ＭＳ Ｐゴシック" panose="020B0600070205080204" pitchFamily="50" charset="-128"/>
              <a:ea typeface="ＭＳ Ｐゴシック" panose="020B0600070205080204" pitchFamily="50" charset="-128"/>
            </a:endParaRPr>
          </a:p>
          <a:p>
            <a:endParaRPr lang="en-US" altLang="ja-JP" sz="3600" dirty="0">
              <a:latin typeface="ＭＳ Ｐゴシック" panose="020B0600070205080204" pitchFamily="50" charset="-128"/>
              <a:ea typeface="ＭＳ Ｐゴシック" panose="020B0600070205080204" pitchFamily="50" charset="-128"/>
            </a:endParaRPr>
          </a:p>
          <a:p>
            <a:r>
              <a:rPr kumimoji="1" lang="ja-JP" altLang="en-US" sz="5200" dirty="0">
                <a:solidFill>
                  <a:srgbClr val="FF0000"/>
                </a:solidFill>
                <a:latin typeface="ＭＳ Ｐゴシック" panose="020B0600070205080204" pitchFamily="50" charset="-128"/>
                <a:ea typeface="ＭＳ Ｐゴシック" panose="020B0600070205080204" pitchFamily="50" charset="-128"/>
              </a:rPr>
              <a:t>「</a:t>
            </a:r>
            <a:r>
              <a:rPr kumimoji="1" lang="en-US" altLang="ja-JP" sz="5200" dirty="0">
                <a:solidFill>
                  <a:srgbClr val="FF0000"/>
                </a:solidFill>
                <a:latin typeface="ＭＳ Ｐゴシック" panose="020B0600070205080204" pitchFamily="50" charset="-128"/>
                <a:ea typeface="ＭＳ Ｐゴシック" panose="020B0600070205080204" pitchFamily="50" charset="-128"/>
              </a:rPr>
              <a:t>HSP</a:t>
            </a:r>
            <a:r>
              <a:rPr kumimoji="1" lang="ja-JP" altLang="en-US" sz="5200" dirty="0">
                <a:solidFill>
                  <a:srgbClr val="FF0000"/>
                </a:solidFill>
                <a:latin typeface="ＭＳ Ｐゴシック" panose="020B0600070205080204" pitchFamily="50" charset="-128"/>
                <a:ea typeface="ＭＳ Ｐゴシック" panose="020B0600070205080204" pitchFamily="50" charset="-128"/>
              </a:rPr>
              <a:t>の生徒理解と関わり方</a:t>
            </a:r>
            <a:r>
              <a:rPr kumimoji="1" lang="en-US" altLang="ja-JP" sz="5200" dirty="0">
                <a:solidFill>
                  <a:srgbClr val="FF0000"/>
                </a:solidFill>
                <a:latin typeface="ＭＳ Ｐゴシック" panose="020B0600070205080204" pitchFamily="50" charset="-128"/>
                <a:ea typeface="ＭＳ Ｐゴシック" panose="020B0600070205080204" pitchFamily="50" charset="-128"/>
              </a:rPr>
              <a:t>]</a:t>
            </a:r>
          </a:p>
          <a:p>
            <a:r>
              <a:rPr kumimoji="1" lang="ja-JP" altLang="en-US" sz="5200" dirty="0">
                <a:solidFill>
                  <a:srgbClr val="FF0000"/>
                </a:solidFill>
                <a:latin typeface="ＭＳ Ｐゴシック" panose="020B0600070205080204" pitchFamily="50" charset="-128"/>
                <a:ea typeface="ＭＳ Ｐゴシック" panose="020B0600070205080204" pitchFamily="50" charset="-128"/>
              </a:rPr>
              <a:t>　～　繊細さや過敏性とは　～　</a:t>
            </a:r>
          </a:p>
          <a:p>
            <a:endParaRPr kumimoji="1" lang="en-US" altLang="ja-JP" sz="3600" dirty="0">
              <a:latin typeface="ＭＳ Ｐゴシック" panose="020B0600070205080204" pitchFamily="50" charset="-128"/>
              <a:ea typeface="ＭＳ Ｐゴシック" panose="020B0600070205080204" pitchFamily="50" charset="-128"/>
            </a:endParaRPr>
          </a:p>
          <a:p>
            <a:r>
              <a:rPr lang="ja-JP" altLang="en-US" sz="3600" dirty="0">
                <a:solidFill>
                  <a:srgbClr val="0000CC"/>
                </a:solidFill>
                <a:latin typeface="ＭＳ Ｐゴシック" panose="020B0600070205080204" pitchFamily="50" charset="-128"/>
                <a:ea typeface="ＭＳ Ｐゴシック" panose="020B0600070205080204" pitchFamily="50" charset="-128"/>
              </a:rPr>
              <a:t>十勝むつみのクリニック</a:t>
            </a:r>
            <a:endParaRPr lang="en-US" altLang="ja-JP" sz="3600" dirty="0">
              <a:solidFill>
                <a:srgbClr val="0000CC"/>
              </a:solidFill>
              <a:latin typeface="ＭＳ Ｐゴシック" panose="020B0600070205080204" pitchFamily="50" charset="-128"/>
              <a:ea typeface="ＭＳ Ｐゴシック" panose="020B0600070205080204" pitchFamily="50" charset="-128"/>
            </a:endParaRPr>
          </a:p>
          <a:p>
            <a:r>
              <a:rPr kumimoji="1" lang="ja-JP" altLang="en-US" sz="3600" dirty="0">
                <a:solidFill>
                  <a:srgbClr val="0000CC"/>
                </a:solidFill>
                <a:latin typeface="ＭＳ Ｐゴシック" panose="020B0600070205080204" pitchFamily="50" charset="-128"/>
                <a:ea typeface="ＭＳ Ｐゴシック" panose="020B0600070205080204" pitchFamily="50" charset="-128"/>
              </a:rPr>
              <a:t>長沼睦雄</a:t>
            </a:r>
            <a:endParaRPr kumimoji="1" lang="en-US" altLang="ja-JP" sz="3600" dirty="0">
              <a:solidFill>
                <a:srgbClr val="0000CC"/>
              </a:solidFill>
              <a:latin typeface="ＭＳ Ｐゴシック" panose="020B0600070205080204" pitchFamily="50" charset="-128"/>
              <a:ea typeface="ＭＳ Ｐゴシック" panose="020B0600070205080204" pitchFamily="50" charset="-128"/>
            </a:endParaRPr>
          </a:p>
          <a:p>
            <a:endParaRPr kumimoji="1" lang="ja-JP" altLang="en-US" sz="3600" dirty="0">
              <a:latin typeface="ＭＳ Ｐゴシック" panose="020B0600070205080204" pitchFamily="50" charset="-128"/>
              <a:ea typeface="ＭＳ Ｐゴシック" panose="020B0600070205080204" pitchFamily="50" charset="-128"/>
            </a:endParaRPr>
          </a:p>
          <a:p>
            <a:r>
              <a:rPr kumimoji="1" lang="ja-JP" altLang="en-US" sz="3600" dirty="0">
                <a:latin typeface="ＭＳ Ｐゴシック" panose="020B0600070205080204" pitchFamily="50" charset="-128"/>
                <a:ea typeface="ＭＳ Ｐゴシック" panose="020B0600070205080204" pitchFamily="50" charset="-128"/>
              </a:rPr>
              <a:t>令和</a:t>
            </a:r>
            <a:r>
              <a:rPr kumimoji="1" lang="en-US" altLang="ja-JP" sz="3600" dirty="0">
                <a:latin typeface="ＭＳ Ｐゴシック" panose="020B0600070205080204" pitchFamily="50" charset="-128"/>
                <a:ea typeface="ＭＳ Ｐゴシック" panose="020B0600070205080204" pitchFamily="50" charset="-128"/>
              </a:rPr>
              <a:t>4</a:t>
            </a:r>
            <a:r>
              <a:rPr kumimoji="1" lang="ja-JP" altLang="en-US" sz="3600" dirty="0">
                <a:latin typeface="ＭＳ Ｐゴシック" panose="020B0600070205080204" pitchFamily="50" charset="-128"/>
                <a:ea typeface="ＭＳ Ｐゴシック" panose="020B0600070205080204" pitchFamily="50" charset="-128"/>
              </a:rPr>
              <a:t>年</a:t>
            </a:r>
            <a:r>
              <a:rPr kumimoji="1" lang="en-US" altLang="ja-JP" sz="3600" dirty="0">
                <a:latin typeface="ＭＳ Ｐゴシック" panose="020B0600070205080204" pitchFamily="50" charset="-128"/>
                <a:ea typeface="ＭＳ Ｐゴシック" panose="020B0600070205080204" pitchFamily="50" charset="-128"/>
              </a:rPr>
              <a:t>12</a:t>
            </a:r>
            <a:r>
              <a:rPr kumimoji="1" lang="ja-JP" altLang="en-US" sz="3600" dirty="0">
                <a:latin typeface="ＭＳ Ｐゴシック" panose="020B0600070205080204" pitchFamily="50" charset="-128"/>
                <a:ea typeface="ＭＳ Ｐゴシック" panose="020B0600070205080204" pitchFamily="50" charset="-128"/>
              </a:rPr>
              <a:t>月</a:t>
            </a:r>
            <a:r>
              <a:rPr kumimoji="1" lang="en-US" altLang="ja-JP" sz="3600" dirty="0">
                <a:latin typeface="ＭＳ Ｐゴシック" panose="020B0600070205080204" pitchFamily="50" charset="-128"/>
                <a:ea typeface="ＭＳ Ｐゴシック" panose="020B0600070205080204" pitchFamily="50" charset="-128"/>
              </a:rPr>
              <a:t>5</a:t>
            </a:r>
            <a:r>
              <a:rPr kumimoji="1" lang="ja-JP" altLang="en-US" sz="3600" dirty="0">
                <a:latin typeface="ＭＳ Ｐゴシック" panose="020B0600070205080204" pitchFamily="50" charset="-128"/>
                <a:ea typeface="ＭＳ Ｐゴシック" panose="020B0600070205080204" pitchFamily="50" charset="-128"/>
              </a:rPr>
              <a:t>日</a:t>
            </a:r>
            <a:r>
              <a:rPr kumimoji="1" lang="en-US" altLang="ja-JP" sz="3600" dirty="0">
                <a:latin typeface="ＭＳ Ｐゴシック" panose="020B0600070205080204" pitchFamily="50" charset="-128"/>
                <a:ea typeface="ＭＳ Ｐゴシック" panose="020B0600070205080204" pitchFamily="50" charset="-128"/>
              </a:rPr>
              <a:t>(</a:t>
            </a:r>
            <a:r>
              <a:rPr kumimoji="1" lang="ja-JP" altLang="en-US" sz="3600" dirty="0">
                <a:latin typeface="ＭＳ Ｐゴシック" panose="020B0600070205080204" pitchFamily="50" charset="-128"/>
                <a:ea typeface="ＭＳ Ｐゴシック" panose="020B0600070205080204" pitchFamily="50" charset="-128"/>
              </a:rPr>
              <a:t>月</a:t>
            </a:r>
            <a:r>
              <a:rPr kumimoji="1" lang="en-US" altLang="ja-JP" sz="3600" dirty="0">
                <a:latin typeface="ＭＳ Ｐゴシック" panose="020B0600070205080204" pitchFamily="50" charset="-128"/>
                <a:ea typeface="ＭＳ Ｐゴシック" panose="020B0600070205080204" pitchFamily="50" charset="-128"/>
              </a:rPr>
              <a:t>)</a:t>
            </a:r>
          </a:p>
          <a:p>
            <a:r>
              <a:rPr kumimoji="1" lang="en-US" altLang="ja-JP" sz="3600" dirty="0">
                <a:latin typeface="ＭＳ Ｐゴシック" panose="020B0600070205080204" pitchFamily="50" charset="-128"/>
                <a:ea typeface="ＭＳ Ｐゴシック" panose="020B0600070205080204" pitchFamily="50" charset="-128"/>
              </a:rPr>
              <a:t>13</a:t>
            </a:r>
            <a:r>
              <a:rPr kumimoji="1" lang="ja-JP" altLang="en-US" sz="3600" dirty="0">
                <a:latin typeface="ＭＳ Ｐゴシック" panose="020B0600070205080204" pitchFamily="50" charset="-128"/>
                <a:ea typeface="ＭＳ Ｐゴシック" panose="020B0600070205080204" pitchFamily="50" charset="-128"/>
              </a:rPr>
              <a:t>：</a:t>
            </a:r>
            <a:r>
              <a:rPr kumimoji="1" lang="en-US" altLang="ja-JP" sz="3600" dirty="0">
                <a:latin typeface="ＭＳ Ｐゴシック" panose="020B0600070205080204" pitchFamily="50" charset="-128"/>
                <a:ea typeface="ＭＳ Ｐゴシック" panose="020B0600070205080204" pitchFamily="50" charset="-128"/>
              </a:rPr>
              <a:t>40</a:t>
            </a:r>
            <a:r>
              <a:rPr kumimoji="1" lang="ja-JP" altLang="en-US" sz="3600" dirty="0">
                <a:latin typeface="ＭＳ Ｐゴシック" panose="020B0600070205080204" pitchFamily="50" charset="-128"/>
                <a:ea typeface="ＭＳ Ｐゴシック" panose="020B0600070205080204" pitchFamily="50" charset="-128"/>
              </a:rPr>
              <a:t>～</a:t>
            </a:r>
            <a:r>
              <a:rPr kumimoji="1" lang="en-US" altLang="ja-JP" sz="3600" dirty="0">
                <a:latin typeface="ＭＳ Ｐゴシック" panose="020B0600070205080204" pitchFamily="50" charset="-128"/>
                <a:ea typeface="ＭＳ Ｐゴシック" panose="020B0600070205080204" pitchFamily="50" charset="-128"/>
              </a:rPr>
              <a:t>15</a:t>
            </a:r>
            <a:r>
              <a:rPr kumimoji="1" lang="ja-JP" altLang="en-US" sz="3600" dirty="0">
                <a:latin typeface="ＭＳ Ｐゴシック" panose="020B0600070205080204" pitchFamily="50" charset="-128"/>
                <a:ea typeface="ＭＳ Ｐゴシック" panose="020B0600070205080204" pitchFamily="50" charset="-128"/>
              </a:rPr>
              <a:t>：</a:t>
            </a:r>
            <a:r>
              <a:rPr kumimoji="1" lang="en-US" altLang="ja-JP" sz="3600" dirty="0">
                <a:latin typeface="ＭＳ Ｐゴシック" panose="020B0600070205080204" pitchFamily="50" charset="-128"/>
                <a:ea typeface="ＭＳ Ｐゴシック" panose="020B0600070205080204" pitchFamily="50" charset="-128"/>
              </a:rPr>
              <a:t>10</a:t>
            </a:r>
          </a:p>
          <a:p>
            <a:endParaRPr kumimoji="1" lang="en-US" altLang="ja-JP" sz="3600" dirty="0"/>
          </a:p>
          <a:p>
            <a:endParaRPr kumimoji="1" lang="ja-JP" altLang="en-US" sz="3600" dirty="0"/>
          </a:p>
          <a:p>
            <a:endParaRPr kumimoji="1" lang="ja-JP" altLang="en-US" dirty="0"/>
          </a:p>
        </p:txBody>
      </p:sp>
      <p:sp>
        <p:nvSpPr>
          <p:cNvPr id="4" name="日付プレースホルダー 3">
            <a:extLst>
              <a:ext uri="{FF2B5EF4-FFF2-40B4-BE49-F238E27FC236}">
                <a16:creationId xmlns:a16="http://schemas.microsoft.com/office/drawing/2014/main" id="{278CBA41-792C-0C7F-0F0A-8C5DF2E6D716}"/>
              </a:ext>
            </a:extLst>
          </p:cNvPr>
          <p:cNvSpPr>
            <a:spLocks noGrp="1"/>
          </p:cNvSpPr>
          <p:nvPr>
            <p:ph type="dt" sz="half" idx="10"/>
          </p:nvPr>
        </p:nvSpPr>
        <p:spPr/>
        <p:txBody>
          <a:bodyPr/>
          <a:lstStyle/>
          <a:p>
            <a:r>
              <a:rPr kumimoji="1" lang="en-US" altLang="ja-JP"/>
              <a:t>2022/12/5</a:t>
            </a:r>
            <a:r>
              <a:rPr kumimoji="1" lang="ja-JP" altLang="en-US"/>
              <a:t>十勝むつみのクリニック</a:t>
            </a:r>
          </a:p>
        </p:txBody>
      </p:sp>
      <p:sp>
        <p:nvSpPr>
          <p:cNvPr id="5" name="スライド番号プレースホルダー 4">
            <a:extLst>
              <a:ext uri="{FF2B5EF4-FFF2-40B4-BE49-F238E27FC236}">
                <a16:creationId xmlns:a16="http://schemas.microsoft.com/office/drawing/2014/main" id="{8D584B9F-ACF2-0342-E4EA-E6242957E1E8}"/>
              </a:ext>
            </a:extLst>
          </p:cNvPr>
          <p:cNvSpPr>
            <a:spLocks noGrp="1"/>
          </p:cNvSpPr>
          <p:nvPr>
            <p:ph type="sldNum" sz="quarter" idx="12"/>
          </p:nvPr>
        </p:nvSpPr>
        <p:spPr/>
        <p:txBody>
          <a:bodyPr/>
          <a:lstStyle/>
          <a:p>
            <a:fld id="{5AB4CEAA-A475-442B-8C24-E7BCA606E1D5}" type="slidenum">
              <a:rPr kumimoji="1" lang="ja-JP" altLang="en-US" smtClean="0"/>
              <a:t>1</a:t>
            </a:fld>
            <a:endParaRPr kumimoji="1" lang="ja-JP" altLang="en-US"/>
          </a:p>
        </p:txBody>
      </p:sp>
    </p:spTree>
    <p:extLst>
      <p:ext uri="{BB962C8B-B14F-4D97-AF65-F5344CB8AC3E}">
        <p14:creationId xmlns:p14="http://schemas.microsoft.com/office/powerpoint/2010/main" val="685400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249137" y="1624693"/>
            <a:ext cx="10107388" cy="4898571"/>
          </a:xfrm>
        </p:spPr>
        <p:txBody>
          <a:bodyPr rtlCol="0">
            <a:normAutofit/>
          </a:bodyPr>
          <a:lstStyle/>
          <a:p>
            <a:r>
              <a:rPr lang="ja-JP" altLang="ja-JP" sz="3600" u="sng" dirty="0">
                <a:latin typeface="ＭＳ Ｐゴシック" panose="020B0600070205080204" pitchFamily="50" charset="-128"/>
                <a:ea typeface="ＭＳ Ｐゴシック" panose="020B0600070205080204" pitchFamily="50" charset="-128"/>
              </a:rPr>
              <a:t>連続する分布の中の</a:t>
            </a:r>
            <a:r>
              <a:rPr lang="ja-JP" altLang="ja-JP" sz="3600" u="sng" dirty="0">
                <a:solidFill>
                  <a:srgbClr val="FF0000"/>
                </a:solidFill>
                <a:latin typeface="ＭＳ Ｐゴシック" panose="020B0600070205080204" pitchFamily="50" charset="-128"/>
                <a:ea typeface="ＭＳ Ｐゴシック" panose="020B0600070205080204" pitchFamily="50" charset="-128"/>
              </a:rPr>
              <a:t>程度の差では説明でき</a:t>
            </a:r>
            <a:r>
              <a:rPr lang="ja-JP" altLang="en-US" sz="3600" u="sng" dirty="0">
                <a:solidFill>
                  <a:srgbClr val="FF0000"/>
                </a:solidFill>
                <a:latin typeface="ＭＳ Ｐゴシック" panose="020B0600070205080204" pitchFamily="50" charset="-128"/>
                <a:ea typeface="ＭＳ Ｐゴシック" panose="020B0600070205080204" pitchFamily="50" charset="-128"/>
              </a:rPr>
              <a:t>ない</a:t>
            </a:r>
            <a:endParaRPr lang="en-US" altLang="ja-JP" sz="3600" u="sng" dirty="0">
              <a:solidFill>
                <a:srgbClr val="FF0000"/>
              </a:solidFill>
              <a:latin typeface="ＭＳ Ｐゴシック" panose="020B0600070205080204" pitchFamily="50" charset="-128"/>
              <a:ea typeface="ＭＳ Ｐゴシック" panose="020B0600070205080204" pitchFamily="50" charset="-128"/>
            </a:endParaRPr>
          </a:p>
          <a:p>
            <a:endParaRPr lang="en-US" altLang="ja-JP" sz="3600" u="sng" dirty="0">
              <a:latin typeface="ＭＳ Ｐゴシック" panose="020B0600070205080204" pitchFamily="50" charset="-128"/>
              <a:ea typeface="ＭＳ Ｐゴシック" panose="020B0600070205080204" pitchFamily="50" charset="-128"/>
            </a:endParaRPr>
          </a:p>
          <a:p>
            <a:r>
              <a:rPr lang="en-US" altLang="ja-JP" sz="3600" dirty="0">
                <a:latin typeface="ＭＳ Ｐゴシック" panose="020B0600070205080204" pitchFamily="50" charset="-128"/>
                <a:ea typeface="ＭＳ Ｐゴシック" panose="020B0600070205080204" pitchFamily="50" charset="-128"/>
              </a:rPr>
              <a:t>HSP</a:t>
            </a:r>
            <a:r>
              <a:rPr lang="ja-JP" altLang="ja-JP" sz="3600" dirty="0">
                <a:latin typeface="ＭＳ Ｐゴシック" panose="020B0600070205080204" pitchFamily="50" charset="-128"/>
                <a:ea typeface="ＭＳ Ｐゴシック" panose="020B0600070205080204" pitchFamily="50" charset="-128"/>
              </a:rPr>
              <a:t>は</a:t>
            </a:r>
            <a:r>
              <a:rPr lang="ja-JP" altLang="ja-JP" sz="3600" dirty="0">
                <a:solidFill>
                  <a:srgbClr val="010ABF"/>
                </a:solidFill>
                <a:latin typeface="ＭＳ Ｐゴシック" panose="020B0600070205080204" pitchFamily="50" charset="-128"/>
                <a:ea typeface="ＭＳ Ｐゴシック" panose="020B0600070205080204" pitchFamily="50" charset="-128"/>
              </a:rPr>
              <a:t>多数派が持たない少数派の気質</a:t>
            </a:r>
            <a:r>
              <a:rPr lang="ja-JP" altLang="ja-JP" sz="3600" dirty="0">
                <a:latin typeface="ＭＳ Ｐゴシック" panose="020B0600070205080204" pitchFamily="50" charset="-128"/>
                <a:ea typeface="ＭＳ Ｐゴシック" panose="020B0600070205080204" pitchFamily="50" charset="-128"/>
              </a:rPr>
              <a:t>であ</a:t>
            </a:r>
            <a:r>
              <a:rPr lang="ja-JP" altLang="en-US" sz="3600" dirty="0">
                <a:latin typeface="ＭＳ Ｐゴシック" panose="020B0600070205080204" pitchFamily="50" charset="-128"/>
                <a:ea typeface="ＭＳ Ｐゴシック" panose="020B0600070205080204" pitchFamily="50" charset="-128"/>
              </a:rPr>
              <a:t>る</a:t>
            </a:r>
            <a:endParaRPr lang="en-US" altLang="ja-JP" sz="3600" dirty="0">
              <a:latin typeface="ＭＳ Ｐゴシック" panose="020B0600070205080204" pitchFamily="50" charset="-128"/>
              <a:ea typeface="ＭＳ Ｐゴシック" panose="020B0600070205080204" pitchFamily="50" charset="-128"/>
            </a:endParaRPr>
          </a:p>
          <a:p>
            <a:pPr marL="571500" indent="-571500">
              <a:buFont typeface="Arial" panose="020B0604020202020204" pitchFamily="34" charset="0"/>
              <a:buChar char="•"/>
            </a:pPr>
            <a:endParaRPr lang="en-US" altLang="ja-JP" sz="3600" dirty="0">
              <a:latin typeface="ＭＳ Ｐゴシック" panose="020B0600070205080204" pitchFamily="50" charset="-128"/>
              <a:ea typeface="ＭＳ Ｐゴシック" panose="020B0600070205080204" pitchFamily="50" charset="-128"/>
            </a:endParaRPr>
          </a:p>
          <a:p>
            <a:r>
              <a:rPr lang="ja-JP" altLang="ja-JP" sz="3600" dirty="0">
                <a:solidFill>
                  <a:srgbClr val="7030A0"/>
                </a:solidFill>
                <a:latin typeface="ＭＳ Ｐゴシック" panose="020B0600070205080204" pitchFamily="50" charset="-128"/>
                <a:ea typeface="ＭＳ Ｐゴシック" panose="020B0600070205080204" pitchFamily="50" charset="-128"/>
              </a:rPr>
              <a:t>少数派のなかにも程度の差</a:t>
            </a:r>
            <a:r>
              <a:rPr lang="ja-JP" altLang="ja-JP" sz="3600" dirty="0">
                <a:latin typeface="ＭＳ Ｐゴシック" panose="020B0600070205080204" pitchFamily="50" charset="-128"/>
                <a:ea typeface="ＭＳ Ｐゴシック" panose="020B0600070205080204" pitchFamily="50" charset="-128"/>
              </a:rPr>
              <a:t>がある</a:t>
            </a:r>
          </a:p>
          <a:p>
            <a:pPr marL="342900" indent="-342900" algn="l">
              <a:buFont typeface="Arial" panose="020B0604020202020204" pitchFamily="34" charset="0"/>
              <a:buChar char="•"/>
            </a:pPr>
            <a:endParaRPr lang="ja-JP" altLang="ja-JP" dirty="0">
              <a:latin typeface="ＭＳ Ｐゴシック" panose="020B0600070205080204" pitchFamily="50" charset="-128"/>
              <a:ea typeface="ＭＳ Ｐゴシック" panose="020B0600070205080204" pitchFamily="50" charset="-128"/>
            </a:endParaRPr>
          </a:p>
          <a:p>
            <a:pPr marL="457200" indent="-457200" algn="l">
              <a:buFont typeface="Arial" panose="020B0604020202020204" pitchFamily="34" charset="0"/>
              <a:buChar char="•"/>
              <a:defRPr/>
            </a:pPr>
            <a:endParaRPr lang="ja-JP" altLang="en-US" sz="2800" dirty="0"/>
          </a:p>
        </p:txBody>
      </p:sp>
      <p:sp>
        <p:nvSpPr>
          <p:cNvPr id="4" name="スライド番号プレースホルダー 3"/>
          <p:cNvSpPr>
            <a:spLocks noGrp="1"/>
          </p:cNvSpPr>
          <p:nvPr>
            <p:ph type="sldNum" sz="quarter" idx="12"/>
          </p:nvPr>
        </p:nvSpPr>
        <p:spPr/>
        <p:txBody>
          <a:bodyPr/>
          <a:lstStyle/>
          <a:p>
            <a:fld id="{80409A0A-0DCA-46FD-94E1-008027922777}" type="slidenum">
              <a:rPr kumimoji="1" lang="ja-JP" altLang="en-US" smtClean="0"/>
              <a:t>10</a:t>
            </a:fld>
            <a:endParaRPr kumimoji="1" lang="ja-JP" altLang="en-US"/>
          </a:p>
        </p:txBody>
      </p:sp>
      <p:sp>
        <p:nvSpPr>
          <p:cNvPr id="2" name="日付プレースホルダー 1"/>
          <p:cNvSpPr>
            <a:spLocks noGrp="1"/>
          </p:cNvSpPr>
          <p:nvPr>
            <p:ph type="dt" sz="half" idx="10"/>
          </p:nvPr>
        </p:nvSpPr>
        <p:spPr/>
        <p:txBody>
          <a:bodyPr/>
          <a:lstStyle/>
          <a:p>
            <a:r>
              <a:rPr kumimoji="1" lang="en-US" altLang="ja-JP"/>
              <a:t>2022/12/5</a:t>
            </a:r>
            <a:r>
              <a:rPr kumimoji="1" lang="ja-JP" altLang="en-US"/>
              <a:t>十勝むつみのクリニック</a:t>
            </a:r>
          </a:p>
        </p:txBody>
      </p:sp>
    </p:spTree>
    <p:extLst>
      <p:ext uri="{BB962C8B-B14F-4D97-AF65-F5344CB8AC3E}">
        <p14:creationId xmlns:p14="http://schemas.microsoft.com/office/powerpoint/2010/main" val="260426946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plaza.jfir.jp/wp/wp-content/uploads/2020/09/%E5%9B%B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090" y="0"/>
            <a:ext cx="12045726" cy="6775721"/>
          </a:xfrm>
          <a:prstGeom prst="rect">
            <a:avLst/>
          </a:prstGeom>
          <a:noFill/>
          <a:extLst>
            <a:ext uri="{909E8E84-426E-40DD-AFC4-6F175D3DCCD1}">
              <a14:hiddenFill xmlns:a14="http://schemas.microsoft.com/office/drawing/2010/main">
                <a:solidFill>
                  <a:srgbClr val="FFFFFF"/>
                </a:solidFill>
              </a14:hiddenFill>
            </a:ext>
          </a:extLst>
        </p:spPr>
      </p:pic>
      <p:sp>
        <p:nvSpPr>
          <p:cNvPr id="2" name="正方形/長方形 1"/>
          <p:cNvSpPr/>
          <p:nvPr/>
        </p:nvSpPr>
        <p:spPr>
          <a:xfrm>
            <a:off x="1709530" y="6406389"/>
            <a:ext cx="8733183" cy="369332"/>
          </a:xfrm>
          <a:prstGeom prst="rect">
            <a:avLst/>
          </a:prstGeom>
        </p:spPr>
        <p:txBody>
          <a:bodyPr wrap="square">
            <a:spAutoFit/>
          </a:bodyPr>
          <a:lstStyle/>
          <a:p>
            <a:r>
              <a:rPr lang="ja-JP" altLang="en-US" dirty="0"/>
              <a:t>https://plaza.jfir.jp/wp/wp-content/uploads/2020/09/%E5%9B%B33.jpg</a:t>
            </a:r>
          </a:p>
        </p:txBody>
      </p:sp>
    </p:spTree>
    <p:extLst>
      <p:ext uri="{BB962C8B-B14F-4D97-AF65-F5344CB8AC3E}">
        <p14:creationId xmlns:p14="http://schemas.microsoft.com/office/powerpoint/2010/main" val="372448928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19C0F04-B88C-E684-7C9D-C91D741EC277}"/>
              </a:ext>
            </a:extLst>
          </p:cNvPr>
          <p:cNvPicPr>
            <a:picLocks noChangeAspect="1"/>
          </p:cNvPicPr>
          <p:nvPr/>
        </p:nvPicPr>
        <p:blipFill>
          <a:blip r:embed="rId2"/>
          <a:stretch>
            <a:fillRect/>
          </a:stretch>
        </p:blipFill>
        <p:spPr>
          <a:xfrm>
            <a:off x="1059051" y="0"/>
            <a:ext cx="10073898" cy="6858000"/>
          </a:xfrm>
          <a:prstGeom prst="rect">
            <a:avLst/>
          </a:prstGeom>
        </p:spPr>
      </p:pic>
    </p:spTree>
    <p:extLst>
      <p:ext uri="{BB962C8B-B14F-4D97-AF65-F5344CB8AC3E}">
        <p14:creationId xmlns:p14="http://schemas.microsoft.com/office/powerpoint/2010/main" val="12314156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35130" y="136525"/>
            <a:ext cx="11721739" cy="762886"/>
          </a:xfrm>
        </p:spPr>
        <p:txBody>
          <a:bodyPr>
            <a:normAutofit/>
          </a:bodyPr>
          <a:lstStyle/>
          <a:p>
            <a:r>
              <a:rPr lang="ja-JP" altLang="ja-JP" sz="4800" kern="100" dirty="0">
                <a:effectLst/>
                <a:latin typeface="游明朝" panose="02020400000000000000" pitchFamily="18" charset="-128"/>
                <a:ea typeface="ＭＳ Ｐゴシック" panose="020B0600070205080204" pitchFamily="50" charset="-128"/>
                <a:cs typeface="Times New Roman" panose="02020603050405020304" pitchFamily="18" charset="0"/>
              </a:rPr>
              <a:t>逆境的小児期体験</a:t>
            </a:r>
            <a:r>
              <a:rPr lang="ja-JP" altLang="en-US" sz="4800" kern="100" dirty="0">
                <a:effectLst/>
                <a:latin typeface="游明朝" panose="02020400000000000000" pitchFamily="18" charset="-128"/>
                <a:ea typeface="ＭＳ Ｐゴシック" panose="020B0600070205080204" pitchFamily="50" charset="-128"/>
                <a:cs typeface="Times New Roman" panose="02020603050405020304" pitchFamily="18" charset="0"/>
              </a:rPr>
              <a:t>（</a:t>
            </a:r>
            <a:r>
              <a:rPr lang="en-US" altLang="ja-JP" sz="4800" kern="100" dirty="0">
                <a:effectLst/>
                <a:latin typeface="游明朝" panose="02020400000000000000" pitchFamily="18" charset="-128"/>
                <a:ea typeface="ＭＳ Ｐゴシック" panose="020B0600070205080204" pitchFamily="50" charset="-128"/>
                <a:cs typeface="Times New Roman" panose="02020603050405020304" pitchFamily="18" charset="0"/>
              </a:rPr>
              <a:t>ACE)</a:t>
            </a:r>
            <a:r>
              <a:rPr lang="ja-JP" altLang="en-US" sz="4800" kern="100" dirty="0">
                <a:solidFill>
                  <a:srgbClr val="000000"/>
                </a:solidFill>
                <a:latin typeface="游明朝" panose="02020400000000000000" pitchFamily="18" charset="-128"/>
                <a:ea typeface="ＭＳ Ｐゴシック" panose="020B0600070205080204" pitchFamily="50" charset="-128"/>
                <a:cs typeface="Times New Roman" panose="02020603050405020304" pitchFamily="18" charset="0"/>
              </a:rPr>
              <a:t>とは</a:t>
            </a:r>
            <a:endParaRPr kumimoji="1" lang="ja-JP" altLang="en-US" sz="4800" dirty="0">
              <a:latin typeface="ＭＳ Ｐゴシック" panose="020B0600070205080204" pitchFamily="50" charset="-128"/>
              <a:ea typeface="ＭＳ Ｐゴシック" panose="020B0600070205080204" pitchFamily="50" charset="-128"/>
            </a:endParaRPr>
          </a:p>
        </p:txBody>
      </p:sp>
      <p:sp>
        <p:nvSpPr>
          <p:cNvPr id="3" name="サブタイトル 2"/>
          <p:cNvSpPr>
            <a:spLocks noGrp="1"/>
          </p:cNvSpPr>
          <p:nvPr>
            <p:ph type="subTitle" idx="1"/>
          </p:nvPr>
        </p:nvSpPr>
        <p:spPr>
          <a:xfrm>
            <a:off x="235131" y="899411"/>
            <a:ext cx="11721738" cy="5822064"/>
          </a:xfrm>
        </p:spPr>
        <p:txBody>
          <a:bodyPr>
            <a:noAutofit/>
          </a:bodyPr>
          <a:lstStyle/>
          <a:p>
            <a:pPr marL="1028700" lvl="1" indent="-571500" algn="l">
              <a:buClr>
                <a:srgbClr val="000000"/>
              </a:buClr>
              <a:buFont typeface="Arial" panose="020B0604020202020204" pitchFamily="34" charset="0"/>
              <a:buChar char="•"/>
            </a:pPr>
            <a:r>
              <a:rPr lang="ja-JP" altLang="ja-JP" sz="3600" kern="100" dirty="0">
                <a:solidFill>
                  <a:srgbClr val="5A6000"/>
                </a:solidFill>
                <a:effectLst/>
                <a:latin typeface="游明朝" panose="02020400000000000000" pitchFamily="18" charset="-128"/>
                <a:ea typeface="ＭＳ Ｐゴシック" panose="020B0600070205080204" pitchFamily="50" charset="-128"/>
                <a:cs typeface="Times New Roman" panose="02020603050405020304" pitchFamily="18" charset="0"/>
              </a:rPr>
              <a:t>逆境には、</a:t>
            </a:r>
            <a:r>
              <a:rPr lang="ja-JP" altLang="ja-JP" sz="3600" kern="100" dirty="0">
                <a:solidFill>
                  <a:srgbClr val="FF0000"/>
                </a:solidFill>
                <a:effectLst/>
                <a:latin typeface="游明朝" panose="02020400000000000000" pitchFamily="18" charset="-128"/>
                <a:ea typeface="ＭＳ Ｐゴシック" panose="020B0600070205080204" pitchFamily="50" charset="-128"/>
                <a:cs typeface="Times New Roman" panose="02020603050405020304" pitchFamily="18" charset="0"/>
              </a:rPr>
              <a:t>暴言や侮辱、精神的または物理的なネグレクト（育児放棄）、身体的または性的虐待、親のうつ病、精神疾患、アルコ</a:t>
            </a:r>
            <a:r>
              <a:rPr lang="ja-JP" altLang="en-US" sz="3600" kern="100" dirty="0">
                <a:solidFill>
                  <a:srgbClr val="FF0000"/>
                </a:solidFill>
                <a:latin typeface="游明朝" panose="02020400000000000000" pitchFamily="18" charset="-128"/>
                <a:ea typeface="ＭＳ Ｐゴシック" panose="020B0600070205080204" pitchFamily="50" charset="-128"/>
                <a:cs typeface="Times New Roman" panose="02020603050405020304" pitchFamily="18" charset="0"/>
              </a:rPr>
              <a:t>ー</a:t>
            </a:r>
            <a:r>
              <a:rPr lang="ja-JP" altLang="ja-JP" sz="3600" kern="100" dirty="0">
                <a:solidFill>
                  <a:srgbClr val="FF0000"/>
                </a:solidFill>
                <a:effectLst/>
                <a:latin typeface="游明朝" panose="02020400000000000000" pitchFamily="18" charset="-128"/>
                <a:ea typeface="ＭＳ Ｐゴシック" panose="020B0600070205080204" pitchFamily="50" charset="-128"/>
                <a:cs typeface="Times New Roman" panose="02020603050405020304" pitchFamily="18" charset="0"/>
              </a:rPr>
              <a:t>ルや他の物質への依存、母親が虐待される場面を目撃、親の別居または離婚など</a:t>
            </a:r>
            <a:r>
              <a:rPr lang="ja-JP" altLang="ja-JP" sz="3600" kern="100" dirty="0">
                <a:solidFill>
                  <a:srgbClr val="5A6000"/>
                </a:solidFill>
                <a:effectLst/>
                <a:latin typeface="游明朝" panose="02020400000000000000" pitchFamily="18" charset="-128"/>
                <a:ea typeface="ＭＳ Ｐゴシック" panose="020B0600070205080204" pitchFamily="50" charset="-128"/>
                <a:cs typeface="Times New Roman" panose="02020603050405020304" pitchFamily="18" charset="0"/>
              </a:rPr>
              <a:t>が含まれる</a:t>
            </a:r>
            <a:endParaRPr lang="en-US" altLang="ja-JP" sz="3600" kern="100" dirty="0">
              <a:latin typeface="游明朝" panose="02020400000000000000" pitchFamily="18" charset="-128"/>
              <a:ea typeface="游明朝" panose="02020400000000000000" pitchFamily="18" charset="-128"/>
              <a:cs typeface="Times New Roman" panose="02020603050405020304" pitchFamily="18" charset="0"/>
            </a:endParaRPr>
          </a:p>
          <a:p>
            <a:pPr marL="1028700" lvl="1" indent="-571500" algn="l">
              <a:buClr>
                <a:srgbClr val="000000"/>
              </a:buClr>
              <a:buFont typeface="Arial" panose="020B0604020202020204" pitchFamily="34" charset="0"/>
              <a:buChar char="•"/>
            </a:pPr>
            <a:r>
              <a:rPr lang="ja-JP" altLang="ja-JP" sz="3600" kern="100" dirty="0">
                <a:solidFill>
                  <a:srgbClr val="000000"/>
                </a:solidFill>
                <a:effectLst/>
                <a:latin typeface="游明朝" panose="02020400000000000000" pitchFamily="18" charset="-128"/>
                <a:ea typeface="ＭＳ Ｐゴシック" panose="020B0600070205080204" pitchFamily="50" charset="-128"/>
                <a:cs typeface="Times New Roman" panose="02020603050405020304" pitchFamily="18" charset="0"/>
              </a:rPr>
              <a:t>当</a:t>
            </a:r>
            <a:r>
              <a:rPr lang="ja-JP" altLang="ja-JP" sz="3600" kern="100" dirty="0">
                <a:solidFill>
                  <a:srgbClr val="5A6000"/>
                </a:solidFill>
                <a:effectLst/>
                <a:latin typeface="游明朝" panose="02020400000000000000" pitchFamily="18" charset="-128"/>
                <a:ea typeface="ＭＳ Ｐゴシック" panose="020B0600070205080204" pitchFamily="50" charset="-128"/>
                <a:cs typeface="Times New Roman" panose="02020603050405020304" pitchFamily="18" charset="0"/>
              </a:rPr>
              <a:t>初は</a:t>
            </a:r>
            <a:r>
              <a:rPr lang="en-US" altLang="ja-JP" sz="3600" kern="100" dirty="0">
                <a:solidFill>
                  <a:srgbClr val="5A6000"/>
                </a:solidFill>
                <a:effectLst/>
                <a:latin typeface="游明朝" panose="02020400000000000000" pitchFamily="18" charset="-128"/>
                <a:ea typeface="ＭＳ Ｐゴシック" panose="020B0600070205080204" pitchFamily="50" charset="-128"/>
                <a:cs typeface="Times New Roman" panose="02020603050405020304" pitchFamily="18" charset="0"/>
              </a:rPr>
              <a:t>10</a:t>
            </a:r>
            <a:r>
              <a:rPr lang="ja-JP" altLang="ja-JP" sz="3600" kern="100" dirty="0">
                <a:solidFill>
                  <a:srgbClr val="5A6000"/>
                </a:solidFill>
                <a:effectLst/>
                <a:latin typeface="游明朝" panose="02020400000000000000" pitchFamily="18" charset="-128"/>
                <a:ea typeface="ＭＳ Ｐゴシック" panose="020B0600070205080204" pitchFamily="50" charset="-128"/>
                <a:cs typeface="Times New Roman" panose="02020603050405020304" pitchFamily="18" charset="0"/>
              </a:rPr>
              <a:t>項目が挙げられていたが、その後の研究によって、他の小児期のトラウマ（</a:t>
            </a:r>
            <a:r>
              <a:rPr lang="ja-JP" altLang="ja-JP" sz="3600" kern="100" dirty="0">
                <a:solidFill>
                  <a:srgbClr val="0000CC"/>
                </a:solidFill>
                <a:effectLst/>
                <a:latin typeface="游明朝" panose="02020400000000000000" pitchFamily="18" charset="-128"/>
                <a:ea typeface="ＭＳ Ｐゴシック" panose="020B0600070205080204" pitchFamily="50" charset="-128"/>
                <a:cs typeface="Times New Roman" panose="02020603050405020304" pitchFamily="18" charset="0"/>
              </a:rPr>
              <a:t>親との死別、きょうだいが虐待される場面を目撃、居住する地域における暴力、貧困家庭、父親が母親に虐待される場面を目撃、クラスメートや教師によるいじめなど</a:t>
            </a:r>
            <a:r>
              <a:rPr lang="ja-JP" altLang="ja-JP" sz="3600" kern="100" dirty="0">
                <a:solidFill>
                  <a:srgbClr val="5A6000"/>
                </a:solidFill>
                <a:effectLst/>
                <a:latin typeface="游明朝" panose="02020400000000000000" pitchFamily="18" charset="-128"/>
                <a:ea typeface="ＭＳ Ｐゴシック" panose="020B0600070205080204" pitchFamily="50" charset="-128"/>
                <a:cs typeface="Times New Roman" panose="02020603050405020304" pitchFamily="18" charset="0"/>
              </a:rPr>
              <a:t>）も長期間にわたる影響を及ぼすことが明らかになった</a:t>
            </a:r>
            <a:endParaRPr lang="ja-JP" altLang="ja-JP" sz="36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571500" indent="-571500" algn="l">
              <a:buFont typeface="Arial" panose="020B0604020202020204" pitchFamily="34" charset="0"/>
              <a:buChar char="•"/>
            </a:pPr>
            <a:endParaRPr lang="en-US" altLang="ja-JP" sz="36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2"/>
          </p:nvPr>
        </p:nvSpPr>
        <p:spPr/>
        <p:txBody>
          <a:bodyPr/>
          <a:lstStyle/>
          <a:p>
            <a:fld id="{58E70909-AA54-413C-B4A4-65B2E83BDFAE}" type="slidenum">
              <a:rPr kumimoji="1" lang="ja-JP" altLang="en-US" smtClean="0"/>
              <a:t>102</a:t>
            </a:fld>
            <a:endParaRPr kumimoji="1" lang="ja-JP" altLang="en-US"/>
          </a:p>
        </p:txBody>
      </p:sp>
    </p:spTree>
    <p:extLst>
      <p:ext uri="{BB962C8B-B14F-4D97-AF65-F5344CB8AC3E}">
        <p14:creationId xmlns:p14="http://schemas.microsoft.com/office/powerpoint/2010/main" val="59964922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35130" y="136525"/>
            <a:ext cx="11721739" cy="762886"/>
          </a:xfrm>
        </p:spPr>
        <p:txBody>
          <a:bodyPr>
            <a:normAutofit/>
          </a:bodyPr>
          <a:lstStyle/>
          <a:p>
            <a:r>
              <a:rPr lang="ja-JP" altLang="ja-JP" sz="4800" kern="100" dirty="0">
                <a:effectLst/>
                <a:latin typeface="游明朝" panose="02020400000000000000" pitchFamily="18" charset="-128"/>
                <a:ea typeface="ＭＳ Ｐゴシック" panose="020B0600070205080204" pitchFamily="50" charset="-128"/>
                <a:cs typeface="Times New Roman" panose="02020603050405020304" pitchFamily="18" charset="0"/>
              </a:rPr>
              <a:t>逆境的小児期体験</a:t>
            </a:r>
            <a:r>
              <a:rPr lang="ja-JP" altLang="en-US" sz="4800" kern="100" dirty="0">
                <a:effectLst/>
                <a:latin typeface="游明朝" panose="02020400000000000000" pitchFamily="18" charset="-128"/>
                <a:ea typeface="ＭＳ Ｐゴシック" panose="020B0600070205080204" pitchFamily="50" charset="-128"/>
                <a:cs typeface="Times New Roman" panose="02020603050405020304" pitchFamily="18" charset="0"/>
              </a:rPr>
              <a:t>（</a:t>
            </a:r>
            <a:r>
              <a:rPr lang="en-US" altLang="ja-JP" sz="4800" kern="100" dirty="0">
                <a:effectLst/>
                <a:latin typeface="游明朝" panose="02020400000000000000" pitchFamily="18" charset="-128"/>
                <a:ea typeface="ＭＳ Ｐゴシック" panose="020B0600070205080204" pitchFamily="50" charset="-128"/>
                <a:cs typeface="Times New Roman" panose="02020603050405020304" pitchFamily="18" charset="0"/>
              </a:rPr>
              <a:t>ACE)</a:t>
            </a:r>
            <a:r>
              <a:rPr lang="ja-JP" altLang="en-US" sz="4800" kern="100" dirty="0">
                <a:effectLst/>
                <a:latin typeface="游明朝" panose="02020400000000000000" pitchFamily="18" charset="-128"/>
                <a:ea typeface="ＭＳ Ｐゴシック" panose="020B0600070205080204" pitchFamily="50" charset="-128"/>
                <a:cs typeface="Times New Roman" panose="02020603050405020304" pitchFamily="18" charset="0"/>
              </a:rPr>
              <a:t>がもたらすもの</a:t>
            </a:r>
            <a:endParaRPr kumimoji="1" lang="ja-JP" altLang="en-US" sz="4800" dirty="0">
              <a:latin typeface="ＭＳ Ｐゴシック" panose="020B0600070205080204" pitchFamily="50" charset="-128"/>
              <a:ea typeface="ＭＳ Ｐゴシック" panose="020B0600070205080204" pitchFamily="50" charset="-128"/>
            </a:endParaRPr>
          </a:p>
        </p:txBody>
      </p:sp>
      <p:sp>
        <p:nvSpPr>
          <p:cNvPr id="3" name="サブタイトル 2"/>
          <p:cNvSpPr>
            <a:spLocks noGrp="1"/>
          </p:cNvSpPr>
          <p:nvPr>
            <p:ph type="subTitle" idx="1"/>
          </p:nvPr>
        </p:nvSpPr>
        <p:spPr>
          <a:xfrm>
            <a:off x="235131" y="899411"/>
            <a:ext cx="11721738" cy="5822064"/>
          </a:xfrm>
        </p:spPr>
        <p:txBody>
          <a:bodyPr>
            <a:noAutofit/>
          </a:bodyPr>
          <a:lstStyle/>
          <a:p>
            <a:pPr marL="1028700" lvl="1" indent="-571500" algn="l">
              <a:buClr>
                <a:srgbClr val="000000"/>
              </a:buClr>
              <a:buFont typeface="Arial" panose="020B0604020202020204" pitchFamily="34" charset="0"/>
              <a:buChar char="•"/>
            </a:pPr>
            <a:r>
              <a:rPr lang="en-US" altLang="ja-JP" sz="3600" kern="100" dirty="0">
                <a:solidFill>
                  <a:srgbClr val="000000"/>
                </a:solidFill>
                <a:effectLst/>
                <a:latin typeface="ＭＳ Ｐゴシック" panose="020B0600070205080204" pitchFamily="50" charset="-128"/>
                <a:ea typeface="游明朝" panose="02020400000000000000" pitchFamily="18" charset="-128"/>
                <a:cs typeface="Times New Roman" panose="02020603050405020304" pitchFamily="18" charset="0"/>
              </a:rPr>
              <a:t>2012</a:t>
            </a:r>
            <a:r>
              <a:rPr lang="ja-JP" altLang="ja-JP" sz="3600" kern="100" dirty="0">
                <a:solidFill>
                  <a:srgbClr val="000000"/>
                </a:solidFill>
                <a:effectLst/>
                <a:latin typeface="游明朝" panose="02020400000000000000" pitchFamily="18" charset="-128"/>
                <a:ea typeface="ＭＳ Ｐゴシック" panose="020B0600070205080204" pitchFamily="50" charset="-128"/>
                <a:cs typeface="Times New Roman" panose="02020603050405020304" pitchFamily="18" charset="0"/>
              </a:rPr>
              <a:t>年に</a:t>
            </a:r>
            <a:r>
              <a:rPr lang="ja-JP" altLang="ja-JP" sz="3600" kern="100" dirty="0">
                <a:solidFill>
                  <a:srgbClr val="FF0000"/>
                </a:solidFill>
                <a:effectLst/>
                <a:latin typeface="游明朝" panose="02020400000000000000" pitchFamily="18" charset="-128"/>
                <a:ea typeface="ＭＳ Ｐゴシック" panose="020B0600070205080204" pitchFamily="50" charset="-128"/>
                <a:cs typeface="Times New Roman" panose="02020603050405020304" pitchFamily="18" charset="0"/>
              </a:rPr>
              <a:t>ＡＣＥ（Ａｄｖｅｒｓｅ</a:t>
            </a:r>
            <a:r>
              <a:rPr lang="en-US" altLang="ja-JP" sz="3600" kern="100" dirty="0">
                <a:solidFill>
                  <a:srgbClr val="FF0000"/>
                </a:solidFill>
                <a:effectLst/>
                <a:latin typeface="游明朝" panose="02020400000000000000" pitchFamily="18" charset="-128"/>
                <a:ea typeface="ＭＳ Ｐゴシック" panose="020B0600070205080204" pitchFamily="50" charset="-128"/>
                <a:cs typeface="Times New Roman" panose="02020603050405020304" pitchFamily="18" charset="0"/>
              </a:rPr>
              <a:t>C</a:t>
            </a:r>
            <a:r>
              <a:rPr lang="ja-JP" altLang="ja-JP" sz="3600" kern="100" dirty="0">
                <a:solidFill>
                  <a:srgbClr val="FF0000"/>
                </a:solidFill>
                <a:effectLst/>
                <a:latin typeface="游明朝" panose="02020400000000000000" pitchFamily="18" charset="-128"/>
                <a:ea typeface="ＭＳ Ｐゴシック" panose="020B0600070205080204" pitchFamily="50" charset="-128"/>
                <a:cs typeface="Times New Roman" panose="02020603050405020304" pitchFamily="18" charset="0"/>
              </a:rPr>
              <a:t>ｈｉｌｄｈｏ</a:t>
            </a:r>
            <a:r>
              <a:rPr lang="en-US" altLang="ja-JP" sz="3600" kern="100" dirty="0">
                <a:solidFill>
                  <a:srgbClr val="FF0000"/>
                </a:solidFill>
                <a:effectLst/>
                <a:latin typeface="游明朝" panose="02020400000000000000" pitchFamily="18" charset="-128"/>
                <a:ea typeface="ＭＳ Ｐゴシック" panose="020B0600070205080204" pitchFamily="50" charset="-128"/>
                <a:cs typeface="Times New Roman" panose="02020603050405020304" pitchFamily="18" charset="0"/>
              </a:rPr>
              <a:t>od</a:t>
            </a:r>
            <a:r>
              <a:rPr lang="ja-JP" altLang="ja-JP" sz="3600" kern="100" dirty="0">
                <a:solidFill>
                  <a:srgbClr val="FF0000"/>
                </a:solidFill>
                <a:effectLst/>
                <a:latin typeface="游明朝" panose="02020400000000000000" pitchFamily="18" charset="-128"/>
                <a:ea typeface="ＭＳ Ｐゴシック" panose="020B0600070205080204" pitchFamily="50" charset="-128"/>
                <a:cs typeface="Times New Roman" panose="02020603050405020304" pitchFamily="18" charset="0"/>
              </a:rPr>
              <a:t>Ｅｘｐｅｒｉｅｎｃ</a:t>
            </a:r>
            <a:r>
              <a:rPr lang="en-US" altLang="ja-JP" sz="3600" kern="100" dirty="0">
                <a:solidFill>
                  <a:srgbClr val="FF0000"/>
                </a:solidFill>
                <a:effectLst/>
                <a:latin typeface="游明朝" panose="02020400000000000000" pitchFamily="18" charset="-128"/>
                <a:ea typeface="ＭＳ Ｐゴシック" panose="020B0600070205080204" pitchFamily="50" charset="-128"/>
                <a:cs typeface="Times New Roman" panose="02020603050405020304" pitchFamily="18" charset="0"/>
              </a:rPr>
              <a:t>e</a:t>
            </a:r>
            <a:r>
              <a:rPr lang="ja-JP" altLang="ja-JP" sz="3600" kern="100" dirty="0">
                <a:solidFill>
                  <a:srgbClr val="FF0000"/>
                </a:solidFill>
                <a:effectLst/>
                <a:latin typeface="游明朝" panose="02020400000000000000" pitchFamily="18" charset="-128"/>
                <a:ea typeface="ＭＳ Ｐゴシック" panose="020B0600070205080204" pitchFamily="50" charset="-128"/>
                <a:cs typeface="Times New Roman" panose="02020603050405020304" pitchFamily="18" charset="0"/>
              </a:rPr>
              <a:t>ｓ</a:t>
            </a:r>
            <a:r>
              <a:rPr lang="en-US" altLang="ja-JP" sz="3600" kern="100" dirty="0">
                <a:solidFill>
                  <a:srgbClr val="FF0000"/>
                </a:solidFill>
                <a:effectLst/>
                <a:latin typeface="游明朝" panose="02020400000000000000" pitchFamily="18" charset="-128"/>
                <a:ea typeface="ＭＳ Ｐゴシック" panose="020B0600070205080204" pitchFamily="50" charset="-128"/>
                <a:cs typeface="Times New Roman" panose="02020603050405020304" pitchFamily="18" charset="0"/>
              </a:rPr>
              <a:t>)   (</a:t>
            </a:r>
            <a:r>
              <a:rPr lang="ja-JP" altLang="ja-JP" sz="3600" kern="100" dirty="0">
                <a:solidFill>
                  <a:srgbClr val="FF0000"/>
                </a:solidFill>
                <a:effectLst/>
                <a:latin typeface="游明朝" panose="02020400000000000000" pitchFamily="18" charset="-128"/>
                <a:ea typeface="ＭＳ Ｐゴシック" panose="020B0600070205080204" pitchFamily="50" charset="-128"/>
                <a:cs typeface="Times New Roman" panose="02020603050405020304" pitchFamily="18" charset="0"/>
              </a:rPr>
              <a:t>逆境的小児期体験）</a:t>
            </a:r>
            <a:r>
              <a:rPr lang="ja-JP" altLang="ja-JP" sz="3600" kern="100" dirty="0">
                <a:solidFill>
                  <a:srgbClr val="5A6000"/>
                </a:solidFill>
                <a:effectLst/>
                <a:latin typeface="游明朝" panose="02020400000000000000" pitchFamily="18" charset="-128"/>
                <a:ea typeface="ＭＳ Ｐゴシック" panose="020B0600070205080204" pitchFamily="50" charset="-128"/>
                <a:cs typeface="Times New Roman" panose="02020603050405020304" pitchFamily="18" charset="0"/>
              </a:rPr>
              <a:t>の研究</a:t>
            </a:r>
            <a:r>
              <a:rPr lang="ja-JP" altLang="ja-JP" sz="3600" kern="100" dirty="0">
                <a:solidFill>
                  <a:srgbClr val="000000"/>
                </a:solidFill>
                <a:effectLst/>
                <a:latin typeface="游明朝" panose="02020400000000000000" pitchFamily="18" charset="-128"/>
                <a:ea typeface="ＭＳ Ｐゴシック" panose="020B0600070205080204" pitchFamily="50" charset="-128"/>
                <a:cs typeface="Times New Roman" panose="02020603050405020304" pitchFamily="18" charset="0"/>
              </a:rPr>
              <a:t>と出会った</a:t>
            </a:r>
            <a:endParaRPr lang="en-US" altLang="ja-JP" sz="3600" kern="100" dirty="0">
              <a:solidFill>
                <a:srgbClr val="000000"/>
              </a:solidFill>
              <a:latin typeface="游明朝" panose="02020400000000000000" pitchFamily="18" charset="-128"/>
              <a:ea typeface="ＭＳ Ｐゴシック" panose="020B0600070205080204" pitchFamily="50" charset="-128"/>
              <a:cs typeface="Times New Roman" panose="02020603050405020304" pitchFamily="18" charset="0"/>
            </a:endParaRPr>
          </a:p>
          <a:p>
            <a:pPr marL="1028700" lvl="1" indent="-571500" algn="l">
              <a:buClr>
                <a:srgbClr val="000000"/>
              </a:buClr>
              <a:buFont typeface="Arial" panose="020B0604020202020204" pitchFamily="34" charset="0"/>
              <a:buChar char="•"/>
            </a:pPr>
            <a:r>
              <a:rPr lang="ja-JP" altLang="ja-JP" sz="3600" kern="100" dirty="0">
                <a:solidFill>
                  <a:srgbClr val="5A6000"/>
                </a:solidFill>
                <a:effectLst/>
                <a:latin typeface="游明朝" panose="02020400000000000000" pitchFamily="18" charset="-128"/>
                <a:ea typeface="ＭＳ Ｐゴシック" panose="020B0600070205080204" pitchFamily="50" charset="-128"/>
                <a:cs typeface="Times New Roman" panose="02020603050405020304" pitchFamily="18" charset="0"/>
              </a:rPr>
              <a:t>ＡＣＥ研究では</a:t>
            </a:r>
            <a:r>
              <a:rPr lang="ja-JP" altLang="ja-JP" sz="3600" kern="100" dirty="0">
                <a:solidFill>
                  <a:srgbClr val="000000"/>
                </a:solidFill>
                <a:effectLst/>
                <a:latin typeface="游明朝" panose="02020400000000000000" pitchFamily="18" charset="-128"/>
                <a:ea typeface="ＭＳ Ｐゴシック" panose="020B0600070205080204" pitchFamily="50" charset="-128"/>
                <a:cs typeface="Times New Roman" panose="02020603050405020304" pitchFamily="18" charset="0"/>
              </a:rPr>
              <a:t>、</a:t>
            </a:r>
            <a:r>
              <a:rPr lang="ja-JP" altLang="ja-JP" sz="3600" kern="100" dirty="0">
                <a:solidFill>
                  <a:srgbClr val="0000CC"/>
                </a:solidFill>
                <a:effectLst/>
                <a:latin typeface="游明朝" panose="02020400000000000000" pitchFamily="18" charset="-128"/>
                <a:ea typeface="ＭＳ Ｐゴシック" panose="020B0600070205080204" pitchFamily="50" charset="-128"/>
                <a:cs typeface="Times New Roman" panose="02020603050405020304" pitchFamily="18" charset="0"/>
              </a:rPr>
              <a:t>さまざまな子ども時代の逆境と、成人後の身体疾患および精神障害の発症には、明らかに科学的な因果関係がある</a:t>
            </a:r>
            <a:r>
              <a:rPr lang="ja-JP" altLang="ja-JP" sz="3600" kern="100" dirty="0">
                <a:solidFill>
                  <a:srgbClr val="5A6000"/>
                </a:solidFill>
                <a:effectLst/>
                <a:latin typeface="游明朝" panose="02020400000000000000" pitchFamily="18" charset="-128"/>
                <a:ea typeface="ＭＳ Ｐゴシック" panose="020B0600070205080204" pitchFamily="50" charset="-128"/>
                <a:cs typeface="Times New Roman" panose="02020603050405020304" pitchFamily="18" charset="0"/>
              </a:rPr>
              <a:t>ことが証明されている</a:t>
            </a:r>
            <a:endParaRPr lang="en-US" altLang="ja-JP" sz="3600" kern="100" dirty="0">
              <a:solidFill>
                <a:srgbClr val="5A6000"/>
              </a:solidFill>
              <a:effectLst/>
              <a:latin typeface="游明朝" panose="02020400000000000000" pitchFamily="18" charset="-128"/>
              <a:ea typeface="ＭＳ Ｐゴシック" panose="020B0600070205080204" pitchFamily="50" charset="-128"/>
              <a:cs typeface="Times New Roman" panose="02020603050405020304" pitchFamily="18" charset="0"/>
            </a:endParaRPr>
          </a:p>
          <a:p>
            <a:pPr marL="1028700" lvl="1" indent="-571500" algn="l">
              <a:buClr>
                <a:srgbClr val="000000"/>
              </a:buClr>
              <a:buFont typeface="Arial" panose="020B0604020202020204" pitchFamily="34" charset="0"/>
              <a:buChar char="•"/>
            </a:pPr>
            <a:r>
              <a:rPr lang="ja-JP" altLang="ja-JP" sz="3600" kern="100" dirty="0">
                <a:solidFill>
                  <a:srgbClr val="5A6000"/>
                </a:solidFill>
                <a:effectLst/>
                <a:latin typeface="游明朝" panose="02020400000000000000" pitchFamily="18" charset="-128"/>
                <a:ea typeface="ＭＳ Ｐゴシック" panose="020B0600070205080204" pitchFamily="50" charset="-128"/>
                <a:cs typeface="Times New Roman" panose="02020603050405020304" pitchFamily="18" charset="0"/>
              </a:rPr>
              <a:t>こうしたネガティブな経験が長く続くと、</a:t>
            </a:r>
            <a:r>
              <a:rPr lang="ja-JP" altLang="ja-JP" sz="3600" kern="100" dirty="0">
                <a:solidFill>
                  <a:srgbClr val="00B050"/>
                </a:solidFill>
                <a:effectLst/>
                <a:latin typeface="游明朝" panose="02020400000000000000" pitchFamily="18" charset="-128"/>
                <a:ea typeface="ＭＳ Ｐゴシック" panose="020B0600070205080204" pitchFamily="50" charset="-128"/>
                <a:cs typeface="Times New Roman" panose="02020603050405020304" pitchFamily="18" charset="0"/>
              </a:rPr>
              <a:t>子どもの脳の構造が</a:t>
            </a:r>
            <a:r>
              <a:rPr lang="ja-JP" altLang="en-US" sz="3600" kern="100" dirty="0">
                <a:solidFill>
                  <a:srgbClr val="00B050"/>
                </a:solidFill>
                <a:effectLst/>
                <a:latin typeface="游明朝" panose="02020400000000000000" pitchFamily="18" charset="-128"/>
                <a:ea typeface="ＭＳ Ｐゴシック" panose="020B0600070205080204" pitchFamily="50" charset="-128"/>
                <a:cs typeface="Times New Roman" panose="02020603050405020304" pitchFamily="18" charset="0"/>
              </a:rPr>
              <a:t>変化する</a:t>
            </a:r>
            <a:endParaRPr lang="en-US" altLang="ja-JP" sz="3600" kern="100" dirty="0">
              <a:solidFill>
                <a:srgbClr val="00B050"/>
              </a:solidFill>
              <a:effectLst/>
              <a:latin typeface="游明朝" panose="02020400000000000000" pitchFamily="18" charset="-128"/>
              <a:ea typeface="ＭＳ Ｐゴシック" panose="020B0600070205080204" pitchFamily="50" charset="-128"/>
              <a:cs typeface="Times New Roman" panose="02020603050405020304" pitchFamily="18" charset="0"/>
            </a:endParaRPr>
          </a:p>
          <a:p>
            <a:pPr marL="1028700" lvl="1" indent="-571500" algn="l">
              <a:buClr>
                <a:srgbClr val="000000"/>
              </a:buClr>
              <a:buFont typeface="Arial" panose="020B0604020202020204" pitchFamily="34" charset="0"/>
              <a:buChar char="•"/>
            </a:pPr>
            <a:r>
              <a:rPr lang="ja-JP" altLang="ja-JP" sz="3600" kern="100" dirty="0">
                <a:solidFill>
                  <a:srgbClr val="5A6000"/>
                </a:solidFill>
                <a:effectLst/>
                <a:latin typeface="游明朝" panose="02020400000000000000" pitchFamily="18" charset="-128"/>
                <a:ea typeface="ＭＳ Ｐゴシック" panose="020B0600070205080204" pitchFamily="50" charset="-128"/>
                <a:cs typeface="Times New Roman" panose="02020603050405020304" pitchFamily="18" charset="0"/>
              </a:rPr>
              <a:t>ストレスホルモンの分泌をコントロールする</a:t>
            </a:r>
            <a:r>
              <a:rPr lang="ja-JP" altLang="ja-JP" sz="3600" kern="100" dirty="0">
                <a:solidFill>
                  <a:srgbClr val="7030A0"/>
                </a:solidFill>
                <a:effectLst/>
                <a:latin typeface="游明朝" panose="02020400000000000000" pitchFamily="18" charset="-128"/>
                <a:ea typeface="ＭＳ Ｐゴシック" panose="020B0600070205080204" pitchFamily="50" charset="-128"/>
                <a:cs typeface="Times New Roman" panose="02020603050405020304" pitchFamily="18" charset="0"/>
              </a:rPr>
              <a:t>遺伝子発現が変化し</a:t>
            </a:r>
            <a:r>
              <a:rPr lang="ja-JP" altLang="ja-JP" sz="3600" kern="100" dirty="0">
                <a:solidFill>
                  <a:srgbClr val="5A6000"/>
                </a:solidFill>
                <a:effectLst/>
                <a:latin typeface="游明朝" panose="02020400000000000000" pitchFamily="18" charset="-128"/>
                <a:ea typeface="ＭＳ Ｐゴシック" panose="020B0600070205080204" pitchFamily="50" charset="-128"/>
                <a:cs typeface="Times New Roman" panose="02020603050405020304" pitchFamily="18" charset="0"/>
              </a:rPr>
              <a:t>、</a:t>
            </a:r>
            <a:r>
              <a:rPr lang="ja-JP" altLang="ja-JP" sz="3600" kern="100" dirty="0">
                <a:solidFill>
                  <a:srgbClr val="FFC000"/>
                </a:solidFill>
                <a:effectLst/>
                <a:latin typeface="游明朝" panose="02020400000000000000" pitchFamily="18" charset="-128"/>
                <a:ea typeface="ＭＳ Ｐゴシック" panose="020B0600070205080204" pitchFamily="50" charset="-128"/>
                <a:cs typeface="Times New Roman" panose="02020603050405020304" pitchFamily="18" charset="0"/>
              </a:rPr>
              <a:t>炎症性ストレスの過剰反応を引き起こして</a:t>
            </a:r>
            <a:r>
              <a:rPr lang="ja-JP" altLang="ja-JP" sz="3600" kern="100" dirty="0">
                <a:solidFill>
                  <a:srgbClr val="5A6000"/>
                </a:solidFill>
                <a:effectLst/>
                <a:latin typeface="游明朝" panose="02020400000000000000" pitchFamily="18" charset="-128"/>
                <a:ea typeface="ＭＳ Ｐゴシック" panose="020B0600070205080204" pitchFamily="50" charset="-128"/>
                <a:cs typeface="Times New Roman" panose="02020603050405020304" pitchFamily="18" charset="0"/>
              </a:rPr>
              <a:t>、成人後に病気にかかりやすくなる</a:t>
            </a:r>
            <a:endParaRPr lang="en-US" altLang="ja-JP" sz="36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2"/>
          </p:nvPr>
        </p:nvSpPr>
        <p:spPr/>
        <p:txBody>
          <a:bodyPr/>
          <a:lstStyle/>
          <a:p>
            <a:fld id="{58E70909-AA54-413C-B4A4-65B2E83BDFAE}" type="slidenum">
              <a:rPr kumimoji="1" lang="ja-JP" altLang="en-US" smtClean="0"/>
              <a:t>103</a:t>
            </a:fld>
            <a:endParaRPr kumimoji="1" lang="ja-JP" altLang="en-US"/>
          </a:p>
        </p:txBody>
      </p:sp>
    </p:spTree>
    <p:extLst>
      <p:ext uri="{BB962C8B-B14F-4D97-AF65-F5344CB8AC3E}">
        <p14:creationId xmlns:p14="http://schemas.microsoft.com/office/powerpoint/2010/main" val="149488385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35130" y="136525"/>
            <a:ext cx="11721739" cy="762886"/>
          </a:xfrm>
        </p:spPr>
        <p:txBody>
          <a:bodyPr>
            <a:normAutofit/>
          </a:bodyPr>
          <a:lstStyle/>
          <a:p>
            <a:r>
              <a:rPr lang="ja-JP" altLang="ja-JP" sz="4800" kern="100" dirty="0">
                <a:effectLst/>
                <a:latin typeface="游明朝" panose="02020400000000000000" pitchFamily="18" charset="-128"/>
                <a:ea typeface="ＭＳ Ｐゴシック" panose="020B0600070205080204" pitchFamily="50" charset="-128"/>
                <a:cs typeface="Times New Roman" panose="02020603050405020304" pitchFamily="18" charset="0"/>
              </a:rPr>
              <a:t>逆境的小児期体験</a:t>
            </a:r>
            <a:r>
              <a:rPr lang="ja-JP" altLang="en-US" sz="4800" kern="100" dirty="0">
                <a:solidFill>
                  <a:srgbClr val="000000"/>
                </a:solidFill>
                <a:latin typeface="游明朝" panose="02020400000000000000" pitchFamily="18" charset="-128"/>
                <a:ea typeface="ＭＳ Ｐゴシック" panose="020B0600070205080204" pitchFamily="50" charset="-128"/>
                <a:cs typeface="Times New Roman" panose="02020603050405020304" pitchFamily="18" charset="0"/>
              </a:rPr>
              <a:t>だけではない</a:t>
            </a:r>
            <a:endParaRPr kumimoji="1" lang="ja-JP" altLang="en-US" sz="4800" dirty="0">
              <a:latin typeface="ＭＳ Ｐゴシック" panose="020B0600070205080204" pitchFamily="50" charset="-128"/>
              <a:ea typeface="ＭＳ Ｐゴシック" panose="020B0600070205080204" pitchFamily="50" charset="-128"/>
            </a:endParaRPr>
          </a:p>
        </p:txBody>
      </p:sp>
      <p:sp>
        <p:nvSpPr>
          <p:cNvPr id="3" name="サブタイトル 2"/>
          <p:cNvSpPr>
            <a:spLocks noGrp="1"/>
          </p:cNvSpPr>
          <p:nvPr>
            <p:ph type="subTitle" idx="1"/>
          </p:nvPr>
        </p:nvSpPr>
        <p:spPr>
          <a:xfrm>
            <a:off x="235131" y="899411"/>
            <a:ext cx="11721738" cy="5822064"/>
          </a:xfrm>
        </p:spPr>
        <p:txBody>
          <a:bodyPr>
            <a:noAutofit/>
          </a:bodyPr>
          <a:lstStyle/>
          <a:p>
            <a:pPr marL="571500" indent="-571500" algn="l">
              <a:buFont typeface="Arial" panose="020B0604020202020204" pitchFamily="34" charset="0"/>
              <a:buChar char="•"/>
            </a:pPr>
            <a:r>
              <a:rPr lang="ja-JP" altLang="ja-JP" sz="3600" u="sng" kern="100" dirty="0">
                <a:effectLst/>
                <a:latin typeface="游明朝" panose="02020400000000000000" pitchFamily="18" charset="-128"/>
                <a:ea typeface="ＭＳ Ｐゴシック" panose="020B0600070205080204" pitchFamily="50" charset="-128"/>
                <a:cs typeface="Times New Roman" panose="02020603050405020304" pitchFamily="18" charset="0"/>
              </a:rPr>
              <a:t>ＡＣＥは成人期の発病の確率を大幅にアップさせるが、</a:t>
            </a:r>
            <a:r>
              <a:rPr lang="ja-JP" altLang="ja-JP" sz="3600" u="sng" kern="100" dirty="0">
                <a:solidFill>
                  <a:srgbClr val="FF0000"/>
                </a:solidFill>
                <a:effectLst/>
                <a:latin typeface="游明朝" panose="02020400000000000000" pitchFamily="18" charset="-128"/>
                <a:ea typeface="ＭＳ Ｐゴシック" panose="020B0600070205080204" pitchFamily="50" charset="-128"/>
                <a:cs typeface="Times New Roman" panose="02020603050405020304" pitchFamily="18" charset="0"/>
              </a:rPr>
              <a:t>それだけが原因ではない</a:t>
            </a:r>
            <a:endParaRPr lang="en-US" altLang="ja-JP" sz="3600" u="sng" kern="100" dirty="0">
              <a:solidFill>
                <a:srgbClr val="FF0000"/>
              </a:solidFill>
              <a:effectLst/>
              <a:latin typeface="游明朝" panose="02020400000000000000" pitchFamily="18" charset="-128"/>
              <a:ea typeface="ＭＳ Ｐゴシック" panose="020B0600070205080204" pitchFamily="50" charset="-128"/>
              <a:cs typeface="Times New Roman" panose="02020603050405020304" pitchFamily="18" charset="0"/>
            </a:endParaRPr>
          </a:p>
          <a:p>
            <a:pPr marL="571500" indent="-571500" algn="l">
              <a:buFont typeface="Arial" panose="020B0604020202020204" pitchFamily="34" charset="0"/>
              <a:buChar char="•"/>
            </a:pPr>
            <a:r>
              <a:rPr lang="ja-JP" altLang="ja-JP" sz="3600" u="sng" kern="100" dirty="0">
                <a:effectLst/>
                <a:latin typeface="游明朝" panose="02020400000000000000" pitchFamily="18" charset="-128"/>
                <a:ea typeface="ＭＳ Ｐゴシック" panose="020B0600070205080204" pitchFamily="50" charset="-128"/>
                <a:cs typeface="Times New Roman" panose="02020603050405020304" pitchFamily="18" charset="0"/>
              </a:rPr>
              <a:t>どんな病気にも、</a:t>
            </a:r>
            <a:r>
              <a:rPr lang="ja-JP" altLang="ja-JP" sz="3600" u="sng" kern="100" dirty="0">
                <a:solidFill>
                  <a:srgbClr val="0000CC"/>
                </a:solidFill>
                <a:effectLst/>
                <a:latin typeface="游明朝" panose="02020400000000000000" pitchFamily="18" charset="-128"/>
                <a:ea typeface="ＭＳ Ｐゴシック" panose="020B0600070205080204" pitchFamily="50" charset="-128"/>
                <a:cs typeface="Times New Roman" panose="02020603050405020304" pitchFamily="18" charset="0"/>
              </a:rPr>
              <a:t>遺伝的特徴、有害物質との接触、感染など複数の要因</a:t>
            </a:r>
            <a:r>
              <a:rPr lang="ja-JP" altLang="ja-JP" sz="3600" u="sng" kern="100" dirty="0">
                <a:effectLst/>
                <a:latin typeface="游明朝" panose="02020400000000000000" pitchFamily="18" charset="-128"/>
                <a:ea typeface="ＭＳ Ｐゴシック" panose="020B0600070205080204" pitchFamily="50" charset="-128"/>
                <a:cs typeface="Times New Roman" panose="02020603050405020304" pitchFamily="18" charset="0"/>
              </a:rPr>
              <a:t>がある</a:t>
            </a:r>
            <a:endParaRPr lang="en-US" altLang="ja-JP" sz="3600" u="sng" kern="100" dirty="0">
              <a:effectLst/>
              <a:latin typeface="游明朝" panose="02020400000000000000" pitchFamily="18" charset="-128"/>
              <a:ea typeface="ＭＳ Ｐゴシック" panose="020B0600070205080204" pitchFamily="50" charset="-128"/>
              <a:cs typeface="Times New Roman" panose="02020603050405020304" pitchFamily="18" charset="0"/>
            </a:endParaRPr>
          </a:p>
          <a:p>
            <a:pPr marL="571500" indent="-571500" algn="l">
              <a:buFont typeface="Arial" panose="020B0604020202020204" pitchFamily="34" charset="0"/>
              <a:buChar char="•"/>
            </a:pPr>
            <a:r>
              <a:rPr lang="ja-JP" altLang="ja-JP" sz="3600" kern="100" dirty="0">
                <a:effectLst/>
                <a:latin typeface="游明朝" panose="02020400000000000000" pitchFamily="18" charset="-128"/>
                <a:ea typeface="ＭＳ Ｐゴシック" panose="020B0600070205080204" pitchFamily="50" charset="-128"/>
                <a:cs typeface="Times New Roman" panose="02020603050405020304" pitchFamily="18" charset="0"/>
              </a:rPr>
              <a:t>ＡＣＥや有害ストレスの経験を持つ人にとっては、</a:t>
            </a:r>
            <a:r>
              <a:rPr lang="ja-JP" altLang="ja-JP" sz="3600" kern="100" dirty="0">
                <a:solidFill>
                  <a:srgbClr val="0000CC"/>
                </a:solidFill>
                <a:effectLst/>
                <a:latin typeface="游明朝" panose="02020400000000000000" pitchFamily="18" charset="-128"/>
                <a:ea typeface="ＭＳ Ｐゴシック" panose="020B0600070205080204" pitchFamily="50" charset="-128"/>
                <a:cs typeface="Times New Roman" panose="02020603050405020304" pitchFamily="18" charset="0"/>
              </a:rPr>
              <a:t>病気を引き起こす他の要因</a:t>
            </a:r>
            <a:r>
              <a:rPr lang="ja-JP" altLang="ja-JP" sz="3600" kern="100" dirty="0">
                <a:effectLst/>
                <a:latin typeface="游明朝" panose="02020400000000000000" pitchFamily="18" charset="-128"/>
                <a:ea typeface="ＭＳ Ｐゴシック" panose="020B0600070205080204" pitchFamily="50" charset="-128"/>
                <a:cs typeface="Times New Roman" panose="02020603050405020304" pitchFamily="18" charset="0"/>
              </a:rPr>
              <a:t>が通常よりも危険度を増す</a:t>
            </a:r>
            <a:endParaRPr lang="en-US" altLang="ja-JP" sz="3600" kern="100" dirty="0">
              <a:effectLst/>
              <a:latin typeface="游明朝" panose="02020400000000000000" pitchFamily="18" charset="-128"/>
              <a:ea typeface="ＭＳ Ｐゴシック" panose="020B0600070205080204" pitchFamily="50" charset="-128"/>
              <a:cs typeface="Times New Roman" panose="02020603050405020304" pitchFamily="18" charset="0"/>
            </a:endParaRPr>
          </a:p>
          <a:p>
            <a:pPr marL="571500" indent="-571500" algn="l">
              <a:buFont typeface="Arial" panose="020B0604020202020204" pitchFamily="34" charset="0"/>
              <a:buChar char="•"/>
            </a:pPr>
            <a:r>
              <a:rPr lang="ja-JP" altLang="ja-JP" sz="3600" kern="100" dirty="0">
                <a:effectLst/>
                <a:latin typeface="游明朝" panose="02020400000000000000" pitchFamily="18" charset="-128"/>
                <a:ea typeface="ＭＳ Ｐゴシック" panose="020B0600070205080204" pitchFamily="50" charset="-128"/>
                <a:cs typeface="Times New Roman" panose="02020603050405020304" pitchFamily="18" charset="0"/>
              </a:rPr>
              <a:t>免疫システムを</a:t>
            </a:r>
            <a:r>
              <a:rPr lang="ja-JP" altLang="en-US" sz="3600" kern="100" dirty="0">
                <a:effectLst/>
                <a:latin typeface="游明朝" panose="02020400000000000000" pitchFamily="18" charset="-128"/>
                <a:ea typeface="ＭＳ Ｐゴシック" panose="020B0600070205080204" pitchFamily="50" charset="-128"/>
                <a:cs typeface="Times New Roman" panose="02020603050405020304" pitchFamily="18" charset="0"/>
              </a:rPr>
              <a:t>「</a:t>
            </a:r>
            <a:r>
              <a:rPr lang="ja-JP" altLang="ja-JP" sz="3600" kern="100" dirty="0">
                <a:effectLst/>
                <a:latin typeface="游明朝" panose="02020400000000000000" pitchFamily="18" charset="-128"/>
                <a:ea typeface="ＭＳ Ｐゴシック" panose="020B0600070205080204" pitchFamily="50" charset="-128"/>
                <a:cs typeface="Times New Roman" panose="02020603050405020304" pitchFamily="18" charset="0"/>
              </a:rPr>
              <a:t>樽</a:t>
            </a:r>
            <a:r>
              <a:rPr lang="ja-JP" altLang="en-US" sz="3600" kern="100" dirty="0">
                <a:effectLst/>
                <a:latin typeface="游明朝" panose="02020400000000000000" pitchFamily="18" charset="-128"/>
                <a:ea typeface="ＭＳ Ｐゴシック" panose="020B0600070205080204" pitchFamily="50" charset="-128"/>
                <a:cs typeface="Times New Roman" panose="02020603050405020304" pitchFamily="18" charset="0"/>
              </a:rPr>
              <a:t>」</a:t>
            </a:r>
            <a:r>
              <a:rPr lang="ja-JP" altLang="ja-JP" sz="3600" kern="100" dirty="0">
                <a:effectLst/>
                <a:latin typeface="游明朝" panose="02020400000000000000" pitchFamily="18" charset="-128"/>
                <a:ea typeface="ＭＳ Ｐゴシック" panose="020B0600070205080204" pitchFamily="50" charset="-128"/>
                <a:cs typeface="Times New Roman" panose="02020603050405020304" pitchFamily="18" charset="0"/>
              </a:rPr>
              <a:t>だと</a:t>
            </a:r>
            <a:r>
              <a:rPr lang="ja-JP" altLang="en-US" sz="3600" kern="100" dirty="0">
                <a:effectLst/>
                <a:latin typeface="游明朝" panose="02020400000000000000" pitchFamily="18" charset="-128"/>
                <a:ea typeface="ＭＳ Ｐゴシック" panose="020B0600070205080204" pitchFamily="50" charset="-128"/>
                <a:cs typeface="Times New Roman" panose="02020603050405020304" pitchFamily="18" charset="0"/>
              </a:rPr>
              <a:t>仮定すれば、</a:t>
            </a:r>
            <a:r>
              <a:rPr lang="ja-JP" altLang="ja-JP" sz="3600" kern="100" dirty="0">
                <a:effectLst/>
                <a:latin typeface="游明朝" panose="02020400000000000000" pitchFamily="18" charset="-128"/>
                <a:ea typeface="ＭＳ Ｐゴシック" panose="020B0600070205080204" pitchFamily="50" charset="-128"/>
                <a:cs typeface="Times New Roman" panose="02020603050405020304" pitchFamily="18" charset="0"/>
              </a:rPr>
              <a:t>大人になってから、</a:t>
            </a:r>
            <a:r>
              <a:rPr lang="ja-JP" altLang="ja-JP" sz="3600" kern="100" dirty="0">
                <a:solidFill>
                  <a:srgbClr val="7030A0"/>
                </a:solidFill>
                <a:effectLst/>
                <a:latin typeface="游明朝" panose="02020400000000000000" pitchFamily="18" charset="-128"/>
                <a:ea typeface="ＭＳ Ｐゴシック" panose="020B0600070205080204" pitchFamily="50" charset="-128"/>
                <a:cs typeface="Times New Roman" panose="02020603050405020304" pitchFamily="18" charset="0"/>
              </a:rPr>
              <a:t>化学物質や添加物まみれの加工食品による大量の環境毒素、ウイルス、感染、慢性あるいは急性のストレス要因に接すると</a:t>
            </a:r>
            <a:r>
              <a:rPr lang="ja-JP" altLang="ja-JP" sz="3600" kern="100" dirty="0">
                <a:effectLst/>
                <a:latin typeface="游明朝" panose="02020400000000000000" pitchFamily="18" charset="-128"/>
                <a:ea typeface="ＭＳ Ｐゴシック" panose="020B0600070205080204" pitchFamily="50" charset="-128"/>
                <a:cs typeface="Times New Roman" panose="02020603050405020304" pitchFamily="18" charset="0"/>
              </a:rPr>
              <a:t>、</a:t>
            </a:r>
            <a:r>
              <a:rPr lang="ja-JP" altLang="en-US" sz="3600" kern="100" dirty="0">
                <a:effectLst/>
                <a:latin typeface="游明朝" panose="02020400000000000000" pitchFamily="18" charset="-128"/>
                <a:ea typeface="ＭＳ Ｐゴシック" panose="020B0600070205080204" pitchFamily="50" charset="-128"/>
                <a:cs typeface="Times New Roman" panose="02020603050405020304" pitchFamily="18" charset="0"/>
              </a:rPr>
              <a:t>「</a:t>
            </a:r>
            <a:r>
              <a:rPr lang="ja-JP" altLang="ja-JP" sz="3600" kern="100" dirty="0">
                <a:effectLst/>
                <a:latin typeface="游明朝" panose="02020400000000000000" pitchFamily="18" charset="-128"/>
                <a:ea typeface="ＭＳ Ｐゴシック" panose="020B0600070205080204" pitchFamily="50" charset="-128"/>
                <a:cs typeface="Times New Roman" panose="02020603050405020304" pitchFamily="18" charset="0"/>
              </a:rPr>
              <a:t>樽</a:t>
            </a:r>
            <a:r>
              <a:rPr lang="ja-JP" altLang="en-US" sz="3600" kern="100" dirty="0">
                <a:effectLst/>
                <a:latin typeface="游明朝" panose="02020400000000000000" pitchFamily="18" charset="-128"/>
                <a:ea typeface="ＭＳ Ｐゴシック" panose="020B0600070205080204" pitchFamily="50" charset="-128"/>
                <a:cs typeface="Times New Roman" panose="02020603050405020304" pitchFamily="18" charset="0"/>
              </a:rPr>
              <a:t>」</a:t>
            </a:r>
            <a:r>
              <a:rPr lang="ja-JP" altLang="ja-JP" sz="3600" kern="100" dirty="0">
                <a:effectLst/>
                <a:latin typeface="游明朝" panose="02020400000000000000" pitchFamily="18" charset="-128"/>
                <a:ea typeface="ＭＳ Ｐゴシック" panose="020B0600070205080204" pitchFamily="50" charset="-128"/>
                <a:cs typeface="Times New Roman" panose="02020603050405020304" pitchFamily="18" charset="0"/>
              </a:rPr>
              <a:t>は少しずついっぱいになる</a:t>
            </a:r>
            <a:endParaRPr lang="ja-JP" altLang="ja-JP" sz="36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12"/>
          </p:nvPr>
        </p:nvSpPr>
        <p:spPr/>
        <p:txBody>
          <a:bodyPr/>
          <a:lstStyle/>
          <a:p>
            <a:fld id="{58E70909-AA54-413C-B4A4-65B2E83BDFAE}" type="slidenum">
              <a:rPr kumimoji="1" lang="ja-JP" altLang="en-US" smtClean="0"/>
              <a:t>104</a:t>
            </a:fld>
            <a:endParaRPr kumimoji="1" lang="ja-JP" altLang="en-US"/>
          </a:p>
        </p:txBody>
      </p:sp>
    </p:spTree>
    <p:extLst>
      <p:ext uri="{BB962C8B-B14F-4D97-AF65-F5344CB8AC3E}">
        <p14:creationId xmlns:p14="http://schemas.microsoft.com/office/powerpoint/2010/main" val="25245340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35130" y="136525"/>
            <a:ext cx="11721739" cy="762886"/>
          </a:xfrm>
        </p:spPr>
        <p:txBody>
          <a:bodyPr>
            <a:normAutofit/>
          </a:bodyPr>
          <a:lstStyle/>
          <a:p>
            <a:r>
              <a:rPr lang="ja-JP" altLang="ja-JP" sz="4800" kern="100" dirty="0">
                <a:effectLst/>
                <a:latin typeface="游明朝" panose="02020400000000000000" pitchFamily="18" charset="-128"/>
                <a:ea typeface="ＭＳ Ｐゴシック" panose="020B0600070205080204" pitchFamily="50" charset="-128"/>
                <a:cs typeface="Times New Roman" panose="02020603050405020304" pitchFamily="18" charset="0"/>
              </a:rPr>
              <a:t>逆境的小児期体験</a:t>
            </a:r>
            <a:r>
              <a:rPr lang="ja-JP" altLang="en-US" sz="4800" kern="100" dirty="0">
                <a:solidFill>
                  <a:srgbClr val="000000"/>
                </a:solidFill>
                <a:latin typeface="游明朝" panose="02020400000000000000" pitchFamily="18" charset="-128"/>
                <a:ea typeface="ＭＳ Ｐゴシック" panose="020B0600070205080204" pitchFamily="50" charset="-128"/>
                <a:cs typeface="Times New Roman" panose="02020603050405020304" pitchFamily="18" charset="0"/>
              </a:rPr>
              <a:t>を乗り越える</a:t>
            </a:r>
            <a:endParaRPr kumimoji="1" lang="ja-JP" altLang="en-US" sz="4800" dirty="0">
              <a:latin typeface="ＭＳ Ｐゴシック" panose="020B0600070205080204" pitchFamily="50" charset="-128"/>
              <a:ea typeface="ＭＳ Ｐゴシック" panose="020B0600070205080204" pitchFamily="50" charset="-128"/>
            </a:endParaRPr>
          </a:p>
        </p:txBody>
      </p:sp>
      <p:sp>
        <p:nvSpPr>
          <p:cNvPr id="3" name="サブタイトル 2"/>
          <p:cNvSpPr>
            <a:spLocks noGrp="1"/>
          </p:cNvSpPr>
          <p:nvPr>
            <p:ph type="subTitle" idx="1"/>
          </p:nvPr>
        </p:nvSpPr>
        <p:spPr>
          <a:xfrm>
            <a:off x="235131" y="899411"/>
            <a:ext cx="11721738" cy="5822064"/>
          </a:xfrm>
        </p:spPr>
        <p:txBody>
          <a:bodyPr>
            <a:noAutofit/>
          </a:bodyPr>
          <a:lstStyle/>
          <a:p>
            <a:pPr marL="1028700" lvl="1" indent="-571500" algn="l">
              <a:buClr>
                <a:srgbClr val="000000"/>
              </a:buClr>
              <a:buFont typeface="Arial" panose="020B0604020202020204" pitchFamily="34" charset="0"/>
              <a:buChar char="•"/>
            </a:pPr>
            <a:r>
              <a:rPr lang="ja-JP" altLang="ja-JP" sz="3600" kern="100" dirty="0">
                <a:solidFill>
                  <a:srgbClr val="FF0000"/>
                </a:solidFill>
                <a:effectLst/>
                <a:latin typeface="游明朝" panose="02020400000000000000" pitchFamily="18" charset="-128"/>
                <a:ea typeface="ＭＳ Ｐゴシック" panose="020B0600070205080204" pitchFamily="50" charset="-128"/>
                <a:cs typeface="Times New Roman" panose="02020603050405020304" pitchFamily="18" charset="0"/>
              </a:rPr>
              <a:t>逆境的小児期体験</a:t>
            </a:r>
            <a:r>
              <a:rPr lang="ja-JP" altLang="ja-JP" sz="3600" kern="100" dirty="0">
                <a:effectLst/>
                <a:latin typeface="游明朝" panose="02020400000000000000" pitchFamily="18" charset="-128"/>
                <a:ea typeface="ＭＳ Ｐゴシック" panose="020B0600070205080204" pitchFamily="50" charset="-128"/>
                <a:cs typeface="Times New Roman" panose="02020603050405020304" pitchFamily="18" charset="0"/>
              </a:rPr>
              <a:t>や</a:t>
            </a:r>
            <a:r>
              <a:rPr lang="ja-JP" altLang="ja-JP" sz="3600" kern="100" dirty="0">
                <a:solidFill>
                  <a:srgbClr val="FF0000"/>
                </a:solidFill>
                <a:effectLst/>
                <a:latin typeface="游明朝" panose="02020400000000000000" pitchFamily="18" charset="-128"/>
                <a:ea typeface="ＭＳ Ｐゴシック" panose="020B0600070205080204" pitchFamily="50" charset="-128"/>
                <a:cs typeface="Times New Roman" panose="02020603050405020304" pitchFamily="18" charset="0"/>
              </a:rPr>
              <a:t>有害ストレスに関する新たな研究</a:t>
            </a:r>
            <a:r>
              <a:rPr lang="ja-JP" altLang="ja-JP" sz="3600" kern="100" dirty="0">
                <a:effectLst/>
                <a:latin typeface="游明朝" panose="02020400000000000000" pitchFamily="18" charset="-128"/>
                <a:ea typeface="ＭＳ Ｐゴシック" panose="020B0600070205080204" pitchFamily="50" charset="-128"/>
                <a:cs typeface="Times New Roman" panose="02020603050405020304" pitchFamily="18" charset="0"/>
              </a:rPr>
              <a:t>のおかげで</a:t>
            </a:r>
            <a:endParaRPr lang="en-US" altLang="ja-JP" sz="3600" kern="100" dirty="0">
              <a:effectLst/>
              <a:latin typeface="游明朝" panose="02020400000000000000" pitchFamily="18" charset="-128"/>
              <a:ea typeface="ＭＳ Ｐゴシック" panose="020B0600070205080204" pitchFamily="50" charset="-128"/>
              <a:cs typeface="Times New Roman" panose="02020603050405020304" pitchFamily="18" charset="0"/>
            </a:endParaRPr>
          </a:p>
          <a:p>
            <a:pPr marL="1028700" lvl="1" indent="-571500" algn="l">
              <a:buClr>
                <a:srgbClr val="000000"/>
              </a:buClr>
              <a:buFont typeface="Arial" panose="020B0604020202020204" pitchFamily="34" charset="0"/>
              <a:buChar char="•"/>
            </a:pPr>
            <a:r>
              <a:rPr lang="ja-JP" altLang="ja-JP" sz="3600" kern="100" dirty="0">
                <a:effectLst/>
                <a:latin typeface="游明朝" panose="02020400000000000000" pitchFamily="18" charset="-128"/>
                <a:ea typeface="ＭＳ Ｐゴシック" panose="020B0600070205080204" pitchFamily="50" charset="-128"/>
                <a:cs typeface="Times New Roman" panose="02020603050405020304" pitchFamily="18" charset="0"/>
              </a:rPr>
              <a:t>私たちは</a:t>
            </a:r>
            <a:r>
              <a:rPr lang="ja-JP" altLang="ja-JP" sz="3600" kern="100" dirty="0">
                <a:solidFill>
                  <a:srgbClr val="0000CC"/>
                </a:solidFill>
                <a:effectLst/>
                <a:latin typeface="游明朝" panose="02020400000000000000" pitchFamily="18" charset="-128"/>
                <a:ea typeface="ＭＳ Ｐゴシック" panose="020B0600070205080204" pitchFamily="50" charset="-128"/>
                <a:cs typeface="Times New Roman" panose="02020603050405020304" pitchFamily="18" charset="0"/>
              </a:rPr>
              <a:t>これまでとは違う視点で人生を見つめることができるようになった</a:t>
            </a:r>
            <a:endParaRPr lang="en-US" altLang="ja-JP" sz="3600" kern="100" dirty="0">
              <a:solidFill>
                <a:srgbClr val="0000CC"/>
              </a:solidFill>
              <a:latin typeface="游明朝" panose="02020400000000000000" pitchFamily="18" charset="-128"/>
              <a:ea typeface="ＭＳ Ｐゴシック" panose="020B0600070205080204" pitchFamily="50" charset="-128"/>
              <a:cs typeface="Times New Roman" panose="02020603050405020304" pitchFamily="18" charset="0"/>
            </a:endParaRPr>
          </a:p>
          <a:p>
            <a:pPr marL="1028700" lvl="1" indent="-571500" algn="l">
              <a:buClr>
                <a:srgbClr val="000000"/>
              </a:buClr>
              <a:buFont typeface="Arial" panose="020B0604020202020204" pitchFamily="34" charset="0"/>
              <a:buChar char="•"/>
            </a:pPr>
            <a:r>
              <a:rPr lang="ja-JP" altLang="ja-JP" sz="3600" u="sng" kern="100" dirty="0">
                <a:effectLst/>
                <a:latin typeface="游明朝" panose="02020400000000000000" pitchFamily="18" charset="-128"/>
                <a:ea typeface="ＭＳ Ｐゴシック" panose="020B0600070205080204" pitchFamily="50" charset="-128"/>
                <a:cs typeface="Times New Roman" panose="02020603050405020304" pitchFamily="18" charset="0"/>
              </a:rPr>
              <a:t>人間は</a:t>
            </a:r>
            <a:r>
              <a:rPr lang="ja-JP" altLang="en-US" sz="3600" u="sng" kern="100" dirty="0">
                <a:effectLst/>
                <a:latin typeface="游明朝" panose="02020400000000000000" pitchFamily="18" charset="-128"/>
                <a:ea typeface="ＭＳ Ｐゴシック" panose="020B0600070205080204" pitchFamily="50" charset="-128"/>
                <a:cs typeface="Times New Roman" panose="02020603050405020304" pitchFamily="18" charset="0"/>
              </a:rPr>
              <a:t>、</a:t>
            </a:r>
            <a:r>
              <a:rPr lang="ja-JP" altLang="ja-JP" sz="3600" u="sng" kern="100" dirty="0">
                <a:effectLst/>
                <a:latin typeface="游明朝" panose="02020400000000000000" pitchFamily="18" charset="-128"/>
                <a:ea typeface="ＭＳ Ｐゴシック" panose="020B0600070205080204" pitchFamily="50" charset="-128"/>
                <a:cs typeface="Times New Roman" panose="02020603050405020304" pitchFamily="18" charset="0"/>
              </a:rPr>
              <a:t>なぜ苦しむのか</a:t>
            </a:r>
            <a:endParaRPr lang="en-US" altLang="ja-JP" sz="3600" u="sng" kern="100" dirty="0">
              <a:effectLst/>
              <a:latin typeface="游明朝" panose="02020400000000000000" pitchFamily="18" charset="-128"/>
              <a:ea typeface="ＭＳ Ｐゴシック" panose="020B0600070205080204" pitchFamily="50" charset="-128"/>
              <a:cs typeface="Times New Roman" panose="02020603050405020304" pitchFamily="18" charset="0"/>
            </a:endParaRPr>
          </a:p>
          <a:p>
            <a:pPr marL="1028700" lvl="1" indent="-571500" algn="l">
              <a:buClr>
                <a:srgbClr val="000000"/>
              </a:buClr>
              <a:buFont typeface="Arial" panose="020B0604020202020204" pitchFamily="34" charset="0"/>
              <a:buChar char="•"/>
            </a:pPr>
            <a:r>
              <a:rPr lang="ja-JP" altLang="ja-JP" sz="3600" u="sng" kern="100" dirty="0">
                <a:effectLst/>
                <a:latin typeface="游明朝" panose="02020400000000000000" pitchFamily="18" charset="-128"/>
                <a:ea typeface="ＭＳ Ｐゴシック" panose="020B0600070205080204" pitchFamily="50" charset="-128"/>
                <a:cs typeface="Times New Roman" panose="02020603050405020304" pitchFamily="18" charset="0"/>
              </a:rPr>
              <a:t>親は</a:t>
            </a:r>
            <a:r>
              <a:rPr lang="ja-JP" altLang="en-US" sz="3600" u="sng" kern="100" dirty="0">
                <a:effectLst/>
                <a:latin typeface="游明朝" panose="02020400000000000000" pitchFamily="18" charset="-128"/>
                <a:ea typeface="ＭＳ Ｐゴシック" panose="020B0600070205080204" pitchFamily="50" charset="-128"/>
                <a:cs typeface="Times New Roman" panose="02020603050405020304" pitchFamily="18" charset="0"/>
              </a:rPr>
              <a:t>、</a:t>
            </a:r>
            <a:r>
              <a:rPr lang="ja-JP" altLang="ja-JP" sz="3600" u="sng" kern="100" dirty="0">
                <a:effectLst/>
                <a:latin typeface="游明朝" panose="02020400000000000000" pitchFamily="18" charset="-128"/>
                <a:ea typeface="ＭＳ Ｐゴシック" panose="020B0600070205080204" pitchFamily="50" charset="-128"/>
                <a:cs typeface="Times New Roman" panose="02020603050405020304" pitchFamily="18" charset="0"/>
              </a:rPr>
              <a:t>どうやって子どもを育て導けばいいのか</a:t>
            </a:r>
            <a:endParaRPr lang="en-US" altLang="ja-JP" sz="3600" u="sng" kern="100" dirty="0">
              <a:effectLst/>
              <a:latin typeface="游明朝" panose="02020400000000000000" pitchFamily="18" charset="-128"/>
              <a:ea typeface="ＭＳ Ｐゴシック" panose="020B0600070205080204" pitchFamily="50" charset="-128"/>
              <a:cs typeface="Times New Roman" panose="02020603050405020304" pitchFamily="18" charset="0"/>
            </a:endParaRPr>
          </a:p>
          <a:p>
            <a:pPr marL="1028700" lvl="1" indent="-571500" algn="l">
              <a:buClr>
                <a:srgbClr val="000000"/>
              </a:buClr>
              <a:buFont typeface="Arial" panose="020B0604020202020204" pitchFamily="34" charset="0"/>
              <a:buChar char="•"/>
            </a:pPr>
            <a:r>
              <a:rPr lang="ja-JP" altLang="ja-JP" sz="3600" u="sng" kern="100" dirty="0">
                <a:effectLst/>
                <a:latin typeface="游明朝" panose="02020400000000000000" pitchFamily="18" charset="-128"/>
                <a:ea typeface="ＭＳ Ｐゴシック" panose="020B0600070205080204" pitchFamily="50" charset="-128"/>
                <a:cs typeface="Times New Roman" panose="02020603050405020304" pitchFamily="18" charset="0"/>
              </a:rPr>
              <a:t>病気の予防や治療、健康管理をきちんと行うには</a:t>
            </a:r>
            <a:r>
              <a:rPr lang="ja-JP" altLang="en-US" sz="3600" u="sng" kern="100" dirty="0">
                <a:effectLst/>
                <a:latin typeface="游明朝" panose="02020400000000000000" pitchFamily="18" charset="-128"/>
                <a:ea typeface="ＭＳ Ｐゴシック" panose="020B0600070205080204" pitchFamily="50" charset="-128"/>
                <a:cs typeface="Times New Roman" panose="02020603050405020304" pitchFamily="18" charset="0"/>
              </a:rPr>
              <a:t>、　　</a:t>
            </a:r>
            <a:r>
              <a:rPr lang="ja-JP" altLang="ja-JP" sz="3600" u="sng" kern="100" dirty="0">
                <a:effectLst/>
                <a:latin typeface="游明朝" panose="02020400000000000000" pitchFamily="18" charset="-128"/>
                <a:ea typeface="ＭＳ Ｐゴシック" panose="020B0600070205080204" pitchFamily="50" charset="-128"/>
                <a:cs typeface="Times New Roman" panose="02020603050405020304" pitchFamily="18" charset="0"/>
              </a:rPr>
              <a:t>どうすればよいのか</a:t>
            </a:r>
            <a:endParaRPr lang="en-US" altLang="ja-JP" sz="3600" u="sng" kern="100" dirty="0">
              <a:effectLst/>
              <a:latin typeface="游明朝" panose="02020400000000000000" pitchFamily="18" charset="-128"/>
              <a:ea typeface="ＭＳ Ｐゴシック" panose="020B0600070205080204" pitchFamily="50" charset="-128"/>
              <a:cs typeface="Times New Roman" panose="02020603050405020304" pitchFamily="18" charset="0"/>
            </a:endParaRPr>
          </a:p>
          <a:p>
            <a:pPr marL="1028700" lvl="1" indent="-571500" algn="l">
              <a:buClr>
                <a:srgbClr val="000000"/>
              </a:buClr>
              <a:buFont typeface="Arial" panose="020B0604020202020204" pitchFamily="34" charset="0"/>
              <a:buChar char="•"/>
            </a:pPr>
            <a:r>
              <a:rPr lang="ja-JP" altLang="ja-JP" sz="3600" u="sng" kern="100" dirty="0">
                <a:effectLst/>
                <a:latin typeface="游明朝" panose="02020400000000000000" pitchFamily="18" charset="-128"/>
                <a:ea typeface="ＭＳ Ｐゴシック" panose="020B0600070205080204" pitchFamily="50" charset="-128"/>
                <a:cs typeface="Times New Roman" panose="02020603050405020304" pitchFamily="18" charset="0"/>
              </a:rPr>
              <a:t>いままで限界とされてきたレベルを超える回復を遂げるには</a:t>
            </a:r>
            <a:r>
              <a:rPr lang="ja-JP" altLang="en-US" sz="3600" u="sng" kern="100" dirty="0">
                <a:effectLst/>
                <a:latin typeface="游明朝" panose="02020400000000000000" pitchFamily="18" charset="-128"/>
                <a:ea typeface="ＭＳ Ｐゴシック" panose="020B0600070205080204" pitchFamily="50" charset="-128"/>
                <a:cs typeface="Times New Roman" panose="02020603050405020304" pitchFamily="18" charset="0"/>
              </a:rPr>
              <a:t>、</a:t>
            </a:r>
            <a:r>
              <a:rPr lang="ja-JP" altLang="ja-JP" sz="3600" u="sng" kern="100" dirty="0">
                <a:effectLst/>
                <a:latin typeface="游明朝" panose="02020400000000000000" pitchFamily="18" charset="-128"/>
                <a:ea typeface="ＭＳ Ｐゴシック" panose="020B0600070205080204" pitchFamily="50" charset="-128"/>
                <a:cs typeface="Times New Roman" panose="02020603050405020304" pitchFamily="18" charset="0"/>
              </a:rPr>
              <a:t>何</a:t>
            </a:r>
            <a:r>
              <a:rPr lang="ja-JP" altLang="en-US" sz="3600" u="sng" kern="100" dirty="0">
                <a:latin typeface="游明朝" panose="02020400000000000000" pitchFamily="18" charset="-128"/>
                <a:ea typeface="ＭＳ Ｐゴシック" panose="020B0600070205080204" pitchFamily="50" charset="-128"/>
                <a:cs typeface="Times New Roman" panose="02020603050405020304" pitchFamily="18" charset="0"/>
              </a:rPr>
              <a:t>が</a:t>
            </a:r>
            <a:r>
              <a:rPr lang="ja-JP" altLang="ja-JP" sz="3600" u="sng" kern="100" dirty="0">
                <a:effectLst/>
                <a:latin typeface="游明朝" panose="02020400000000000000" pitchFamily="18" charset="-128"/>
                <a:ea typeface="ＭＳ Ｐゴシック" panose="020B0600070205080204" pitchFamily="50" charset="-128"/>
                <a:cs typeface="Times New Roman" panose="02020603050405020304" pitchFamily="18" charset="0"/>
              </a:rPr>
              <a:t>必要なのか</a:t>
            </a:r>
            <a:endParaRPr lang="ja-JP" altLang="ja-JP" sz="3600" u="sng"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12"/>
          </p:nvPr>
        </p:nvSpPr>
        <p:spPr/>
        <p:txBody>
          <a:bodyPr/>
          <a:lstStyle/>
          <a:p>
            <a:fld id="{58E70909-AA54-413C-B4A4-65B2E83BDFAE}" type="slidenum">
              <a:rPr kumimoji="1" lang="ja-JP" altLang="en-US" smtClean="0"/>
              <a:t>105</a:t>
            </a:fld>
            <a:endParaRPr kumimoji="1" lang="ja-JP" altLang="en-US"/>
          </a:p>
        </p:txBody>
      </p:sp>
    </p:spTree>
    <p:extLst>
      <p:ext uri="{BB962C8B-B14F-4D97-AF65-F5344CB8AC3E}">
        <p14:creationId xmlns:p14="http://schemas.microsoft.com/office/powerpoint/2010/main" val="224616139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35130" y="136525"/>
            <a:ext cx="11721739" cy="762886"/>
          </a:xfrm>
        </p:spPr>
        <p:txBody>
          <a:bodyPr>
            <a:normAutofit/>
          </a:bodyPr>
          <a:lstStyle/>
          <a:p>
            <a:r>
              <a:rPr kumimoji="1" lang="ja-JP" altLang="en-US" sz="4800" dirty="0">
                <a:latin typeface="ＭＳ Ｐゴシック" panose="020B0600070205080204" pitchFamily="50" charset="-128"/>
                <a:ea typeface="ＭＳ Ｐゴシック" panose="020B0600070205080204" pitchFamily="50" charset="-128"/>
              </a:rPr>
              <a:t>現代の医療</a:t>
            </a:r>
            <a:r>
              <a:rPr lang="ja-JP" altLang="en-US" sz="4800" dirty="0">
                <a:latin typeface="ＭＳ Ｐゴシック" panose="020B0600070205080204" pitchFamily="50" charset="-128"/>
                <a:ea typeface="ＭＳ Ｐゴシック" panose="020B0600070205080204" pitchFamily="50" charset="-128"/>
              </a:rPr>
              <a:t>に求められるもの</a:t>
            </a:r>
            <a:endParaRPr kumimoji="1" lang="ja-JP" altLang="en-US" sz="4800" dirty="0">
              <a:latin typeface="ＭＳ Ｐゴシック" panose="020B0600070205080204" pitchFamily="50" charset="-128"/>
              <a:ea typeface="ＭＳ Ｐゴシック" panose="020B0600070205080204" pitchFamily="50" charset="-128"/>
            </a:endParaRPr>
          </a:p>
        </p:txBody>
      </p:sp>
      <p:sp>
        <p:nvSpPr>
          <p:cNvPr id="3" name="サブタイトル 2"/>
          <p:cNvSpPr>
            <a:spLocks noGrp="1"/>
          </p:cNvSpPr>
          <p:nvPr>
            <p:ph type="subTitle" idx="1"/>
          </p:nvPr>
        </p:nvSpPr>
        <p:spPr>
          <a:xfrm>
            <a:off x="235131" y="899411"/>
            <a:ext cx="11721738" cy="5822064"/>
          </a:xfrm>
        </p:spPr>
        <p:txBody>
          <a:bodyPr>
            <a:noAutofit/>
          </a:bodyPr>
          <a:lstStyle/>
          <a:p>
            <a:pPr marL="571500" indent="-571500" algn="l">
              <a:buFont typeface="Arial" panose="020B0604020202020204" pitchFamily="34" charset="0"/>
              <a:buChar char="•"/>
            </a:pPr>
            <a:r>
              <a:rPr lang="ja-JP" altLang="en-US" sz="3600" dirty="0">
                <a:latin typeface="ＭＳ Ｐゴシック" panose="020B0600070205080204" pitchFamily="50" charset="-128"/>
                <a:ea typeface="ＭＳ Ｐゴシック" panose="020B0600070205080204" pitchFamily="50" charset="-128"/>
              </a:rPr>
              <a:t>医師は、</a:t>
            </a:r>
            <a:r>
              <a:rPr lang="ja-JP" altLang="en-US" sz="3600" dirty="0">
                <a:solidFill>
                  <a:srgbClr val="FF0000"/>
                </a:solidFill>
                <a:latin typeface="ＭＳ Ｐゴシック" panose="020B0600070205080204" pitchFamily="50" charset="-128"/>
                <a:ea typeface="ＭＳ Ｐゴシック" panose="020B0600070205080204" pitchFamily="50" charset="-128"/>
              </a:rPr>
              <a:t>慢性で難治性の病気、痛み、苦痛の根本的な原因を突き止める為に</a:t>
            </a:r>
            <a:r>
              <a:rPr lang="ja-JP" altLang="en-US" sz="3600" dirty="0">
                <a:latin typeface="ＭＳ Ｐゴシック" panose="020B0600070205080204" pitchFamily="50" charset="-128"/>
                <a:ea typeface="ＭＳ Ｐゴシック" panose="020B0600070205080204" pitchFamily="50" charset="-128"/>
              </a:rPr>
              <a:t>、あらゆる情報を集める必要がある</a:t>
            </a:r>
            <a:endParaRPr lang="en-US" altLang="ja-JP" sz="3600" dirty="0">
              <a:latin typeface="ＭＳ Ｐゴシック" panose="020B0600070205080204" pitchFamily="50" charset="-128"/>
              <a:ea typeface="ＭＳ Ｐゴシック" panose="020B0600070205080204" pitchFamily="50" charset="-128"/>
            </a:endParaRPr>
          </a:p>
          <a:p>
            <a:pPr marL="571500" indent="-571500" algn="l">
              <a:buFont typeface="Arial" panose="020B0604020202020204" pitchFamily="34" charset="0"/>
              <a:buChar char="•"/>
            </a:pPr>
            <a:r>
              <a:rPr lang="ja-JP" altLang="en-US" sz="3600" u="sng" dirty="0">
                <a:latin typeface="ＭＳ Ｐゴシック" panose="020B0600070205080204" pitchFamily="50" charset="-128"/>
                <a:ea typeface="ＭＳ Ｐゴシック" panose="020B0600070205080204" pitchFamily="50" charset="-128"/>
              </a:rPr>
              <a:t>ＡＣＥ研究を理解すれば、</a:t>
            </a:r>
            <a:r>
              <a:rPr lang="ja-JP" altLang="en-US" sz="3600" u="sng" dirty="0">
                <a:solidFill>
                  <a:srgbClr val="0000CC"/>
                </a:solidFill>
                <a:latin typeface="ＭＳ Ｐゴシック" panose="020B0600070205080204" pitchFamily="50" charset="-128"/>
                <a:ea typeface="ＭＳ Ｐゴシック" panose="020B0600070205080204" pitchFamily="50" charset="-128"/>
              </a:rPr>
              <a:t>これまで医療がほとんど役に立たなかった機能性疾患の分野に新たな道が開ける</a:t>
            </a:r>
            <a:endParaRPr lang="en-US" altLang="ja-JP" sz="3600" u="sng" dirty="0">
              <a:solidFill>
                <a:srgbClr val="0000CC"/>
              </a:solidFill>
              <a:latin typeface="ＭＳ Ｐゴシック" panose="020B0600070205080204" pitchFamily="50" charset="-128"/>
              <a:ea typeface="ＭＳ Ｐゴシック" panose="020B0600070205080204" pitchFamily="50" charset="-128"/>
            </a:endParaRPr>
          </a:p>
          <a:p>
            <a:pPr marL="571500" indent="-571500" algn="l">
              <a:buFont typeface="Arial" panose="020B0604020202020204" pitchFamily="34" charset="0"/>
              <a:buChar char="•"/>
            </a:pPr>
            <a:r>
              <a:rPr lang="ja-JP" altLang="en-US" sz="3600" dirty="0">
                <a:latin typeface="ＭＳ Ｐゴシック" panose="020B0600070205080204" pitchFamily="50" charset="-128"/>
                <a:ea typeface="ＭＳ Ｐゴシック" panose="020B0600070205080204" pitchFamily="50" charset="-128"/>
              </a:rPr>
              <a:t>長いあいだ慢性の病気に苦しみ、</a:t>
            </a:r>
            <a:r>
              <a:rPr lang="ja-JP" altLang="en-US" sz="3600" dirty="0">
                <a:solidFill>
                  <a:srgbClr val="00B050"/>
                </a:solidFill>
                <a:latin typeface="ＭＳ Ｐゴシック" panose="020B0600070205080204" pitchFamily="50" charset="-128"/>
                <a:ea typeface="ＭＳ Ｐゴシック" panose="020B0600070205080204" pitchFamily="50" charset="-128"/>
              </a:rPr>
              <a:t>なかば諦めている患者を助けることができる</a:t>
            </a:r>
          </a:p>
          <a:p>
            <a:pPr marL="571500" indent="-571500" algn="l">
              <a:buFont typeface="Arial" panose="020B0604020202020204" pitchFamily="34" charset="0"/>
              <a:buChar char="•"/>
            </a:pPr>
            <a:r>
              <a:rPr lang="ja-JP" altLang="en-US" sz="3600" dirty="0">
                <a:latin typeface="ＭＳ Ｐゴシック" panose="020B0600070205080204" pitchFamily="50" charset="-128"/>
                <a:ea typeface="ＭＳ Ｐゴシック" panose="020B0600070205080204" pitchFamily="50" charset="-128"/>
              </a:rPr>
              <a:t>医師にとって、診断を下すための情報源は</a:t>
            </a:r>
            <a:r>
              <a:rPr lang="ja-JP" altLang="en-US" sz="3600" dirty="0">
                <a:solidFill>
                  <a:srgbClr val="7030A0"/>
                </a:solidFill>
                <a:latin typeface="ＭＳ Ｐゴシック" panose="020B0600070205080204" pitchFamily="50" charset="-128"/>
                <a:ea typeface="ＭＳ Ｐゴシック" panose="020B0600070205080204" pitchFamily="50" charset="-128"/>
              </a:rPr>
              <a:t>患者の病歴、診察、臨床検査</a:t>
            </a:r>
            <a:r>
              <a:rPr lang="ja-JP" altLang="en-US" sz="3600" dirty="0">
                <a:latin typeface="ＭＳ Ｐゴシック" panose="020B0600070205080204" pitchFamily="50" charset="-128"/>
                <a:ea typeface="ＭＳ Ｐゴシック" panose="020B0600070205080204" pitchFamily="50" charset="-128"/>
              </a:rPr>
              <a:t>の３つしかない</a:t>
            </a:r>
            <a:endParaRPr lang="en-US" altLang="ja-JP" sz="3600" dirty="0">
              <a:latin typeface="ＭＳ Ｐゴシック" panose="020B0600070205080204" pitchFamily="50" charset="-128"/>
              <a:ea typeface="ＭＳ Ｐゴシック" panose="020B0600070205080204" pitchFamily="50" charset="-128"/>
            </a:endParaRPr>
          </a:p>
          <a:p>
            <a:pPr marL="571500" indent="-571500" algn="l">
              <a:buFont typeface="Arial" panose="020B0604020202020204" pitchFamily="34" charset="0"/>
              <a:buChar char="•"/>
            </a:pPr>
            <a:r>
              <a:rPr lang="ja-JP" altLang="en-US" sz="3600" dirty="0">
                <a:latin typeface="ＭＳ Ｐゴシック" panose="020B0600070205080204" pitchFamily="50" charset="-128"/>
                <a:ea typeface="ＭＳ Ｐゴシック" panose="020B0600070205080204" pitchFamily="50" charset="-128"/>
              </a:rPr>
              <a:t>患者は圧倒的に検査の結果で診断が出ると思いこんでいるが、</a:t>
            </a:r>
            <a:r>
              <a:rPr lang="ja-JP" altLang="en-US" sz="3600" dirty="0">
                <a:solidFill>
                  <a:srgbClr val="FFC000"/>
                </a:solidFill>
                <a:latin typeface="ＭＳ Ｐゴシック" panose="020B0600070205080204" pitchFamily="50" charset="-128"/>
                <a:ea typeface="ＭＳ Ｐゴシック" panose="020B0600070205080204" pitchFamily="50" charset="-128"/>
              </a:rPr>
              <a:t>経験豊富な医師なら患者の病歴で診断を下す</a:t>
            </a:r>
            <a:endParaRPr lang="en-US" altLang="ja-JP" sz="3600" dirty="0">
              <a:solidFill>
                <a:srgbClr val="FFC000"/>
              </a:solidFill>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2"/>
          </p:nvPr>
        </p:nvSpPr>
        <p:spPr/>
        <p:txBody>
          <a:bodyPr/>
          <a:lstStyle/>
          <a:p>
            <a:fld id="{58E70909-AA54-413C-B4A4-65B2E83BDFAE}" type="slidenum">
              <a:rPr kumimoji="1" lang="ja-JP" altLang="en-US" smtClean="0"/>
              <a:t>106</a:t>
            </a:fld>
            <a:endParaRPr kumimoji="1" lang="ja-JP" altLang="en-US"/>
          </a:p>
        </p:txBody>
      </p:sp>
    </p:spTree>
    <p:extLst>
      <p:ext uri="{BB962C8B-B14F-4D97-AF65-F5344CB8AC3E}">
        <p14:creationId xmlns:p14="http://schemas.microsoft.com/office/powerpoint/2010/main" val="370579677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35130" y="136525"/>
            <a:ext cx="11721739" cy="762886"/>
          </a:xfrm>
        </p:spPr>
        <p:txBody>
          <a:bodyPr>
            <a:normAutofit/>
          </a:bodyPr>
          <a:lstStyle/>
          <a:p>
            <a:r>
              <a:rPr lang="ja-JP" altLang="en-US" sz="4800" dirty="0">
                <a:latin typeface="ＭＳ Ｐゴシック" panose="020B0600070205080204" pitchFamily="50" charset="-128"/>
                <a:ea typeface="ＭＳ Ｐゴシック" panose="020B0600070205080204" pitchFamily="50" charset="-128"/>
              </a:rPr>
              <a:t>「身体」と「精神」「心理」のあいだの壁</a:t>
            </a:r>
            <a:endParaRPr kumimoji="1" lang="ja-JP" altLang="en-US" sz="4800" dirty="0">
              <a:latin typeface="ＭＳ Ｐゴシック" panose="020B0600070205080204" pitchFamily="50" charset="-128"/>
              <a:ea typeface="ＭＳ Ｐゴシック" panose="020B0600070205080204" pitchFamily="50" charset="-128"/>
            </a:endParaRPr>
          </a:p>
        </p:txBody>
      </p:sp>
      <p:sp>
        <p:nvSpPr>
          <p:cNvPr id="3" name="サブタイトル 2"/>
          <p:cNvSpPr>
            <a:spLocks noGrp="1"/>
          </p:cNvSpPr>
          <p:nvPr>
            <p:ph type="subTitle" idx="1"/>
          </p:nvPr>
        </p:nvSpPr>
        <p:spPr>
          <a:xfrm>
            <a:off x="235131" y="899411"/>
            <a:ext cx="11721738" cy="5822064"/>
          </a:xfrm>
        </p:spPr>
        <p:txBody>
          <a:bodyPr>
            <a:noAutofit/>
          </a:bodyPr>
          <a:lstStyle/>
          <a:p>
            <a:pPr marL="571500" indent="-571500" algn="l">
              <a:buFont typeface="Arial" panose="020B0604020202020204" pitchFamily="34" charset="0"/>
              <a:buChar char="•"/>
            </a:pPr>
            <a:r>
              <a:rPr lang="ja-JP" altLang="en-US" sz="3600" u="sng" dirty="0">
                <a:latin typeface="ＭＳ Ｐゴシック" panose="020B0600070205080204" pitchFamily="50" charset="-128"/>
                <a:ea typeface="ＭＳ Ｐゴシック" panose="020B0600070205080204" pitchFamily="50" charset="-128"/>
              </a:rPr>
              <a:t>ＡＣＥ研究のおかげで、今後、医師は患者のそれまでの体験を総合的に見て、</a:t>
            </a:r>
            <a:r>
              <a:rPr lang="ja-JP" altLang="en-US" sz="3600" u="sng" dirty="0">
                <a:solidFill>
                  <a:srgbClr val="FF0000"/>
                </a:solidFill>
                <a:latin typeface="ＭＳ Ｐゴシック" panose="020B0600070205080204" pitchFamily="50" charset="-128"/>
                <a:ea typeface="ＭＳ Ｐゴシック" panose="020B0600070205080204" pitchFamily="50" charset="-128"/>
              </a:rPr>
              <a:t>はるか昔のストレス要因が健康を害する時限爆弾となっている可能性を</a:t>
            </a:r>
            <a:r>
              <a:rPr lang="ja-JP" altLang="en-US" sz="3600" u="sng" dirty="0">
                <a:latin typeface="ＭＳ Ｐゴシック" panose="020B0600070205080204" pitchFamily="50" charset="-128"/>
                <a:ea typeface="ＭＳ Ｐゴシック" panose="020B0600070205080204" pitchFamily="50" charset="-128"/>
              </a:rPr>
              <a:t>、見抜けるようになるかもしれない</a:t>
            </a:r>
            <a:endParaRPr lang="en-US" altLang="ja-JP" sz="3600" u="sng" dirty="0">
              <a:latin typeface="ＭＳ Ｐゴシック" panose="020B0600070205080204" pitchFamily="50" charset="-128"/>
              <a:ea typeface="ＭＳ Ｐゴシック" panose="020B0600070205080204" pitchFamily="50" charset="-128"/>
            </a:endParaRPr>
          </a:p>
          <a:p>
            <a:pPr marL="571500" indent="-571500" algn="l">
              <a:buFont typeface="Arial" panose="020B0604020202020204" pitchFamily="34" charset="0"/>
              <a:buChar char="•"/>
            </a:pPr>
            <a:r>
              <a:rPr lang="ja-JP" altLang="en-US" sz="3600" dirty="0">
                <a:latin typeface="ＭＳ Ｐゴシック" panose="020B0600070205080204" pitchFamily="50" charset="-128"/>
                <a:ea typeface="ＭＳ Ｐゴシック" panose="020B0600070205080204" pitchFamily="50" charset="-128"/>
              </a:rPr>
              <a:t>ＡＣＥを疾患のおもな要因の一つとする症例が増えれば、回復に要する時間も大幅に短縮されるだろう</a:t>
            </a:r>
            <a:endParaRPr lang="en-US" altLang="ja-JP" sz="3600" dirty="0">
              <a:latin typeface="ＭＳ Ｐゴシック" panose="020B0600070205080204" pitchFamily="50" charset="-128"/>
              <a:ea typeface="ＭＳ Ｐゴシック" panose="020B0600070205080204" pitchFamily="50" charset="-128"/>
            </a:endParaRPr>
          </a:p>
          <a:p>
            <a:pPr marL="571500" indent="-571500" algn="l">
              <a:buFont typeface="Arial" panose="020B0604020202020204" pitchFamily="34" charset="0"/>
              <a:buChar char="•"/>
            </a:pPr>
            <a:r>
              <a:rPr lang="ja-JP" altLang="en-US" sz="3600" dirty="0">
                <a:latin typeface="ＭＳ Ｐゴシック" panose="020B0600070205080204" pitchFamily="50" charset="-128"/>
                <a:ea typeface="ＭＳ Ｐゴシック" panose="020B0600070205080204" pitchFamily="50" charset="-128"/>
              </a:rPr>
              <a:t>変革を妨げているのは、</a:t>
            </a:r>
            <a:r>
              <a:rPr lang="ja-JP" altLang="en-US" sz="3600" dirty="0">
                <a:solidFill>
                  <a:srgbClr val="0000CC"/>
                </a:solidFill>
                <a:latin typeface="ＭＳ Ｐゴシック" panose="020B0600070205080204" pitchFamily="50" charset="-128"/>
                <a:ea typeface="ＭＳ Ｐゴシック" panose="020B0600070205080204" pitchFamily="50" charset="-128"/>
              </a:rPr>
              <a:t>身体疾患と精神疾患の薬が、依然として異なる分類に属していることだ</a:t>
            </a:r>
            <a:endParaRPr lang="en-US" altLang="ja-JP" sz="3600" dirty="0">
              <a:solidFill>
                <a:srgbClr val="0000CC"/>
              </a:solidFill>
              <a:latin typeface="ＭＳ Ｐゴシック" panose="020B0600070205080204" pitchFamily="50" charset="-128"/>
              <a:ea typeface="ＭＳ Ｐゴシック" panose="020B0600070205080204" pitchFamily="50" charset="-128"/>
            </a:endParaRPr>
          </a:p>
          <a:p>
            <a:pPr marL="571500" indent="-571500" algn="l">
              <a:buFont typeface="Arial" panose="020B0604020202020204" pitchFamily="34" charset="0"/>
              <a:buChar char="•"/>
            </a:pPr>
            <a:r>
              <a:rPr lang="ja-JP" altLang="en-US" sz="3600" dirty="0">
                <a:latin typeface="ＭＳ Ｐゴシック" panose="020B0600070205080204" pitchFamily="50" charset="-128"/>
                <a:ea typeface="ＭＳ Ｐゴシック" panose="020B0600070205080204" pitchFamily="50" charset="-128"/>
              </a:rPr>
              <a:t>「医療行為の行い方」にＡＣＥ研究を利用するには、従来の医療における</a:t>
            </a:r>
            <a:r>
              <a:rPr lang="ja-JP" altLang="en-US" sz="3600" dirty="0">
                <a:solidFill>
                  <a:srgbClr val="00B050"/>
                </a:solidFill>
                <a:latin typeface="ＭＳ Ｐゴシック" panose="020B0600070205080204" pitchFamily="50" charset="-128"/>
                <a:ea typeface="ＭＳ Ｐゴシック" panose="020B0600070205080204" pitchFamily="50" charset="-128"/>
              </a:rPr>
              <a:t>「身体」と「精神」「心理」のあいだの壁を撤廃すること</a:t>
            </a:r>
            <a:r>
              <a:rPr lang="ja-JP" altLang="en-US" sz="3600" dirty="0">
                <a:latin typeface="ＭＳ Ｐゴシック" panose="020B0600070205080204" pitchFamily="50" charset="-128"/>
                <a:ea typeface="ＭＳ Ｐゴシック" panose="020B0600070205080204" pitchFamily="50" charset="-128"/>
              </a:rPr>
              <a:t>が必要となる</a:t>
            </a:r>
            <a:endParaRPr lang="en-US" altLang="ja-JP" sz="36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2"/>
          </p:nvPr>
        </p:nvSpPr>
        <p:spPr/>
        <p:txBody>
          <a:bodyPr/>
          <a:lstStyle/>
          <a:p>
            <a:fld id="{58E70909-AA54-413C-B4A4-65B2E83BDFAE}" type="slidenum">
              <a:rPr kumimoji="1" lang="ja-JP" altLang="en-US" smtClean="0"/>
              <a:t>107</a:t>
            </a:fld>
            <a:endParaRPr kumimoji="1" lang="ja-JP" altLang="en-US"/>
          </a:p>
        </p:txBody>
      </p:sp>
    </p:spTree>
    <p:extLst>
      <p:ext uri="{BB962C8B-B14F-4D97-AF65-F5344CB8AC3E}">
        <p14:creationId xmlns:p14="http://schemas.microsoft.com/office/powerpoint/2010/main" val="153324806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35130" y="136525"/>
            <a:ext cx="11721739" cy="762886"/>
          </a:xfrm>
        </p:spPr>
        <p:txBody>
          <a:bodyPr>
            <a:normAutofit/>
          </a:bodyPr>
          <a:lstStyle/>
          <a:p>
            <a:r>
              <a:rPr lang="ja-JP" altLang="en-US" sz="4800" dirty="0">
                <a:latin typeface="ＭＳ Ｐゴシック" panose="020B0600070205080204" pitchFamily="50" charset="-128"/>
                <a:ea typeface="ＭＳ Ｐゴシック" panose="020B0600070205080204" pitchFamily="50" charset="-128"/>
              </a:rPr>
              <a:t>遺伝子修飾（エピジェネティクス）</a:t>
            </a:r>
            <a:endParaRPr kumimoji="1" lang="ja-JP" altLang="en-US" sz="4800" dirty="0">
              <a:latin typeface="ＭＳ Ｐゴシック" panose="020B0600070205080204" pitchFamily="50" charset="-128"/>
              <a:ea typeface="ＭＳ Ｐゴシック" panose="020B0600070205080204" pitchFamily="50" charset="-128"/>
            </a:endParaRPr>
          </a:p>
        </p:txBody>
      </p:sp>
      <p:sp>
        <p:nvSpPr>
          <p:cNvPr id="3" name="サブタイトル 2"/>
          <p:cNvSpPr>
            <a:spLocks noGrp="1"/>
          </p:cNvSpPr>
          <p:nvPr>
            <p:ph type="subTitle" idx="1"/>
          </p:nvPr>
        </p:nvSpPr>
        <p:spPr>
          <a:xfrm>
            <a:off x="235131" y="899411"/>
            <a:ext cx="11721738" cy="5822064"/>
          </a:xfrm>
        </p:spPr>
        <p:txBody>
          <a:bodyPr>
            <a:noAutofit/>
          </a:bodyPr>
          <a:lstStyle/>
          <a:p>
            <a:pPr marL="571500" indent="-571500" algn="l">
              <a:buFont typeface="Arial" panose="020B0604020202020204" pitchFamily="34" charset="0"/>
              <a:buChar char="•"/>
            </a:pPr>
            <a:r>
              <a:rPr lang="ja-JP" altLang="en-US" sz="3600" u="sng" dirty="0">
                <a:latin typeface="ＭＳ Ｐゴシック" panose="020B0600070205080204" pitchFamily="50" charset="-128"/>
                <a:ea typeface="ＭＳ Ｐゴシック" panose="020B0600070205080204" pitchFamily="50" charset="-128"/>
              </a:rPr>
              <a:t>幼少時のストレスは、</a:t>
            </a:r>
            <a:r>
              <a:rPr lang="ja-JP" altLang="en-US" sz="3600" u="sng" dirty="0">
                <a:solidFill>
                  <a:srgbClr val="FF0000"/>
                </a:solidFill>
                <a:latin typeface="ＭＳ Ｐゴシック" panose="020B0600070205080204" pitchFamily="50" charset="-128"/>
                <a:ea typeface="ＭＳ Ｐゴシック" panose="020B0600070205080204" pitchFamily="50" charset="-128"/>
              </a:rPr>
              <a:t>脳に変化を起こし、免疫システムがリセットされ、ストレスにまったく反応しなくなるか、逆に過剰に反応してストレス反応を止めることができなくなる</a:t>
            </a:r>
            <a:endParaRPr lang="en-US" altLang="ja-JP" sz="3600" u="sng" dirty="0">
              <a:solidFill>
                <a:srgbClr val="FF0000"/>
              </a:solidFill>
              <a:latin typeface="ＭＳ Ｐゴシック" panose="020B0600070205080204" pitchFamily="50" charset="-128"/>
              <a:ea typeface="ＭＳ Ｐゴシック" panose="020B0600070205080204" pitchFamily="50" charset="-128"/>
            </a:endParaRPr>
          </a:p>
          <a:p>
            <a:pPr marL="571500" indent="-571500" algn="l">
              <a:buFont typeface="Arial" panose="020B0604020202020204" pitchFamily="34" charset="0"/>
              <a:buChar char="•"/>
            </a:pPr>
            <a:r>
              <a:rPr lang="ja-JP" altLang="en-US" sz="3600" dirty="0">
                <a:latin typeface="ＭＳ Ｐゴシック" panose="020B0600070205080204" pitchFamily="50" charset="-128"/>
                <a:ea typeface="ＭＳ Ｐゴシック" panose="020B0600070205080204" pitchFamily="50" charset="-128"/>
              </a:rPr>
              <a:t>このストレス反応の変化は</a:t>
            </a:r>
            <a:r>
              <a:rPr lang="ja-JP" altLang="en-US" sz="3600" dirty="0">
                <a:solidFill>
                  <a:srgbClr val="0000CC"/>
                </a:solidFill>
                <a:latin typeface="ＭＳ Ｐゴシック" panose="020B0600070205080204" pitchFamily="50" charset="-128"/>
                <a:ea typeface="ＭＳ Ｐゴシック" panose="020B0600070205080204" pitchFamily="50" charset="-128"/>
              </a:rPr>
              <a:t>「エピジェネティクス」</a:t>
            </a:r>
            <a:r>
              <a:rPr lang="ja-JP" altLang="en-US" sz="3600" dirty="0">
                <a:latin typeface="ＭＳ Ｐゴシック" panose="020B0600070205080204" pitchFamily="50" charset="-128"/>
                <a:ea typeface="ＭＳ Ｐゴシック" panose="020B0600070205080204" pitchFamily="50" charset="-128"/>
              </a:rPr>
              <a:t>と呼ばれる遺伝子を超えた変異で、</a:t>
            </a:r>
            <a:r>
              <a:rPr lang="ja-JP" altLang="en-US" sz="3600" dirty="0">
                <a:solidFill>
                  <a:srgbClr val="0000CC"/>
                </a:solidFill>
                <a:latin typeface="ＭＳ Ｐゴシック" panose="020B0600070205080204" pitchFamily="50" charset="-128"/>
                <a:ea typeface="ＭＳ Ｐゴシック" panose="020B0600070205080204" pitchFamily="50" charset="-128"/>
              </a:rPr>
              <a:t>幼少時の環境によって体内で有効な遺伝子が永久に変わってしまう</a:t>
            </a:r>
            <a:endParaRPr lang="en-US" altLang="ja-JP" sz="3600" dirty="0">
              <a:solidFill>
                <a:srgbClr val="0000CC"/>
              </a:solidFill>
              <a:latin typeface="ＭＳ Ｐゴシック" panose="020B0600070205080204" pitchFamily="50" charset="-128"/>
              <a:ea typeface="ＭＳ Ｐゴシック" panose="020B0600070205080204" pitchFamily="50" charset="-128"/>
            </a:endParaRPr>
          </a:p>
          <a:p>
            <a:pPr marL="571500" indent="-571500" algn="l">
              <a:buFont typeface="Arial" panose="020B0604020202020204" pitchFamily="34" charset="0"/>
              <a:buChar char="•"/>
            </a:pPr>
            <a:r>
              <a:rPr lang="ja-JP" altLang="en-US" sz="3600" dirty="0">
                <a:latin typeface="ＭＳ Ｐゴシック" panose="020B0600070205080204" pitchFamily="50" charset="-128"/>
                <a:ea typeface="ＭＳ Ｐゴシック" panose="020B0600070205080204" pitchFamily="50" charset="-128"/>
              </a:rPr>
              <a:t>脳が発達段階にある子どもが、繰り返し「闘争・逃走反応の状態」にさらされると、慢性的なストレスのせいで、</a:t>
            </a:r>
            <a:r>
              <a:rPr lang="ja-JP" altLang="en-US" sz="3600" dirty="0">
                <a:solidFill>
                  <a:srgbClr val="00B050"/>
                </a:solidFill>
                <a:latin typeface="ＭＳ Ｐゴシック" panose="020B0600070205080204" pitchFamily="50" charset="-128"/>
                <a:ea typeface="ＭＳ Ｐゴシック" panose="020B0600070205080204" pitchFamily="50" charset="-128"/>
              </a:rPr>
              <a:t>ストレス反応を調整する遺伝子に対して機能をオフにする目印（メチル化）がつけられ</a:t>
            </a:r>
            <a:r>
              <a:rPr lang="ja-JP" altLang="en-US" sz="3600" dirty="0">
                <a:latin typeface="ＭＳ Ｐゴシック" panose="020B0600070205080204" pitchFamily="50" charset="-128"/>
                <a:ea typeface="ＭＳ Ｐゴシック" panose="020B0600070205080204" pitchFamily="50" charset="-128"/>
              </a:rPr>
              <a:t>、脳は生涯にわたって反応を正しく調整できなくなる</a:t>
            </a:r>
            <a:endParaRPr lang="en-US" altLang="ja-JP" sz="3600" dirty="0">
              <a:latin typeface="ＭＳ Ｐゴシック" panose="020B0600070205080204" pitchFamily="50" charset="-128"/>
              <a:ea typeface="ＭＳ Ｐゴシック" panose="020B0600070205080204" pitchFamily="50" charset="-128"/>
            </a:endParaRPr>
          </a:p>
          <a:p>
            <a:pPr marL="571500" indent="-571500" algn="l">
              <a:buFont typeface="Arial" panose="020B0604020202020204" pitchFamily="34" charset="0"/>
              <a:buChar char="•"/>
            </a:pPr>
            <a:endParaRPr lang="en-US" altLang="ja-JP" sz="36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2"/>
          </p:nvPr>
        </p:nvSpPr>
        <p:spPr/>
        <p:txBody>
          <a:bodyPr/>
          <a:lstStyle/>
          <a:p>
            <a:fld id="{58E70909-AA54-413C-B4A4-65B2E83BDFAE}" type="slidenum">
              <a:rPr kumimoji="1" lang="ja-JP" altLang="en-US" smtClean="0"/>
              <a:t>108</a:t>
            </a:fld>
            <a:endParaRPr kumimoji="1" lang="ja-JP" altLang="en-US"/>
          </a:p>
        </p:txBody>
      </p:sp>
    </p:spTree>
    <p:extLst>
      <p:ext uri="{BB962C8B-B14F-4D97-AF65-F5344CB8AC3E}">
        <p14:creationId xmlns:p14="http://schemas.microsoft.com/office/powerpoint/2010/main" val="268711627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35130" y="136525"/>
            <a:ext cx="11721739" cy="762886"/>
          </a:xfrm>
        </p:spPr>
        <p:txBody>
          <a:bodyPr>
            <a:normAutofit/>
          </a:bodyPr>
          <a:lstStyle/>
          <a:p>
            <a:r>
              <a:rPr kumimoji="1" lang="ja-JP" altLang="en-US" sz="4800" dirty="0">
                <a:latin typeface="ＭＳ Ｐゴシック" panose="020B0600070205080204" pitchFamily="50" charset="-128"/>
                <a:ea typeface="ＭＳ Ｐゴシック" panose="020B0600070205080204" pitchFamily="50" charset="-128"/>
              </a:rPr>
              <a:t>重要な遺伝子スイッチがオフになる</a:t>
            </a:r>
          </a:p>
        </p:txBody>
      </p:sp>
      <p:sp>
        <p:nvSpPr>
          <p:cNvPr id="3" name="サブタイトル 2"/>
          <p:cNvSpPr>
            <a:spLocks noGrp="1"/>
          </p:cNvSpPr>
          <p:nvPr>
            <p:ph type="subTitle" idx="1"/>
          </p:nvPr>
        </p:nvSpPr>
        <p:spPr>
          <a:xfrm>
            <a:off x="235131" y="899411"/>
            <a:ext cx="11721738" cy="5822064"/>
          </a:xfrm>
        </p:spPr>
        <p:txBody>
          <a:bodyPr>
            <a:noAutofit/>
          </a:bodyPr>
          <a:lstStyle/>
          <a:p>
            <a:pPr marL="571500" indent="-571500" algn="l">
              <a:buFont typeface="Arial" panose="020B0604020202020204" pitchFamily="34" charset="0"/>
              <a:buChar char="•"/>
            </a:pPr>
            <a:r>
              <a:rPr lang="ja-JP" altLang="en-US" sz="3600" u="sng" dirty="0">
                <a:solidFill>
                  <a:srgbClr val="FF0000"/>
                </a:solidFill>
                <a:latin typeface="ＭＳ Ｐゴシック" panose="020B0600070205080204" pitchFamily="50" charset="-128"/>
                <a:ea typeface="ＭＳ Ｐゴシック" panose="020B0600070205080204" pitchFamily="50" charset="-128"/>
              </a:rPr>
              <a:t>「エピジジェネティック・サイレンシング」</a:t>
            </a:r>
            <a:r>
              <a:rPr lang="ja-JP" altLang="en-US" sz="3600" u="sng" dirty="0">
                <a:latin typeface="ＭＳ Ｐゴシック" panose="020B0600070205080204" pitchFamily="50" charset="-128"/>
                <a:ea typeface="ＭＳ Ｐゴシック" panose="020B0600070205080204" pitchFamily="50" charset="-128"/>
              </a:rPr>
              <a:t>が起こると、</a:t>
            </a:r>
            <a:r>
              <a:rPr lang="ja-JP" altLang="en-US" sz="3600" u="sng" dirty="0">
                <a:solidFill>
                  <a:srgbClr val="FF0000"/>
                </a:solidFill>
                <a:latin typeface="ＭＳ Ｐゴシック" panose="020B0600070205080204" pitchFamily="50" charset="-128"/>
                <a:ea typeface="ＭＳ Ｐゴシック" panose="020B0600070205080204" pitchFamily="50" charset="-128"/>
              </a:rPr>
              <a:t>メチルグループと呼ばれる小さなマーカー</a:t>
            </a:r>
            <a:r>
              <a:rPr lang="ja-JP" altLang="en-US" sz="3600" u="sng" dirty="0">
                <a:latin typeface="ＭＳ Ｐゴシック" panose="020B0600070205080204" pitchFamily="50" charset="-128"/>
                <a:ea typeface="ＭＳ Ｐゴシック" panose="020B0600070205080204" pitchFamily="50" charset="-128"/>
              </a:rPr>
              <a:t>が脳内のストレスホルモン受容体の活動を制御する</a:t>
            </a:r>
            <a:r>
              <a:rPr lang="ja-JP" altLang="en-US" sz="3600" u="sng" dirty="0">
                <a:solidFill>
                  <a:srgbClr val="FF0000"/>
                </a:solidFill>
                <a:latin typeface="ＭＳ Ｐゴシック" panose="020B0600070205080204" pitchFamily="50" charset="-128"/>
                <a:ea typeface="ＭＳ Ｐゴシック" panose="020B0600070205080204" pitchFamily="50" charset="-128"/>
              </a:rPr>
              <a:t>遺伝子につけられる</a:t>
            </a:r>
            <a:endParaRPr lang="en-US" altLang="ja-JP" sz="3600" u="sng" dirty="0">
              <a:solidFill>
                <a:srgbClr val="FF0000"/>
              </a:solidFill>
              <a:latin typeface="ＭＳ Ｐゴシック" panose="020B0600070205080204" pitchFamily="50" charset="-128"/>
              <a:ea typeface="ＭＳ Ｐゴシック" panose="020B0600070205080204" pitchFamily="50" charset="-128"/>
            </a:endParaRPr>
          </a:p>
          <a:p>
            <a:pPr marL="571500" indent="-571500" algn="l">
              <a:buFont typeface="Arial" panose="020B0604020202020204" pitchFamily="34" charset="0"/>
              <a:buChar char="•"/>
            </a:pPr>
            <a:r>
              <a:rPr lang="ja-JP" altLang="en-US" sz="3600" dirty="0">
                <a:latin typeface="ＭＳ Ｐゴシック" panose="020B0600070205080204" pitchFamily="50" charset="-128"/>
                <a:ea typeface="ＭＳ Ｐゴシック" panose="020B0600070205080204" pitchFamily="50" charset="-128"/>
              </a:rPr>
              <a:t>このマーカーは、成人期に海馬のストレスホルモンを調整するゲノムにおいて、</a:t>
            </a:r>
            <a:r>
              <a:rPr lang="ja-JP" altLang="en-US" sz="3600" dirty="0">
                <a:solidFill>
                  <a:srgbClr val="0000CC"/>
                </a:solidFill>
                <a:latin typeface="ＭＳ Ｐゴシック" panose="020B0600070205080204" pitchFamily="50" charset="-128"/>
                <a:ea typeface="ＭＳ Ｐゴシック" panose="020B0600070205080204" pitchFamily="50" charset="-128"/>
              </a:rPr>
              <a:t>重要な遺伝子のスイッチをオフにする</a:t>
            </a:r>
            <a:endParaRPr lang="en-US" altLang="ja-JP" sz="3600" dirty="0">
              <a:solidFill>
                <a:srgbClr val="0000CC"/>
              </a:solidFill>
              <a:latin typeface="ＭＳ Ｐゴシック" panose="020B0600070205080204" pitchFamily="50" charset="-128"/>
              <a:ea typeface="ＭＳ Ｐゴシック" panose="020B0600070205080204" pitchFamily="50" charset="-128"/>
            </a:endParaRPr>
          </a:p>
          <a:p>
            <a:pPr marL="571500" indent="-571500" algn="l">
              <a:buFont typeface="Arial" panose="020B0604020202020204" pitchFamily="34" charset="0"/>
              <a:buChar char="•"/>
            </a:pPr>
            <a:r>
              <a:rPr lang="ja-JP" altLang="en-US" sz="3600" dirty="0">
                <a:solidFill>
                  <a:srgbClr val="00B050"/>
                </a:solidFill>
                <a:latin typeface="ＭＳ Ｐゴシック" panose="020B0600070205080204" pitchFamily="50" charset="-128"/>
                <a:ea typeface="ＭＳ Ｐゴシック" panose="020B0600070205080204" pitchFamily="50" charset="-128"/>
              </a:rPr>
              <a:t>脳が生来のストレス反応を制御できなくなると、つねに過覚醒で反応している状態になる</a:t>
            </a:r>
            <a:endParaRPr lang="en-US" altLang="ja-JP" sz="3600" dirty="0">
              <a:solidFill>
                <a:srgbClr val="00B050"/>
              </a:solidFill>
              <a:latin typeface="ＭＳ Ｐゴシック" panose="020B0600070205080204" pitchFamily="50" charset="-128"/>
              <a:ea typeface="ＭＳ Ｐゴシック" panose="020B0600070205080204" pitchFamily="50" charset="-128"/>
            </a:endParaRPr>
          </a:p>
          <a:p>
            <a:pPr marL="571500" indent="-571500" algn="l">
              <a:buFont typeface="Arial" panose="020B0604020202020204" pitchFamily="34" charset="0"/>
              <a:buChar char="•"/>
            </a:pPr>
            <a:r>
              <a:rPr lang="ja-JP" altLang="en-US" sz="3600" dirty="0">
                <a:latin typeface="ＭＳ Ｐゴシック" panose="020B0600070205080204" pitchFamily="50" charset="-128"/>
                <a:ea typeface="ＭＳ Ｐゴシック" panose="020B0600070205080204" pitchFamily="50" charset="-128"/>
              </a:rPr>
              <a:t>すると、</a:t>
            </a:r>
            <a:r>
              <a:rPr lang="ja-JP" altLang="en-US" sz="3600" dirty="0">
                <a:solidFill>
                  <a:srgbClr val="FFC000"/>
                </a:solidFill>
                <a:latin typeface="ＭＳ Ｐゴシック" panose="020B0600070205080204" pitchFamily="50" charset="-128"/>
                <a:ea typeface="ＭＳ Ｐゴシック" panose="020B0600070205080204" pitchFamily="50" charset="-128"/>
              </a:rPr>
              <a:t>炎症を引き起こすホルモンや物質が微量ながらも放出されつづける</a:t>
            </a:r>
            <a:endParaRPr lang="en-US" altLang="ja-JP" sz="3600" dirty="0">
              <a:solidFill>
                <a:srgbClr val="FFC000"/>
              </a:solidFill>
              <a:latin typeface="ＭＳ Ｐゴシック" panose="020B0600070205080204" pitchFamily="50" charset="-128"/>
              <a:ea typeface="ＭＳ Ｐゴシック" panose="020B0600070205080204" pitchFamily="50" charset="-128"/>
            </a:endParaRPr>
          </a:p>
          <a:p>
            <a:pPr marL="571500" indent="-571500" algn="l">
              <a:buFont typeface="Arial" panose="020B0604020202020204" pitchFamily="34" charset="0"/>
              <a:buChar char="•"/>
            </a:pPr>
            <a:endParaRPr lang="en-US" altLang="ja-JP" sz="36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2"/>
          </p:nvPr>
        </p:nvSpPr>
        <p:spPr/>
        <p:txBody>
          <a:bodyPr/>
          <a:lstStyle/>
          <a:p>
            <a:fld id="{58E70909-AA54-413C-B4A4-65B2E83BDFAE}" type="slidenum">
              <a:rPr kumimoji="1" lang="ja-JP" altLang="en-US" smtClean="0"/>
              <a:t>109</a:t>
            </a:fld>
            <a:endParaRPr kumimoji="1" lang="ja-JP" altLang="en-US"/>
          </a:p>
        </p:txBody>
      </p:sp>
    </p:spTree>
    <p:extLst>
      <p:ext uri="{BB962C8B-B14F-4D97-AF65-F5344CB8AC3E}">
        <p14:creationId xmlns:p14="http://schemas.microsoft.com/office/powerpoint/2010/main" val="4003496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963386" y="351064"/>
            <a:ext cx="10531928" cy="6082393"/>
          </a:xfrm>
        </p:spPr>
        <p:txBody>
          <a:bodyPr rtlCol="0">
            <a:normAutofit fontScale="92500" lnSpcReduction="20000"/>
          </a:bodyPr>
          <a:lstStyle/>
          <a:p>
            <a:r>
              <a:rPr lang="ja-JP" altLang="en-US" sz="5200" dirty="0">
                <a:latin typeface="ＭＳ Ｐゴシック" panose="020B0600070205080204" pitchFamily="50" charset="-128"/>
                <a:ea typeface="ＭＳ Ｐゴシック" panose="020B0600070205080204" pitchFamily="50" charset="-128"/>
              </a:rPr>
              <a:t>２つの遺伝的気質</a:t>
            </a:r>
            <a:r>
              <a:rPr lang="ja-JP" altLang="ja-JP" sz="5200" dirty="0">
                <a:latin typeface="ＭＳ Ｐゴシック" panose="020B0600070205080204" pitchFamily="50" charset="-128"/>
                <a:ea typeface="ＭＳ Ｐゴシック" panose="020B0600070205080204" pitchFamily="50" charset="-128"/>
              </a:rPr>
              <a:t>の組み合わせ</a:t>
            </a:r>
            <a:endParaRPr lang="en-US" altLang="ja-JP" sz="5200" dirty="0">
              <a:latin typeface="ＭＳ Ｐゴシック" panose="020B0600070205080204" pitchFamily="50" charset="-128"/>
              <a:ea typeface="ＭＳ Ｐゴシック" panose="020B0600070205080204" pitchFamily="50" charset="-128"/>
            </a:endParaRPr>
          </a:p>
          <a:p>
            <a:endParaRPr lang="en-US" altLang="ja-JP" sz="3600" dirty="0">
              <a:latin typeface="ＭＳ Ｐゴシック" panose="020B0600070205080204" pitchFamily="50" charset="-128"/>
              <a:ea typeface="ＭＳ Ｐゴシック" panose="020B0600070205080204" pitchFamily="50" charset="-128"/>
            </a:endParaRPr>
          </a:p>
          <a:p>
            <a:r>
              <a:rPr lang="ja-JP" altLang="en-US" sz="3900" dirty="0">
                <a:solidFill>
                  <a:srgbClr val="7030A0"/>
                </a:solidFill>
                <a:latin typeface="ＭＳ Ｐゴシック" panose="020B0600070205080204" pitchFamily="50" charset="-128"/>
                <a:ea typeface="ＭＳ Ｐゴシック" panose="020B0600070205080204" pitchFamily="50" charset="-128"/>
              </a:rPr>
              <a:t>　　</a:t>
            </a:r>
            <a:r>
              <a:rPr lang="en-US" altLang="ja-JP" sz="3900" dirty="0">
                <a:solidFill>
                  <a:srgbClr val="7030A0"/>
                </a:solidFill>
                <a:latin typeface="ＭＳ Ｐゴシック" panose="020B0600070205080204" pitchFamily="50" charset="-128"/>
                <a:ea typeface="ＭＳ Ｐゴシック" panose="020B0600070205080204" pitchFamily="50" charset="-128"/>
              </a:rPr>
              <a:t>HSS(highly sensation seeking)</a:t>
            </a:r>
            <a:r>
              <a:rPr lang="ja-JP" altLang="en-US" sz="3900" dirty="0">
                <a:latin typeface="ＭＳ Ｐゴシック" panose="020B0600070205080204" pitchFamily="50" charset="-128"/>
                <a:ea typeface="ＭＳ Ｐゴシック" panose="020B0600070205080204" pitchFamily="50" charset="-128"/>
              </a:rPr>
              <a:t>　</a:t>
            </a:r>
            <a:endParaRPr lang="en-US" altLang="ja-JP" sz="3900" dirty="0">
              <a:latin typeface="ＭＳ Ｐゴシック" panose="020B0600070205080204" pitchFamily="50" charset="-128"/>
              <a:ea typeface="ＭＳ Ｐゴシック" panose="020B0600070205080204" pitchFamily="50" charset="-128"/>
            </a:endParaRPr>
          </a:p>
          <a:p>
            <a:r>
              <a:rPr lang="ja-JP" altLang="en-US" sz="3900" dirty="0">
                <a:latin typeface="ＭＳ Ｐゴシック" panose="020B0600070205080204" pitchFamily="50" charset="-128"/>
                <a:ea typeface="ＭＳ Ｐゴシック" panose="020B0600070205080204" pitchFamily="50" charset="-128"/>
              </a:rPr>
              <a:t>　　</a:t>
            </a:r>
            <a:r>
              <a:rPr lang="ja-JP" altLang="en-US" sz="3900" dirty="0">
                <a:solidFill>
                  <a:srgbClr val="7030A0"/>
                </a:solidFill>
                <a:latin typeface="ＭＳ Ｐゴシック" panose="020B0600070205080204" pitchFamily="50" charset="-128"/>
                <a:ea typeface="ＭＳ Ｐゴシック" panose="020B0600070205080204" pitchFamily="50" charset="-128"/>
              </a:rPr>
              <a:t>　好奇心旺盛・新規探索傾向</a:t>
            </a:r>
            <a:endParaRPr lang="en-US" altLang="ja-JP" sz="3900" dirty="0">
              <a:solidFill>
                <a:srgbClr val="7030A0"/>
              </a:solidFill>
              <a:latin typeface="ＭＳ Ｐゴシック" panose="020B0600070205080204" pitchFamily="50" charset="-128"/>
              <a:ea typeface="ＭＳ Ｐゴシック" panose="020B0600070205080204" pitchFamily="50" charset="-128"/>
            </a:endParaRPr>
          </a:p>
          <a:p>
            <a:r>
              <a:rPr lang="en-US" altLang="ja-JP" sz="4800" dirty="0">
                <a:latin typeface="ＭＳ Ｐゴシック" panose="020B0600070205080204" pitchFamily="50" charset="-128"/>
                <a:ea typeface="ＭＳ Ｐゴシック" panose="020B0600070205080204" pitchFamily="50" charset="-128"/>
              </a:rPr>
              <a:t>+</a:t>
            </a:r>
          </a:p>
          <a:p>
            <a:r>
              <a:rPr lang="ja-JP" altLang="en-US" sz="3900" dirty="0">
                <a:solidFill>
                  <a:srgbClr val="FF0000"/>
                </a:solidFill>
                <a:latin typeface="ＭＳ Ｐゴシック" panose="020B0600070205080204" pitchFamily="50" charset="-128"/>
                <a:ea typeface="ＭＳ Ｐゴシック" panose="020B0600070205080204" pitchFamily="50" charset="-128"/>
              </a:rPr>
              <a:t>　　</a:t>
            </a:r>
            <a:r>
              <a:rPr lang="en-US" altLang="ja-JP" sz="3900" dirty="0">
                <a:solidFill>
                  <a:srgbClr val="FF0000"/>
                </a:solidFill>
                <a:latin typeface="ＭＳ Ｐゴシック" panose="020B0600070205080204" pitchFamily="50" charset="-128"/>
                <a:ea typeface="ＭＳ Ｐゴシック" panose="020B0600070205080204" pitchFamily="50" charset="-128"/>
              </a:rPr>
              <a:t>HSP</a:t>
            </a:r>
            <a:r>
              <a:rPr lang="ja-JP" altLang="en-US" sz="3900" dirty="0">
                <a:solidFill>
                  <a:srgbClr val="FF0000"/>
                </a:solidFill>
                <a:latin typeface="ＭＳ Ｐゴシック" panose="020B0600070205080204" pitchFamily="50" charset="-128"/>
                <a:ea typeface="ＭＳ Ｐゴシック" panose="020B0600070205080204" pitchFamily="50" charset="-128"/>
              </a:rPr>
              <a:t>（</a:t>
            </a:r>
            <a:r>
              <a:rPr lang="en-US" altLang="ja-JP" sz="3900" dirty="0">
                <a:solidFill>
                  <a:srgbClr val="FF0000"/>
                </a:solidFill>
                <a:latin typeface="ＭＳ Ｐゴシック" panose="020B0600070205080204" pitchFamily="50" charset="-128"/>
                <a:ea typeface="ＭＳ Ｐゴシック" panose="020B0600070205080204" pitchFamily="50" charset="-128"/>
              </a:rPr>
              <a:t>highly</a:t>
            </a:r>
            <a:r>
              <a:rPr lang="ja-JP" altLang="en-US" sz="3900" dirty="0">
                <a:solidFill>
                  <a:srgbClr val="FF0000"/>
                </a:solidFill>
                <a:latin typeface="ＭＳ Ｐゴシック" panose="020B0600070205080204" pitchFamily="50" charset="-128"/>
                <a:ea typeface="ＭＳ Ｐゴシック" panose="020B0600070205080204" pitchFamily="50" charset="-128"/>
              </a:rPr>
              <a:t> </a:t>
            </a:r>
            <a:r>
              <a:rPr lang="en-US" altLang="ja-JP" sz="3900" dirty="0">
                <a:solidFill>
                  <a:srgbClr val="FF0000"/>
                </a:solidFill>
                <a:latin typeface="ＭＳ Ｐゴシック" panose="020B0600070205080204" pitchFamily="50" charset="-128"/>
                <a:ea typeface="ＭＳ Ｐゴシック" panose="020B0600070205080204" pitchFamily="50" charset="-128"/>
              </a:rPr>
              <a:t>sensitive person)</a:t>
            </a:r>
          </a:p>
          <a:p>
            <a:r>
              <a:rPr lang="ja-JP" altLang="en-US" sz="3900" dirty="0">
                <a:solidFill>
                  <a:srgbClr val="FF0000"/>
                </a:solidFill>
                <a:latin typeface="ＭＳ Ｐゴシック" panose="020B0600070205080204" pitchFamily="50" charset="-128"/>
                <a:ea typeface="ＭＳ Ｐゴシック" panose="020B0600070205080204" pitchFamily="50" charset="-128"/>
              </a:rPr>
              <a:t>　　　感覚刺激過敏性・過敏反応性</a:t>
            </a:r>
            <a:endParaRPr lang="en-US" altLang="ja-JP" sz="3900" dirty="0">
              <a:solidFill>
                <a:srgbClr val="FF0000"/>
              </a:solidFill>
              <a:latin typeface="ＭＳ Ｐゴシック" panose="020B0600070205080204" pitchFamily="50" charset="-128"/>
              <a:ea typeface="ＭＳ Ｐゴシック" panose="020B0600070205080204" pitchFamily="50" charset="-128"/>
            </a:endParaRPr>
          </a:p>
          <a:p>
            <a:r>
              <a:rPr lang="ja-JP" altLang="en-US" sz="3900" dirty="0">
                <a:latin typeface="ＭＳ Ｐゴシック" panose="020B0600070205080204" pitchFamily="50" charset="-128"/>
                <a:ea typeface="ＭＳ Ｐゴシック" panose="020B0600070205080204" pitchFamily="50" charset="-128"/>
              </a:rPr>
              <a:t>↓</a:t>
            </a:r>
            <a:endParaRPr lang="en-US" altLang="ja-JP" sz="3900" dirty="0">
              <a:latin typeface="ＭＳ Ｐゴシック" panose="020B0600070205080204" pitchFamily="50" charset="-128"/>
              <a:ea typeface="ＭＳ Ｐゴシック" panose="020B0600070205080204" pitchFamily="50" charset="-128"/>
            </a:endParaRPr>
          </a:p>
          <a:p>
            <a:r>
              <a:rPr lang="ja-JP" altLang="en-US" sz="3900" dirty="0">
                <a:solidFill>
                  <a:srgbClr val="00B050"/>
                </a:solidFill>
                <a:latin typeface="ＭＳ Ｐゴシック" panose="020B0600070205080204" pitchFamily="50" charset="-128"/>
                <a:ea typeface="ＭＳ Ｐゴシック" panose="020B0600070205080204" pitchFamily="50" charset="-128"/>
              </a:rPr>
              <a:t>      </a:t>
            </a:r>
            <a:r>
              <a:rPr lang="ja-JP" altLang="en-US" sz="3900" u="sng" dirty="0">
                <a:solidFill>
                  <a:srgbClr val="00B050"/>
                </a:solidFill>
                <a:latin typeface="ＭＳ Ｐゴシック" panose="020B0600070205080204" pitchFamily="50" charset="-128"/>
                <a:ea typeface="ＭＳ Ｐゴシック" panose="020B0600070205080204" pitchFamily="50" charset="-128"/>
              </a:rPr>
              <a:t>ＨＳＥ（</a:t>
            </a:r>
            <a:r>
              <a:rPr lang="en-US" altLang="ja-JP" sz="3900" u="sng" dirty="0">
                <a:solidFill>
                  <a:srgbClr val="00B050"/>
                </a:solidFill>
                <a:latin typeface="ＭＳ Ｐゴシック" panose="020B0600070205080204" pitchFamily="50" charset="-128"/>
                <a:ea typeface="ＭＳ Ｐゴシック" panose="020B0600070205080204" pitchFamily="50" charset="-128"/>
              </a:rPr>
              <a:t>highly</a:t>
            </a:r>
            <a:r>
              <a:rPr lang="ja-JP" altLang="en-US" sz="3900" u="sng" dirty="0">
                <a:solidFill>
                  <a:srgbClr val="00B050"/>
                </a:solidFill>
                <a:latin typeface="ＭＳ Ｐゴシック" panose="020B0600070205080204" pitchFamily="50" charset="-128"/>
                <a:ea typeface="ＭＳ Ｐゴシック" panose="020B0600070205080204" pitchFamily="50" charset="-128"/>
              </a:rPr>
              <a:t> </a:t>
            </a:r>
            <a:r>
              <a:rPr lang="en-US" altLang="ja-JP" sz="3900" u="sng" dirty="0">
                <a:solidFill>
                  <a:srgbClr val="00B050"/>
                </a:solidFill>
                <a:latin typeface="ＭＳ Ｐゴシック" panose="020B0600070205080204" pitchFamily="50" charset="-128"/>
                <a:ea typeface="ＭＳ Ｐゴシック" panose="020B0600070205080204" pitchFamily="50" charset="-128"/>
              </a:rPr>
              <a:t>sensitive extrovert</a:t>
            </a:r>
            <a:r>
              <a:rPr lang="ja-JP" altLang="en-US" sz="3900" u="sng" dirty="0">
                <a:solidFill>
                  <a:srgbClr val="00B050"/>
                </a:solidFill>
                <a:latin typeface="ＭＳ Ｐゴシック" panose="020B0600070205080204" pitchFamily="50" charset="-128"/>
                <a:ea typeface="ＭＳ Ｐゴシック" panose="020B0600070205080204" pitchFamily="50" charset="-128"/>
              </a:rPr>
              <a:t>）</a:t>
            </a:r>
            <a:endParaRPr lang="en-US" altLang="ja-JP" sz="3900" u="sng" dirty="0">
              <a:latin typeface="ＭＳ Ｐゴシック" panose="020B0600070205080204" pitchFamily="50" charset="-128"/>
              <a:ea typeface="ＭＳ Ｐゴシック" panose="020B0600070205080204" pitchFamily="50" charset="-128"/>
            </a:endParaRPr>
          </a:p>
          <a:p>
            <a:r>
              <a:rPr lang="ja-JP" altLang="en-US" sz="3900" dirty="0">
                <a:latin typeface="ＭＳ Ｐゴシック" panose="020B0600070205080204" pitchFamily="50" charset="-128"/>
                <a:ea typeface="ＭＳ Ｐゴシック" panose="020B0600070205080204" pitchFamily="50" charset="-128"/>
              </a:rPr>
              <a:t>　　</a:t>
            </a:r>
            <a:r>
              <a:rPr lang="ja-JP" altLang="ja-JP" sz="3900" u="sng" dirty="0">
                <a:solidFill>
                  <a:srgbClr val="00B050"/>
                </a:solidFill>
                <a:latin typeface="ＭＳ Ｐゴシック" panose="020B0600070205080204" pitchFamily="50" charset="-128"/>
                <a:ea typeface="ＭＳ Ｐゴシック" panose="020B0600070205080204" pitchFamily="50" charset="-128"/>
              </a:rPr>
              <a:t>刺激が怖いのに刺激を求めてしまう</a:t>
            </a:r>
            <a:endParaRPr lang="en-US" altLang="ja-JP" sz="3900" u="sng" dirty="0">
              <a:latin typeface="ＭＳ Ｐゴシック" panose="020B0600070205080204" pitchFamily="50" charset="-128"/>
              <a:ea typeface="ＭＳ Ｐゴシック" panose="020B0600070205080204" pitchFamily="50" charset="-128"/>
            </a:endParaRPr>
          </a:p>
          <a:p>
            <a:r>
              <a:rPr lang="ja-JP" altLang="en-US" sz="3900" dirty="0">
                <a:solidFill>
                  <a:srgbClr val="00B050"/>
                </a:solidFill>
                <a:latin typeface="ＭＳ Ｐゴシック" panose="020B0600070205080204" pitchFamily="50" charset="-128"/>
                <a:ea typeface="ＭＳ Ｐゴシック" panose="020B0600070205080204" pitchFamily="50" charset="-128"/>
              </a:rPr>
              <a:t>　　</a:t>
            </a:r>
            <a:r>
              <a:rPr lang="ja-JP" altLang="ja-JP" sz="3900" u="sng" dirty="0">
                <a:solidFill>
                  <a:srgbClr val="00B050"/>
                </a:solidFill>
                <a:latin typeface="ＭＳ Ｐゴシック" panose="020B0600070205080204" pitchFamily="50" charset="-128"/>
                <a:ea typeface="ＭＳ Ｐゴシック" panose="020B0600070205080204" pitchFamily="50" charset="-128"/>
              </a:rPr>
              <a:t>刺激を求めているのに刺激が怖い</a:t>
            </a:r>
            <a:endParaRPr lang="en-US" altLang="ja-JP" sz="3900" u="sng" dirty="0">
              <a:solidFill>
                <a:srgbClr val="00B050"/>
              </a:solidFill>
              <a:latin typeface="ＭＳ Ｐゴシック" panose="020B0600070205080204" pitchFamily="50" charset="-128"/>
              <a:ea typeface="ＭＳ Ｐゴシック" panose="020B0600070205080204" pitchFamily="50" charset="-128"/>
            </a:endParaRPr>
          </a:p>
          <a:p>
            <a:pPr algn="l">
              <a:defRPr/>
            </a:pPr>
            <a:endParaRPr lang="ja-JP" altLang="en-US" sz="2800" dirty="0"/>
          </a:p>
        </p:txBody>
      </p:sp>
      <p:sp>
        <p:nvSpPr>
          <p:cNvPr id="4" name="スライド番号プレースホルダー 3"/>
          <p:cNvSpPr>
            <a:spLocks noGrp="1"/>
          </p:cNvSpPr>
          <p:nvPr>
            <p:ph type="sldNum" sz="quarter" idx="12"/>
          </p:nvPr>
        </p:nvSpPr>
        <p:spPr/>
        <p:txBody>
          <a:bodyPr/>
          <a:lstStyle/>
          <a:p>
            <a:fld id="{80409A0A-0DCA-46FD-94E1-008027922777}" type="slidenum">
              <a:rPr kumimoji="1" lang="ja-JP" altLang="en-US" smtClean="0"/>
              <a:t>11</a:t>
            </a:fld>
            <a:endParaRPr kumimoji="1" lang="ja-JP" altLang="en-US"/>
          </a:p>
        </p:txBody>
      </p:sp>
      <p:sp>
        <p:nvSpPr>
          <p:cNvPr id="2" name="日付プレースホルダー 1"/>
          <p:cNvSpPr>
            <a:spLocks noGrp="1"/>
          </p:cNvSpPr>
          <p:nvPr>
            <p:ph type="dt" sz="half" idx="10"/>
          </p:nvPr>
        </p:nvSpPr>
        <p:spPr/>
        <p:txBody>
          <a:bodyPr/>
          <a:lstStyle/>
          <a:p>
            <a:r>
              <a:rPr kumimoji="1" lang="en-US" altLang="ja-JP"/>
              <a:t>2022/12/5</a:t>
            </a:r>
            <a:r>
              <a:rPr kumimoji="1" lang="ja-JP" altLang="en-US"/>
              <a:t>十勝むつみのクリニック</a:t>
            </a:r>
          </a:p>
        </p:txBody>
      </p:sp>
    </p:spTree>
    <p:extLst>
      <p:ext uri="{BB962C8B-B14F-4D97-AF65-F5344CB8AC3E}">
        <p14:creationId xmlns:p14="http://schemas.microsoft.com/office/powerpoint/2010/main" val="329796888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35130" y="136525"/>
            <a:ext cx="11721739" cy="762886"/>
          </a:xfrm>
        </p:spPr>
        <p:txBody>
          <a:bodyPr>
            <a:normAutofit/>
          </a:bodyPr>
          <a:lstStyle/>
          <a:p>
            <a:r>
              <a:rPr lang="ja-JP" altLang="en-US" sz="4800" dirty="0">
                <a:latin typeface="ＭＳ Ｐゴシック" panose="020B0600070205080204" pitchFamily="50" charset="-128"/>
                <a:ea typeface="ＭＳ Ｐゴシック" panose="020B0600070205080204" pitchFamily="50" charset="-128"/>
              </a:rPr>
              <a:t>子どものころに慢性的なストレスを受けると</a:t>
            </a:r>
            <a:endParaRPr kumimoji="1" lang="ja-JP" altLang="en-US" sz="4800" dirty="0">
              <a:latin typeface="ＭＳ Ｐゴシック" panose="020B0600070205080204" pitchFamily="50" charset="-128"/>
              <a:ea typeface="ＭＳ Ｐゴシック" panose="020B0600070205080204" pitchFamily="50" charset="-128"/>
            </a:endParaRPr>
          </a:p>
        </p:txBody>
      </p:sp>
      <p:sp>
        <p:nvSpPr>
          <p:cNvPr id="3" name="サブタイトル 2"/>
          <p:cNvSpPr>
            <a:spLocks noGrp="1"/>
          </p:cNvSpPr>
          <p:nvPr>
            <p:ph type="subTitle" idx="1"/>
          </p:nvPr>
        </p:nvSpPr>
        <p:spPr>
          <a:xfrm>
            <a:off x="235131" y="899411"/>
            <a:ext cx="11721738" cy="5822064"/>
          </a:xfrm>
        </p:spPr>
        <p:txBody>
          <a:bodyPr>
            <a:noAutofit/>
          </a:bodyPr>
          <a:lstStyle/>
          <a:p>
            <a:pPr marL="571500" indent="-571500" algn="l">
              <a:buFont typeface="Arial" panose="020B0604020202020204" pitchFamily="34" charset="0"/>
              <a:buChar char="•"/>
            </a:pPr>
            <a:r>
              <a:rPr lang="ja-JP" altLang="en-US" sz="3600" dirty="0">
                <a:solidFill>
                  <a:srgbClr val="FF0000"/>
                </a:solidFill>
                <a:latin typeface="ＭＳ Ｐゴシック" panose="020B0600070205080204" pitchFamily="50" charset="-128"/>
                <a:ea typeface="ＭＳ Ｐゴシック" panose="020B0600070205080204" pitchFamily="50" charset="-128"/>
              </a:rPr>
              <a:t>小児期や思春期にＨＰＡ軸に負荷がかかりすぎると</a:t>
            </a:r>
            <a:r>
              <a:rPr lang="ja-JP" altLang="en-US" sz="3600" dirty="0">
                <a:latin typeface="ＭＳ Ｐゴシック" panose="020B0600070205080204" pitchFamily="50" charset="-128"/>
                <a:ea typeface="ＭＳ Ｐゴシック" panose="020B0600070205080204" pitchFamily="50" charset="-128"/>
              </a:rPr>
              <a:t>、長期にわたる副作用が表れる</a:t>
            </a:r>
            <a:endParaRPr lang="en-US" altLang="ja-JP" sz="3600" dirty="0">
              <a:latin typeface="ＭＳ Ｐゴシック" panose="020B0600070205080204" pitchFamily="50" charset="-128"/>
              <a:ea typeface="ＭＳ Ｐゴシック" panose="020B0600070205080204" pitchFamily="50" charset="-128"/>
            </a:endParaRPr>
          </a:p>
          <a:p>
            <a:pPr marL="571500" indent="-571500" algn="l">
              <a:buFont typeface="Arial" panose="020B0604020202020204" pitchFamily="34" charset="0"/>
              <a:buChar char="•"/>
            </a:pPr>
            <a:r>
              <a:rPr lang="ja-JP" altLang="en-US" sz="3600" u="sng" dirty="0">
                <a:latin typeface="ＭＳ Ｐゴシック" panose="020B0600070205080204" pitchFamily="50" charset="-128"/>
                <a:ea typeface="ＭＳ Ｐゴシック" panose="020B0600070205080204" pitchFamily="50" charset="-128"/>
              </a:rPr>
              <a:t>ストレけた時点での影響だけでなく、</a:t>
            </a:r>
            <a:r>
              <a:rPr lang="ja-JP" altLang="en-US" sz="3600" u="sng" dirty="0">
                <a:solidFill>
                  <a:srgbClr val="FF0000"/>
                </a:solidFill>
                <a:latin typeface="ＭＳ Ｐゴシック" panose="020B0600070205080204" pitchFamily="50" charset="-128"/>
                <a:ea typeface="ＭＳ Ｐゴシック" panose="020B0600070205080204" pitchFamily="50" charset="-128"/>
              </a:rPr>
              <a:t>子どものころに慢性的なストレスを受けると</a:t>
            </a:r>
            <a:r>
              <a:rPr lang="ja-JP" altLang="en-US" sz="3600" u="sng" dirty="0">
                <a:latin typeface="ＭＳ Ｐゴシック" panose="020B0600070205080204" pitchFamily="50" charset="-128"/>
                <a:ea typeface="ＭＳ Ｐゴシック" panose="020B0600070205080204" pitchFamily="50" charset="-128"/>
              </a:rPr>
              <a:t>、その後の人生におけるストレス反応が生物学的に再プログラミングされてしまう</a:t>
            </a:r>
            <a:endParaRPr lang="en-US" altLang="ja-JP" sz="3600" u="sng" dirty="0">
              <a:latin typeface="ＭＳ Ｐゴシック" panose="020B0600070205080204" pitchFamily="50" charset="-128"/>
              <a:ea typeface="ＭＳ Ｐゴシック" panose="020B0600070205080204" pitchFamily="50" charset="-128"/>
            </a:endParaRPr>
          </a:p>
          <a:p>
            <a:pPr marL="571500" indent="-571500" algn="l">
              <a:buFont typeface="Arial" panose="020B0604020202020204" pitchFamily="34" charset="0"/>
              <a:buChar char="•"/>
            </a:pPr>
            <a:r>
              <a:rPr lang="ja-JP" altLang="en-US" sz="3600" dirty="0">
                <a:latin typeface="ＭＳ Ｐゴシック" panose="020B0600070205080204" pitchFamily="50" charset="-128"/>
                <a:ea typeface="ＭＳ Ｐゴシック" panose="020B0600070205080204" pitchFamily="50" charset="-128"/>
              </a:rPr>
              <a:t>その結果、</a:t>
            </a:r>
            <a:r>
              <a:rPr lang="en-US" altLang="ja-JP" sz="3600" dirty="0">
                <a:latin typeface="ＭＳ Ｐゴシック" panose="020B0600070205080204" pitchFamily="50" charset="-128"/>
                <a:ea typeface="ＭＳ Ｐゴシック" panose="020B0600070205080204" pitchFamily="50" charset="-128"/>
              </a:rPr>
              <a:t>30</a:t>
            </a:r>
            <a:r>
              <a:rPr lang="ja-JP" altLang="en-US" sz="3600" dirty="0">
                <a:latin typeface="ＭＳ Ｐゴシック" panose="020B0600070205080204" pitchFamily="50" charset="-128"/>
                <a:ea typeface="ＭＳ Ｐゴシック" panose="020B0600070205080204" pitchFamily="50" charset="-128"/>
              </a:rPr>
              <a:t>歳、</a:t>
            </a:r>
            <a:r>
              <a:rPr lang="en-US" altLang="ja-JP" sz="3600" dirty="0">
                <a:latin typeface="ＭＳ Ｐゴシック" panose="020B0600070205080204" pitchFamily="50" charset="-128"/>
                <a:ea typeface="ＭＳ Ｐゴシック" panose="020B0600070205080204" pitchFamily="50" charset="-128"/>
              </a:rPr>
              <a:t>40</a:t>
            </a:r>
            <a:r>
              <a:rPr lang="ja-JP" altLang="en-US" sz="3600" dirty="0">
                <a:latin typeface="ＭＳ Ｐゴシック" panose="020B0600070205080204" pitchFamily="50" charset="-128"/>
                <a:ea typeface="ＭＳ Ｐゴシック" panose="020B0600070205080204" pitchFamily="50" charset="-128"/>
              </a:rPr>
              <a:t>歳、</a:t>
            </a:r>
            <a:r>
              <a:rPr lang="en-US" altLang="ja-JP" sz="3600" dirty="0">
                <a:latin typeface="ＭＳ Ｐゴシック" panose="020B0600070205080204" pitchFamily="50" charset="-128"/>
                <a:ea typeface="ＭＳ Ｐゴシック" panose="020B0600070205080204" pitchFamily="50" charset="-128"/>
              </a:rPr>
              <a:t>50</a:t>
            </a:r>
            <a:r>
              <a:rPr lang="ja-JP" altLang="en-US" sz="3600" dirty="0">
                <a:latin typeface="ＭＳ Ｐゴシック" panose="020B0600070205080204" pitchFamily="50" charset="-128"/>
                <a:ea typeface="ＭＳ Ｐゴシック" panose="020B0600070205080204" pitchFamily="50" charset="-128"/>
              </a:rPr>
              <a:t>歳</a:t>
            </a:r>
            <a:r>
              <a:rPr lang="en-US" altLang="ja-JP" sz="3600" dirty="0">
                <a:latin typeface="ＭＳ Ｐゴシック" panose="020B0600070205080204" pitchFamily="50" charset="-128"/>
                <a:ea typeface="ＭＳ Ｐゴシック" panose="020B0600070205080204" pitchFamily="50" charset="-128"/>
              </a:rPr>
              <a:t>……</a:t>
            </a:r>
            <a:r>
              <a:rPr lang="ja-JP" altLang="en-US" sz="3600" dirty="0">
                <a:latin typeface="ＭＳ Ｐゴシック" panose="020B0600070205080204" pitchFamily="50" charset="-128"/>
                <a:ea typeface="ＭＳ Ｐゴシック" panose="020B0600070205080204" pitchFamily="50" charset="-128"/>
              </a:rPr>
              <a:t>となるにつれ、</a:t>
            </a:r>
            <a:r>
              <a:rPr lang="ja-JP" altLang="en-US" sz="3600" dirty="0">
                <a:solidFill>
                  <a:srgbClr val="0000CC"/>
                </a:solidFill>
                <a:latin typeface="ＭＳ Ｐゴシック" panose="020B0600070205080204" pitchFamily="50" charset="-128"/>
                <a:ea typeface="ＭＳ Ｐゴシック" panose="020B0600070205080204" pitchFamily="50" charset="-128"/>
              </a:rPr>
              <a:t>内分泌腺や免疫の機能から体や細胞を攻撃するストレスホルモンがいつ量産されてもおかしくない状態となる</a:t>
            </a:r>
            <a:endParaRPr lang="en-US" altLang="ja-JP" sz="3600" dirty="0">
              <a:solidFill>
                <a:srgbClr val="0000CC"/>
              </a:solidFill>
              <a:latin typeface="ＭＳ Ｐゴシック" panose="020B0600070205080204" pitchFamily="50" charset="-128"/>
              <a:ea typeface="ＭＳ Ｐゴシック" panose="020B0600070205080204" pitchFamily="50" charset="-128"/>
            </a:endParaRPr>
          </a:p>
          <a:p>
            <a:pPr marL="571500" indent="-571500" algn="l">
              <a:buFont typeface="Arial" panose="020B0604020202020204" pitchFamily="34" charset="0"/>
              <a:buChar char="•"/>
            </a:pPr>
            <a:r>
              <a:rPr lang="ja-JP" altLang="en-US" sz="3600" dirty="0">
                <a:latin typeface="ＭＳ Ｐゴシック" panose="020B0600070205080204" pitchFamily="50" charset="-128"/>
                <a:ea typeface="ＭＳ Ｐゴシック" panose="020B0600070205080204" pitchFamily="50" charset="-128"/>
              </a:rPr>
              <a:t>ストレスの制御システムが損傷を受けると、</a:t>
            </a:r>
            <a:r>
              <a:rPr lang="ja-JP" altLang="en-US" sz="3600" dirty="0">
                <a:solidFill>
                  <a:srgbClr val="00B050"/>
                </a:solidFill>
                <a:latin typeface="ＭＳ Ｐゴシック" panose="020B0600070205080204" pitchFamily="50" charset="-128"/>
                <a:ea typeface="ＭＳ Ｐゴシック" panose="020B0600070205080204" pitchFamily="50" charset="-128"/>
              </a:rPr>
              <a:t>私たちはストレスに過剰に反応し、過敏な状態から自然に元に戻る力が低下し、</a:t>
            </a:r>
            <a:r>
              <a:rPr lang="ja-JP" altLang="en-US" sz="3600" dirty="0">
                <a:latin typeface="ＭＳ Ｐゴシック" panose="020B0600070205080204" pitchFamily="50" charset="-128"/>
                <a:ea typeface="ＭＳ Ｐゴシック" panose="020B0600070205080204" pitchFamily="50" charset="-128"/>
              </a:rPr>
              <a:t>つねに反応していることになる</a:t>
            </a:r>
          </a:p>
          <a:p>
            <a:pPr algn="l"/>
            <a:endParaRPr lang="en-US" altLang="ja-JP" sz="36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2"/>
          </p:nvPr>
        </p:nvSpPr>
        <p:spPr/>
        <p:txBody>
          <a:bodyPr/>
          <a:lstStyle/>
          <a:p>
            <a:fld id="{58E70909-AA54-413C-B4A4-65B2E83BDFAE}" type="slidenum">
              <a:rPr kumimoji="1" lang="ja-JP" altLang="en-US" smtClean="0"/>
              <a:t>110</a:t>
            </a:fld>
            <a:endParaRPr kumimoji="1" lang="ja-JP" altLang="en-US" dirty="0"/>
          </a:p>
        </p:txBody>
      </p:sp>
    </p:spTree>
    <p:extLst>
      <p:ext uri="{BB962C8B-B14F-4D97-AF65-F5344CB8AC3E}">
        <p14:creationId xmlns:p14="http://schemas.microsoft.com/office/powerpoint/2010/main" val="318536405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35130" y="136525"/>
            <a:ext cx="11721739" cy="762886"/>
          </a:xfrm>
        </p:spPr>
        <p:txBody>
          <a:bodyPr>
            <a:normAutofit/>
          </a:bodyPr>
          <a:lstStyle/>
          <a:p>
            <a:r>
              <a:rPr lang="en-US" altLang="ja-JP" sz="4800" kern="100" dirty="0">
                <a:effectLst/>
                <a:latin typeface="ＭＳ Ｐゴシック" panose="020B0600070205080204" pitchFamily="50" charset="-128"/>
                <a:ea typeface="游明朝" panose="02020400000000000000" pitchFamily="18" charset="-128"/>
                <a:cs typeface="Times New Roman" panose="02020603050405020304" pitchFamily="18" charset="0"/>
              </a:rPr>
              <a:t>PPPD </a:t>
            </a:r>
            <a:r>
              <a:rPr lang="ja-JP" altLang="ja-JP" sz="4800" kern="100" dirty="0">
                <a:effectLst/>
                <a:latin typeface="游明朝" panose="02020400000000000000" pitchFamily="18" charset="-128"/>
                <a:ea typeface="ＭＳ Ｐゴシック" panose="020B0600070205080204" pitchFamily="50" charset="-128"/>
                <a:cs typeface="Times New Roman" panose="02020603050405020304" pitchFamily="18" charset="0"/>
              </a:rPr>
              <a:t>（持続性知覚性姿勢誘発めまい）</a:t>
            </a:r>
            <a:endParaRPr kumimoji="1" lang="ja-JP" altLang="en-US" sz="4800" dirty="0">
              <a:latin typeface="ＭＳ Ｐゴシック" panose="020B0600070205080204" pitchFamily="50" charset="-128"/>
              <a:ea typeface="ＭＳ Ｐゴシック" panose="020B0600070205080204" pitchFamily="50" charset="-128"/>
            </a:endParaRPr>
          </a:p>
        </p:txBody>
      </p:sp>
      <p:sp>
        <p:nvSpPr>
          <p:cNvPr id="3" name="サブタイトル 2"/>
          <p:cNvSpPr>
            <a:spLocks noGrp="1"/>
          </p:cNvSpPr>
          <p:nvPr>
            <p:ph type="subTitle" idx="1"/>
          </p:nvPr>
        </p:nvSpPr>
        <p:spPr>
          <a:xfrm>
            <a:off x="235131" y="899411"/>
            <a:ext cx="11721738" cy="5822064"/>
          </a:xfrm>
        </p:spPr>
        <p:txBody>
          <a:bodyPr>
            <a:noAutofit/>
          </a:bodyPr>
          <a:lstStyle/>
          <a:p>
            <a:pPr marL="571500" indent="-571500" algn="just">
              <a:buFont typeface="Arial" panose="020B0604020202020204" pitchFamily="34" charset="0"/>
              <a:buChar char="•"/>
            </a:pPr>
            <a:r>
              <a:rPr lang="en-US"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PPPD</a:t>
            </a:r>
            <a:r>
              <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Persistent Postural-Perceptual Dizziness, PPPD</a:t>
            </a:r>
            <a:r>
              <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）は、</a:t>
            </a:r>
            <a:r>
              <a:rPr lang="en-US"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2017</a:t>
            </a:r>
            <a:r>
              <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年、めまいの国際学会である</a:t>
            </a:r>
            <a:r>
              <a:rPr lang="en-US"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Barany</a:t>
            </a:r>
            <a:r>
              <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学会にて</a:t>
            </a:r>
            <a:r>
              <a:rPr lang="ja-JP" altLang="en-US"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600" u="sng"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慢性めまいの原因として</a:t>
            </a:r>
            <a:r>
              <a:rPr lang="ja-JP" altLang="en-US" sz="3600" u="sng"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の「</a:t>
            </a:r>
            <a:r>
              <a:rPr lang="ja-JP" altLang="ja-JP" sz="3600" u="sng"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新たな機能性疾患の概念</a:t>
            </a:r>
            <a:r>
              <a:rPr lang="ja-JP" altLang="en-US" sz="3600" u="sng"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3600" u="sng" kern="100" dirty="0">
                <a:latin typeface="ＭＳ Ｐゴシック" panose="020B0600070205080204" pitchFamily="50" charset="-128"/>
                <a:ea typeface="ＭＳ Ｐゴシック" panose="020B0600070205080204" pitchFamily="50" charset="-128"/>
                <a:cs typeface="Times New Roman" panose="02020603050405020304" pitchFamily="18" charset="0"/>
              </a:rPr>
              <a:t>が</a:t>
            </a:r>
            <a:r>
              <a:rPr lang="ja-JP" altLang="en-US" sz="3600" u="sng"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発表された</a:t>
            </a:r>
            <a:endParaRPr lang="en-US" altLang="ja-JP" sz="3600" u="sng"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just">
              <a:buFont typeface="Arial" panose="020B0604020202020204" pitchFamily="34" charset="0"/>
              <a:buChar char="•"/>
            </a:pPr>
            <a:r>
              <a:rPr lang="ja-JP" altLang="ja-JP" sz="3600" u="sng"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機能性疾患とは、</a:t>
            </a:r>
            <a:r>
              <a:rPr lang="ja-JP" altLang="en-US" sz="3600" u="sng" kern="100" dirty="0">
                <a:solidFill>
                  <a:srgbClr val="0000CC"/>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600" u="sng" kern="100" dirty="0">
                <a:solidFill>
                  <a:srgbClr val="0000CC"/>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身体のどこかに特に異常がないが症状はある状態</a:t>
            </a:r>
            <a:r>
              <a:rPr lang="ja-JP" altLang="en-US" sz="3600" u="sng" kern="100" dirty="0">
                <a:solidFill>
                  <a:srgbClr val="0000CC"/>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3600" u="sng"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の</a:t>
            </a:r>
            <a:r>
              <a:rPr lang="ja-JP" altLang="ja-JP" sz="3600" u="sng"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ことを示してい</a:t>
            </a:r>
            <a:r>
              <a:rPr lang="ja-JP" altLang="en-US" sz="3600" u="sng"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る</a:t>
            </a:r>
            <a:endParaRPr lang="en-US" altLang="ja-JP" sz="3600" u="sng"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just">
              <a:buFont typeface="Arial" panose="020B0604020202020204" pitchFamily="34" charset="0"/>
              <a:buChar char="•"/>
            </a:pPr>
            <a:r>
              <a:rPr lang="ja-JP" altLang="en-US" sz="3600" kern="100" dirty="0">
                <a:solidFill>
                  <a:srgbClr val="00B05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600" kern="100" dirty="0">
                <a:solidFill>
                  <a:srgbClr val="00B05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今まで</a:t>
            </a:r>
            <a:r>
              <a:rPr lang="ja-JP" altLang="en-US" sz="3600" kern="100" dirty="0">
                <a:solidFill>
                  <a:srgbClr val="00B05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は</a:t>
            </a:r>
            <a:r>
              <a:rPr lang="ja-JP" altLang="ja-JP" sz="3600" kern="100" dirty="0">
                <a:solidFill>
                  <a:srgbClr val="00B05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原因不明と言われていためまい</a:t>
            </a:r>
            <a:r>
              <a:rPr lang="ja-JP" altLang="en-US" sz="3600" kern="100" dirty="0">
                <a:solidFill>
                  <a:srgbClr val="00B05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が</a:t>
            </a:r>
            <a:r>
              <a:rPr lang="en-US"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PPPD </a:t>
            </a:r>
            <a:r>
              <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に当てはまる</a:t>
            </a:r>
            <a:endParaRPr lang="en-US"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571500" indent="-571500" algn="just">
              <a:buFont typeface="Arial" panose="020B0604020202020204" pitchFamily="34" charset="0"/>
              <a:buChar char="•"/>
            </a:pPr>
            <a:r>
              <a:rPr lang="ja-JP" altLang="en-US"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病院に行っても、</a:t>
            </a:r>
            <a:r>
              <a:rPr lang="ja-JP" altLang="en-US" sz="3600" kern="100" dirty="0">
                <a:solidFill>
                  <a:srgbClr val="7030A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「原因がはっきりしないまま長引く慢性的なめまい」</a:t>
            </a:r>
            <a:r>
              <a:rPr lang="ja-JP" altLang="en-US"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に悩んでいた人が、本当は</a:t>
            </a:r>
            <a:r>
              <a:rPr lang="en-US"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PPPD</a:t>
            </a:r>
            <a:r>
              <a:rPr lang="ja-JP" altLang="en-US"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だったのではないか</a:t>
            </a:r>
            <a:endPar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l"/>
            <a:endParaRPr lang="en-US" altLang="ja-JP" sz="36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2"/>
          </p:nvPr>
        </p:nvSpPr>
        <p:spPr/>
        <p:txBody>
          <a:bodyPr/>
          <a:lstStyle/>
          <a:p>
            <a:fld id="{58E70909-AA54-413C-B4A4-65B2E83BDFAE}" type="slidenum">
              <a:rPr kumimoji="1" lang="ja-JP" altLang="en-US" smtClean="0"/>
              <a:t>111</a:t>
            </a:fld>
            <a:endParaRPr kumimoji="1" lang="ja-JP" altLang="en-US" dirty="0"/>
          </a:p>
        </p:txBody>
      </p:sp>
    </p:spTree>
    <p:extLst>
      <p:ext uri="{BB962C8B-B14F-4D97-AF65-F5344CB8AC3E}">
        <p14:creationId xmlns:p14="http://schemas.microsoft.com/office/powerpoint/2010/main" val="210391359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35130" y="136525"/>
            <a:ext cx="11721739" cy="762886"/>
          </a:xfrm>
        </p:spPr>
        <p:txBody>
          <a:bodyPr>
            <a:normAutofit/>
          </a:bodyPr>
          <a:lstStyle/>
          <a:p>
            <a:r>
              <a:rPr lang="en-US" altLang="ja-JP" sz="4800" kern="100" dirty="0">
                <a:effectLst/>
                <a:latin typeface="ＭＳ Ｐゴシック" panose="020B0600070205080204" pitchFamily="50" charset="-128"/>
                <a:ea typeface="游明朝" panose="02020400000000000000" pitchFamily="18" charset="-128"/>
                <a:cs typeface="Times New Roman" panose="02020603050405020304" pitchFamily="18" charset="0"/>
              </a:rPr>
              <a:t>PPPD </a:t>
            </a:r>
            <a:r>
              <a:rPr lang="ja-JP" altLang="ja-JP" sz="4800" kern="100" dirty="0">
                <a:effectLst/>
                <a:latin typeface="游明朝" panose="02020400000000000000" pitchFamily="18" charset="-128"/>
                <a:ea typeface="ＭＳ Ｐゴシック" panose="020B0600070205080204" pitchFamily="50" charset="-128"/>
                <a:cs typeface="Times New Roman" panose="02020603050405020304" pitchFamily="18" charset="0"/>
              </a:rPr>
              <a:t>（持続性知覚性姿勢誘発めまい）</a:t>
            </a:r>
            <a:endParaRPr kumimoji="1" lang="ja-JP" altLang="en-US" sz="4800" dirty="0">
              <a:latin typeface="ＭＳ Ｐゴシック" panose="020B0600070205080204" pitchFamily="50" charset="-128"/>
              <a:ea typeface="ＭＳ Ｐゴシック" panose="020B0600070205080204" pitchFamily="50" charset="-128"/>
            </a:endParaRPr>
          </a:p>
        </p:txBody>
      </p:sp>
      <p:sp>
        <p:nvSpPr>
          <p:cNvPr id="3" name="サブタイトル 2"/>
          <p:cNvSpPr>
            <a:spLocks noGrp="1"/>
          </p:cNvSpPr>
          <p:nvPr>
            <p:ph type="subTitle" idx="1"/>
          </p:nvPr>
        </p:nvSpPr>
        <p:spPr>
          <a:xfrm>
            <a:off x="235131" y="899411"/>
            <a:ext cx="11721738" cy="5822064"/>
          </a:xfrm>
        </p:spPr>
        <p:txBody>
          <a:bodyPr>
            <a:noAutofit/>
          </a:bodyPr>
          <a:lstStyle/>
          <a:p>
            <a:pPr marL="571500" indent="-571500" algn="just">
              <a:buFont typeface="Arial" panose="020B0604020202020204" pitchFamily="34" charset="0"/>
              <a:buChar char="•"/>
            </a:pPr>
            <a:r>
              <a:rPr lang="ja-JP" altLang="ja-JP" sz="3600" kern="100" dirty="0">
                <a:solidFill>
                  <a:srgbClr val="FF0000"/>
                </a:solidFill>
                <a:effectLst/>
                <a:latin typeface="游明朝" panose="02020400000000000000" pitchFamily="18" charset="-128"/>
                <a:ea typeface="ＭＳ Ｐゴシック" panose="020B0600070205080204" pitchFamily="50" charset="-128"/>
                <a:cs typeface="Times New Roman" panose="02020603050405020304" pitchFamily="18" charset="0"/>
              </a:rPr>
              <a:t>回転性のあるぐるぐるめまい</a:t>
            </a:r>
            <a:r>
              <a:rPr lang="ja-JP" altLang="ja-JP" sz="3600" kern="100" dirty="0">
                <a:effectLst/>
                <a:latin typeface="游明朝" panose="02020400000000000000" pitchFamily="18" charset="-128"/>
                <a:ea typeface="ＭＳ Ｐゴシック" panose="020B0600070205080204" pitchFamily="50" charset="-128"/>
                <a:cs typeface="Times New Roman" panose="02020603050405020304" pitchFamily="18" charset="0"/>
              </a:rPr>
              <a:t>：自分や周囲が動いているような状態になる</a:t>
            </a:r>
            <a:r>
              <a:rPr lang="en-US" altLang="ja-JP" sz="3600" kern="100" dirty="0">
                <a:effectLst/>
                <a:latin typeface="游明朝" panose="02020400000000000000" pitchFamily="18" charset="-128"/>
                <a:ea typeface="ＭＳ Ｐゴシック" panose="020B0600070205080204" pitchFamily="50" charset="-128"/>
                <a:cs typeface="Times New Roman" panose="02020603050405020304" pitchFamily="18" charset="0"/>
              </a:rPr>
              <a:t>/</a:t>
            </a:r>
            <a:r>
              <a:rPr lang="ja-JP" altLang="ja-JP" sz="3600" kern="100" dirty="0">
                <a:effectLst/>
                <a:latin typeface="游明朝" panose="02020400000000000000" pitchFamily="18" charset="-128"/>
                <a:ea typeface="ＭＳ Ｐゴシック" panose="020B0600070205080204" pitchFamily="50" charset="-128"/>
                <a:cs typeface="Times New Roman" panose="02020603050405020304" pitchFamily="18" charset="0"/>
              </a:rPr>
              <a:t>障害部位は耳（内耳）・脳</a:t>
            </a:r>
            <a:endParaRPr lang="en-US" altLang="ja-JP" sz="3600" kern="100" dirty="0">
              <a:latin typeface="游明朝" panose="02020400000000000000" pitchFamily="18" charset="-128"/>
              <a:ea typeface="游明朝" panose="02020400000000000000" pitchFamily="18" charset="-128"/>
              <a:cs typeface="Times New Roman" panose="02020603050405020304" pitchFamily="18" charset="0"/>
            </a:endParaRPr>
          </a:p>
          <a:p>
            <a:pPr marL="571500" indent="-571500" algn="just">
              <a:buFont typeface="Arial" panose="020B0604020202020204" pitchFamily="34" charset="0"/>
              <a:buChar char="•"/>
            </a:pPr>
            <a:r>
              <a:rPr lang="ja-JP" altLang="ja-JP" sz="3600" kern="100" dirty="0">
                <a:solidFill>
                  <a:srgbClr val="FF0000"/>
                </a:solidFill>
                <a:effectLst/>
                <a:latin typeface="游明朝" panose="02020400000000000000" pitchFamily="18" charset="-128"/>
                <a:ea typeface="ＭＳ Ｐゴシック" panose="020B0600070205080204" pitchFamily="50" charset="-128"/>
                <a:cs typeface="Times New Roman" panose="02020603050405020304" pitchFamily="18" charset="0"/>
              </a:rPr>
              <a:t>浮遊感のあるふわふわしためまい</a:t>
            </a:r>
            <a:r>
              <a:rPr lang="ja-JP" altLang="ja-JP" sz="3600" kern="100" dirty="0">
                <a:effectLst/>
                <a:latin typeface="游明朝" panose="02020400000000000000" pitchFamily="18" charset="-128"/>
                <a:ea typeface="ＭＳ Ｐゴシック" panose="020B0600070205080204" pitchFamily="50" charset="-128"/>
                <a:cs typeface="Times New Roman" panose="02020603050405020304" pitchFamily="18" charset="0"/>
              </a:rPr>
              <a:t>：浮いた感じ、クラクラした状態になる</a:t>
            </a:r>
            <a:r>
              <a:rPr lang="en-US" altLang="ja-JP" sz="3600" kern="100" dirty="0">
                <a:effectLst/>
                <a:latin typeface="游明朝" panose="02020400000000000000" pitchFamily="18" charset="-128"/>
                <a:ea typeface="ＭＳ Ｐゴシック" panose="020B0600070205080204" pitchFamily="50" charset="-128"/>
                <a:cs typeface="Times New Roman" panose="02020603050405020304" pitchFamily="18" charset="0"/>
              </a:rPr>
              <a:t>/</a:t>
            </a:r>
            <a:r>
              <a:rPr lang="ja-JP" altLang="ja-JP" sz="3600" kern="100" dirty="0">
                <a:effectLst/>
                <a:latin typeface="游明朝" panose="02020400000000000000" pitchFamily="18" charset="-128"/>
                <a:ea typeface="ＭＳ Ｐゴシック" panose="020B0600070205080204" pitchFamily="50" charset="-128"/>
                <a:cs typeface="Times New Roman" panose="02020603050405020304" pitchFamily="18" charset="0"/>
              </a:rPr>
              <a:t>障害部位は心因性・脳</a:t>
            </a:r>
            <a:endParaRPr lang="en-US" altLang="ja-JP" sz="3600" kern="100" dirty="0">
              <a:latin typeface="游明朝" panose="02020400000000000000" pitchFamily="18" charset="-128"/>
              <a:ea typeface="游明朝" panose="02020400000000000000" pitchFamily="18" charset="-128"/>
              <a:cs typeface="Times New Roman" panose="02020603050405020304" pitchFamily="18" charset="0"/>
            </a:endParaRPr>
          </a:p>
          <a:p>
            <a:pPr marL="571500" indent="-571500" algn="just">
              <a:buFont typeface="Arial" panose="020B0604020202020204" pitchFamily="34" charset="0"/>
              <a:buChar char="•"/>
            </a:pPr>
            <a:r>
              <a:rPr lang="ja-JP" altLang="ja-JP" sz="3600" kern="100" dirty="0">
                <a:solidFill>
                  <a:srgbClr val="FF0000"/>
                </a:solidFill>
                <a:effectLst/>
                <a:latin typeface="游明朝" panose="02020400000000000000" pitchFamily="18" charset="-128"/>
                <a:ea typeface="ＭＳ Ｐゴシック" panose="020B0600070205080204" pitchFamily="50" charset="-128"/>
                <a:cs typeface="Times New Roman" panose="02020603050405020304" pitchFamily="18" charset="0"/>
              </a:rPr>
              <a:t>立ちくらみ</a:t>
            </a:r>
            <a:r>
              <a:rPr lang="ja-JP" altLang="ja-JP" sz="3600" kern="100" dirty="0">
                <a:effectLst/>
                <a:latin typeface="游明朝" panose="02020400000000000000" pitchFamily="18" charset="-128"/>
                <a:ea typeface="ＭＳ Ｐゴシック" panose="020B0600070205080204" pitchFamily="50" charset="-128"/>
                <a:cs typeface="Times New Roman" panose="02020603050405020304" pitchFamily="18" charset="0"/>
              </a:rPr>
              <a:t>：立ち上がった時にフラっとする</a:t>
            </a:r>
            <a:r>
              <a:rPr lang="en-US" altLang="ja-JP" sz="3600" kern="100" dirty="0">
                <a:effectLst/>
                <a:latin typeface="游明朝" panose="02020400000000000000" pitchFamily="18" charset="-128"/>
                <a:ea typeface="ＭＳ Ｐゴシック" panose="020B0600070205080204" pitchFamily="50" charset="-128"/>
                <a:cs typeface="Times New Roman" panose="02020603050405020304" pitchFamily="18" charset="0"/>
              </a:rPr>
              <a:t>/</a:t>
            </a:r>
            <a:r>
              <a:rPr lang="ja-JP" altLang="ja-JP" sz="3600" kern="100" dirty="0">
                <a:effectLst/>
                <a:latin typeface="游明朝" panose="02020400000000000000" pitchFamily="18" charset="-128"/>
                <a:ea typeface="ＭＳ Ｐゴシック" panose="020B0600070205080204" pitchFamily="50" charset="-128"/>
                <a:cs typeface="Times New Roman" panose="02020603050405020304" pitchFamily="18" charset="0"/>
              </a:rPr>
              <a:t>貧血、低血圧、脱水の症状がある</a:t>
            </a:r>
            <a:endParaRPr lang="ja-JP" altLang="ja-JP" sz="36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en-US" altLang="ja-JP" sz="3600" kern="100" dirty="0">
                <a:effectLst/>
                <a:latin typeface="ＭＳ Ｐゴシック" panose="020B0600070205080204" pitchFamily="50" charset="-128"/>
                <a:ea typeface="游明朝" panose="02020400000000000000" pitchFamily="18" charset="-128"/>
                <a:cs typeface="Times New Roman" panose="02020603050405020304" pitchFamily="18" charset="0"/>
              </a:rPr>
              <a:t> </a:t>
            </a:r>
            <a:r>
              <a:rPr lang="ja-JP" altLang="ja-JP" sz="3600" kern="100" dirty="0">
                <a:effectLst/>
                <a:latin typeface="游明朝" panose="02020400000000000000" pitchFamily="18" charset="-128"/>
                <a:ea typeface="ＭＳ Ｐゴシック" panose="020B0600070205080204" pitchFamily="50" charset="-128"/>
                <a:cs typeface="Times New Roman" panose="02020603050405020304" pitchFamily="18" charset="0"/>
              </a:rPr>
              <a:t>発症する頻度の高い病態</a:t>
            </a:r>
            <a:r>
              <a:rPr lang="ja-JP" altLang="en-US" sz="3600" kern="100" dirty="0">
                <a:effectLst/>
                <a:latin typeface="游明朝" panose="02020400000000000000" pitchFamily="18" charset="-128"/>
                <a:ea typeface="ＭＳ Ｐゴシック" panose="020B0600070205080204" pitchFamily="50" charset="-128"/>
                <a:cs typeface="Times New Roman" panose="02020603050405020304" pitchFamily="18" charset="0"/>
              </a:rPr>
              <a:t>（</a:t>
            </a:r>
            <a:r>
              <a:rPr lang="en-US" altLang="ja-JP" sz="3600" kern="100" dirty="0">
                <a:effectLst/>
                <a:latin typeface="游明朝" panose="02020400000000000000" pitchFamily="18" charset="-128"/>
                <a:ea typeface="ＭＳ Ｐゴシック" panose="020B0600070205080204" pitchFamily="50" charset="-128"/>
                <a:cs typeface="Times New Roman" panose="02020603050405020304" pitchFamily="18" charset="0"/>
              </a:rPr>
              <a:t> PPPD </a:t>
            </a:r>
            <a:r>
              <a:rPr lang="ja-JP" altLang="ja-JP" sz="3600" kern="100" dirty="0">
                <a:effectLst/>
                <a:latin typeface="游明朝" panose="02020400000000000000" pitchFamily="18" charset="-128"/>
                <a:ea typeface="ＭＳ Ｐゴシック" panose="020B0600070205080204" pitchFamily="50" charset="-128"/>
                <a:cs typeface="Times New Roman" panose="02020603050405020304" pitchFamily="18" charset="0"/>
              </a:rPr>
              <a:t>症例の</a:t>
            </a:r>
            <a:r>
              <a:rPr lang="ja-JP" altLang="en-US" sz="3600" kern="100" dirty="0">
                <a:effectLst/>
                <a:latin typeface="游明朝" panose="02020400000000000000" pitchFamily="18" charset="-128"/>
                <a:ea typeface="ＭＳ Ｐゴシック" panose="020B0600070205080204" pitchFamily="50" charset="-128"/>
                <a:cs typeface="Times New Roman" panose="02020603050405020304" pitchFamily="18" charset="0"/>
              </a:rPr>
              <a:t>なかの％）</a:t>
            </a:r>
            <a:endParaRPr lang="ja-JP" altLang="ja-JP" sz="36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3600" kern="100" dirty="0">
                <a:solidFill>
                  <a:srgbClr val="0000CC"/>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末梢性／中枢性の前庭疾患</a:t>
            </a:r>
            <a:r>
              <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25</a:t>
            </a:r>
            <a:r>
              <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30</a:t>
            </a:r>
            <a:r>
              <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36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600" kern="100" dirty="0">
                <a:solidFill>
                  <a:srgbClr val="0000CC"/>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前庭片頭痛の発作</a:t>
            </a:r>
            <a:r>
              <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15</a:t>
            </a:r>
            <a:r>
              <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20</a:t>
            </a:r>
            <a:r>
              <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36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600" kern="100" dirty="0">
                <a:solidFill>
                  <a:srgbClr val="0000CC"/>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顕著な浮遊感を示すパニック発作／全般性不安</a:t>
            </a:r>
            <a:r>
              <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各</a:t>
            </a:r>
            <a:r>
              <a:rPr lang="en-US"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15</a:t>
            </a:r>
            <a:r>
              <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36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600" kern="100" dirty="0">
                <a:solidFill>
                  <a:srgbClr val="0000CC"/>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脳しんとう／むち打ち症</a:t>
            </a:r>
            <a:r>
              <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10</a:t>
            </a:r>
            <a:r>
              <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15</a:t>
            </a:r>
            <a:r>
              <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36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600" kern="100" dirty="0">
                <a:solidFill>
                  <a:srgbClr val="0000CC"/>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自律神経障害</a:t>
            </a:r>
            <a:r>
              <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7</a:t>
            </a:r>
            <a:r>
              <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lang="en-US" altLang="ja-JP" sz="36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2"/>
          </p:nvPr>
        </p:nvSpPr>
        <p:spPr/>
        <p:txBody>
          <a:bodyPr/>
          <a:lstStyle/>
          <a:p>
            <a:fld id="{58E70909-AA54-413C-B4A4-65B2E83BDFAE}" type="slidenum">
              <a:rPr kumimoji="1" lang="ja-JP" altLang="en-US" smtClean="0"/>
              <a:t>112</a:t>
            </a:fld>
            <a:endParaRPr kumimoji="1" lang="ja-JP" altLang="en-US" dirty="0"/>
          </a:p>
        </p:txBody>
      </p:sp>
    </p:spTree>
    <p:extLst>
      <p:ext uri="{BB962C8B-B14F-4D97-AF65-F5344CB8AC3E}">
        <p14:creationId xmlns:p14="http://schemas.microsoft.com/office/powerpoint/2010/main" val="177148575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35130" y="136525"/>
            <a:ext cx="11721739" cy="762886"/>
          </a:xfrm>
        </p:spPr>
        <p:txBody>
          <a:bodyPr>
            <a:normAutofit/>
          </a:bodyPr>
          <a:lstStyle/>
          <a:p>
            <a:r>
              <a:rPr lang="ja-JP" altLang="en-US" sz="4800" dirty="0">
                <a:latin typeface="ＭＳ Ｐゴシック" panose="020B0600070205080204" pitchFamily="50" charset="-128"/>
                <a:ea typeface="ＭＳ Ｐゴシック" panose="020B0600070205080204" pitchFamily="50" charset="-128"/>
              </a:rPr>
              <a:t>質問に答えて</a:t>
            </a:r>
            <a:endParaRPr kumimoji="1" lang="ja-JP" altLang="en-US" sz="4800" dirty="0">
              <a:latin typeface="ＭＳ Ｐゴシック" panose="020B0600070205080204" pitchFamily="50" charset="-128"/>
              <a:ea typeface="ＭＳ Ｐゴシック" panose="020B0600070205080204" pitchFamily="50" charset="-128"/>
            </a:endParaRPr>
          </a:p>
        </p:txBody>
      </p:sp>
      <p:sp>
        <p:nvSpPr>
          <p:cNvPr id="3" name="サブタイトル 2"/>
          <p:cNvSpPr>
            <a:spLocks noGrp="1"/>
          </p:cNvSpPr>
          <p:nvPr>
            <p:ph type="subTitle" idx="1"/>
          </p:nvPr>
        </p:nvSpPr>
        <p:spPr>
          <a:xfrm>
            <a:off x="235131" y="899411"/>
            <a:ext cx="11721738" cy="5822064"/>
          </a:xfrm>
        </p:spPr>
        <p:txBody>
          <a:bodyPr>
            <a:noAutofit/>
          </a:bodyPr>
          <a:lstStyle/>
          <a:p>
            <a:pPr algn="just"/>
            <a:r>
              <a:rPr lang="ja-JP" altLang="en-US" sz="3200" kern="1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altLang="ja-JP" sz="3200" kern="1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rPr>
              <a:t>Q</a:t>
            </a:r>
            <a:r>
              <a:rPr lang="ja-JP" altLang="en-US" sz="3200" kern="1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rPr>
              <a:t>１）　</a:t>
            </a:r>
            <a:r>
              <a:rPr lang="ja-JP" altLang="ja-JP" sz="3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なぜ最近になって、この「ＨＳＰ」という概念が認識されるようになったのでしょうか</a:t>
            </a:r>
            <a:r>
              <a:rPr lang="ja-JP" altLang="en-US" sz="3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lang="en-US" altLang="ja-JP" sz="3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r>
              <a:rPr lang="ja-JP" altLang="en-US" sz="3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altLang="ja-JP" sz="3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2015</a:t>
            </a:r>
            <a:r>
              <a:rPr lang="ja-JP" altLang="en-US" sz="3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年に苑田純子さんの</a:t>
            </a:r>
            <a:r>
              <a:rPr lang="ja-JP" altLang="en-US" sz="3200" kern="100" dirty="0">
                <a:solidFill>
                  <a:srgbClr val="00B050"/>
                </a:solidFill>
                <a:latin typeface="ＭＳ Ｐゴシック" panose="020B0600070205080204" pitchFamily="50" charset="-128"/>
                <a:ea typeface="ＭＳ Ｐゴシック" panose="020B0600070205080204" pitchFamily="50" charset="-128"/>
                <a:cs typeface="Times New Roman" panose="02020603050405020304" pitchFamily="18" charset="0"/>
              </a:rPr>
              <a:t>「敏感すぎて困っている自分の対処法」</a:t>
            </a:r>
            <a:r>
              <a:rPr lang="ja-JP" altLang="en-US" sz="3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と私の</a:t>
            </a:r>
            <a:r>
              <a:rPr lang="ja-JP" altLang="en-US" sz="3200" kern="100" dirty="0">
                <a:solidFill>
                  <a:srgbClr val="00B050"/>
                </a:solidFill>
                <a:latin typeface="ＭＳ Ｐゴシック" panose="020B0600070205080204" pitchFamily="50" charset="-128"/>
                <a:ea typeface="ＭＳ Ｐゴシック" panose="020B0600070205080204" pitchFamily="50" charset="-128"/>
                <a:cs typeface="Times New Roman" panose="02020603050405020304" pitchFamily="18" charset="0"/>
              </a:rPr>
              <a:t>「気にしすぎ人間へ」</a:t>
            </a:r>
            <a:r>
              <a:rPr lang="ja-JP" altLang="en-US" sz="3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が出版され、２０１８年に武田友紀さんの</a:t>
            </a:r>
            <a:r>
              <a:rPr lang="ja-JP" altLang="en-US" sz="3200" kern="100" dirty="0">
                <a:solidFill>
                  <a:srgbClr val="00B050"/>
                </a:solidFill>
                <a:latin typeface="ＭＳ Ｐゴシック" panose="020B0600070205080204" pitchFamily="50" charset="-128"/>
                <a:ea typeface="ＭＳ Ｐゴシック" panose="020B0600070205080204" pitchFamily="50" charset="-128"/>
                <a:cs typeface="Times New Roman" panose="02020603050405020304" pitchFamily="18" charset="0"/>
              </a:rPr>
              <a:t>「繊細さんの本」</a:t>
            </a:r>
            <a:r>
              <a:rPr lang="ja-JP" altLang="en-US" sz="3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が出版されたことで一気に広まりました。それだけニーズがあったのだと思われます。</a:t>
            </a:r>
            <a:endParaRPr lang="en-US" altLang="ja-JP" sz="32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r>
              <a:rPr lang="ja-JP" altLang="en-US" sz="3200" kern="1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altLang="ja-JP" sz="3200" kern="1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rPr>
              <a:t>Q2</a:t>
            </a:r>
            <a:r>
              <a:rPr lang="ja-JP" altLang="en-US" sz="3200" kern="1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ja-JP" sz="3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ＨＳＰ当事者は、自分自身のこの特徴をどのように理解し、生活していけばよいのでしょうか</a:t>
            </a:r>
            <a:r>
              <a:rPr lang="ja-JP" altLang="en-US" sz="3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lang="en-US" altLang="ja-JP" sz="3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r>
              <a:rPr lang="ja-JP" altLang="en-US" sz="3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・・・生まれ持った</a:t>
            </a:r>
            <a:r>
              <a:rPr lang="ja-JP" altLang="en-US" sz="3200" kern="100" dirty="0">
                <a:solidFill>
                  <a:srgbClr val="0000CC"/>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遺伝素因（ストレス脆弱性）</a:t>
            </a:r>
            <a:r>
              <a:rPr lang="ja-JP" altLang="en-US" sz="3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と胎児期からの</a:t>
            </a:r>
            <a:r>
              <a:rPr lang="ja-JP" altLang="en-US" sz="3200" kern="100" dirty="0">
                <a:solidFill>
                  <a:srgbClr val="0000CC"/>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環境要因（ストレス過多）</a:t>
            </a:r>
            <a:r>
              <a:rPr lang="ja-JP" altLang="en-US" sz="3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により、脳に</a:t>
            </a:r>
            <a:r>
              <a:rPr lang="ja-JP" altLang="en-US" sz="3200" kern="100" dirty="0">
                <a:solidFill>
                  <a:srgbClr val="0000CC"/>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免疫性の慢性炎症</a:t>
            </a:r>
            <a:r>
              <a:rPr lang="ja-JP" altLang="en-US" sz="3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を生じ</a:t>
            </a:r>
            <a:r>
              <a:rPr lang="ja-JP" altLang="en-US" sz="3200" kern="100" dirty="0">
                <a:solidFill>
                  <a:srgbClr val="0000CC"/>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交感神経系が高ぶった状態</a:t>
            </a:r>
            <a:r>
              <a:rPr lang="ja-JP" altLang="en-US" sz="3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になっているので、</a:t>
            </a:r>
            <a:r>
              <a:rPr lang="ja-JP" altLang="en-US" sz="3200" kern="100" dirty="0">
                <a:effectLst/>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rPr>
              <a:t>副交感神経系を強して自律神経系のバランスや恒常性を高めればよい</a:t>
            </a:r>
            <a:r>
              <a:rPr lang="ja-JP" altLang="en-US" sz="3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のです。</a:t>
            </a:r>
            <a:endParaRPr lang="en-US" altLang="ja-JP" sz="32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2"/>
          </p:nvPr>
        </p:nvSpPr>
        <p:spPr/>
        <p:txBody>
          <a:bodyPr/>
          <a:lstStyle/>
          <a:p>
            <a:fld id="{58E70909-AA54-413C-B4A4-65B2E83BDFAE}" type="slidenum">
              <a:rPr kumimoji="1" lang="ja-JP" altLang="en-US" smtClean="0"/>
              <a:t>113</a:t>
            </a:fld>
            <a:endParaRPr kumimoji="1" lang="ja-JP" altLang="en-US" dirty="0"/>
          </a:p>
        </p:txBody>
      </p:sp>
    </p:spTree>
    <p:extLst>
      <p:ext uri="{BB962C8B-B14F-4D97-AF65-F5344CB8AC3E}">
        <p14:creationId xmlns:p14="http://schemas.microsoft.com/office/powerpoint/2010/main" val="210245560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35130" y="136525"/>
            <a:ext cx="11721739" cy="762886"/>
          </a:xfrm>
        </p:spPr>
        <p:txBody>
          <a:bodyPr>
            <a:normAutofit/>
          </a:bodyPr>
          <a:lstStyle/>
          <a:p>
            <a:r>
              <a:rPr lang="ja-JP" altLang="en-US" sz="4800" dirty="0">
                <a:latin typeface="ＭＳ Ｐゴシック" panose="020B0600070205080204" pitchFamily="50" charset="-128"/>
                <a:ea typeface="ＭＳ Ｐゴシック" panose="020B0600070205080204" pitchFamily="50" charset="-128"/>
              </a:rPr>
              <a:t>質問に答えて</a:t>
            </a:r>
            <a:endParaRPr kumimoji="1" lang="ja-JP" altLang="en-US" sz="4800" dirty="0">
              <a:latin typeface="ＭＳ Ｐゴシック" panose="020B0600070205080204" pitchFamily="50" charset="-128"/>
              <a:ea typeface="ＭＳ Ｐゴシック" panose="020B0600070205080204" pitchFamily="50" charset="-128"/>
            </a:endParaRPr>
          </a:p>
        </p:txBody>
      </p:sp>
      <p:sp>
        <p:nvSpPr>
          <p:cNvPr id="3" name="サブタイトル 2"/>
          <p:cNvSpPr>
            <a:spLocks noGrp="1"/>
          </p:cNvSpPr>
          <p:nvPr>
            <p:ph type="subTitle" idx="1"/>
          </p:nvPr>
        </p:nvSpPr>
        <p:spPr>
          <a:xfrm>
            <a:off x="235131" y="899411"/>
            <a:ext cx="11721738" cy="5822064"/>
          </a:xfrm>
        </p:spPr>
        <p:txBody>
          <a:bodyPr>
            <a:noAutofit/>
          </a:bodyPr>
          <a:lstStyle/>
          <a:p>
            <a:pPr algn="just"/>
            <a:r>
              <a:rPr lang="ja-JP" altLang="en-US" sz="3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altLang="ja-JP" sz="3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Q3</a:t>
            </a:r>
            <a:r>
              <a:rPr lang="ja-JP" altLang="en-US" sz="3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繊細な子どもが増えていると感じています。</a:t>
            </a:r>
            <a:endParaRPr lang="en-US" altLang="ja-JP" sz="3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r>
              <a:rPr lang="ja-JP" altLang="ja-JP" sz="3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講演要旨には、「遺伝的な素因に加えて、過剰なストレス反応の結果もたらさせる</a:t>
            </a:r>
            <a:r>
              <a:rPr lang="ja-JP" altLang="ja-JP" sz="3200" kern="100" dirty="0">
                <a:solidFill>
                  <a:srgbClr val="FF0000"/>
                </a:solidFill>
                <a:effectLst/>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rPr>
              <a:t>交感神経系の過剰興奮</a:t>
            </a:r>
            <a:r>
              <a:rPr lang="ja-JP" altLang="ja-JP" sz="3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が背景にある」とありました。であれば、ストレスへの対処などを身につけることである程度改善できるものなのでしょうか。どんな声がけや対応をしていくと良い</a:t>
            </a:r>
            <a:r>
              <a:rPr lang="ja-JP" altLang="en-US" sz="3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か？</a:t>
            </a:r>
            <a:endParaRPr lang="en-US" altLang="ja-JP" sz="3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r>
              <a:rPr lang="ja-JP" altLang="en-US" sz="3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・・・休めば改善する</a:t>
            </a:r>
            <a:r>
              <a:rPr lang="ja-JP" altLang="en-US" sz="3200" kern="100" dirty="0">
                <a:solidFill>
                  <a:srgbClr val="0000CC"/>
                </a:solidFill>
                <a:latin typeface="ＭＳ Ｐゴシック" panose="020B0600070205080204" pitchFamily="50" charset="-128"/>
                <a:ea typeface="ＭＳ Ｐゴシック" panose="020B0600070205080204" pitchFamily="50" charset="-128"/>
                <a:cs typeface="Times New Roman" panose="02020603050405020304" pitchFamily="18" charset="0"/>
              </a:rPr>
              <a:t>「体の疲労」</a:t>
            </a:r>
            <a:r>
              <a:rPr lang="ja-JP" altLang="en-US" sz="3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と、休んでも改善しない</a:t>
            </a:r>
            <a:r>
              <a:rPr lang="ja-JP" altLang="en-US" sz="3200" kern="100" dirty="0">
                <a:solidFill>
                  <a:srgbClr val="0000CC"/>
                </a:solidFill>
                <a:latin typeface="ＭＳ Ｐゴシック" panose="020B0600070205080204" pitchFamily="50" charset="-128"/>
                <a:ea typeface="ＭＳ Ｐゴシック" panose="020B0600070205080204" pitchFamily="50" charset="-128"/>
                <a:cs typeface="Times New Roman" panose="02020603050405020304" pitchFamily="18" charset="0"/>
              </a:rPr>
              <a:t>「脳の疲労」</a:t>
            </a:r>
            <a:r>
              <a:rPr lang="ja-JP" altLang="en-US" sz="3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を区別して考える必要があります。</a:t>
            </a:r>
            <a:endParaRPr lang="en-US" altLang="ja-JP" sz="32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r>
              <a:rPr lang="ja-JP" altLang="en-US" sz="3200" u="sng"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3200" u="sng" kern="100" dirty="0">
                <a:solidFill>
                  <a:srgbClr val="0000CC"/>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「脳の疲労」</a:t>
            </a:r>
            <a:r>
              <a:rPr lang="ja-JP" altLang="en-US" sz="3200" u="sng"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を取るには、外部や内部からくる</a:t>
            </a:r>
            <a:r>
              <a:rPr lang="ja-JP" altLang="en-US" sz="3200" u="sng" kern="100" dirty="0">
                <a:solidFill>
                  <a:srgbClr val="00B05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脳への過度の刺激を制限</a:t>
            </a:r>
            <a:r>
              <a:rPr lang="ja-JP" altLang="en-US" sz="3200" u="sng"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し、</a:t>
            </a:r>
            <a:r>
              <a:rPr lang="ja-JP" altLang="en-US" sz="3200" u="sng" kern="100" dirty="0">
                <a:solidFill>
                  <a:srgbClr val="7030A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適度の運動</a:t>
            </a:r>
            <a:r>
              <a:rPr lang="ja-JP" altLang="en-US" sz="3200" u="sng"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や刺激で</a:t>
            </a:r>
            <a:r>
              <a:rPr lang="ja-JP" altLang="en-US" sz="3200" u="sng" kern="100" dirty="0">
                <a:solidFill>
                  <a:srgbClr val="00B05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カラダを温めたり緩めたりする</a:t>
            </a:r>
            <a:r>
              <a:rPr lang="ja-JP" altLang="en-US" sz="3200" u="sng"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ことと、食事内容に注意して</a:t>
            </a:r>
            <a:r>
              <a:rPr lang="ja-JP" altLang="en-US" sz="3200" u="sng" kern="100" dirty="0">
                <a:solidFill>
                  <a:srgbClr val="00B05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腸を整え</a:t>
            </a:r>
            <a:r>
              <a:rPr lang="ja-JP" altLang="en-US" sz="3200" u="sng"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、カラダの細胞に</a:t>
            </a:r>
            <a:r>
              <a:rPr lang="ja-JP" altLang="en-US" sz="3200" u="sng" kern="100" dirty="0">
                <a:solidFill>
                  <a:srgbClr val="00B05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必要な栄養素</a:t>
            </a:r>
            <a:r>
              <a:rPr lang="ja-JP" altLang="en-US" sz="3200" u="sng"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をとることです。</a:t>
            </a:r>
            <a:endParaRPr lang="en-US" altLang="ja-JP" sz="3200" u="sng"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r>
              <a:rPr lang="ja-JP" altLang="en-US" sz="3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・・・過敏症対策は、</a:t>
            </a:r>
            <a:r>
              <a:rPr lang="ja-JP" altLang="en-US" sz="3200" kern="100" dirty="0">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rPr>
              <a:t>①ブロック、②デトックス、③エンパワメント</a:t>
            </a:r>
            <a:r>
              <a:rPr lang="ja-JP" altLang="en-US" sz="3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、です。</a:t>
            </a:r>
            <a:endParaRPr lang="en-US" altLang="ja-JP" sz="32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2"/>
          </p:nvPr>
        </p:nvSpPr>
        <p:spPr/>
        <p:txBody>
          <a:bodyPr/>
          <a:lstStyle/>
          <a:p>
            <a:fld id="{58E70909-AA54-413C-B4A4-65B2E83BDFAE}" type="slidenum">
              <a:rPr kumimoji="1" lang="ja-JP" altLang="en-US" smtClean="0"/>
              <a:t>114</a:t>
            </a:fld>
            <a:endParaRPr kumimoji="1" lang="ja-JP" altLang="en-US" dirty="0"/>
          </a:p>
        </p:txBody>
      </p:sp>
    </p:spTree>
    <p:extLst>
      <p:ext uri="{BB962C8B-B14F-4D97-AF65-F5344CB8AC3E}">
        <p14:creationId xmlns:p14="http://schemas.microsoft.com/office/powerpoint/2010/main" val="212619300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57051" y="365761"/>
            <a:ext cx="11599818" cy="766354"/>
          </a:xfrm>
        </p:spPr>
        <p:txBody>
          <a:bodyPr>
            <a:normAutofit/>
          </a:bodyPr>
          <a:lstStyle/>
          <a:p>
            <a:r>
              <a:rPr lang="ja-JP" altLang="ja-JP" sz="4800" kern="100" dirty="0">
                <a:effectLst/>
                <a:latin typeface="游明朝" panose="02020400000000000000" pitchFamily="18" charset="-128"/>
                <a:ea typeface="ＭＳ Ｐゴシック" panose="020B0600070205080204" pitchFamily="50" charset="-128"/>
                <a:cs typeface="Times New Roman" panose="02020603050405020304" pitchFamily="18" charset="0"/>
              </a:rPr>
              <a:t>身体の疲労と脳の疲労</a:t>
            </a:r>
            <a:endParaRPr kumimoji="1" lang="ja-JP" altLang="en-US" sz="4800" dirty="0">
              <a:latin typeface="ＭＳ Ｐゴシック" panose="020B0600070205080204" pitchFamily="50" charset="-128"/>
              <a:ea typeface="ＭＳ Ｐゴシック" panose="020B0600070205080204" pitchFamily="50" charset="-128"/>
            </a:endParaRPr>
          </a:p>
        </p:txBody>
      </p:sp>
      <p:sp>
        <p:nvSpPr>
          <p:cNvPr id="3" name="サブタイトル 2"/>
          <p:cNvSpPr>
            <a:spLocks noGrp="1"/>
          </p:cNvSpPr>
          <p:nvPr>
            <p:ph type="subTitle" idx="1"/>
          </p:nvPr>
        </p:nvSpPr>
        <p:spPr>
          <a:xfrm>
            <a:off x="357051" y="1236265"/>
            <a:ext cx="11599818" cy="5408375"/>
          </a:xfrm>
        </p:spPr>
        <p:txBody>
          <a:bodyPr>
            <a:noAutofit/>
          </a:bodyPr>
          <a:lstStyle/>
          <a:p>
            <a:pPr marL="342900" lvl="0" indent="-342900" algn="l">
              <a:buFont typeface="ＭＳ Ｐゴシック" panose="020B0600070205080204" pitchFamily="50" charset="-128"/>
              <a:buChar char="・"/>
            </a:pPr>
            <a:r>
              <a:rPr lang="ja-JP" altLang="ja-JP" sz="3600" kern="100" dirty="0">
                <a:effectLst/>
                <a:latin typeface="游明朝" panose="02020400000000000000" pitchFamily="18" charset="-128"/>
                <a:ea typeface="ＭＳ Ｐゴシック" panose="020B0600070205080204" pitchFamily="50" charset="-128"/>
                <a:cs typeface="Times New Roman" panose="02020603050405020304" pitchFamily="18" charset="0"/>
              </a:rPr>
              <a:t>ポージェス博士の研究により</a:t>
            </a:r>
            <a:r>
              <a:rPr lang="ja-JP" altLang="ja-JP" sz="3600" kern="100" dirty="0">
                <a:effectLst/>
                <a:highlight>
                  <a:srgbClr val="FFFF00"/>
                </a:highlight>
                <a:latin typeface="游明朝" panose="02020400000000000000" pitchFamily="18" charset="-128"/>
                <a:ea typeface="ＭＳ Ｐゴシック" panose="020B0600070205080204" pitchFamily="50" charset="-128"/>
                <a:cs typeface="Times New Roman" panose="02020603050405020304" pitchFamily="18" charset="0"/>
              </a:rPr>
              <a:t>副交感神経</a:t>
            </a:r>
            <a:r>
              <a:rPr lang="ja-JP" altLang="ja-JP" sz="3600" kern="100" dirty="0">
                <a:effectLst/>
                <a:latin typeface="游明朝" panose="02020400000000000000" pitchFamily="18" charset="-128"/>
                <a:ea typeface="ＭＳ Ｐゴシック" panose="020B0600070205080204" pitchFamily="50" charset="-128"/>
                <a:cs typeface="Times New Roman" panose="02020603050405020304" pitchFamily="18" charset="0"/>
              </a:rPr>
              <a:t>には横隔膜より上の臓器を支配する</a:t>
            </a:r>
            <a:r>
              <a:rPr lang="ja-JP" altLang="ja-JP" sz="3600" kern="100" dirty="0">
                <a:solidFill>
                  <a:srgbClr val="00B050"/>
                </a:solidFill>
                <a:effectLst/>
                <a:latin typeface="游明朝" panose="02020400000000000000" pitchFamily="18" charset="-128"/>
                <a:ea typeface="ＭＳ Ｐゴシック" panose="020B0600070205080204" pitchFamily="50" charset="-128"/>
                <a:cs typeface="Times New Roman" panose="02020603050405020304" pitchFamily="18" charset="0"/>
              </a:rPr>
              <a:t>「腹側迷走神経系」</a:t>
            </a:r>
            <a:r>
              <a:rPr lang="ja-JP" altLang="ja-JP" sz="3600" kern="100" dirty="0">
                <a:effectLst/>
                <a:latin typeface="游明朝" panose="02020400000000000000" pitchFamily="18" charset="-128"/>
                <a:ea typeface="ＭＳ Ｐゴシック" panose="020B0600070205080204" pitchFamily="50" charset="-128"/>
                <a:cs typeface="Times New Roman" panose="02020603050405020304" pitchFamily="18" charset="0"/>
              </a:rPr>
              <a:t>と横隔膜より下の臓器を支配する</a:t>
            </a:r>
            <a:r>
              <a:rPr lang="ja-JP" altLang="ja-JP" sz="3600" kern="100" dirty="0">
                <a:solidFill>
                  <a:srgbClr val="0000CC"/>
                </a:solidFill>
                <a:effectLst/>
                <a:latin typeface="游明朝" panose="02020400000000000000" pitchFamily="18" charset="-128"/>
                <a:ea typeface="ＭＳ Ｐゴシック" panose="020B0600070205080204" pitchFamily="50" charset="-128"/>
                <a:cs typeface="Times New Roman" panose="02020603050405020304" pitchFamily="18" charset="0"/>
              </a:rPr>
              <a:t>「背側迷走神経系」</a:t>
            </a:r>
            <a:r>
              <a:rPr lang="ja-JP" altLang="ja-JP" sz="3600" kern="100" dirty="0">
                <a:effectLst/>
                <a:latin typeface="游明朝" panose="02020400000000000000" pitchFamily="18" charset="-128"/>
                <a:ea typeface="ＭＳ Ｐゴシック" panose="020B0600070205080204" pitchFamily="50" charset="-128"/>
                <a:cs typeface="Times New Roman" panose="02020603050405020304" pitchFamily="18" charset="0"/>
              </a:rPr>
              <a:t>の２種類の性質の異なる迷走神経系があることが知られている</a:t>
            </a:r>
            <a:endParaRPr lang="ja-JP" altLang="ja-JP" sz="36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342900" lvl="0" indent="-342900" algn="l">
              <a:buFont typeface="ＭＳ Ｐゴシック" panose="020B0600070205080204" pitchFamily="50" charset="-128"/>
              <a:buChar char="・"/>
            </a:pPr>
            <a:r>
              <a:rPr lang="ja-JP" altLang="ja-JP" sz="3600" u="sng" kern="100" dirty="0">
                <a:solidFill>
                  <a:srgbClr val="00B050"/>
                </a:solidFill>
                <a:effectLst/>
                <a:latin typeface="游明朝" panose="02020400000000000000" pitchFamily="18" charset="-128"/>
                <a:ea typeface="ＭＳ Ｐゴシック" panose="020B0600070205080204" pitchFamily="50" charset="-128"/>
                <a:cs typeface="Times New Roman" panose="02020603050405020304" pitchFamily="18" charset="0"/>
              </a:rPr>
              <a:t>腹側系は、他人や自分、自然や智恵との「つながり」「ふれあい」</a:t>
            </a:r>
            <a:r>
              <a:rPr lang="ja-JP" altLang="ja-JP" sz="3600" u="sng" kern="100" dirty="0">
                <a:effectLst/>
                <a:latin typeface="游明朝" panose="02020400000000000000" pitchFamily="18" charset="-128"/>
                <a:ea typeface="ＭＳ Ｐゴシック" panose="020B0600070205080204" pitchFamily="50" charset="-128"/>
                <a:cs typeface="Times New Roman" panose="02020603050405020304" pitchFamily="18" charset="0"/>
              </a:rPr>
              <a:t>、</a:t>
            </a:r>
            <a:r>
              <a:rPr lang="ja-JP" altLang="ja-JP" sz="3600" u="sng" kern="100" dirty="0">
                <a:solidFill>
                  <a:srgbClr val="0000CC"/>
                </a:solidFill>
                <a:effectLst/>
                <a:latin typeface="游明朝" panose="02020400000000000000" pitchFamily="18" charset="-128"/>
                <a:ea typeface="ＭＳ Ｐゴシック" panose="020B0600070205080204" pitchFamily="50" charset="-128"/>
                <a:cs typeface="Times New Roman" panose="02020603050405020304" pitchFamily="18" charset="0"/>
              </a:rPr>
              <a:t>背側系は食物や飲物、休憩や運動などを「ゆっくり」「ゆったり」行うことで刺激され活性化する</a:t>
            </a:r>
            <a:endParaRPr lang="ja-JP" altLang="ja-JP" sz="3600" u="sng" kern="100" dirty="0">
              <a:solidFill>
                <a:srgbClr val="0000CC"/>
              </a:solidFill>
              <a:effectLst/>
              <a:latin typeface="游明朝" panose="02020400000000000000" pitchFamily="18" charset="-128"/>
              <a:ea typeface="游明朝" panose="02020400000000000000" pitchFamily="18" charset="-128"/>
              <a:cs typeface="Times New Roman" panose="02020603050405020304" pitchFamily="18" charset="0"/>
            </a:endParaRPr>
          </a:p>
          <a:p>
            <a:pPr marL="342900" lvl="0" indent="-342900" algn="l">
              <a:buFont typeface="ＭＳ Ｐゴシック" panose="020B0600070205080204" pitchFamily="50" charset="-128"/>
              <a:buChar char="・"/>
            </a:pPr>
            <a:r>
              <a:rPr lang="ja-JP" altLang="ja-JP" sz="3600" kern="100" dirty="0">
                <a:effectLst/>
                <a:latin typeface="游明朝" panose="02020400000000000000" pitchFamily="18" charset="-128"/>
                <a:ea typeface="ＭＳ Ｐゴシック" panose="020B0600070205080204" pitchFamily="50" charset="-128"/>
                <a:cs typeface="Times New Roman" panose="02020603050405020304" pitchFamily="18" charset="0"/>
              </a:rPr>
              <a:t>「脳の疲労」を取るには、休めば改善する急性の</a:t>
            </a:r>
            <a:r>
              <a:rPr lang="ja-JP" altLang="ja-JP" sz="3600" kern="100" dirty="0">
                <a:solidFill>
                  <a:srgbClr val="CC0000"/>
                </a:solidFill>
                <a:effectLst/>
                <a:latin typeface="游明朝" panose="02020400000000000000" pitchFamily="18" charset="-128"/>
                <a:ea typeface="ＭＳ Ｐゴシック" panose="020B0600070205080204" pitchFamily="50" charset="-128"/>
                <a:cs typeface="Times New Roman" panose="02020603050405020304" pitchFamily="18" charset="0"/>
              </a:rPr>
              <a:t>「体の疲労」</a:t>
            </a:r>
            <a:r>
              <a:rPr lang="ja-JP" altLang="ja-JP" sz="3600" kern="100" dirty="0">
                <a:effectLst/>
                <a:latin typeface="游明朝" panose="02020400000000000000" pitchFamily="18" charset="-128"/>
                <a:ea typeface="ＭＳ Ｐゴシック" panose="020B0600070205080204" pitchFamily="50" charset="-128"/>
                <a:cs typeface="Times New Roman" panose="02020603050405020304" pitchFamily="18" charset="0"/>
              </a:rPr>
              <a:t>と、休んでも改善しない慢性の</a:t>
            </a:r>
            <a:r>
              <a:rPr lang="ja-JP" altLang="ja-JP" sz="3600" kern="100" dirty="0">
                <a:solidFill>
                  <a:srgbClr val="FF0000"/>
                </a:solidFill>
                <a:effectLst/>
                <a:latin typeface="游明朝" panose="02020400000000000000" pitchFamily="18" charset="-128"/>
                <a:ea typeface="ＭＳ Ｐゴシック" panose="020B0600070205080204" pitchFamily="50" charset="-128"/>
                <a:cs typeface="Times New Roman" panose="02020603050405020304" pitchFamily="18" charset="0"/>
              </a:rPr>
              <a:t>「脳の疲労」</a:t>
            </a:r>
            <a:r>
              <a:rPr lang="ja-JP" altLang="ja-JP" sz="3600" kern="100" dirty="0">
                <a:effectLst/>
                <a:latin typeface="游明朝" panose="02020400000000000000" pitchFamily="18" charset="-128"/>
                <a:ea typeface="ＭＳ Ｐゴシック" panose="020B0600070205080204" pitchFamily="50" charset="-128"/>
                <a:cs typeface="Times New Roman" panose="02020603050405020304" pitchFamily="18" charset="0"/>
              </a:rPr>
              <a:t>は区別して考える必要がある</a:t>
            </a:r>
            <a:endParaRPr lang="ja-JP" altLang="ja-JP" sz="36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l"/>
            <a:endParaRPr lang="en-US" altLang="ja-JP" sz="36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2"/>
          </p:nvPr>
        </p:nvSpPr>
        <p:spPr/>
        <p:txBody>
          <a:bodyPr/>
          <a:lstStyle/>
          <a:p>
            <a:fld id="{58E70909-AA54-413C-B4A4-65B2E83BDFAE}" type="slidenum">
              <a:rPr kumimoji="1" lang="ja-JP" altLang="en-US" smtClean="0"/>
              <a:t>115</a:t>
            </a:fld>
            <a:endParaRPr kumimoji="1" lang="ja-JP" altLang="en-US"/>
          </a:p>
        </p:txBody>
      </p:sp>
    </p:spTree>
    <p:extLst>
      <p:ext uri="{BB962C8B-B14F-4D97-AF65-F5344CB8AC3E}">
        <p14:creationId xmlns:p14="http://schemas.microsoft.com/office/powerpoint/2010/main" val="172859001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35130" y="136525"/>
            <a:ext cx="11721739" cy="762886"/>
          </a:xfrm>
        </p:spPr>
        <p:txBody>
          <a:bodyPr>
            <a:normAutofit/>
          </a:bodyPr>
          <a:lstStyle/>
          <a:p>
            <a:r>
              <a:rPr lang="ja-JP" altLang="en-US" sz="4800" dirty="0">
                <a:latin typeface="ＭＳ Ｐゴシック" panose="020B0600070205080204" pitchFamily="50" charset="-128"/>
                <a:ea typeface="ＭＳ Ｐゴシック" panose="020B0600070205080204" pitchFamily="50" charset="-128"/>
              </a:rPr>
              <a:t>質問に答えて</a:t>
            </a:r>
            <a:endParaRPr kumimoji="1" lang="ja-JP" altLang="en-US" sz="4800" dirty="0">
              <a:latin typeface="ＭＳ Ｐゴシック" panose="020B0600070205080204" pitchFamily="50" charset="-128"/>
              <a:ea typeface="ＭＳ Ｐゴシック" panose="020B0600070205080204" pitchFamily="50" charset="-128"/>
            </a:endParaRPr>
          </a:p>
        </p:txBody>
      </p:sp>
      <p:sp>
        <p:nvSpPr>
          <p:cNvPr id="3" name="サブタイトル 2"/>
          <p:cNvSpPr>
            <a:spLocks noGrp="1"/>
          </p:cNvSpPr>
          <p:nvPr>
            <p:ph type="subTitle" idx="1"/>
          </p:nvPr>
        </p:nvSpPr>
        <p:spPr>
          <a:xfrm>
            <a:off x="235131" y="899411"/>
            <a:ext cx="11721738" cy="5822064"/>
          </a:xfrm>
        </p:spPr>
        <p:txBody>
          <a:bodyPr>
            <a:noAutofit/>
          </a:bodyPr>
          <a:lstStyle/>
          <a:p>
            <a:pPr algn="just"/>
            <a:r>
              <a:rPr lang="ja-JP" altLang="en-US" sz="3200" kern="1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altLang="ja-JP" sz="3200" kern="1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rPr>
              <a:t>Q4</a:t>
            </a:r>
            <a:r>
              <a:rPr lang="ja-JP" altLang="en-US" sz="3200" kern="1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ja-JP" sz="3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生徒はネット等で調べて</a:t>
            </a:r>
            <a:r>
              <a:rPr lang="ja-JP" altLang="en-US" sz="3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自分は</a:t>
            </a:r>
            <a:r>
              <a:rPr lang="en-US" altLang="ja-JP" sz="3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HSP</a:t>
            </a:r>
            <a:r>
              <a:rPr lang="ja-JP" altLang="ja-JP" sz="3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だと思う</a:t>
            </a:r>
            <a:r>
              <a:rPr lang="ja-JP" altLang="en-US" sz="3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と保健室で話す事があります。どのような状態の場合に受診を勧めることが望ましいのか</a:t>
            </a:r>
            <a:r>
              <a:rPr lang="ja-JP" altLang="en-US" sz="3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lang="en-US" altLang="ja-JP" sz="3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r>
              <a:rPr lang="ja-JP" altLang="en-US" sz="3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altLang="ja-JP" sz="3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HSP</a:t>
            </a:r>
            <a:r>
              <a:rPr lang="ja-JP" altLang="en-US" sz="3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が</a:t>
            </a:r>
            <a:r>
              <a:rPr lang="ja-JP" altLang="en-US" sz="3200" kern="100" dirty="0">
                <a:solidFill>
                  <a:srgbClr val="0000CC"/>
                </a:solidFill>
                <a:latin typeface="ＭＳ Ｐゴシック" panose="020B0600070205080204" pitchFamily="50" charset="-128"/>
                <a:ea typeface="ＭＳ Ｐゴシック" panose="020B0600070205080204" pitchFamily="50" charset="-128"/>
                <a:cs typeface="Times New Roman" panose="02020603050405020304" pitchFamily="18" charset="0"/>
              </a:rPr>
              <a:t>医学概念にはない</a:t>
            </a:r>
            <a:r>
              <a:rPr lang="ja-JP" altLang="en-US" sz="3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ので、病院に受診しても医師や心理士はその内容を知らないし、ゆっくり話す時間もないので、期待できない。</a:t>
            </a:r>
            <a:endParaRPr lang="en-US" altLang="ja-JP" sz="32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r>
              <a:rPr lang="ja-JP" altLang="en-US" sz="3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altLang="ja-JP" sz="3200" kern="100" dirty="0">
                <a:solidFill>
                  <a:srgbClr val="00B050"/>
                </a:solidFill>
                <a:latin typeface="ＭＳ Ｐゴシック" panose="020B0600070205080204" pitchFamily="50" charset="-128"/>
                <a:ea typeface="ＭＳ Ｐゴシック" panose="020B0600070205080204" pitchFamily="50" charset="-128"/>
                <a:cs typeface="Times New Roman" panose="02020603050405020304" pitchFamily="18" charset="0"/>
              </a:rPr>
              <a:t>HSP</a:t>
            </a:r>
            <a:r>
              <a:rPr lang="ja-JP" altLang="en-US" sz="3200" kern="100" dirty="0">
                <a:solidFill>
                  <a:srgbClr val="00B050"/>
                </a:solidFill>
                <a:latin typeface="ＭＳ Ｐゴシック" panose="020B0600070205080204" pitchFamily="50" charset="-128"/>
                <a:ea typeface="ＭＳ Ｐゴシック" panose="020B0600070205080204" pitchFamily="50" charset="-128"/>
                <a:cs typeface="Times New Roman" panose="02020603050405020304" pitchFamily="18" charset="0"/>
              </a:rPr>
              <a:t>専門のクリニックやカウンセラー</a:t>
            </a:r>
            <a:r>
              <a:rPr lang="ja-JP" altLang="en-US" sz="3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をネットで探して相談するのが望ましい。</a:t>
            </a:r>
            <a:endParaRPr lang="en-US" altLang="ja-JP" sz="32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r>
              <a:rPr lang="ja-JP" altLang="en-US" sz="3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altLang="ja-JP" sz="3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Q4</a:t>
            </a:r>
            <a:r>
              <a:rPr lang="ja-JP" altLang="en-US" sz="3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ja-JP" sz="3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札幌市内で</a:t>
            </a:r>
            <a:r>
              <a:rPr lang="en-US" altLang="ja-JP" sz="3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HSP</a:t>
            </a:r>
            <a:r>
              <a:rPr lang="ja-JP" altLang="ja-JP" sz="3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について受診する場合は、どの病院やクリニックがお勧めか</a:t>
            </a:r>
            <a:r>
              <a:rPr lang="ja-JP" altLang="en-US" sz="3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lang="en-US" altLang="ja-JP" sz="3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r>
              <a:rPr lang="ja-JP" altLang="en-US" sz="3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3200" kern="100" dirty="0">
                <a:solidFill>
                  <a:srgbClr val="0000CC"/>
                </a:solidFill>
                <a:latin typeface="ＭＳ Ｐゴシック" panose="020B0600070205080204" pitchFamily="50" charset="-128"/>
                <a:ea typeface="ＭＳ Ｐゴシック" panose="020B0600070205080204" pitchFamily="50" charset="-128"/>
                <a:cs typeface="Times New Roman" panose="02020603050405020304" pitchFamily="18" charset="0"/>
              </a:rPr>
              <a:t>病院はない</a:t>
            </a:r>
            <a:r>
              <a:rPr lang="ja-JP" altLang="en-US" sz="3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と思いますが、</a:t>
            </a:r>
            <a:r>
              <a:rPr lang="ja-JP" altLang="en-US" sz="3200" kern="100" dirty="0">
                <a:solidFill>
                  <a:srgbClr val="00B050"/>
                </a:solidFill>
                <a:latin typeface="ＭＳ Ｐゴシック" panose="020B0600070205080204" pitchFamily="50" charset="-128"/>
                <a:ea typeface="ＭＳ Ｐゴシック" panose="020B0600070205080204" pitchFamily="50" charset="-128"/>
                <a:cs typeface="Times New Roman" panose="02020603050405020304" pitchFamily="18" charset="0"/>
              </a:rPr>
              <a:t>カウンセリングルーム</a:t>
            </a:r>
            <a:r>
              <a:rPr lang="ja-JP" altLang="en-US" sz="3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は複数あります。</a:t>
            </a:r>
            <a:endParaRPr lang="en-US" altLang="ja-JP" sz="32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r>
              <a:rPr lang="ja-JP" altLang="en-US" sz="3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・・・ネットで検索してみてください。</a:t>
            </a:r>
            <a:endParaRPr lang="en-US" altLang="ja-JP" sz="32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2"/>
          </p:nvPr>
        </p:nvSpPr>
        <p:spPr/>
        <p:txBody>
          <a:bodyPr/>
          <a:lstStyle/>
          <a:p>
            <a:fld id="{58E70909-AA54-413C-B4A4-65B2E83BDFAE}" type="slidenum">
              <a:rPr kumimoji="1" lang="ja-JP" altLang="en-US" smtClean="0"/>
              <a:t>116</a:t>
            </a:fld>
            <a:endParaRPr kumimoji="1" lang="ja-JP" altLang="en-US" dirty="0"/>
          </a:p>
        </p:txBody>
      </p:sp>
    </p:spTree>
    <p:extLst>
      <p:ext uri="{BB962C8B-B14F-4D97-AF65-F5344CB8AC3E}">
        <p14:creationId xmlns:p14="http://schemas.microsoft.com/office/powerpoint/2010/main" val="1832368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35130" y="136525"/>
            <a:ext cx="11721739" cy="762886"/>
          </a:xfrm>
        </p:spPr>
        <p:txBody>
          <a:bodyPr>
            <a:normAutofit/>
          </a:bodyPr>
          <a:lstStyle/>
          <a:p>
            <a:r>
              <a:rPr lang="ja-JP" altLang="en-US" sz="4800" dirty="0">
                <a:latin typeface="ＭＳ Ｐゴシック" panose="020B0600070205080204" pitchFamily="50" charset="-128"/>
                <a:ea typeface="ＭＳ Ｐゴシック" panose="020B0600070205080204" pitchFamily="50" charset="-128"/>
              </a:rPr>
              <a:t>質問に答えて</a:t>
            </a:r>
            <a:endParaRPr kumimoji="1" lang="ja-JP" altLang="en-US" sz="4800" dirty="0">
              <a:latin typeface="ＭＳ Ｐゴシック" panose="020B0600070205080204" pitchFamily="50" charset="-128"/>
              <a:ea typeface="ＭＳ Ｐゴシック" panose="020B0600070205080204" pitchFamily="50" charset="-128"/>
            </a:endParaRPr>
          </a:p>
        </p:txBody>
      </p:sp>
      <p:sp>
        <p:nvSpPr>
          <p:cNvPr id="3" name="サブタイトル 2"/>
          <p:cNvSpPr>
            <a:spLocks noGrp="1"/>
          </p:cNvSpPr>
          <p:nvPr>
            <p:ph type="subTitle" idx="1"/>
          </p:nvPr>
        </p:nvSpPr>
        <p:spPr>
          <a:xfrm>
            <a:off x="235131" y="899411"/>
            <a:ext cx="11721738" cy="5822064"/>
          </a:xfrm>
        </p:spPr>
        <p:txBody>
          <a:bodyPr>
            <a:noAutofit/>
          </a:bodyPr>
          <a:lstStyle/>
          <a:p>
            <a:pPr algn="just"/>
            <a:r>
              <a:rPr lang="ja-JP" altLang="en-US" sz="3200" kern="1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altLang="ja-JP" sz="3200" kern="1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rPr>
              <a:t>Q5</a:t>
            </a:r>
            <a:r>
              <a:rPr lang="ja-JP" altLang="en-US" sz="3200" kern="1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ja-JP" sz="3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「私は</a:t>
            </a:r>
            <a:r>
              <a:rPr lang="en-US" altLang="ja-JP" sz="3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HSP</a:t>
            </a:r>
            <a:r>
              <a:rPr lang="ja-JP" altLang="ja-JP" sz="3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なんです」と訴える生徒には、どのようなスタンスで向き合えば良いのか、どのような対応が適切か</a:t>
            </a:r>
            <a:r>
              <a:rPr lang="ja-JP" altLang="en-US" sz="3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lang="en-US" altLang="ja-JP" sz="3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r>
              <a:rPr lang="ja-JP" altLang="en-US" sz="3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3200" kern="100" dirty="0">
                <a:solidFill>
                  <a:srgbClr val="00B050"/>
                </a:solidFill>
                <a:latin typeface="ＭＳ Ｐゴシック" panose="020B0600070205080204" pitchFamily="50" charset="-128"/>
                <a:ea typeface="ＭＳ Ｐゴシック" panose="020B0600070205080204" pitchFamily="50" charset="-128"/>
                <a:cs typeface="Times New Roman" panose="02020603050405020304" pitchFamily="18" charset="0"/>
              </a:rPr>
              <a:t>まずは、ご自身（先生）</a:t>
            </a:r>
            <a:r>
              <a:rPr lang="ja-JP" altLang="en-US" sz="3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が</a:t>
            </a:r>
            <a:r>
              <a:rPr lang="en-US" altLang="ja-JP" sz="3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HSP</a:t>
            </a:r>
            <a:r>
              <a:rPr lang="ja-JP" altLang="en-US" sz="3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を理解できるかどうか、ピンと来るかどうか、本やネットでよく調べてみてください。</a:t>
            </a:r>
            <a:endParaRPr lang="en-US" altLang="ja-JP" sz="32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r>
              <a:rPr lang="ja-JP" altLang="en-US" sz="3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・・・同じ</a:t>
            </a:r>
            <a:r>
              <a:rPr lang="en-US" altLang="ja-JP" sz="3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HSP</a:t>
            </a:r>
            <a:r>
              <a:rPr lang="ja-JP" altLang="en-US" sz="3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気質であれば問題ないですし、そうでなくても、生徒の言うことにしっかり耳を傾けられる「カウンセリング・マインド」を持っているかが問われます。</a:t>
            </a:r>
            <a:endParaRPr lang="en-US" altLang="ja-JP" sz="3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r>
              <a:rPr lang="ja-JP" altLang="en-US" sz="3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altLang="ja-JP" sz="3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HSP</a:t>
            </a:r>
            <a:r>
              <a:rPr lang="ja-JP" altLang="en-US" sz="3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だけではなく、</a:t>
            </a:r>
            <a:r>
              <a:rPr lang="en-US" altLang="ja-JP" sz="3200" kern="100" dirty="0">
                <a:solidFill>
                  <a:srgbClr val="0000CC"/>
                </a:solidFill>
                <a:latin typeface="ＭＳ Ｐゴシック" panose="020B0600070205080204" pitchFamily="50" charset="-128"/>
                <a:ea typeface="ＭＳ Ｐゴシック" panose="020B0600070205080204" pitchFamily="50" charset="-128"/>
                <a:cs typeface="Times New Roman" panose="02020603050405020304" pitchFamily="18" charset="0"/>
              </a:rPr>
              <a:t>HSS</a:t>
            </a:r>
            <a:r>
              <a:rPr lang="ja-JP" altLang="en-US" sz="3200" kern="100" dirty="0">
                <a:solidFill>
                  <a:srgbClr val="0000CC"/>
                </a:solidFill>
                <a:latin typeface="ＭＳ Ｐゴシック" panose="020B0600070205080204" pitchFamily="50" charset="-128"/>
                <a:ea typeface="ＭＳ Ｐゴシック" panose="020B0600070205080204" pitchFamily="50" charset="-128"/>
                <a:cs typeface="Times New Roman" panose="02020603050405020304" pitchFamily="18" charset="0"/>
              </a:rPr>
              <a:t>や</a:t>
            </a:r>
            <a:r>
              <a:rPr lang="en-US" altLang="ja-JP" sz="3200" kern="100" dirty="0">
                <a:solidFill>
                  <a:srgbClr val="0000CC"/>
                </a:solidFill>
                <a:latin typeface="ＭＳ Ｐゴシック" panose="020B0600070205080204" pitchFamily="50" charset="-128"/>
                <a:ea typeface="ＭＳ Ｐゴシック" panose="020B0600070205080204" pitchFamily="50" charset="-128"/>
                <a:cs typeface="Times New Roman" panose="02020603050405020304" pitchFamily="18" charset="0"/>
              </a:rPr>
              <a:t>HSE</a:t>
            </a:r>
            <a:r>
              <a:rPr lang="ja-JP" altLang="en-US" sz="3200" kern="100" dirty="0">
                <a:solidFill>
                  <a:srgbClr val="0000CC"/>
                </a:solidFill>
                <a:latin typeface="ＭＳ Ｐゴシック" panose="020B0600070205080204" pitchFamily="50" charset="-128"/>
                <a:ea typeface="ＭＳ Ｐゴシック" panose="020B0600070205080204" pitchFamily="50" charset="-128"/>
                <a:cs typeface="Times New Roman" panose="02020603050405020304" pitchFamily="18" charset="0"/>
              </a:rPr>
              <a:t>について</a:t>
            </a:r>
            <a:r>
              <a:rPr lang="ja-JP" altLang="en-US" sz="3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も知識がないと、見かけや行動で判断しかねないです。</a:t>
            </a:r>
            <a:endParaRPr lang="en-US" altLang="ja-JP" sz="32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r>
              <a:rPr lang="ja-JP" altLang="en-US" sz="3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altLang="ja-JP" sz="3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HSP</a:t>
            </a:r>
            <a:r>
              <a:rPr lang="ja-JP" altLang="en-US" sz="3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だけではなく、</a:t>
            </a:r>
            <a:r>
              <a:rPr lang="ja-JP" altLang="en-US" sz="3200" kern="100" dirty="0">
                <a:solidFill>
                  <a:srgbClr val="7030A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発達障害特性</a:t>
            </a:r>
            <a:r>
              <a:rPr lang="ja-JP" altLang="en-US" sz="3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や</a:t>
            </a:r>
            <a:r>
              <a:rPr lang="ja-JP" altLang="en-US" sz="3200" kern="100" dirty="0">
                <a:solidFill>
                  <a:srgbClr val="7030A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アダルトチルドレン</a:t>
            </a:r>
            <a:r>
              <a:rPr lang="ja-JP" altLang="en-US" sz="3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3200" kern="100" dirty="0">
                <a:solidFill>
                  <a:srgbClr val="7030A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愛着障害</a:t>
            </a:r>
            <a:r>
              <a:rPr lang="ja-JP" altLang="en-US" sz="3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や</a:t>
            </a:r>
            <a:r>
              <a:rPr lang="ja-JP" altLang="en-US" sz="3200" kern="100" dirty="0">
                <a:solidFill>
                  <a:srgbClr val="7030A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発達性トラウマ</a:t>
            </a:r>
            <a:r>
              <a:rPr lang="ja-JP" altLang="en-US" sz="3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の知識や視点も欠かせません。</a:t>
            </a:r>
            <a:endParaRPr lang="en-US" altLang="ja-JP" sz="32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2"/>
          </p:nvPr>
        </p:nvSpPr>
        <p:spPr/>
        <p:txBody>
          <a:bodyPr/>
          <a:lstStyle/>
          <a:p>
            <a:fld id="{58E70909-AA54-413C-B4A4-65B2E83BDFAE}" type="slidenum">
              <a:rPr kumimoji="1" lang="ja-JP" altLang="en-US" smtClean="0"/>
              <a:t>117</a:t>
            </a:fld>
            <a:endParaRPr kumimoji="1" lang="ja-JP" altLang="en-US" dirty="0"/>
          </a:p>
        </p:txBody>
      </p:sp>
    </p:spTree>
    <p:extLst>
      <p:ext uri="{BB962C8B-B14F-4D97-AF65-F5344CB8AC3E}">
        <p14:creationId xmlns:p14="http://schemas.microsoft.com/office/powerpoint/2010/main" val="163254431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35130" y="136525"/>
            <a:ext cx="11721739" cy="762886"/>
          </a:xfrm>
        </p:spPr>
        <p:txBody>
          <a:bodyPr>
            <a:normAutofit/>
          </a:bodyPr>
          <a:lstStyle/>
          <a:p>
            <a:r>
              <a:rPr lang="ja-JP" altLang="en-US" sz="4800" dirty="0">
                <a:latin typeface="ＭＳ Ｐゴシック" panose="020B0600070205080204" pitchFamily="50" charset="-128"/>
                <a:ea typeface="ＭＳ Ｐゴシック" panose="020B0600070205080204" pitchFamily="50" charset="-128"/>
              </a:rPr>
              <a:t>質問に答えて</a:t>
            </a:r>
            <a:endParaRPr kumimoji="1" lang="ja-JP" altLang="en-US" sz="4800" dirty="0">
              <a:latin typeface="ＭＳ Ｐゴシック" panose="020B0600070205080204" pitchFamily="50" charset="-128"/>
              <a:ea typeface="ＭＳ Ｐゴシック" panose="020B0600070205080204" pitchFamily="50" charset="-128"/>
            </a:endParaRPr>
          </a:p>
        </p:txBody>
      </p:sp>
      <p:sp>
        <p:nvSpPr>
          <p:cNvPr id="3" name="サブタイトル 2"/>
          <p:cNvSpPr>
            <a:spLocks noGrp="1"/>
          </p:cNvSpPr>
          <p:nvPr>
            <p:ph type="subTitle" idx="1"/>
          </p:nvPr>
        </p:nvSpPr>
        <p:spPr>
          <a:xfrm>
            <a:off x="235131" y="899411"/>
            <a:ext cx="11721738" cy="5822064"/>
          </a:xfrm>
        </p:spPr>
        <p:txBody>
          <a:bodyPr>
            <a:noAutofit/>
          </a:bodyPr>
          <a:lstStyle/>
          <a:p>
            <a:pPr algn="just"/>
            <a:r>
              <a:rPr lang="ja-JP" altLang="en-US" sz="3200" kern="1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altLang="ja-JP" sz="3200" kern="1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rPr>
              <a:t>Q6</a:t>
            </a:r>
            <a:r>
              <a:rPr lang="ja-JP" altLang="en-US" sz="3200" kern="1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ja-JP" sz="3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ＨＳＰが疑われる生徒が受診すると、どのような治療に結び付くのか</a:t>
            </a:r>
            <a:r>
              <a:rPr lang="ja-JP" altLang="en-US" sz="3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lang="en-US" altLang="ja-JP" sz="3200" kern="1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r>
              <a:rPr lang="ja-JP" altLang="en-US" sz="3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3200" u="sng"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神経や免疫やホルモンなどにどのような過敏性があるか、精神と身体とこころ（潜在意識）にどのような症状があるか、神経発達や生育環境や教科学習や性格人格にどのような特徴があるか</a:t>
            </a:r>
            <a:r>
              <a:rPr lang="ja-JP" altLang="en-US" sz="3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、などを詳しい問診セルフチェックリストや手記や資料（絵や作文や成績表）を参照にして、あらかじめ把握します。</a:t>
            </a:r>
            <a:endParaRPr lang="en-US" altLang="ja-JP" sz="3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r>
              <a:rPr lang="ja-JP" altLang="en-US" sz="3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3200" kern="100" dirty="0">
                <a:solidFill>
                  <a:srgbClr val="00B050"/>
                </a:solidFill>
                <a:latin typeface="ＭＳ Ｐゴシック" panose="020B0600070205080204" pitchFamily="50" charset="-128"/>
                <a:ea typeface="ＭＳ Ｐゴシック" panose="020B0600070205080204" pitchFamily="50" charset="-128"/>
                <a:cs typeface="Times New Roman" panose="02020603050405020304" pitchFamily="18" charset="0"/>
              </a:rPr>
              <a:t>声紋分析やエネルギー測定</a:t>
            </a:r>
            <a:r>
              <a:rPr lang="ja-JP" altLang="en-US" sz="3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で、潜在的な感覚や感情を観ます。</a:t>
            </a:r>
            <a:endParaRPr lang="en-US" altLang="ja-JP" sz="3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r>
              <a:rPr lang="ja-JP" altLang="en-US" sz="3200" kern="1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altLang="ja-JP" sz="3200" kern="1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rPr>
              <a:t>Q6</a:t>
            </a:r>
            <a:r>
              <a:rPr lang="ja-JP" altLang="en-US" sz="3200" kern="1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ja-JP" sz="3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病気や障害ではないようなので受診の必要がないのか</a:t>
            </a:r>
            <a:r>
              <a:rPr lang="ja-JP" altLang="en-US" sz="3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ja-JP" sz="3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学校生活に支障をきたすようなら受診も勧めた方がよいのか</a:t>
            </a:r>
            <a:r>
              <a:rPr lang="ja-JP" altLang="en-US" sz="3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lang="en-US" altLang="ja-JP" sz="3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r>
              <a:rPr lang="ja-JP" altLang="en-US" sz="3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200" kern="100" dirty="0">
                <a:solidFill>
                  <a:srgbClr val="0000CC"/>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病気や障害</a:t>
            </a:r>
            <a:r>
              <a:rPr lang="ja-JP" altLang="en-US" sz="3200" kern="100" dirty="0">
                <a:solidFill>
                  <a:srgbClr val="0000CC"/>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以前（未病）</a:t>
            </a:r>
            <a:r>
              <a:rPr lang="ja-JP" altLang="en-US" sz="3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の、</a:t>
            </a:r>
            <a:r>
              <a:rPr lang="ja-JP" altLang="en-US" sz="3200" kern="100" dirty="0">
                <a:solidFill>
                  <a:srgbClr val="0000CC"/>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検査しても原因もわからず、明確な診断もつかない時期（機能障害）</a:t>
            </a:r>
            <a:r>
              <a:rPr lang="ja-JP" altLang="en-US" sz="3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にこそ受診が必要です。</a:t>
            </a:r>
            <a:endParaRPr lang="ja-JP" altLang="ja-JP" sz="3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l"/>
            <a:endParaRPr lang="en-US" altLang="ja-JP" sz="32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2"/>
          </p:nvPr>
        </p:nvSpPr>
        <p:spPr/>
        <p:txBody>
          <a:bodyPr/>
          <a:lstStyle/>
          <a:p>
            <a:fld id="{58E70909-AA54-413C-B4A4-65B2E83BDFAE}" type="slidenum">
              <a:rPr kumimoji="1" lang="ja-JP" altLang="en-US" smtClean="0"/>
              <a:t>118</a:t>
            </a:fld>
            <a:endParaRPr kumimoji="1" lang="ja-JP" altLang="en-US" dirty="0"/>
          </a:p>
        </p:txBody>
      </p:sp>
    </p:spTree>
    <p:extLst>
      <p:ext uri="{BB962C8B-B14F-4D97-AF65-F5344CB8AC3E}">
        <p14:creationId xmlns:p14="http://schemas.microsoft.com/office/powerpoint/2010/main" val="2627720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10243" y="171451"/>
            <a:ext cx="11666764" cy="751114"/>
          </a:xfrm>
        </p:spPr>
        <p:txBody>
          <a:bodyPr>
            <a:normAutofit/>
          </a:bodyPr>
          <a:lstStyle/>
          <a:p>
            <a:r>
              <a:rPr lang="ja-JP" altLang="ja-JP" sz="4000" dirty="0">
                <a:effectLst/>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rPr>
              <a:t>傷つきやすいけど 刺激を求める人たち</a:t>
            </a:r>
            <a:r>
              <a:rPr lang="ja-JP" altLang="en-US" sz="4000" dirty="0">
                <a:latin typeface="ＭＳ Ｐゴシック" panose="020B0600070205080204" pitchFamily="50" charset="-128"/>
                <a:ea typeface="ＭＳ Ｐゴシック" panose="020B0600070205080204" pitchFamily="50" charset="-128"/>
              </a:rPr>
              <a:t>（時田ひさこ）</a:t>
            </a:r>
            <a:endParaRPr kumimoji="1" lang="ja-JP" altLang="en-US" sz="4000" dirty="0">
              <a:latin typeface="ＭＳ Ｐゴシック" panose="020B0600070205080204" pitchFamily="50" charset="-128"/>
              <a:ea typeface="ＭＳ Ｐゴシック" panose="020B0600070205080204" pitchFamily="50" charset="-128"/>
            </a:endParaRPr>
          </a:p>
        </p:txBody>
      </p:sp>
      <p:sp>
        <p:nvSpPr>
          <p:cNvPr id="3" name="サブタイトル 2"/>
          <p:cNvSpPr>
            <a:spLocks noGrp="1"/>
          </p:cNvSpPr>
          <p:nvPr>
            <p:ph type="subTitle" idx="1"/>
          </p:nvPr>
        </p:nvSpPr>
        <p:spPr>
          <a:xfrm>
            <a:off x="939115" y="976183"/>
            <a:ext cx="10540312" cy="5763103"/>
          </a:xfrm>
        </p:spPr>
        <p:txBody>
          <a:bodyPr>
            <a:noAutofit/>
          </a:bodyPr>
          <a:lstStyle/>
          <a:p>
            <a:pPr marL="342900" indent="-342900" algn="l">
              <a:buFont typeface="Arial" panose="020B0604020202020204" pitchFamily="34" charset="0"/>
              <a:buChar char="•"/>
            </a:pPr>
            <a:r>
              <a:rPr lang="ja-JP" altLang="ja-JP" sz="3600" kern="100" dirty="0">
                <a:solidFill>
                  <a:srgbClr val="FF0000"/>
                </a:solidFill>
                <a:effectLst/>
                <a:latin typeface="游明朝" panose="02020400000000000000" pitchFamily="18" charset="-128"/>
                <a:ea typeface="ＭＳ Ｐゴシック" panose="020B0600070205080204" pitchFamily="50" charset="-128"/>
                <a:cs typeface="Times New Roman" panose="02020603050405020304" pitchFamily="18" charset="0"/>
              </a:rPr>
              <a:t>大胆なのに繊細、元気なのに傷つきやすい</a:t>
            </a:r>
            <a:endParaRPr lang="en-US" altLang="ja-JP" sz="3600" kern="100" dirty="0">
              <a:solidFill>
                <a:srgbClr val="FF0000"/>
              </a:solidFill>
              <a:effectLst/>
              <a:latin typeface="游明朝" panose="02020400000000000000" pitchFamily="18" charset="-128"/>
              <a:ea typeface="ＭＳ Ｐゴシック" panose="020B0600070205080204" pitchFamily="50" charset="-128"/>
              <a:cs typeface="Times New Roman" panose="02020603050405020304" pitchFamily="18" charset="0"/>
            </a:endParaRPr>
          </a:p>
          <a:p>
            <a:pPr marL="342900" indent="-342900" algn="l">
              <a:buFont typeface="Arial" panose="020B0604020202020204" pitchFamily="34" charset="0"/>
              <a:buChar char="•"/>
            </a:pPr>
            <a:r>
              <a:rPr lang="ja-JP" altLang="ja-JP" sz="3600" kern="100" dirty="0">
                <a:effectLst/>
                <a:latin typeface="游明朝" panose="02020400000000000000" pitchFamily="18" charset="-128"/>
                <a:ea typeface="ＭＳ Ｐゴシック" panose="020B0600070205080204" pitchFamily="50" charset="-128"/>
                <a:cs typeface="Times New Roman" panose="02020603050405020304" pitchFamily="18" charset="0"/>
              </a:rPr>
              <a:t>外向的でハイテンションなのに</a:t>
            </a:r>
            <a:r>
              <a:rPr lang="ja-JP" altLang="en-US" sz="3600" kern="100" dirty="0">
                <a:effectLst/>
                <a:latin typeface="游明朝" panose="02020400000000000000" pitchFamily="18" charset="-128"/>
                <a:ea typeface="ＭＳ Ｐゴシック" panose="020B0600070205080204" pitchFamily="50" charset="-128"/>
                <a:cs typeface="Times New Roman" panose="02020603050405020304" pitchFamily="18" charset="0"/>
              </a:rPr>
              <a:t>、</a:t>
            </a:r>
            <a:r>
              <a:rPr lang="ja-JP" altLang="ja-JP" sz="3600" kern="100" dirty="0">
                <a:effectLst/>
                <a:latin typeface="游明朝" panose="02020400000000000000" pitchFamily="18" charset="-128"/>
                <a:ea typeface="ＭＳ Ｐゴシック" panose="020B0600070205080204" pitchFamily="50" charset="-128"/>
                <a:cs typeface="Times New Roman" panose="02020603050405020304" pitchFamily="18" charset="0"/>
              </a:rPr>
              <a:t>クヨクヨしやすい</a:t>
            </a:r>
            <a:endParaRPr lang="en-US" altLang="ja-JP" sz="3600" kern="100" dirty="0">
              <a:effectLst/>
              <a:latin typeface="游明朝" panose="02020400000000000000" pitchFamily="18" charset="-128"/>
              <a:ea typeface="ＭＳ Ｐゴシック" panose="020B0600070205080204" pitchFamily="50" charset="-128"/>
              <a:cs typeface="Times New Roman" panose="02020603050405020304" pitchFamily="18" charset="0"/>
            </a:endParaRPr>
          </a:p>
          <a:p>
            <a:pPr marL="342900" indent="-342900" algn="l">
              <a:buFont typeface="Arial" panose="020B0604020202020204" pitchFamily="34" charset="0"/>
              <a:buChar char="•"/>
            </a:pPr>
            <a:r>
              <a:rPr lang="ja-JP" altLang="ja-JP" sz="3600" kern="100" dirty="0">
                <a:solidFill>
                  <a:srgbClr val="0000CC"/>
                </a:solidFill>
                <a:effectLst/>
                <a:latin typeface="游明朝" panose="02020400000000000000" pitchFamily="18" charset="-128"/>
                <a:ea typeface="ＭＳ Ｐゴシック" panose="020B0600070205080204" pitchFamily="50" charset="-128"/>
                <a:cs typeface="Times New Roman" panose="02020603050405020304" pitchFamily="18" charset="0"/>
              </a:rPr>
              <a:t>一人になると</a:t>
            </a:r>
            <a:r>
              <a:rPr lang="ja-JP" altLang="en-US" sz="3600" kern="100" dirty="0">
                <a:solidFill>
                  <a:srgbClr val="0000CC"/>
                </a:solidFill>
                <a:effectLst/>
                <a:latin typeface="游明朝" panose="02020400000000000000" pitchFamily="18" charset="-128"/>
                <a:ea typeface="ＭＳ Ｐゴシック" panose="020B0600070205080204" pitchFamily="50" charset="-128"/>
                <a:cs typeface="Times New Roman" panose="02020603050405020304" pitchFamily="18" charset="0"/>
              </a:rPr>
              <a:t>、</a:t>
            </a:r>
            <a:r>
              <a:rPr lang="ja-JP" altLang="ja-JP" sz="3600" kern="100" dirty="0">
                <a:solidFill>
                  <a:srgbClr val="0000CC"/>
                </a:solidFill>
                <a:effectLst/>
                <a:latin typeface="游明朝" panose="02020400000000000000" pitchFamily="18" charset="-128"/>
                <a:ea typeface="ＭＳ Ｐゴシック" panose="020B0600070205080204" pitchFamily="50" charset="-128"/>
                <a:cs typeface="Times New Roman" panose="02020603050405020304" pitchFamily="18" charset="0"/>
              </a:rPr>
              <a:t>疲れて表情がなくなる</a:t>
            </a:r>
            <a:endParaRPr lang="en-US" altLang="ja-JP" sz="3600" kern="100" dirty="0">
              <a:solidFill>
                <a:srgbClr val="0000CC"/>
              </a:solidFill>
              <a:effectLst/>
              <a:latin typeface="游明朝" panose="02020400000000000000" pitchFamily="18" charset="-128"/>
              <a:ea typeface="ＭＳ Ｐゴシック" panose="020B0600070205080204" pitchFamily="50" charset="-128"/>
              <a:cs typeface="Times New Roman" panose="02020603050405020304" pitchFamily="18" charset="0"/>
            </a:endParaRPr>
          </a:p>
          <a:p>
            <a:pPr marL="342900" indent="-342900" algn="l">
              <a:buFont typeface="Arial" panose="020B0604020202020204" pitchFamily="34" charset="0"/>
              <a:buChar char="•"/>
            </a:pPr>
            <a:r>
              <a:rPr lang="ja-JP" altLang="ja-JP" sz="3600" kern="100" dirty="0">
                <a:effectLst/>
                <a:latin typeface="游明朝" panose="02020400000000000000" pitchFamily="18" charset="-128"/>
                <a:ea typeface="ＭＳ Ｐゴシック" panose="020B0600070205080204" pitchFamily="50" charset="-128"/>
                <a:cs typeface="Times New Roman" panose="02020603050405020304" pitchFamily="18" charset="0"/>
              </a:rPr>
              <a:t>笑いをとるが</a:t>
            </a:r>
            <a:r>
              <a:rPr lang="ja-JP" altLang="en-US" sz="3600" kern="100" dirty="0">
                <a:effectLst/>
                <a:latin typeface="游明朝" panose="02020400000000000000" pitchFamily="18" charset="-128"/>
                <a:ea typeface="ＭＳ Ｐゴシック" panose="020B0600070205080204" pitchFamily="50" charset="-128"/>
                <a:cs typeface="Times New Roman" panose="02020603050405020304" pitchFamily="18" charset="0"/>
              </a:rPr>
              <a:t>、</a:t>
            </a:r>
            <a:r>
              <a:rPr lang="ja-JP" altLang="ja-JP" sz="3600" kern="100" dirty="0">
                <a:effectLst/>
                <a:latin typeface="游明朝" panose="02020400000000000000" pitchFamily="18" charset="-128"/>
                <a:ea typeface="ＭＳ Ｐゴシック" panose="020B0600070205080204" pitchFamily="50" charset="-128"/>
                <a:cs typeface="Times New Roman" panose="02020603050405020304" pitchFamily="18" charset="0"/>
              </a:rPr>
              <a:t>いじられすぎると傷つく</a:t>
            </a:r>
            <a:endParaRPr lang="en-US" altLang="ja-JP" sz="3600" kern="100" dirty="0">
              <a:effectLst/>
              <a:latin typeface="游明朝" panose="02020400000000000000" pitchFamily="18" charset="-128"/>
              <a:ea typeface="ＭＳ Ｐゴシック" panose="020B0600070205080204" pitchFamily="50" charset="-128"/>
              <a:cs typeface="Times New Roman" panose="02020603050405020304" pitchFamily="18" charset="0"/>
            </a:endParaRPr>
          </a:p>
          <a:p>
            <a:pPr marL="342900" indent="-342900" algn="l">
              <a:buFont typeface="Arial" panose="020B0604020202020204" pitchFamily="34" charset="0"/>
              <a:buChar char="•"/>
            </a:pPr>
            <a:r>
              <a:rPr lang="ja-JP" altLang="ja-JP" sz="3600" kern="100" dirty="0">
                <a:solidFill>
                  <a:srgbClr val="7030A0"/>
                </a:solidFill>
                <a:effectLst/>
                <a:latin typeface="游明朝" panose="02020400000000000000" pitchFamily="18" charset="-128"/>
                <a:ea typeface="ＭＳ Ｐゴシック" panose="020B0600070205080204" pitchFamily="50" charset="-128"/>
                <a:cs typeface="Times New Roman" panose="02020603050405020304" pitchFamily="18" charset="0"/>
              </a:rPr>
              <a:t>企画するのに</a:t>
            </a:r>
            <a:r>
              <a:rPr lang="ja-JP" altLang="en-US" sz="3600" kern="100" dirty="0">
                <a:solidFill>
                  <a:srgbClr val="7030A0"/>
                </a:solidFill>
                <a:effectLst/>
                <a:latin typeface="游明朝" panose="02020400000000000000" pitchFamily="18" charset="-128"/>
                <a:ea typeface="ＭＳ Ｐゴシック" panose="020B0600070205080204" pitchFamily="50" charset="-128"/>
                <a:cs typeface="Times New Roman" panose="02020603050405020304" pitchFamily="18" charset="0"/>
              </a:rPr>
              <a:t>、</a:t>
            </a:r>
            <a:r>
              <a:rPr lang="ja-JP" altLang="ja-JP" sz="3600" kern="100" dirty="0">
                <a:solidFill>
                  <a:srgbClr val="7030A0"/>
                </a:solidFill>
                <a:effectLst/>
                <a:latin typeface="游明朝" panose="02020400000000000000" pitchFamily="18" charset="-128"/>
                <a:ea typeface="ＭＳ Ｐゴシック" panose="020B0600070205080204" pitchFamily="50" charset="-128"/>
                <a:cs typeface="Times New Roman" panose="02020603050405020304" pitchFamily="18" charset="0"/>
              </a:rPr>
              <a:t>プレッシャーに押しつぶされる</a:t>
            </a:r>
            <a:endParaRPr lang="en-US" altLang="ja-JP" sz="3600" kern="100" dirty="0">
              <a:solidFill>
                <a:srgbClr val="7030A0"/>
              </a:solidFill>
              <a:effectLst/>
              <a:latin typeface="游明朝" panose="02020400000000000000" pitchFamily="18" charset="-128"/>
              <a:ea typeface="ＭＳ Ｐゴシック" panose="020B0600070205080204" pitchFamily="50" charset="-128"/>
              <a:cs typeface="Times New Roman" panose="02020603050405020304" pitchFamily="18" charset="0"/>
            </a:endParaRPr>
          </a:p>
          <a:p>
            <a:pPr marL="342900" indent="-342900" algn="l">
              <a:buFont typeface="Arial" panose="020B0604020202020204" pitchFamily="34" charset="0"/>
              <a:buChar char="•"/>
            </a:pPr>
            <a:r>
              <a:rPr lang="ja-JP" altLang="ja-JP" sz="3600" kern="100" dirty="0">
                <a:effectLst/>
                <a:latin typeface="游明朝" panose="02020400000000000000" pitchFamily="18" charset="-128"/>
                <a:ea typeface="ＭＳ Ｐゴシック" panose="020B0600070205080204" pitchFamily="50" charset="-128"/>
                <a:cs typeface="Times New Roman" panose="02020603050405020304" pitchFamily="18" charset="0"/>
              </a:rPr>
              <a:t>やめられない</a:t>
            </a:r>
            <a:r>
              <a:rPr lang="ja-JP" altLang="en-US" sz="3600" kern="100" dirty="0">
                <a:latin typeface="游明朝" panose="02020400000000000000" pitchFamily="18" charset="-128"/>
                <a:ea typeface="ＭＳ Ｐゴシック" panose="020B0600070205080204" pitchFamily="50" charset="-128"/>
                <a:cs typeface="Times New Roman" panose="02020603050405020304" pitchFamily="18" charset="0"/>
              </a:rPr>
              <a:t>のに、</a:t>
            </a:r>
            <a:r>
              <a:rPr lang="ja-JP" altLang="ja-JP" sz="3600" kern="100" dirty="0">
                <a:effectLst/>
                <a:latin typeface="游明朝" panose="02020400000000000000" pitchFamily="18" charset="-128"/>
                <a:ea typeface="ＭＳ Ｐゴシック" panose="020B0600070205080204" pitchFamily="50" charset="-128"/>
                <a:cs typeface="Times New Roman" panose="02020603050405020304" pitchFamily="18" charset="0"/>
              </a:rPr>
              <a:t>あと一歩のところでやめてしまう</a:t>
            </a:r>
            <a:endParaRPr lang="en-US" altLang="ja-JP" sz="3600" kern="100" dirty="0">
              <a:effectLst/>
              <a:latin typeface="游明朝" panose="02020400000000000000" pitchFamily="18" charset="-128"/>
              <a:ea typeface="ＭＳ Ｐゴシック" panose="020B0600070205080204" pitchFamily="50" charset="-128"/>
              <a:cs typeface="Times New Roman" panose="02020603050405020304" pitchFamily="18" charset="0"/>
            </a:endParaRPr>
          </a:p>
          <a:p>
            <a:pPr marL="342900" indent="-342900" algn="l">
              <a:buFont typeface="Arial" panose="020B0604020202020204" pitchFamily="34" charset="0"/>
              <a:buChar char="•"/>
            </a:pPr>
            <a:r>
              <a:rPr lang="ja-JP" altLang="ja-JP" sz="3600" kern="100" dirty="0">
                <a:solidFill>
                  <a:srgbClr val="00B050"/>
                </a:solidFill>
                <a:effectLst/>
                <a:latin typeface="游明朝" panose="02020400000000000000" pitchFamily="18" charset="-128"/>
                <a:ea typeface="ＭＳ Ｐゴシック" panose="020B0600070205080204" pitchFamily="50" charset="-128"/>
                <a:cs typeface="Times New Roman" panose="02020603050405020304" pitchFamily="18" charset="0"/>
              </a:rPr>
              <a:t>完璧主義なのに</a:t>
            </a:r>
            <a:r>
              <a:rPr lang="ja-JP" altLang="en-US" sz="3600" kern="100" dirty="0">
                <a:solidFill>
                  <a:srgbClr val="00B050"/>
                </a:solidFill>
                <a:effectLst/>
                <a:latin typeface="游明朝" panose="02020400000000000000" pitchFamily="18" charset="-128"/>
                <a:ea typeface="ＭＳ Ｐゴシック" panose="020B0600070205080204" pitchFamily="50" charset="-128"/>
                <a:cs typeface="Times New Roman" panose="02020603050405020304" pitchFamily="18" charset="0"/>
              </a:rPr>
              <a:t>、</a:t>
            </a:r>
            <a:r>
              <a:rPr lang="ja-JP" altLang="ja-JP" sz="3600" kern="100" dirty="0">
                <a:solidFill>
                  <a:srgbClr val="00B050"/>
                </a:solidFill>
                <a:effectLst/>
                <a:latin typeface="游明朝" panose="02020400000000000000" pitchFamily="18" charset="-128"/>
                <a:ea typeface="ＭＳ Ｐゴシック" panose="020B0600070205080204" pitchFamily="50" charset="-128"/>
                <a:cs typeface="Times New Roman" panose="02020603050405020304" pitchFamily="18" charset="0"/>
              </a:rPr>
              <a:t>極めたものがない</a:t>
            </a:r>
            <a:endParaRPr lang="en-US" altLang="ja-JP" sz="3600" kern="100" dirty="0">
              <a:solidFill>
                <a:srgbClr val="00B050"/>
              </a:solidFill>
              <a:effectLst/>
              <a:latin typeface="游明朝" panose="02020400000000000000" pitchFamily="18" charset="-128"/>
              <a:ea typeface="ＭＳ Ｐゴシック" panose="020B0600070205080204" pitchFamily="50" charset="-128"/>
              <a:cs typeface="Times New Roman" panose="02020603050405020304" pitchFamily="18" charset="0"/>
            </a:endParaRPr>
          </a:p>
          <a:p>
            <a:pPr marL="342900" indent="-342900" algn="l">
              <a:buFont typeface="Arial" panose="020B0604020202020204" pitchFamily="34" charset="0"/>
              <a:buChar char="•"/>
            </a:pPr>
            <a:r>
              <a:rPr lang="ja-JP" altLang="ja-JP" sz="3600" kern="100" dirty="0">
                <a:effectLst/>
                <a:latin typeface="游明朝" panose="02020400000000000000" pitchFamily="18" charset="-128"/>
                <a:ea typeface="ＭＳ Ｐゴシック" panose="020B0600070205080204" pitchFamily="50" charset="-128"/>
                <a:cs typeface="Times New Roman" panose="02020603050405020304" pitchFamily="18" charset="0"/>
              </a:rPr>
              <a:t>飽きやすいのに</a:t>
            </a:r>
            <a:r>
              <a:rPr lang="ja-JP" altLang="en-US" sz="3600" kern="100" dirty="0">
                <a:effectLst/>
                <a:latin typeface="游明朝" panose="02020400000000000000" pitchFamily="18" charset="-128"/>
                <a:ea typeface="ＭＳ Ｐゴシック" panose="020B0600070205080204" pitchFamily="50" charset="-128"/>
                <a:cs typeface="Times New Roman" panose="02020603050405020304" pitchFamily="18" charset="0"/>
              </a:rPr>
              <a:t>、</a:t>
            </a:r>
            <a:r>
              <a:rPr lang="ja-JP" altLang="ja-JP" sz="3600" kern="100" dirty="0">
                <a:effectLst/>
                <a:latin typeface="游明朝" panose="02020400000000000000" pitchFamily="18" charset="-128"/>
                <a:ea typeface="ＭＳ Ｐゴシック" panose="020B0600070205080204" pitchFamily="50" charset="-128"/>
                <a:cs typeface="Times New Roman" panose="02020603050405020304" pitchFamily="18" charset="0"/>
              </a:rPr>
              <a:t>未知への警戒心が強い</a:t>
            </a:r>
            <a:endParaRPr lang="en-US" altLang="ja-JP" sz="3600" kern="100" dirty="0">
              <a:effectLst/>
              <a:latin typeface="游明朝" panose="02020400000000000000" pitchFamily="18" charset="-128"/>
              <a:ea typeface="ＭＳ Ｐゴシック" panose="020B0600070205080204" pitchFamily="50" charset="-128"/>
              <a:cs typeface="Times New Roman" panose="02020603050405020304" pitchFamily="18" charset="0"/>
            </a:endParaRPr>
          </a:p>
          <a:p>
            <a:pPr marL="342900" indent="-342900" algn="l">
              <a:buFont typeface="Arial" panose="020B0604020202020204" pitchFamily="34" charset="0"/>
              <a:buChar char="•"/>
            </a:pPr>
            <a:r>
              <a:rPr lang="ja-JP" altLang="ja-JP" sz="3600" kern="100" dirty="0">
                <a:solidFill>
                  <a:srgbClr val="FFC000"/>
                </a:solidFill>
                <a:effectLst/>
                <a:latin typeface="游明朝" panose="02020400000000000000" pitchFamily="18" charset="-128"/>
                <a:ea typeface="ＭＳ Ｐゴシック" panose="020B0600070205080204" pitchFamily="50" charset="-128"/>
                <a:cs typeface="Times New Roman" panose="02020603050405020304" pitchFamily="18" charset="0"/>
              </a:rPr>
              <a:t>同時進行するも</a:t>
            </a:r>
            <a:r>
              <a:rPr lang="ja-JP" altLang="en-US" sz="3600" kern="100" dirty="0">
                <a:solidFill>
                  <a:srgbClr val="FFC000"/>
                </a:solidFill>
                <a:effectLst/>
                <a:latin typeface="游明朝" panose="02020400000000000000" pitchFamily="18" charset="-128"/>
                <a:ea typeface="ＭＳ Ｐゴシック" panose="020B0600070205080204" pitchFamily="50" charset="-128"/>
                <a:cs typeface="Times New Roman" panose="02020603050405020304" pitchFamily="18" charset="0"/>
              </a:rPr>
              <a:t>、</a:t>
            </a:r>
            <a:r>
              <a:rPr lang="ja-JP" altLang="ja-JP" sz="3600" kern="100" dirty="0">
                <a:solidFill>
                  <a:srgbClr val="FFC000"/>
                </a:solidFill>
                <a:effectLst/>
                <a:latin typeface="游明朝" panose="02020400000000000000" pitchFamily="18" charset="-128"/>
                <a:ea typeface="ＭＳ Ｐゴシック" panose="020B0600070205080204" pitchFamily="50" charset="-128"/>
                <a:cs typeface="Times New Roman" panose="02020603050405020304" pitchFamily="18" charset="0"/>
              </a:rPr>
              <a:t>やりかけのままになる</a:t>
            </a:r>
            <a:endParaRPr lang="ja-JP" altLang="ja-JP" sz="3600" kern="100" dirty="0">
              <a:solidFill>
                <a:srgbClr val="FFC000"/>
              </a:solidFill>
              <a:effectLst/>
              <a:latin typeface="游明朝" panose="02020400000000000000" pitchFamily="18" charset="-128"/>
              <a:ea typeface="游明朝" panose="02020400000000000000" pitchFamily="18" charset="-128"/>
              <a:cs typeface="Times New Roman" panose="02020603050405020304" pitchFamily="18" charset="0"/>
            </a:endParaRPr>
          </a:p>
          <a:p>
            <a:pPr marL="342900" indent="-342900" algn="l">
              <a:buFont typeface="Arial" panose="020B0604020202020204" pitchFamily="34" charset="0"/>
              <a:buChar char="•"/>
            </a:pPr>
            <a:endParaRPr kumimoji="1" lang="en-US" altLang="ja-JP" sz="3600" dirty="0">
              <a:latin typeface="ＭＳ Ｐゴシック" panose="020B0600070205080204" pitchFamily="50" charset="-128"/>
              <a:ea typeface="ＭＳ Ｐゴシック" panose="020B0600070205080204" pitchFamily="50" charset="-128"/>
            </a:endParaRPr>
          </a:p>
        </p:txBody>
      </p:sp>
      <p:sp>
        <p:nvSpPr>
          <p:cNvPr id="4" name="日付プレースホルダー 3">
            <a:extLst>
              <a:ext uri="{FF2B5EF4-FFF2-40B4-BE49-F238E27FC236}">
                <a16:creationId xmlns:a16="http://schemas.microsoft.com/office/drawing/2014/main" id="{F272CB3C-1B88-E331-899E-599091CEFAC2}"/>
              </a:ext>
            </a:extLst>
          </p:cNvPr>
          <p:cNvSpPr>
            <a:spLocks noGrp="1"/>
          </p:cNvSpPr>
          <p:nvPr>
            <p:ph type="dt" sz="half" idx="10"/>
          </p:nvPr>
        </p:nvSpPr>
        <p:spPr/>
        <p:txBody>
          <a:bodyPr/>
          <a:lstStyle/>
          <a:p>
            <a:r>
              <a:rPr kumimoji="1" lang="en-US" altLang="ja-JP"/>
              <a:t>2022/12/5</a:t>
            </a:r>
            <a:r>
              <a:rPr kumimoji="1" lang="ja-JP" altLang="en-US"/>
              <a:t>十勝むつみのクリニック</a:t>
            </a:r>
          </a:p>
        </p:txBody>
      </p:sp>
      <p:sp>
        <p:nvSpPr>
          <p:cNvPr id="5" name="スライド番号プレースホルダー 4">
            <a:extLst>
              <a:ext uri="{FF2B5EF4-FFF2-40B4-BE49-F238E27FC236}">
                <a16:creationId xmlns:a16="http://schemas.microsoft.com/office/drawing/2014/main" id="{733B5C2D-FF64-F29E-B87A-C2AE0F12EAF5}"/>
              </a:ext>
            </a:extLst>
          </p:cNvPr>
          <p:cNvSpPr>
            <a:spLocks noGrp="1"/>
          </p:cNvSpPr>
          <p:nvPr>
            <p:ph type="sldNum" sz="quarter" idx="12"/>
          </p:nvPr>
        </p:nvSpPr>
        <p:spPr/>
        <p:txBody>
          <a:bodyPr/>
          <a:lstStyle/>
          <a:p>
            <a:fld id="{5AB4CEAA-A475-442B-8C24-E7BCA606E1D5}" type="slidenum">
              <a:rPr kumimoji="1" lang="ja-JP" altLang="en-US" smtClean="0"/>
              <a:t>12</a:t>
            </a:fld>
            <a:endParaRPr kumimoji="1" lang="ja-JP" altLang="en-US"/>
          </a:p>
        </p:txBody>
      </p:sp>
    </p:spTree>
    <p:extLst>
      <p:ext uri="{BB962C8B-B14F-4D97-AF65-F5344CB8AC3E}">
        <p14:creationId xmlns:p14="http://schemas.microsoft.com/office/powerpoint/2010/main" val="251961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10243" y="171451"/>
            <a:ext cx="11666764" cy="751114"/>
          </a:xfrm>
        </p:spPr>
        <p:txBody>
          <a:bodyPr>
            <a:normAutofit/>
          </a:bodyPr>
          <a:lstStyle/>
          <a:p>
            <a:r>
              <a:rPr lang="ja-JP" altLang="en-US" sz="4800" dirty="0">
                <a:latin typeface="ＭＳ Ｐゴシック" panose="020B0600070205080204" pitchFamily="50" charset="-128"/>
                <a:ea typeface="ＭＳ Ｐゴシック" panose="020B0600070205080204" pitchFamily="50" charset="-128"/>
              </a:rPr>
              <a:t>敏感さん・繊細さん　（皆川公美子）</a:t>
            </a:r>
            <a:endParaRPr kumimoji="1" lang="ja-JP" altLang="en-US" sz="4800" dirty="0">
              <a:latin typeface="ＭＳ Ｐゴシック" panose="020B0600070205080204" pitchFamily="50" charset="-128"/>
              <a:ea typeface="ＭＳ Ｐゴシック" panose="020B0600070205080204" pitchFamily="50" charset="-128"/>
            </a:endParaRPr>
          </a:p>
        </p:txBody>
      </p:sp>
      <p:sp>
        <p:nvSpPr>
          <p:cNvPr id="3" name="サブタイトル 2"/>
          <p:cNvSpPr>
            <a:spLocks noGrp="1"/>
          </p:cNvSpPr>
          <p:nvPr>
            <p:ph type="subTitle" idx="1"/>
          </p:nvPr>
        </p:nvSpPr>
        <p:spPr>
          <a:xfrm>
            <a:off x="2174789" y="1037969"/>
            <a:ext cx="8760945" cy="5738388"/>
          </a:xfrm>
        </p:spPr>
        <p:txBody>
          <a:bodyPr>
            <a:noAutofit/>
          </a:bodyPr>
          <a:lstStyle/>
          <a:p>
            <a:pPr marL="342900" indent="-342900" algn="l">
              <a:buFont typeface="Arial" panose="020B0604020202020204" pitchFamily="34" charset="0"/>
              <a:buChar char="•"/>
            </a:pPr>
            <a:r>
              <a:rPr lang="ja-JP" altLang="en-US" sz="4800" dirty="0">
                <a:solidFill>
                  <a:srgbClr val="FF0000"/>
                </a:solidFill>
                <a:latin typeface="ＭＳ Ｐゴシック" panose="020B0600070205080204" pitchFamily="50" charset="-128"/>
                <a:ea typeface="ＭＳ Ｐゴシック" panose="020B0600070205080204" pitchFamily="50" charset="-128"/>
              </a:rPr>
              <a:t>ささいなことに気づきすぎる</a:t>
            </a:r>
            <a:endParaRPr lang="en-US" altLang="ja-JP" sz="4800" dirty="0">
              <a:solidFill>
                <a:srgbClr val="FF0000"/>
              </a:solidFill>
              <a:latin typeface="ＭＳ Ｐゴシック" panose="020B0600070205080204" pitchFamily="50" charset="-128"/>
              <a:ea typeface="ＭＳ Ｐゴシック" panose="020B0600070205080204" pitchFamily="50" charset="-128"/>
            </a:endParaRPr>
          </a:p>
          <a:p>
            <a:pPr marL="342900" indent="-342900" algn="l">
              <a:buFont typeface="Arial" panose="020B0604020202020204" pitchFamily="34" charset="0"/>
              <a:buChar char="•"/>
            </a:pPr>
            <a:r>
              <a:rPr kumimoji="1" lang="ja-JP" altLang="en-US" sz="4800" dirty="0">
                <a:highlight>
                  <a:srgbClr val="00FF00"/>
                </a:highlight>
                <a:latin typeface="ＭＳ Ｐゴシック" panose="020B0600070205080204" pitchFamily="50" charset="-128"/>
                <a:ea typeface="ＭＳ Ｐゴシック" panose="020B0600070205080204" pitchFamily="50" charset="-128"/>
              </a:rPr>
              <a:t>あらゆるを考えている</a:t>
            </a:r>
            <a:endParaRPr kumimoji="1" lang="en-US" altLang="ja-JP" sz="4800" dirty="0">
              <a:highlight>
                <a:srgbClr val="00FF00"/>
              </a:highlight>
              <a:latin typeface="ＭＳ Ｐゴシック" panose="020B0600070205080204" pitchFamily="50" charset="-128"/>
              <a:ea typeface="ＭＳ Ｐゴシック" panose="020B0600070205080204" pitchFamily="50" charset="-128"/>
            </a:endParaRPr>
          </a:p>
          <a:p>
            <a:pPr marL="342900" indent="-342900" algn="l">
              <a:buFont typeface="Arial" panose="020B0604020202020204" pitchFamily="34" charset="0"/>
              <a:buChar char="•"/>
            </a:pPr>
            <a:r>
              <a:rPr lang="ja-JP" altLang="en-US" sz="4800" dirty="0">
                <a:solidFill>
                  <a:srgbClr val="0000CC"/>
                </a:solidFill>
                <a:latin typeface="ＭＳ Ｐゴシック" panose="020B0600070205080204" pitchFamily="50" charset="-128"/>
                <a:ea typeface="ＭＳ Ｐゴシック" panose="020B0600070205080204" pitchFamily="50" charset="-128"/>
              </a:rPr>
              <a:t>すべて（裏も奥も）を知りたい</a:t>
            </a:r>
            <a:endParaRPr lang="en-US" altLang="ja-JP" sz="4800" dirty="0">
              <a:solidFill>
                <a:srgbClr val="0000CC"/>
              </a:solidFill>
              <a:latin typeface="ＭＳ Ｐゴシック" panose="020B0600070205080204" pitchFamily="50" charset="-128"/>
              <a:ea typeface="ＭＳ Ｐゴシック" panose="020B0600070205080204" pitchFamily="50" charset="-128"/>
            </a:endParaRPr>
          </a:p>
          <a:p>
            <a:pPr marL="342900" indent="-342900" algn="l">
              <a:buFont typeface="Arial" panose="020B0604020202020204" pitchFamily="34" charset="0"/>
              <a:buChar char="•"/>
            </a:pPr>
            <a:r>
              <a:rPr kumimoji="1" lang="ja-JP" altLang="en-US" sz="4800" dirty="0">
                <a:highlight>
                  <a:srgbClr val="FFFF00"/>
                </a:highlight>
                <a:latin typeface="ＭＳ Ｐゴシック" panose="020B0600070205080204" pitchFamily="50" charset="-128"/>
                <a:ea typeface="ＭＳ Ｐゴシック" panose="020B0600070205080204" pitchFamily="50" charset="-128"/>
              </a:rPr>
              <a:t>疲れていてもわからない</a:t>
            </a:r>
            <a:endParaRPr kumimoji="1" lang="en-US" altLang="ja-JP" sz="4800" dirty="0">
              <a:highlight>
                <a:srgbClr val="FFFF00"/>
              </a:highlight>
              <a:latin typeface="ＭＳ Ｐゴシック" panose="020B0600070205080204" pitchFamily="50" charset="-128"/>
              <a:ea typeface="ＭＳ Ｐゴシック" panose="020B0600070205080204" pitchFamily="50" charset="-128"/>
            </a:endParaRPr>
          </a:p>
          <a:p>
            <a:pPr marL="342900" indent="-342900" algn="l">
              <a:buFont typeface="Arial" panose="020B0604020202020204" pitchFamily="34" charset="0"/>
              <a:buChar char="•"/>
            </a:pPr>
            <a:r>
              <a:rPr lang="ja-JP" altLang="en-US" sz="4800" dirty="0">
                <a:solidFill>
                  <a:srgbClr val="FFC000"/>
                </a:solidFill>
                <a:highlight>
                  <a:srgbClr val="00FFFF"/>
                </a:highlight>
                <a:latin typeface="ＭＳ Ｐゴシック" panose="020B0600070205080204" pitchFamily="50" charset="-128"/>
                <a:ea typeface="ＭＳ Ｐゴシック" panose="020B0600070205080204" pitchFamily="50" charset="-128"/>
              </a:rPr>
              <a:t>楽しくても疲れてしまう</a:t>
            </a:r>
            <a:endParaRPr lang="en-US" altLang="ja-JP" sz="4800" dirty="0">
              <a:solidFill>
                <a:srgbClr val="FFC000"/>
              </a:solidFill>
              <a:highlight>
                <a:srgbClr val="00FFFF"/>
              </a:highlight>
              <a:latin typeface="ＭＳ Ｐゴシック" panose="020B0600070205080204" pitchFamily="50" charset="-128"/>
              <a:ea typeface="ＭＳ Ｐゴシック" panose="020B0600070205080204" pitchFamily="50" charset="-128"/>
            </a:endParaRPr>
          </a:p>
          <a:p>
            <a:pPr marL="342900" indent="-342900" algn="l">
              <a:buFont typeface="Arial" panose="020B0604020202020204" pitchFamily="34" charset="0"/>
              <a:buChar char="•"/>
            </a:pPr>
            <a:r>
              <a:rPr kumimoji="1" lang="ja-JP" altLang="en-US" sz="4800" dirty="0">
                <a:latin typeface="ＭＳ Ｐゴシック" panose="020B0600070205080204" pitchFamily="50" charset="-128"/>
                <a:ea typeface="ＭＳ Ｐゴシック" panose="020B0600070205080204" pitchFamily="50" charset="-128"/>
              </a:rPr>
              <a:t>怖い人のエネルギーが苦手</a:t>
            </a:r>
            <a:endParaRPr kumimoji="1" lang="en-US" altLang="ja-JP" sz="4800" dirty="0">
              <a:latin typeface="ＭＳ Ｐゴシック" panose="020B0600070205080204" pitchFamily="50" charset="-128"/>
              <a:ea typeface="ＭＳ Ｐゴシック" panose="020B0600070205080204" pitchFamily="50" charset="-128"/>
            </a:endParaRPr>
          </a:p>
          <a:p>
            <a:pPr marL="342900" indent="-342900" algn="l">
              <a:buFont typeface="Arial" panose="020B0604020202020204" pitchFamily="34" charset="0"/>
              <a:buChar char="•"/>
            </a:pPr>
            <a:r>
              <a:rPr lang="ja-JP" altLang="en-US" sz="4800" dirty="0">
                <a:solidFill>
                  <a:srgbClr val="00B050"/>
                </a:solidFill>
                <a:latin typeface="ＭＳ Ｐゴシック" panose="020B0600070205080204" pitchFamily="50" charset="-128"/>
                <a:ea typeface="ＭＳ Ｐゴシック" panose="020B0600070205080204" pitchFamily="50" charset="-128"/>
              </a:rPr>
              <a:t>人の気持ちを優先させてしまう</a:t>
            </a:r>
            <a:endParaRPr kumimoji="1" lang="en-US" altLang="ja-JP" sz="3600" dirty="0">
              <a:solidFill>
                <a:srgbClr val="00B050"/>
              </a:solidFill>
              <a:latin typeface="ＭＳ Ｐゴシック" panose="020B0600070205080204" pitchFamily="50" charset="-128"/>
              <a:ea typeface="ＭＳ Ｐゴシック" panose="020B0600070205080204" pitchFamily="50" charset="-128"/>
            </a:endParaRPr>
          </a:p>
        </p:txBody>
      </p:sp>
      <p:sp>
        <p:nvSpPr>
          <p:cNvPr id="4" name="日付プレースホルダー 3">
            <a:extLst>
              <a:ext uri="{FF2B5EF4-FFF2-40B4-BE49-F238E27FC236}">
                <a16:creationId xmlns:a16="http://schemas.microsoft.com/office/drawing/2014/main" id="{85DC3388-2691-FFCF-48B9-62B0CADBAEAD}"/>
              </a:ext>
            </a:extLst>
          </p:cNvPr>
          <p:cNvSpPr>
            <a:spLocks noGrp="1"/>
          </p:cNvSpPr>
          <p:nvPr>
            <p:ph type="dt" sz="half" idx="10"/>
          </p:nvPr>
        </p:nvSpPr>
        <p:spPr/>
        <p:txBody>
          <a:bodyPr/>
          <a:lstStyle/>
          <a:p>
            <a:r>
              <a:rPr kumimoji="1" lang="en-US" altLang="ja-JP"/>
              <a:t>2022/12/5</a:t>
            </a:r>
            <a:r>
              <a:rPr kumimoji="1" lang="ja-JP" altLang="en-US"/>
              <a:t>十勝むつみのクリニック</a:t>
            </a:r>
          </a:p>
        </p:txBody>
      </p:sp>
      <p:sp>
        <p:nvSpPr>
          <p:cNvPr id="5" name="スライド番号プレースホルダー 4">
            <a:extLst>
              <a:ext uri="{FF2B5EF4-FFF2-40B4-BE49-F238E27FC236}">
                <a16:creationId xmlns:a16="http://schemas.microsoft.com/office/drawing/2014/main" id="{3196BAFF-7EB0-EB91-DDB2-37816BFDA13C}"/>
              </a:ext>
            </a:extLst>
          </p:cNvPr>
          <p:cNvSpPr>
            <a:spLocks noGrp="1"/>
          </p:cNvSpPr>
          <p:nvPr>
            <p:ph type="sldNum" sz="quarter" idx="12"/>
          </p:nvPr>
        </p:nvSpPr>
        <p:spPr/>
        <p:txBody>
          <a:bodyPr/>
          <a:lstStyle/>
          <a:p>
            <a:fld id="{5AB4CEAA-A475-442B-8C24-E7BCA606E1D5}" type="slidenum">
              <a:rPr kumimoji="1" lang="ja-JP" altLang="en-US" smtClean="0"/>
              <a:t>13</a:t>
            </a:fld>
            <a:endParaRPr kumimoji="1" lang="ja-JP" altLang="en-US"/>
          </a:p>
        </p:txBody>
      </p:sp>
    </p:spTree>
    <p:extLst>
      <p:ext uri="{BB962C8B-B14F-4D97-AF65-F5344CB8AC3E}">
        <p14:creationId xmlns:p14="http://schemas.microsoft.com/office/powerpoint/2010/main" val="3044343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10243" y="171451"/>
            <a:ext cx="11666764" cy="751114"/>
          </a:xfrm>
        </p:spPr>
        <p:txBody>
          <a:bodyPr>
            <a:normAutofit/>
          </a:bodyPr>
          <a:lstStyle/>
          <a:p>
            <a:r>
              <a:rPr lang="ja-JP" altLang="en-US" sz="4800" dirty="0">
                <a:latin typeface="ＭＳ Ｐゴシック" panose="020B0600070205080204" pitchFamily="50" charset="-128"/>
                <a:ea typeface="ＭＳ Ｐゴシック" panose="020B0600070205080204" pitchFamily="50" charset="-128"/>
              </a:rPr>
              <a:t>どう思われるか　（皆川公美子）</a:t>
            </a:r>
            <a:endParaRPr kumimoji="1" lang="ja-JP" altLang="en-US" sz="4800" dirty="0">
              <a:latin typeface="ＭＳ Ｐゴシック" panose="020B0600070205080204" pitchFamily="50" charset="-128"/>
              <a:ea typeface="ＭＳ Ｐゴシック" panose="020B0600070205080204" pitchFamily="50" charset="-128"/>
            </a:endParaRPr>
          </a:p>
        </p:txBody>
      </p:sp>
      <p:sp>
        <p:nvSpPr>
          <p:cNvPr id="3" name="サブタイトル 2"/>
          <p:cNvSpPr>
            <a:spLocks noGrp="1"/>
          </p:cNvSpPr>
          <p:nvPr>
            <p:ph type="subTitle" idx="1"/>
          </p:nvPr>
        </p:nvSpPr>
        <p:spPr>
          <a:xfrm>
            <a:off x="2174789" y="1421027"/>
            <a:ext cx="7751089" cy="4794422"/>
          </a:xfrm>
        </p:spPr>
        <p:txBody>
          <a:bodyPr>
            <a:noAutofit/>
          </a:bodyPr>
          <a:lstStyle/>
          <a:p>
            <a:pPr marL="342900" indent="-342900" algn="l">
              <a:buFont typeface="Arial" panose="020B0604020202020204" pitchFamily="34" charset="0"/>
              <a:buChar char="•"/>
            </a:pPr>
            <a:r>
              <a:rPr lang="ja-JP" altLang="en-US" sz="4800" dirty="0">
                <a:solidFill>
                  <a:srgbClr val="FF0000"/>
                </a:solidFill>
                <a:latin typeface="ＭＳ Ｐゴシック" panose="020B0600070205080204" pitchFamily="50" charset="-128"/>
                <a:ea typeface="ＭＳ Ｐゴシック" panose="020B0600070205080204" pitchFamily="50" charset="-128"/>
              </a:rPr>
              <a:t>腫れ物に触るようだ</a:t>
            </a:r>
            <a:endParaRPr lang="en-US" altLang="ja-JP" sz="4800" dirty="0">
              <a:solidFill>
                <a:srgbClr val="FF0000"/>
              </a:solidFill>
              <a:latin typeface="ＭＳ Ｐゴシック" panose="020B0600070205080204" pitchFamily="50" charset="-128"/>
              <a:ea typeface="ＭＳ Ｐゴシック" panose="020B0600070205080204" pitchFamily="50" charset="-128"/>
            </a:endParaRPr>
          </a:p>
          <a:p>
            <a:pPr marL="342900" indent="-342900" algn="l">
              <a:buFont typeface="Arial" panose="020B0604020202020204" pitchFamily="34" charset="0"/>
              <a:buChar char="•"/>
            </a:pPr>
            <a:r>
              <a:rPr kumimoji="1" lang="ja-JP" altLang="en-US" sz="4800" dirty="0">
                <a:solidFill>
                  <a:srgbClr val="FF0000"/>
                </a:solidFill>
                <a:latin typeface="ＭＳ Ｐゴシック" panose="020B0600070205080204" pitchFamily="50" charset="-128"/>
                <a:ea typeface="ＭＳ Ｐゴシック" panose="020B0600070205080204" pitchFamily="50" charset="-128"/>
              </a:rPr>
              <a:t>どう接してよいかわからない</a:t>
            </a:r>
            <a:endParaRPr kumimoji="1" lang="en-US" altLang="ja-JP" sz="4800" dirty="0">
              <a:solidFill>
                <a:srgbClr val="FF0000"/>
              </a:solidFill>
              <a:latin typeface="ＭＳ Ｐゴシック" panose="020B0600070205080204" pitchFamily="50" charset="-128"/>
              <a:ea typeface="ＭＳ Ｐゴシック" panose="020B0600070205080204" pitchFamily="50" charset="-128"/>
            </a:endParaRPr>
          </a:p>
          <a:p>
            <a:pPr marL="342900" indent="-342900" algn="l">
              <a:buFont typeface="Arial" panose="020B0604020202020204" pitchFamily="34" charset="0"/>
              <a:buChar char="•"/>
            </a:pPr>
            <a:r>
              <a:rPr kumimoji="1" lang="ja-JP" altLang="en-US" sz="4800" dirty="0">
                <a:latin typeface="ＭＳ Ｐゴシック" panose="020B0600070205080204" pitchFamily="50" charset="-128"/>
                <a:ea typeface="ＭＳ Ｐゴシック" panose="020B0600070205080204" pitchFamily="50" charset="-128"/>
              </a:rPr>
              <a:t>感覚的にわからない</a:t>
            </a:r>
            <a:endParaRPr kumimoji="1" lang="en-US" altLang="ja-JP" sz="4800" dirty="0">
              <a:latin typeface="ＭＳ Ｐゴシック" panose="020B0600070205080204" pitchFamily="50" charset="-128"/>
              <a:ea typeface="ＭＳ Ｐゴシック" panose="020B0600070205080204" pitchFamily="50" charset="-128"/>
            </a:endParaRPr>
          </a:p>
          <a:p>
            <a:pPr marL="342900" indent="-342900" algn="l">
              <a:buFont typeface="Arial" panose="020B0604020202020204" pitchFamily="34" charset="0"/>
              <a:buChar char="•"/>
            </a:pPr>
            <a:r>
              <a:rPr lang="ja-JP" altLang="en-US" sz="4800" dirty="0">
                <a:latin typeface="ＭＳ Ｐゴシック" panose="020B0600070205080204" pitchFamily="50" charset="-128"/>
                <a:ea typeface="ＭＳ Ｐゴシック" panose="020B0600070205080204" pitchFamily="50" charset="-128"/>
              </a:rPr>
              <a:t>甘やかしではないか</a:t>
            </a:r>
            <a:endParaRPr lang="en-US" altLang="ja-JP" sz="4800" dirty="0">
              <a:latin typeface="ＭＳ Ｐゴシック" panose="020B0600070205080204" pitchFamily="50" charset="-128"/>
              <a:ea typeface="ＭＳ Ｐゴシック" panose="020B0600070205080204" pitchFamily="50" charset="-128"/>
            </a:endParaRPr>
          </a:p>
          <a:p>
            <a:pPr marL="342900" indent="-342900" algn="l">
              <a:buFont typeface="Arial" panose="020B0604020202020204" pitchFamily="34" charset="0"/>
              <a:buChar char="•"/>
            </a:pPr>
            <a:r>
              <a:rPr lang="ja-JP" altLang="en-US" sz="4800" dirty="0">
                <a:solidFill>
                  <a:srgbClr val="0000CC"/>
                </a:solidFill>
                <a:latin typeface="ＭＳ Ｐゴシック" panose="020B0600070205080204" pitchFamily="50" charset="-128"/>
                <a:ea typeface="ＭＳ Ｐゴシック" panose="020B0600070205080204" pitchFamily="50" charset="-128"/>
              </a:rPr>
              <a:t>無知だ、無能だ、邪魔だ</a:t>
            </a:r>
            <a:endParaRPr lang="en-US" altLang="ja-JP" sz="4800" dirty="0">
              <a:solidFill>
                <a:srgbClr val="0000CC"/>
              </a:solidFill>
              <a:latin typeface="ＭＳ Ｐゴシック" panose="020B0600070205080204" pitchFamily="50" charset="-128"/>
              <a:ea typeface="ＭＳ Ｐゴシック" panose="020B0600070205080204" pitchFamily="50" charset="-128"/>
            </a:endParaRPr>
          </a:p>
          <a:p>
            <a:pPr marL="342900" indent="-342900" algn="l">
              <a:buFont typeface="Arial" panose="020B0604020202020204" pitchFamily="34" charset="0"/>
              <a:buChar char="•"/>
            </a:pPr>
            <a:r>
              <a:rPr kumimoji="1" lang="ja-JP" altLang="en-US" sz="4800" dirty="0">
                <a:solidFill>
                  <a:srgbClr val="0000CC"/>
                </a:solidFill>
                <a:latin typeface="ＭＳ Ｐゴシック" panose="020B0600070205080204" pitchFamily="50" charset="-128"/>
                <a:ea typeface="ＭＳ Ｐゴシック" panose="020B0600070205080204" pitchFamily="50" charset="-128"/>
              </a:rPr>
              <a:t>もろい、おそい、ぼんやり</a:t>
            </a:r>
            <a:endParaRPr kumimoji="1" lang="en-US" altLang="ja-JP" sz="3600" dirty="0">
              <a:solidFill>
                <a:srgbClr val="0000CC"/>
              </a:solidFill>
              <a:latin typeface="ＭＳ Ｐゴシック" panose="020B0600070205080204" pitchFamily="50" charset="-128"/>
              <a:ea typeface="ＭＳ Ｐゴシック" panose="020B0600070205080204" pitchFamily="50" charset="-128"/>
            </a:endParaRPr>
          </a:p>
        </p:txBody>
      </p:sp>
      <p:sp>
        <p:nvSpPr>
          <p:cNvPr id="4" name="日付プレースホルダー 3">
            <a:extLst>
              <a:ext uri="{FF2B5EF4-FFF2-40B4-BE49-F238E27FC236}">
                <a16:creationId xmlns:a16="http://schemas.microsoft.com/office/drawing/2014/main" id="{6676D5ED-0E60-F39A-8EAB-45B802F52766}"/>
              </a:ext>
            </a:extLst>
          </p:cNvPr>
          <p:cNvSpPr>
            <a:spLocks noGrp="1"/>
          </p:cNvSpPr>
          <p:nvPr>
            <p:ph type="dt" sz="half" idx="10"/>
          </p:nvPr>
        </p:nvSpPr>
        <p:spPr/>
        <p:txBody>
          <a:bodyPr/>
          <a:lstStyle/>
          <a:p>
            <a:r>
              <a:rPr kumimoji="1" lang="en-US" altLang="ja-JP"/>
              <a:t>2022/12/5</a:t>
            </a:r>
            <a:r>
              <a:rPr kumimoji="1" lang="ja-JP" altLang="en-US"/>
              <a:t>十勝むつみのクリニック</a:t>
            </a:r>
          </a:p>
        </p:txBody>
      </p:sp>
      <p:sp>
        <p:nvSpPr>
          <p:cNvPr id="5" name="スライド番号プレースホルダー 4">
            <a:extLst>
              <a:ext uri="{FF2B5EF4-FFF2-40B4-BE49-F238E27FC236}">
                <a16:creationId xmlns:a16="http://schemas.microsoft.com/office/drawing/2014/main" id="{12FA0675-01BA-7B5E-400D-44C7AEBAFFCE}"/>
              </a:ext>
            </a:extLst>
          </p:cNvPr>
          <p:cNvSpPr>
            <a:spLocks noGrp="1"/>
          </p:cNvSpPr>
          <p:nvPr>
            <p:ph type="sldNum" sz="quarter" idx="12"/>
          </p:nvPr>
        </p:nvSpPr>
        <p:spPr/>
        <p:txBody>
          <a:bodyPr/>
          <a:lstStyle/>
          <a:p>
            <a:fld id="{5AB4CEAA-A475-442B-8C24-E7BCA606E1D5}" type="slidenum">
              <a:rPr kumimoji="1" lang="ja-JP" altLang="en-US" smtClean="0"/>
              <a:t>14</a:t>
            </a:fld>
            <a:endParaRPr kumimoji="1" lang="ja-JP" altLang="en-US"/>
          </a:p>
        </p:txBody>
      </p:sp>
    </p:spTree>
    <p:extLst>
      <p:ext uri="{BB962C8B-B14F-4D97-AF65-F5344CB8AC3E}">
        <p14:creationId xmlns:p14="http://schemas.microsoft.com/office/powerpoint/2010/main" val="872733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10243" y="171451"/>
            <a:ext cx="11666764" cy="751114"/>
          </a:xfrm>
        </p:spPr>
        <p:txBody>
          <a:bodyPr>
            <a:normAutofit/>
          </a:bodyPr>
          <a:lstStyle/>
          <a:p>
            <a:r>
              <a:rPr lang="ja-JP" altLang="en-US" sz="4800" dirty="0">
                <a:solidFill>
                  <a:srgbClr val="FF0000"/>
                </a:solidFill>
                <a:highlight>
                  <a:srgbClr val="FFFF00"/>
                </a:highlight>
                <a:latin typeface="ＭＳ Ｐゴシック" panose="020B0600070205080204" pitchFamily="50" charset="-128"/>
                <a:ea typeface="ＭＳ Ｐゴシック" panose="020B0600070205080204" pitchFamily="50" charset="-128"/>
              </a:rPr>
              <a:t>心理的安全性　</a:t>
            </a:r>
            <a:r>
              <a:rPr lang="ja-JP" altLang="en-US" sz="4800" dirty="0">
                <a:latin typeface="ＭＳ Ｐゴシック" panose="020B0600070205080204" pitchFamily="50" charset="-128"/>
                <a:ea typeface="ＭＳ Ｐゴシック" panose="020B0600070205080204" pitchFamily="50" charset="-128"/>
              </a:rPr>
              <a:t>（皆川公美子）</a:t>
            </a:r>
            <a:endParaRPr kumimoji="1" lang="ja-JP" altLang="en-US" sz="4800" dirty="0">
              <a:latin typeface="ＭＳ Ｐゴシック" panose="020B0600070205080204" pitchFamily="50" charset="-128"/>
              <a:ea typeface="ＭＳ Ｐゴシック" panose="020B0600070205080204" pitchFamily="50" charset="-128"/>
            </a:endParaRPr>
          </a:p>
        </p:txBody>
      </p:sp>
      <p:sp>
        <p:nvSpPr>
          <p:cNvPr id="3" name="サブタイトル 2"/>
          <p:cNvSpPr>
            <a:spLocks noGrp="1"/>
          </p:cNvSpPr>
          <p:nvPr>
            <p:ph type="subTitle" idx="1"/>
          </p:nvPr>
        </p:nvSpPr>
        <p:spPr>
          <a:xfrm>
            <a:off x="2361470" y="1705232"/>
            <a:ext cx="8049628" cy="4250725"/>
          </a:xfrm>
        </p:spPr>
        <p:txBody>
          <a:bodyPr>
            <a:noAutofit/>
          </a:bodyPr>
          <a:lstStyle/>
          <a:p>
            <a:pPr marL="342900" indent="-342900" algn="l">
              <a:buFont typeface="Arial" panose="020B0604020202020204" pitchFamily="34" charset="0"/>
              <a:buChar char="•"/>
            </a:pPr>
            <a:r>
              <a:rPr lang="ja-JP" altLang="en-US" sz="4800" dirty="0">
                <a:solidFill>
                  <a:srgbClr val="FF0000"/>
                </a:solidFill>
                <a:latin typeface="ＭＳ Ｐゴシック" panose="020B0600070205080204" pitchFamily="50" charset="-128"/>
                <a:ea typeface="ＭＳ Ｐゴシック" panose="020B0600070205080204" pitchFamily="50" charset="-128"/>
              </a:rPr>
              <a:t>自分のことをわかってくれる</a:t>
            </a:r>
            <a:endParaRPr lang="en-US" altLang="ja-JP" sz="4800" dirty="0">
              <a:solidFill>
                <a:srgbClr val="FF0000"/>
              </a:solidFill>
              <a:latin typeface="ＭＳ Ｐゴシック" panose="020B0600070205080204" pitchFamily="50" charset="-128"/>
              <a:ea typeface="ＭＳ Ｐゴシック" panose="020B0600070205080204" pitchFamily="50" charset="-128"/>
            </a:endParaRPr>
          </a:p>
          <a:p>
            <a:pPr marL="342900" indent="-342900" algn="l">
              <a:buFont typeface="Arial" panose="020B0604020202020204" pitchFamily="34" charset="0"/>
              <a:buChar char="•"/>
            </a:pPr>
            <a:r>
              <a:rPr kumimoji="1" lang="ja-JP" altLang="en-US" sz="4800" dirty="0">
                <a:latin typeface="ＭＳ Ｐゴシック" panose="020B0600070205080204" pitchFamily="50" charset="-128"/>
                <a:ea typeface="ＭＳ Ｐゴシック" panose="020B0600070205080204" pitchFamily="50" charset="-128"/>
              </a:rPr>
              <a:t>自分のことを尊重してくれる</a:t>
            </a:r>
            <a:endParaRPr kumimoji="1" lang="en-US" altLang="ja-JP" sz="4800" dirty="0">
              <a:latin typeface="ＭＳ Ｐゴシック" panose="020B0600070205080204" pitchFamily="50" charset="-128"/>
              <a:ea typeface="ＭＳ Ｐゴシック" panose="020B0600070205080204" pitchFamily="50" charset="-128"/>
            </a:endParaRPr>
          </a:p>
          <a:p>
            <a:pPr marL="342900" indent="-342900" algn="l">
              <a:buFont typeface="Arial" panose="020B0604020202020204" pitchFamily="34" charset="0"/>
              <a:buChar char="•"/>
            </a:pPr>
            <a:r>
              <a:rPr lang="ja-JP" altLang="en-US" sz="4800" dirty="0">
                <a:solidFill>
                  <a:srgbClr val="00B050"/>
                </a:solidFill>
                <a:latin typeface="ＭＳ Ｐゴシック" panose="020B0600070205080204" pitchFamily="50" charset="-128"/>
                <a:ea typeface="ＭＳ Ｐゴシック" panose="020B0600070205080204" pitchFamily="50" charset="-128"/>
              </a:rPr>
              <a:t>この人は味方だと思える</a:t>
            </a:r>
            <a:endParaRPr lang="en-US" altLang="ja-JP" sz="4800" dirty="0">
              <a:solidFill>
                <a:srgbClr val="00B050"/>
              </a:solidFill>
              <a:latin typeface="ＭＳ Ｐゴシック" panose="020B0600070205080204" pitchFamily="50" charset="-128"/>
              <a:ea typeface="ＭＳ Ｐゴシック" panose="020B0600070205080204" pitchFamily="50" charset="-128"/>
            </a:endParaRPr>
          </a:p>
          <a:p>
            <a:pPr marL="342900" indent="-342900" algn="l">
              <a:buFont typeface="Arial" panose="020B0604020202020204" pitchFamily="34" charset="0"/>
              <a:buChar char="•"/>
            </a:pPr>
            <a:r>
              <a:rPr kumimoji="1" lang="ja-JP" altLang="en-US" sz="4800" dirty="0">
                <a:latin typeface="ＭＳ Ｐゴシック" panose="020B0600070205080204" pitchFamily="50" charset="-128"/>
                <a:ea typeface="ＭＳ Ｐゴシック" panose="020B0600070205080204" pitchFamily="50" charset="-128"/>
              </a:rPr>
              <a:t>自分のことを安心して話せる</a:t>
            </a:r>
            <a:endParaRPr kumimoji="1" lang="en-US" altLang="ja-JP" sz="4800" dirty="0">
              <a:latin typeface="ＭＳ Ｐゴシック" panose="020B0600070205080204" pitchFamily="50" charset="-128"/>
              <a:ea typeface="ＭＳ Ｐゴシック" panose="020B0600070205080204" pitchFamily="50" charset="-128"/>
            </a:endParaRPr>
          </a:p>
          <a:p>
            <a:pPr marL="342900" indent="-342900" algn="l">
              <a:buFont typeface="Arial" panose="020B0604020202020204" pitchFamily="34" charset="0"/>
              <a:buChar char="•"/>
            </a:pPr>
            <a:r>
              <a:rPr kumimoji="1" lang="ja-JP" altLang="en-US" sz="4800" dirty="0">
                <a:solidFill>
                  <a:srgbClr val="FFC000"/>
                </a:solidFill>
                <a:latin typeface="ＭＳ Ｐゴシック" panose="020B0600070205080204" pitchFamily="50" charset="-128"/>
                <a:ea typeface="ＭＳ Ｐゴシック" panose="020B0600070205080204" pitchFamily="50" charset="-128"/>
              </a:rPr>
              <a:t>失敗しても許される</a:t>
            </a:r>
            <a:endParaRPr kumimoji="1" lang="en-US" altLang="ja-JP" sz="4800" dirty="0">
              <a:solidFill>
                <a:srgbClr val="FFC000"/>
              </a:solidFill>
              <a:latin typeface="ＭＳ Ｐゴシック" panose="020B0600070205080204" pitchFamily="50" charset="-128"/>
              <a:ea typeface="ＭＳ Ｐゴシック" panose="020B0600070205080204" pitchFamily="50" charset="-128"/>
            </a:endParaRPr>
          </a:p>
          <a:p>
            <a:pPr marL="342900" indent="-342900" algn="l">
              <a:buFont typeface="Arial" panose="020B0604020202020204" pitchFamily="34" charset="0"/>
              <a:buChar char="•"/>
            </a:pPr>
            <a:endParaRPr kumimoji="1" lang="en-US" altLang="ja-JP" sz="3600" dirty="0">
              <a:latin typeface="ＭＳ Ｐゴシック" panose="020B0600070205080204" pitchFamily="50" charset="-128"/>
              <a:ea typeface="ＭＳ Ｐゴシック" panose="020B0600070205080204" pitchFamily="50" charset="-128"/>
            </a:endParaRPr>
          </a:p>
          <a:p>
            <a:pPr marL="342900" indent="-342900" algn="l">
              <a:buFont typeface="Arial" panose="020B0604020202020204" pitchFamily="34" charset="0"/>
              <a:buChar char="•"/>
            </a:pPr>
            <a:endParaRPr kumimoji="1" lang="ja-JP" altLang="en-US" sz="3600" dirty="0">
              <a:latin typeface="ＭＳ Ｐゴシック" panose="020B0600070205080204" pitchFamily="50" charset="-128"/>
              <a:ea typeface="ＭＳ Ｐゴシック" panose="020B0600070205080204" pitchFamily="50" charset="-128"/>
            </a:endParaRPr>
          </a:p>
        </p:txBody>
      </p:sp>
      <p:sp>
        <p:nvSpPr>
          <p:cNvPr id="4" name="日付プレースホルダー 3">
            <a:extLst>
              <a:ext uri="{FF2B5EF4-FFF2-40B4-BE49-F238E27FC236}">
                <a16:creationId xmlns:a16="http://schemas.microsoft.com/office/drawing/2014/main" id="{B2A998C5-6322-FE9A-D58D-054384D2DA20}"/>
              </a:ext>
            </a:extLst>
          </p:cNvPr>
          <p:cNvSpPr>
            <a:spLocks noGrp="1"/>
          </p:cNvSpPr>
          <p:nvPr>
            <p:ph type="dt" sz="half" idx="10"/>
          </p:nvPr>
        </p:nvSpPr>
        <p:spPr/>
        <p:txBody>
          <a:bodyPr/>
          <a:lstStyle/>
          <a:p>
            <a:r>
              <a:rPr kumimoji="1" lang="en-US" altLang="ja-JP"/>
              <a:t>2022/12/5</a:t>
            </a:r>
            <a:r>
              <a:rPr kumimoji="1" lang="ja-JP" altLang="en-US"/>
              <a:t>十勝むつみのクリニック</a:t>
            </a:r>
          </a:p>
        </p:txBody>
      </p:sp>
      <p:sp>
        <p:nvSpPr>
          <p:cNvPr id="5" name="スライド番号プレースホルダー 4">
            <a:extLst>
              <a:ext uri="{FF2B5EF4-FFF2-40B4-BE49-F238E27FC236}">
                <a16:creationId xmlns:a16="http://schemas.microsoft.com/office/drawing/2014/main" id="{2314D93C-A826-1C11-3EF5-EE869CE110E0}"/>
              </a:ext>
            </a:extLst>
          </p:cNvPr>
          <p:cNvSpPr>
            <a:spLocks noGrp="1"/>
          </p:cNvSpPr>
          <p:nvPr>
            <p:ph type="sldNum" sz="quarter" idx="12"/>
          </p:nvPr>
        </p:nvSpPr>
        <p:spPr/>
        <p:txBody>
          <a:bodyPr/>
          <a:lstStyle/>
          <a:p>
            <a:fld id="{5AB4CEAA-A475-442B-8C24-E7BCA606E1D5}" type="slidenum">
              <a:rPr kumimoji="1" lang="ja-JP" altLang="en-US" smtClean="0"/>
              <a:t>15</a:t>
            </a:fld>
            <a:endParaRPr kumimoji="1" lang="ja-JP" altLang="en-US"/>
          </a:p>
        </p:txBody>
      </p:sp>
    </p:spTree>
    <p:extLst>
      <p:ext uri="{BB962C8B-B14F-4D97-AF65-F5344CB8AC3E}">
        <p14:creationId xmlns:p14="http://schemas.microsoft.com/office/powerpoint/2010/main" val="1190330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2005152" y="759279"/>
            <a:ext cx="8902334" cy="5909809"/>
          </a:xfrm>
        </p:spPr>
        <p:txBody>
          <a:bodyPr rtlCol="0">
            <a:normAutofit/>
          </a:bodyPr>
          <a:lstStyle/>
          <a:p>
            <a:pPr algn="l"/>
            <a:r>
              <a:rPr lang="ja-JP" altLang="ja-JP" sz="3600" u="sng" dirty="0">
                <a:solidFill>
                  <a:srgbClr val="00B050"/>
                </a:solidFill>
                <a:latin typeface="ＭＳ Ｐゴシック" panose="020B0600070205080204" pitchFamily="50" charset="-128"/>
                <a:ea typeface="ＭＳ Ｐゴシック" panose="020B0600070205080204" pitchFamily="50" charset="-128"/>
              </a:rPr>
              <a:t>コミュニケーションや対人関係が苦手</a:t>
            </a:r>
            <a:r>
              <a:rPr lang="ja-JP" altLang="en-US" sz="3600" u="sng" dirty="0">
                <a:solidFill>
                  <a:srgbClr val="00B050"/>
                </a:solidFill>
                <a:latin typeface="ＭＳ Ｐゴシック" panose="020B0600070205080204" pitchFamily="50" charset="-128"/>
                <a:ea typeface="ＭＳ Ｐゴシック" panose="020B0600070205080204" pitchFamily="50" charset="-128"/>
              </a:rPr>
              <a:t>で</a:t>
            </a:r>
            <a:br>
              <a:rPr lang="en-US" altLang="ja-JP" sz="3600" u="sng" dirty="0">
                <a:solidFill>
                  <a:srgbClr val="00B050"/>
                </a:solidFill>
                <a:latin typeface="ＭＳ Ｐゴシック" panose="020B0600070205080204" pitchFamily="50" charset="-128"/>
                <a:ea typeface="ＭＳ Ｐゴシック" panose="020B0600070205080204" pitchFamily="50" charset="-128"/>
              </a:rPr>
            </a:br>
            <a:r>
              <a:rPr lang="ja-JP" altLang="ja-JP" sz="3600" u="sng" dirty="0">
                <a:solidFill>
                  <a:srgbClr val="00B050"/>
                </a:solidFill>
                <a:latin typeface="ＭＳ Ｐゴシック" panose="020B0600070205080204" pitchFamily="50" charset="-128"/>
                <a:ea typeface="ＭＳ Ｐゴシック" panose="020B0600070205080204" pitchFamily="50" charset="-128"/>
              </a:rPr>
              <a:t>こだわりはあるものの</a:t>
            </a:r>
            <a:endParaRPr lang="en-US" altLang="ja-JP" sz="3600" u="sng" dirty="0">
              <a:solidFill>
                <a:srgbClr val="00B050"/>
              </a:solidFill>
              <a:latin typeface="ＭＳ Ｐゴシック" panose="020B0600070205080204" pitchFamily="50" charset="-128"/>
              <a:ea typeface="ＭＳ Ｐゴシック" panose="020B0600070205080204" pitchFamily="50" charset="-128"/>
            </a:endParaRPr>
          </a:p>
          <a:p>
            <a:pPr marL="571500" indent="-571500" algn="l">
              <a:buFont typeface="Arial" panose="020B0604020202020204" pitchFamily="34" charset="0"/>
              <a:buChar char="•"/>
            </a:pPr>
            <a:r>
              <a:rPr lang="ja-JP" altLang="ja-JP" sz="3600" dirty="0">
                <a:latin typeface="ＭＳ Ｐゴシック" panose="020B0600070205080204" pitchFamily="50" charset="-128"/>
                <a:ea typeface="ＭＳ Ｐゴシック" panose="020B0600070205080204" pitchFamily="50" charset="-128"/>
              </a:rPr>
              <a:t>素直で純粋で</a:t>
            </a:r>
            <a:r>
              <a:rPr lang="ja-JP" altLang="ja-JP" sz="3600" dirty="0">
                <a:solidFill>
                  <a:srgbClr val="FF0000"/>
                </a:solidFill>
                <a:latin typeface="ＭＳ Ｐゴシック" panose="020B0600070205080204" pitchFamily="50" charset="-128"/>
                <a:ea typeface="ＭＳ Ｐゴシック" panose="020B0600070205080204" pitchFamily="50" charset="-128"/>
              </a:rPr>
              <a:t>人を信じやすく優しい</a:t>
            </a:r>
            <a:endParaRPr lang="en-US" altLang="ja-JP" sz="3600" dirty="0">
              <a:solidFill>
                <a:srgbClr val="FF0000"/>
              </a:solidFill>
              <a:latin typeface="ＭＳ Ｐゴシック" panose="020B0600070205080204" pitchFamily="50" charset="-128"/>
              <a:ea typeface="ＭＳ Ｐゴシック" panose="020B0600070205080204" pitchFamily="50" charset="-128"/>
            </a:endParaRPr>
          </a:p>
          <a:p>
            <a:pPr marL="571500" indent="-571500" algn="l">
              <a:buFont typeface="Arial" panose="020B0604020202020204" pitchFamily="34" charset="0"/>
              <a:buChar char="•"/>
            </a:pPr>
            <a:r>
              <a:rPr lang="ja-JP" altLang="ja-JP" sz="3600" dirty="0">
                <a:solidFill>
                  <a:srgbClr val="010ABF"/>
                </a:solidFill>
                <a:latin typeface="ＭＳ Ｐゴシック" panose="020B0600070205080204" pitchFamily="50" charset="-128"/>
                <a:ea typeface="ＭＳ Ｐゴシック" panose="020B0600070205080204" pitchFamily="50" charset="-128"/>
              </a:rPr>
              <a:t>人を守りたい</a:t>
            </a:r>
            <a:r>
              <a:rPr lang="ja-JP" altLang="ja-JP" sz="3600" dirty="0">
                <a:latin typeface="ＭＳ Ｐゴシック" panose="020B0600070205080204" pitchFamily="50" charset="-128"/>
                <a:ea typeface="ＭＳ Ｐゴシック" panose="020B0600070205080204" pitchFamily="50" charset="-128"/>
              </a:rPr>
              <a:t>という気持ちが強</a:t>
            </a:r>
            <a:r>
              <a:rPr lang="ja-JP" altLang="en-US" sz="3600" dirty="0">
                <a:latin typeface="ＭＳ Ｐゴシック" panose="020B0600070205080204" pitchFamily="50" charset="-128"/>
                <a:ea typeface="ＭＳ Ｐゴシック" panose="020B0600070205080204" pitchFamily="50" charset="-128"/>
              </a:rPr>
              <a:t>い</a:t>
            </a:r>
            <a:endParaRPr lang="en-US" altLang="ja-JP" sz="3600" dirty="0">
              <a:latin typeface="ＭＳ Ｐゴシック" panose="020B0600070205080204" pitchFamily="50" charset="-128"/>
              <a:ea typeface="ＭＳ Ｐゴシック" panose="020B0600070205080204" pitchFamily="50" charset="-128"/>
            </a:endParaRPr>
          </a:p>
          <a:p>
            <a:pPr marL="571500" indent="-571500" algn="l">
              <a:buFont typeface="Arial" panose="020B0604020202020204" pitchFamily="34" charset="0"/>
              <a:buChar char="•"/>
            </a:pPr>
            <a:r>
              <a:rPr lang="ja-JP" altLang="ja-JP" sz="3600" dirty="0">
                <a:latin typeface="ＭＳ Ｐゴシック" panose="020B0600070205080204" pitchFamily="50" charset="-128"/>
                <a:ea typeface="ＭＳ Ｐゴシック" panose="020B0600070205080204" pitchFamily="50" charset="-128"/>
              </a:rPr>
              <a:t>使命感があり</a:t>
            </a:r>
            <a:r>
              <a:rPr lang="ja-JP" altLang="ja-JP" sz="3600" dirty="0">
                <a:solidFill>
                  <a:srgbClr val="FF0000"/>
                </a:solidFill>
                <a:latin typeface="ＭＳ Ｐゴシック" panose="020B0600070205080204" pitchFamily="50" charset="-128"/>
                <a:ea typeface="ＭＳ Ｐゴシック" panose="020B0600070205080204" pitchFamily="50" charset="-128"/>
              </a:rPr>
              <a:t>向上心が強い</a:t>
            </a:r>
            <a:endParaRPr lang="en-US" altLang="ja-JP" sz="3600" dirty="0">
              <a:solidFill>
                <a:srgbClr val="FF0000"/>
              </a:solidFill>
              <a:latin typeface="ＭＳ Ｐゴシック" panose="020B0600070205080204" pitchFamily="50" charset="-128"/>
              <a:ea typeface="ＭＳ Ｐゴシック" panose="020B0600070205080204" pitchFamily="50" charset="-128"/>
            </a:endParaRPr>
          </a:p>
          <a:p>
            <a:pPr marL="571500" indent="-571500" algn="l">
              <a:buFont typeface="Arial" panose="020B0604020202020204" pitchFamily="34" charset="0"/>
              <a:buChar char="•"/>
            </a:pPr>
            <a:r>
              <a:rPr lang="ja-JP" altLang="ja-JP" sz="3600" dirty="0">
                <a:solidFill>
                  <a:srgbClr val="010ABF"/>
                </a:solidFill>
                <a:latin typeface="ＭＳ Ｐゴシック" panose="020B0600070205080204" pitchFamily="50" charset="-128"/>
                <a:ea typeface="ＭＳ Ｐゴシック" panose="020B0600070205080204" pitchFamily="50" charset="-128"/>
              </a:rPr>
              <a:t>真面目</a:t>
            </a:r>
            <a:r>
              <a:rPr lang="ja-JP" altLang="ja-JP" sz="3600" dirty="0">
                <a:latin typeface="ＭＳ Ｐゴシック" panose="020B0600070205080204" pitchFamily="50" charset="-128"/>
                <a:ea typeface="ＭＳ Ｐゴシック" panose="020B0600070205080204" pitchFamily="50" charset="-128"/>
              </a:rPr>
              <a:t>で責任感が強</a:t>
            </a:r>
            <a:r>
              <a:rPr lang="ja-JP" altLang="en-US" sz="3600" dirty="0">
                <a:latin typeface="ＭＳ Ｐゴシック" panose="020B0600070205080204" pitchFamily="50" charset="-128"/>
                <a:ea typeface="ＭＳ Ｐゴシック" panose="020B0600070205080204" pitchFamily="50" charset="-128"/>
              </a:rPr>
              <a:t>い</a:t>
            </a:r>
            <a:endParaRPr lang="en-US" altLang="ja-JP" sz="3600" dirty="0">
              <a:latin typeface="ＭＳ Ｐゴシック" panose="020B0600070205080204" pitchFamily="50" charset="-128"/>
              <a:ea typeface="ＭＳ Ｐゴシック" panose="020B0600070205080204" pitchFamily="50" charset="-128"/>
            </a:endParaRPr>
          </a:p>
          <a:p>
            <a:pPr marL="571500" indent="-571500" algn="l">
              <a:buFont typeface="Arial" panose="020B0604020202020204" pitchFamily="34" charset="0"/>
              <a:buChar char="•"/>
            </a:pPr>
            <a:r>
              <a:rPr lang="ja-JP" altLang="ja-JP" sz="3600" dirty="0">
                <a:latin typeface="ＭＳ Ｐゴシック" panose="020B0600070205080204" pitchFamily="50" charset="-128"/>
                <a:ea typeface="ＭＳ Ｐゴシック" panose="020B0600070205080204" pitchFamily="50" charset="-128"/>
              </a:rPr>
              <a:t>ネガティブな感情への</a:t>
            </a:r>
            <a:r>
              <a:rPr lang="ja-JP" altLang="ja-JP" sz="3600" dirty="0">
                <a:solidFill>
                  <a:srgbClr val="FF0000"/>
                </a:solidFill>
                <a:latin typeface="ＭＳ Ｐゴシック" panose="020B0600070205080204" pitchFamily="50" charset="-128"/>
                <a:ea typeface="ＭＳ Ｐゴシック" panose="020B0600070205080204" pitchFamily="50" charset="-128"/>
              </a:rPr>
              <a:t>共感性が強い</a:t>
            </a:r>
            <a:endParaRPr lang="en-US" altLang="ja-JP" sz="3600" dirty="0">
              <a:solidFill>
                <a:srgbClr val="FF0000"/>
              </a:solidFill>
              <a:latin typeface="ＭＳ Ｐゴシック" panose="020B0600070205080204" pitchFamily="50" charset="-128"/>
              <a:ea typeface="ＭＳ Ｐゴシック" panose="020B0600070205080204" pitchFamily="50" charset="-128"/>
            </a:endParaRPr>
          </a:p>
          <a:p>
            <a:pPr marL="571500" indent="-571500" algn="l">
              <a:buFont typeface="Arial" panose="020B0604020202020204" pitchFamily="34" charset="0"/>
              <a:buChar char="•"/>
            </a:pPr>
            <a:r>
              <a:rPr lang="ja-JP" altLang="en-US" sz="3600" dirty="0">
                <a:solidFill>
                  <a:srgbClr val="010ABF"/>
                </a:solidFill>
                <a:latin typeface="ＭＳ Ｐゴシック" panose="020B0600070205080204" pitchFamily="50" charset="-128"/>
                <a:ea typeface="ＭＳ Ｐゴシック" panose="020B0600070205080204" pitchFamily="50" charset="-128"/>
              </a:rPr>
              <a:t>相手の気持ち</a:t>
            </a:r>
            <a:r>
              <a:rPr lang="ja-JP" altLang="ja-JP" sz="3600" dirty="0">
                <a:solidFill>
                  <a:srgbClr val="010ABF"/>
                </a:solidFill>
                <a:latin typeface="ＭＳ Ｐゴシック" panose="020B0600070205080204" pitchFamily="50" charset="-128"/>
                <a:ea typeface="ＭＳ Ｐゴシック" panose="020B0600070205080204" pitchFamily="50" charset="-128"/>
              </a:rPr>
              <a:t>を読む</a:t>
            </a:r>
            <a:r>
              <a:rPr lang="ja-JP" altLang="ja-JP" sz="3600" dirty="0">
                <a:latin typeface="ＭＳ Ｐゴシック" panose="020B0600070205080204" pitchFamily="50" charset="-128"/>
                <a:ea typeface="ＭＳ Ｐゴシック" panose="020B0600070205080204" pitchFamily="50" charset="-128"/>
              </a:rPr>
              <a:t>のが得意</a:t>
            </a:r>
            <a:r>
              <a:rPr lang="ja-JP" altLang="en-US" sz="3600" dirty="0">
                <a:latin typeface="ＭＳ Ｐゴシック" panose="020B0600070205080204" pitchFamily="50" charset="-128"/>
                <a:ea typeface="ＭＳ Ｐゴシック" panose="020B0600070205080204" pitchFamily="50" charset="-128"/>
              </a:rPr>
              <a:t>である</a:t>
            </a:r>
            <a:endParaRPr lang="en-US" altLang="ja-JP" sz="3600" dirty="0">
              <a:latin typeface="ＭＳ Ｐゴシック" panose="020B0600070205080204" pitchFamily="50" charset="-128"/>
              <a:ea typeface="ＭＳ Ｐゴシック" panose="020B0600070205080204" pitchFamily="50" charset="-128"/>
            </a:endParaRPr>
          </a:p>
          <a:p>
            <a:pPr marL="571500" indent="-571500" algn="l">
              <a:buFont typeface="Arial" panose="020B0604020202020204" pitchFamily="34" charset="0"/>
              <a:buChar char="•"/>
            </a:pPr>
            <a:r>
              <a:rPr lang="ja-JP" altLang="ja-JP" sz="3600" dirty="0">
                <a:latin typeface="ＭＳ Ｐゴシック" panose="020B0600070205080204" pitchFamily="50" charset="-128"/>
                <a:ea typeface="ＭＳ Ｐゴシック" panose="020B0600070205080204" pitchFamily="50" charset="-128"/>
              </a:rPr>
              <a:t>正義感が強く</a:t>
            </a:r>
            <a:r>
              <a:rPr lang="ja-JP" altLang="ja-JP" sz="3600" dirty="0">
                <a:solidFill>
                  <a:srgbClr val="FF0000"/>
                </a:solidFill>
                <a:latin typeface="ＭＳ Ｐゴシック" panose="020B0600070205080204" pitchFamily="50" charset="-128"/>
                <a:ea typeface="ＭＳ Ｐゴシック" panose="020B0600070205080204" pitchFamily="50" charset="-128"/>
              </a:rPr>
              <a:t>礼儀正しい</a:t>
            </a:r>
            <a:endParaRPr lang="en-US" altLang="ja-JP" sz="3600" dirty="0">
              <a:solidFill>
                <a:srgbClr val="FF0000"/>
              </a:solidFill>
              <a:latin typeface="ＭＳ Ｐゴシック" panose="020B0600070205080204" pitchFamily="50" charset="-128"/>
              <a:ea typeface="ＭＳ Ｐゴシック" panose="020B0600070205080204" pitchFamily="50" charset="-128"/>
            </a:endParaRPr>
          </a:p>
          <a:p>
            <a:pPr marL="342900" indent="-342900" algn="l">
              <a:buFont typeface="Arial" panose="020B0604020202020204" pitchFamily="34" charset="0"/>
              <a:buChar char="•"/>
            </a:pPr>
            <a:endParaRPr lang="ja-JP" altLang="ja-JP" dirty="0"/>
          </a:p>
          <a:p>
            <a:pPr marL="342900" indent="-342900" algn="l">
              <a:buFont typeface="Arial" panose="020B0604020202020204" pitchFamily="34" charset="0"/>
              <a:buChar char="•"/>
            </a:pPr>
            <a:endParaRPr lang="ja-JP" altLang="ja-JP" dirty="0">
              <a:latin typeface="ＭＳ Ｐゴシック" panose="020B0600070205080204" pitchFamily="50" charset="-128"/>
              <a:ea typeface="ＭＳ Ｐゴシック" panose="020B0600070205080204" pitchFamily="50" charset="-128"/>
            </a:endParaRPr>
          </a:p>
          <a:p>
            <a:pPr algn="l">
              <a:defRPr/>
            </a:pPr>
            <a:endParaRPr lang="ja-JP" altLang="ja-JP"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2"/>
          </p:nvPr>
        </p:nvSpPr>
        <p:spPr/>
        <p:txBody>
          <a:bodyPr/>
          <a:lstStyle/>
          <a:p>
            <a:fld id="{80409A0A-0DCA-46FD-94E1-008027922777}" type="slidenum">
              <a:rPr kumimoji="1" lang="ja-JP" altLang="en-US" smtClean="0"/>
              <a:t>16</a:t>
            </a:fld>
            <a:endParaRPr kumimoji="1" lang="ja-JP" altLang="en-US"/>
          </a:p>
        </p:txBody>
      </p:sp>
      <p:sp>
        <p:nvSpPr>
          <p:cNvPr id="2" name="日付プレースホルダー 1"/>
          <p:cNvSpPr>
            <a:spLocks noGrp="1"/>
          </p:cNvSpPr>
          <p:nvPr>
            <p:ph type="dt" sz="half" idx="10"/>
          </p:nvPr>
        </p:nvSpPr>
        <p:spPr/>
        <p:txBody>
          <a:bodyPr/>
          <a:lstStyle/>
          <a:p>
            <a:r>
              <a:rPr kumimoji="1" lang="en-US" altLang="ja-JP"/>
              <a:t>2022/12/5</a:t>
            </a:r>
            <a:r>
              <a:rPr kumimoji="1" lang="ja-JP" altLang="en-US"/>
              <a:t>十勝むつみのクリニック</a:t>
            </a:r>
          </a:p>
        </p:txBody>
      </p:sp>
    </p:spTree>
    <p:extLst>
      <p:ext uri="{BB962C8B-B14F-4D97-AF65-F5344CB8AC3E}">
        <p14:creationId xmlns:p14="http://schemas.microsoft.com/office/powerpoint/2010/main" val="27281762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469570" y="1151164"/>
            <a:ext cx="8711294" cy="4852071"/>
          </a:xfrm>
        </p:spPr>
        <p:txBody>
          <a:bodyPr rtlCol="0">
            <a:noAutofit/>
          </a:bodyPr>
          <a:lstStyle/>
          <a:p>
            <a:pPr marL="342900" indent="-342900" algn="l">
              <a:buFont typeface="Arial" panose="020B0604020202020204" pitchFamily="34" charset="0"/>
              <a:buChar char="•"/>
            </a:pPr>
            <a:r>
              <a:rPr lang="ja-JP" altLang="ja-JP" sz="3600" dirty="0">
                <a:latin typeface="ＭＳ Ｐゴシック" panose="020B0600070205080204" pitchFamily="50" charset="-128"/>
                <a:ea typeface="ＭＳ Ｐゴシック" panose="020B0600070205080204" pitchFamily="50" charset="-128"/>
              </a:rPr>
              <a:t>いつも相手に合わせて「いい子」でいようとしてしまう</a:t>
            </a:r>
            <a:endParaRPr lang="ja-JP" altLang="ja-JP" sz="3600" u="sng" dirty="0">
              <a:latin typeface="ＭＳ Ｐゴシック" panose="020B0600070205080204" pitchFamily="50" charset="-128"/>
              <a:ea typeface="ＭＳ Ｐゴシック" panose="020B0600070205080204" pitchFamily="50" charset="-128"/>
            </a:endParaRPr>
          </a:p>
          <a:p>
            <a:pPr marL="342900" indent="-342900" algn="l">
              <a:buFont typeface="Arial" panose="020B0604020202020204" pitchFamily="34" charset="0"/>
              <a:buChar char="•"/>
            </a:pPr>
            <a:r>
              <a:rPr lang="ja-JP" altLang="ja-JP" sz="3600" dirty="0">
                <a:solidFill>
                  <a:srgbClr val="FF0000"/>
                </a:solidFill>
                <a:latin typeface="ＭＳ Ｐゴシック" panose="020B0600070205080204" pitchFamily="50" charset="-128"/>
                <a:ea typeface="ＭＳ Ｐゴシック" panose="020B0600070205080204" pitchFamily="50" charset="-128"/>
              </a:rPr>
              <a:t>色や音</a:t>
            </a:r>
            <a:r>
              <a:rPr lang="ja-JP" altLang="en-US" sz="3600" dirty="0">
                <a:solidFill>
                  <a:srgbClr val="FF0000"/>
                </a:solidFill>
                <a:latin typeface="ＭＳ Ｐゴシック" panose="020B0600070205080204" pitchFamily="50" charset="-128"/>
                <a:ea typeface="ＭＳ Ｐゴシック" panose="020B0600070205080204" pitchFamily="50" charset="-128"/>
              </a:rPr>
              <a:t>や匂い</a:t>
            </a:r>
            <a:r>
              <a:rPr lang="ja-JP" altLang="ja-JP" sz="3600" dirty="0">
                <a:solidFill>
                  <a:srgbClr val="FF0000"/>
                </a:solidFill>
                <a:latin typeface="ＭＳ Ｐゴシック" panose="020B0600070205080204" pitchFamily="50" charset="-128"/>
                <a:ea typeface="ＭＳ Ｐゴシック" panose="020B0600070205080204" pitchFamily="50" charset="-128"/>
              </a:rPr>
              <a:t>など</a:t>
            </a:r>
            <a:r>
              <a:rPr lang="ja-JP" altLang="en-US" sz="3600" dirty="0">
                <a:solidFill>
                  <a:srgbClr val="FF0000"/>
                </a:solidFill>
                <a:latin typeface="ＭＳ Ｐゴシック" panose="020B0600070205080204" pitchFamily="50" charset="-128"/>
                <a:ea typeface="ＭＳ Ｐゴシック" panose="020B0600070205080204" pitchFamily="50" charset="-128"/>
              </a:rPr>
              <a:t>、</a:t>
            </a:r>
            <a:r>
              <a:rPr lang="ja-JP" altLang="ja-JP" sz="3600" dirty="0">
                <a:solidFill>
                  <a:srgbClr val="FF0000"/>
                </a:solidFill>
                <a:latin typeface="ＭＳ Ｐゴシック" panose="020B0600070205080204" pitchFamily="50" charset="-128"/>
                <a:ea typeface="ＭＳ Ｐゴシック" panose="020B0600070205080204" pitchFamily="50" charset="-128"/>
              </a:rPr>
              <a:t>ちょ</a:t>
            </a:r>
            <a:r>
              <a:rPr lang="ja-JP" altLang="en-US" sz="3600" dirty="0">
                <a:solidFill>
                  <a:srgbClr val="FF0000"/>
                </a:solidFill>
                <a:latin typeface="ＭＳ Ｐゴシック" panose="020B0600070205080204" pitchFamily="50" charset="-128"/>
                <a:ea typeface="ＭＳ Ｐゴシック" panose="020B0600070205080204" pitchFamily="50" charset="-128"/>
              </a:rPr>
              <a:t>っ</a:t>
            </a:r>
            <a:r>
              <a:rPr lang="ja-JP" altLang="ja-JP" sz="3600" dirty="0">
                <a:solidFill>
                  <a:srgbClr val="FF0000"/>
                </a:solidFill>
                <a:latin typeface="ＭＳ Ｐゴシック" panose="020B0600070205080204" pitchFamily="50" charset="-128"/>
                <a:ea typeface="ＭＳ Ｐゴシック" panose="020B0600070205080204" pitchFamily="50" charset="-128"/>
              </a:rPr>
              <a:t>とした刺激が気になる</a:t>
            </a:r>
          </a:p>
          <a:p>
            <a:pPr marL="342900" indent="-342900" algn="l">
              <a:buFont typeface="Arial" panose="020B0604020202020204" pitchFamily="34" charset="0"/>
              <a:buChar char="•"/>
            </a:pPr>
            <a:r>
              <a:rPr lang="ja-JP" altLang="ja-JP" sz="3600" dirty="0">
                <a:solidFill>
                  <a:srgbClr val="010ABF"/>
                </a:solidFill>
                <a:latin typeface="ＭＳ Ｐゴシック" panose="020B0600070205080204" pitchFamily="50" charset="-128"/>
                <a:ea typeface="ＭＳ Ｐゴシック" panose="020B0600070205080204" pitchFamily="50" charset="-128"/>
              </a:rPr>
              <a:t>夢や空想がリアルで現実と混同してしまう</a:t>
            </a:r>
          </a:p>
          <a:p>
            <a:pPr marL="342900" indent="-342900" algn="l">
              <a:buFont typeface="Arial" panose="020B0604020202020204" pitchFamily="34" charset="0"/>
              <a:buChar char="•"/>
            </a:pPr>
            <a:r>
              <a:rPr lang="ja-JP" altLang="ja-JP" sz="3600" dirty="0">
                <a:solidFill>
                  <a:srgbClr val="00B050"/>
                </a:solidFill>
                <a:latin typeface="ＭＳ Ｐゴシック" panose="020B0600070205080204" pitchFamily="50" charset="-128"/>
                <a:ea typeface="ＭＳ Ｐゴシック" panose="020B0600070205080204" pitchFamily="50" charset="-128"/>
              </a:rPr>
              <a:t>ひとりになる時間や空間があると助かる</a:t>
            </a:r>
            <a:endParaRPr lang="en-US" altLang="ja-JP" sz="3600" dirty="0">
              <a:solidFill>
                <a:srgbClr val="00B050"/>
              </a:solidFill>
              <a:latin typeface="ＭＳ Ｐゴシック" panose="020B0600070205080204" pitchFamily="50" charset="-128"/>
              <a:ea typeface="ＭＳ Ｐゴシック" panose="020B0600070205080204" pitchFamily="50" charset="-128"/>
            </a:endParaRPr>
          </a:p>
          <a:p>
            <a:pPr marL="342900" indent="-342900" algn="l">
              <a:buFont typeface="Arial" panose="020B0604020202020204" pitchFamily="34" charset="0"/>
              <a:buChar char="•"/>
            </a:pPr>
            <a:r>
              <a:rPr lang="ja-JP" altLang="en-US" sz="3600" dirty="0">
                <a:latin typeface="ＭＳ Ｐゴシック" panose="020B0600070205080204" pitchFamily="50" charset="-128"/>
                <a:ea typeface="ＭＳ Ｐゴシック" panose="020B0600070205080204" pitchFamily="50" charset="-128"/>
              </a:rPr>
              <a:t>相手のペースに合わせてできない</a:t>
            </a:r>
            <a:endParaRPr lang="en-US" altLang="ja-JP" sz="3600" dirty="0">
              <a:latin typeface="ＭＳ Ｐゴシック" panose="020B0600070205080204" pitchFamily="50" charset="-128"/>
              <a:ea typeface="ＭＳ Ｐゴシック" panose="020B0600070205080204" pitchFamily="50" charset="-128"/>
            </a:endParaRPr>
          </a:p>
          <a:p>
            <a:pPr marL="342900" indent="-342900" algn="l">
              <a:buFont typeface="Arial" panose="020B0604020202020204" pitchFamily="34" charset="0"/>
              <a:buChar char="•"/>
            </a:pPr>
            <a:r>
              <a:rPr lang="ja-JP" altLang="ja-JP" sz="3600" dirty="0">
                <a:solidFill>
                  <a:srgbClr val="7030A0"/>
                </a:solidFill>
                <a:latin typeface="ＭＳ Ｐゴシック" panose="020B0600070205080204" pitchFamily="50" charset="-128"/>
                <a:ea typeface="ＭＳ Ｐゴシック" panose="020B0600070205080204" pitchFamily="50" charset="-128"/>
              </a:rPr>
              <a:t>相手のことを考えすぎて</a:t>
            </a:r>
            <a:r>
              <a:rPr lang="ja-JP" altLang="en-US" sz="3600" dirty="0">
                <a:solidFill>
                  <a:srgbClr val="7030A0"/>
                </a:solidFill>
                <a:latin typeface="ＭＳ Ｐゴシック" panose="020B0600070205080204" pitchFamily="50" charset="-128"/>
                <a:ea typeface="ＭＳ Ｐゴシック" panose="020B0600070205080204" pitchFamily="50" charset="-128"/>
              </a:rPr>
              <a:t>嫌</a:t>
            </a:r>
            <a:r>
              <a:rPr lang="ja-JP" altLang="ja-JP" sz="3600" dirty="0">
                <a:solidFill>
                  <a:srgbClr val="7030A0"/>
                </a:solidFill>
                <a:latin typeface="ＭＳ Ｐゴシック" panose="020B0600070205080204" pitchFamily="50" charset="-128"/>
                <a:ea typeface="ＭＳ Ｐゴシック" panose="020B0600070205080204" pitchFamily="50" charset="-128"/>
              </a:rPr>
              <a:t>だと言えな</a:t>
            </a:r>
            <a:r>
              <a:rPr lang="ja-JP" altLang="en-US" sz="3600" dirty="0">
                <a:solidFill>
                  <a:srgbClr val="7030A0"/>
                </a:solidFill>
                <a:latin typeface="ＭＳ Ｐゴシック" panose="020B0600070205080204" pitchFamily="50" charset="-128"/>
                <a:ea typeface="ＭＳ Ｐゴシック" panose="020B0600070205080204" pitchFamily="50" charset="-128"/>
              </a:rPr>
              <a:t>い</a:t>
            </a:r>
            <a:endParaRPr lang="en-US" altLang="ja-JP" sz="3600" dirty="0">
              <a:solidFill>
                <a:srgbClr val="7030A0"/>
              </a:solidFill>
              <a:latin typeface="ＭＳ Ｐゴシック" panose="020B0600070205080204" pitchFamily="50" charset="-128"/>
              <a:ea typeface="ＭＳ Ｐゴシック" panose="020B0600070205080204" pitchFamily="50" charset="-128"/>
            </a:endParaRPr>
          </a:p>
          <a:p>
            <a:pPr marL="342900" indent="-342900" algn="l">
              <a:buFont typeface="Arial" panose="020B0604020202020204" pitchFamily="34" charset="0"/>
              <a:buChar char="•"/>
            </a:pPr>
            <a:endParaRPr lang="ja-JP" altLang="ja-JP" sz="36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2"/>
          </p:nvPr>
        </p:nvSpPr>
        <p:spPr/>
        <p:txBody>
          <a:bodyPr/>
          <a:lstStyle/>
          <a:p>
            <a:fld id="{80409A0A-0DCA-46FD-94E1-008027922777}" type="slidenum">
              <a:rPr kumimoji="1" lang="ja-JP" altLang="en-US" smtClean="0"/>
              <a:t>17</a:t>
            </a:fld>
            <a:endParaRPr kumimoji="1" lang="ja-JP" altLang="en-US"/>
          </a:p>
        </p:txBody>
      </p:sp>
      <p:sp>
        <p:nvSpPr>
          <p:cNvPr id="2" name="日付プレースホルダー 1"/>
          <p:cNvSpPr>
            <a:spLocks noGrp="1"/>
          </p:cNvSpPr>
          <p:nvPr>
            <p:ph type="dt" sz="half" idx="10"/>
          </p:nvPr>
        </p:nvSpPr>
        <p:spPr/>
        <p:txBody>
          <a:bodyPr/>
          <a:lstStyle/>
          <a:p>
            <a:r>
              <a:rPr kumimoji="1" lang="en-US" altLang="ja-JP"/>
              <a:t>2022/12/5</a:t>
            </a:r>
            <a:r>
              <a:rPr kumimoji="1" lang="ja-JP" altLang="en-US"/>
              <a:t>十勝むつみのクリニック</a:t>
            </a:r>
          </a:p>
        </p:txBody>
      </p:sp>
    </p:spTree>
    <p:extLst>
      <p:ext uri="{BB962C8B-B14F-4D97-AF65-F5344CB8AC3E}">
        <p14:creationId xmlns:p14="http://schemas.microsoft.com/office/powerpoint/2010/main" val="3814906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787979" y="1559379"/>
            <a:ext cx="9111342" cy="4025875"/>
          </a:xfrm>
        </p:spPr>
        <p:txBody>
          <a:bodyPr rtlCol="0">
            <a:noAutofit/>
          </a:bodyPr>
          <a:lstStyle/>
          <a:p>
            <a:pPr marL="342900" indent="-342900" algn="l">
              <a:buFont typeface="Arial" panose="020B0604020202020204" pitchFamily="34" charset="0"/>
              <a:buChar char="•"/>
            </a:pPr>
            <a:r>
              <a:rPr lang="ja-JP" altLang="en-US" sz="3600" dirty="0">
                <a:latin typeface="ＭＳ Ｐゴシック" panose="020B0600070205080204" pitchFamily="50" charset="-128"/>
                <a:ea typeface="ＭＳ Ｐゴシック" panose="020B0600070205080204" pitchFamily="50" charset="-128"/>
              </a:rPr>
              <a:t>集団の中で無口になってひとりになる</a:t>
            </a:r>
            <a:endParaRPr lang="en-US" altLang="ja-JP" sz="3600" dirty="0">
              <a:latin typeface="ＭＳ Ｐゴシック" panose="020B0600070205080204" pitchFamily="50" charset="-128"/>
              <a:ea typeface="ＭＳ Ｐゴシック" panose="020B0600070205080204" pitchFamily="50" charset="-128"/>
            </a:endParaRPr>
          </a:p>
          <a:p>
            <a:pPr marL="342900" indent="-342900" algn="l">
              <a:buFont typeface="Arial" panose="020B0604020202020204" pitchFamily="34" charset="0"/>
              <a:buChar char="•"/>
            </a:pPr>
            <a:r>
              <a:rPr lang="ja-JP" altLang="ja-JP" sz="3600" dirty="0">
                <a:solidFill>
                  <a:srgbClr val="FF0000"/>
                </a:solidFill>
                <a:latin typeface="ＭＳ Ｐゴシック" panose="020B0600070205080204" pitchFamily="50" charset="-128"/>
                <a:ea typeface="ＭＳ Ｐゴシック" panose="020B0600070205080204" pitchFamily="50" charset="-128"/>
              </a:rPr>
              <a:t>感情、言葉、行動を</a:t>
            </a:r>
            <a:r>
              <a:rPr lang="ja-JP" altLang="en-US" sz="3600" dirty="0">
                <a:solidFill>
                  <a:srgbClr val="FF0000"/>
                </a:solidFill>
                <a:latin typeface="ＭＳ Ｐゴシック" panose="020B0600070205080204" pitchFamily="50" charset="-128"/>
                <a:ea typeface="ＭＳ Ｐゴシック" panose="020B0600070205080204" pitchFamily="50" charset="-128"/>
              </a:rPr>
              <a:t>表に</a:t>
            </a:r>
            <a:r>
              <a:rPr lang="ja-JP" altLang="ja-JP" sz="3600" dirty="0">
                <a:solidFill>
                  <a:srgbClr val="FF0000"/>
                </a:solidFill>
                <a:latin typeface="ＭＳ Ｐゴシック" panose="020B0600070205080204" pitchFamily="50" charset="-128"/>
                <a:ea typeface="ＭＳ Ｐゴシック" panose="020B0600070205080204" pitchFamily="50" charset="-128"/>
              </a:rPr>
              <a:t>出せず抑えてしまう</a:t>
            </a:r>
          </a:p>
          <a:p>
            <a:pPr marL="342900" indent="-342900" algn="l">
              <a:buFont typeface="Arial" panose="020B0604020202020204" pitchFamily="34" charset="0"/>
              <a:buChar char="•"/>
            </a:pPr>
            <a:r>
              <a:rPr lang="ja-JP" altLang="ja-JP" sz="3600" dirty="0">
                <a:solidFill>
                  <a:srgbClr val="010ABF"/>
                </a:solidFill>
                <a:highlight>
                  <a:srgbClr val="FFFF00"/>
                </a:highlight>
                <a:latin typeface="ＭＳ Ｐゴシック" panose="020B0600070205080204" pitchFamily="50" charset="-128"/>
                <a:ea typeface="ＭＳ Ｐゴシック" panose="020B0600070205080204" pitchFamily="50" charset="-128"/>
              </a:rPr>
              <a:t>監視や評価や時間制限などが苦手</a:t>
            </a:r>
          </a:p>
          <a:p>
            <a:pPr marL="342900" indent="-342900" algn="l">
              <a:buFont typeface="Arial" panose="020B0604020202020204" pitchFamily="34" charset="0"/>
              <a:buChar char="•"/>
            </a:pPr>
            <a:r>
              <a:rPr lang="ja-JP" altLang="ja-JP" sz="3600" dirty="0">
                <a:solidFill>
                  <a:srgbClr val="00B050"/>
                </a:solidFill>
                <a:latin typeface="ＭＳ Ｐゴシック" panose="020B0600070205080204" pitchFamily="50" charset="-128"/>
                <a:ea typeface="ＭＳ Ｐゴシック" panose="020B0600070205080204" pitchFamily="50" charset="-128"/>
              </a:rPr>
              <a:t>周囲の人の気分や感情に左右されてしまう</a:t>
            </a:r>
            <a:endParaRPr lang="en-US" altLang="ja-JP" sz="3600" dirty="0">
              <a:solidFill>
                <a:srgbClr val="00B050"/>
              </a:solidFill>
              <a:latin typeface="ＭＳ Ｐゴシック" panose="020B0600070205080204" pitchFamily="50" charset="-128"/>
              <a:ea typeface="ＭＳ Ｐゴシック" panose="020B0600070205080204" pitchFamily="50" charset="-128"/>
            </a:endParaRPr>
          </a:p>
          <a:p>
            <a:pPr marL="342900" indent="-342900" algn="l">
              <a:buFont typeface="Arial" panose="020B0604020202020204" pitchFamily="34" charset="0"/>
              <a:buChar char="•"/>
            </a:pPr>
            <a:r>
              <a:rPr lang="ja-JP" altLang="ja-JP" sz="3600" dirty="0">
                <a:solidFill>
                  <a:srgbClr val="0070C0"/>
                </a:solidFill>
                <a:latin typeface="ＭＳ Ｐゴシック" panose="020B0600070205080204" pitchFamily="50" charset="-128"/>
                <a:ea typeface="ＭＳ Ｐゴシック" panose="020B0600070205080204" pitchFamily="50" charset="-128"/>
              </a:rPr>
              <a:t>とても</a:t>
            </a:r>
            <a:r>
              <a:rPr lang="ja-JP" altLang="en-US" sz="3600" dirty="0">
                <a:solidFill>
                  <a:srgbClr val="0070C0"/>
                </a:solidFill>
                <a:latin typeface="ＭＳ Ｐゴシック" panose="020B0600070205080204" pitchFamily="50" charset="-128"/>
                <a:ea typeface="ＭＳ Ｐゴシック" panose="020B0600070205080204" pitchFamily="50" charset="-128"/>
              </a:rPr>
              <a:t>神経が</a:t>
            </a:r>
            <a:r>
              <a:rPr lang="ja-JP" altLang="ja-JP" sz="3600" dirty="0">
                <a:solidFill>
                  <a:srgbClr val="0070C0"/>
                </a:solidFill>
                <a:latin typeface="ＭＳ Ｐゴシック" panose="020B0600070205080204" pitchFamily="50" charset="-128"/>
                <a:ea typeface="ＭＳ Ｐゴシック" panose="020B0600070205080204" pitchFamily="50" charset="-128"/>
              </a:rPr>
              <a:t>疲れやす</a:t>
            </a:r>
            <a:r>
              <a:rPr lang="ja-JP" altLang="en-US" sz="3600" dirty="0">
                <a:solidFill>
                  <a:srgbClr val="0070C0"/>
                </a:solidFill>
                <a:latin typeface="ＭＳ Ｐゴシック" panose="020B0600070205080204" pitchFamily="50" charset="-128"/>
                <a:ea typeface="ＭＳ Ｐゴシック" panose="020B0600070205080204" pitchFamily="50" charset="-128"/>
              </a:rPr>
              <a:t>い</a:t>
            </a:r>
            <a:endParaRPr lang="en-US" altLang="ja-JP" sz="3600" dirty="0">
              <a:solidFill>
                <a:srgbClr val="0070C0"/>
              </a:solidFill>
              <a:latin typeface="ＭＳ Ｐゴシック" panose="020B0600070205080204" pitchFamily="50" charset="-128"/>
              <a:ea typeface="ＭＳ Ｐゴシック" panose="020B0600070205080204" pitchFamily="50" charset="-128"/>
            </a:endParaRPr>
          </a:p>
          <a:p>
            <a:pPr marL="342900" indent="-342900" algn="l">
              <a:buFont typeface="Arial" panose="020B0604020202020204" pitchFamily="34" charset="0"/>
              <a:buChar char="•"/>
            </a:pPr>
            <a:r>
              <a:rPr lang="ja-JP" altLang="ja-JP" sz="3600" dirty="0">
                <a:solidFill>
                  <a:srgbClr val="7030A0"/>
                </a:solidFill>
                <a:latin typeface="ＭＳ Ｐゴシック" panose="020B0600070205080204" pitchFamily="50" charset="-128"/>
                <a:ea typeface="ＭＳ Ｐゴシック" panose="020B0600070205080204" pitchFamily="50" charset="-128"/>
              </a:rPr>
              <a:t>一度にたくさんのことができない</a:t>
            </a:r>
          </a:p>
        </p:txBody>
      </p:sp>
      <p:sp>
        <p:nvSpPr>
          <p:cNvPr id="4" name="スライド番号プレースホルダー 3"/>
          <p:cNvSpPr>
            <a:spLocks noGrp="1"/>
          </p:cNvSpPr>
          <p:nvPr>
            <p:ph type="sldNum" sz="quarter" idx="12"/>
          </p:nvPr>
        </p:nvSpPr>
        <p:spPr/>
        <p:txBody>
          <a:bodyPr/>
          <a:lstStyle/>
          <a:p>
            <a:fld id="{80409A0A-0DCA-46FD-94E1-008027922777}" type="slidenum">
              <a:rPr kumimoji="1" lang="ja-JP" altLang="en-US" smtClean="0"/>
              <a:t>18</a:t>
            </a:fld>
            <a:endParaRPr kumimoji="1" lang="ja-JP" altLang="en-US"/>
          </a:p>
        </p:txBody>
      </p:sp>
      <p:sp>
        <p:nvSpPr>
          <p:cNvPr id="2" name="日付プレースホルダー 1"/>
          <p:cNvSpPr>
            <a:spLocks noGrp="1"/>
          </p:cNvSpPr>
          <p:nvPr>
            <p:ph type="dt" sz="half" idx="10"/>
          </p:nvPr>
        </p:nvSpPr>
        <p:spPr/>
        <p:txBody>
          <a:bodyPr/>
          <a:lstStyle/>
          <a:p>
            <a:r>
              <a:rPr kumimoji="1" lang="en-US" altLang="ja-JP"/>
              <a:t>2022/12/5</a:t>
            </a:r>
            <a:r>
              <a:rPr kumimoji="1" lang="ja-JP" altLang="en-US"/>
              <a:t>十勝むつみのクリニック</a:t>
            </a:r>
          </a:p>
        </p:txBody>
      </p:sp>
    </p:spTree>
    <p:extLst>
      <p:ext uri="{BB962C8B-B14F-4D97-AF65-F5344CB8AC3E}">
        <p14:creationId xmlns:p14="http://schemas.microsoft.com/office/powerpoint/2010/main" val="40985666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サブタイトル 2"/>
          <p:cNvSpPr txBox="1">
            <a:spLocks/>
          </p:cNvSpPr>
          <p:nvPr/>
        </p:nvSpPr>
        <p:spPr>
          <a:xfrm>
            <a:off x="2533632" y="1613433"/>
            <a:ext cx="7224322" cy="474291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marL="514350" indent="-514350" algn="l">
              <a:buFont typeface="+mj-lt"/>
              <a:buAutoNum type="arabicPeriod"/>
            </a:pPr>
            <a:r>
              <a:rPr lang="ja-JP" altLang="en-US" sz="3200" dirty="0">
                <a:latin typeface="ＭＳ Ｐゴシック" panose="020B0600070205080204" pitchFamily="50" charset="-128"/>
                <a:ea typeface="ＭＳ Ｐゴシック" panose="020B0600070205080204" pitchFamily="50" charset="-128"/>
              </a:rPr>
              <a:t>自分が拒絶される恐怖</a:t>
            </a:r>
            <a:endParaRPr lang="en-US" altLang="ja-JP" sz="3200" dirty="0">
              <a:latin typeface="ＭＳ Ｐゴシック" panose="020B0600070205080204" pitchFamily="50" charset="-128"/>
              <a:ea typeface="ＭＳ Ｐゴシック" panose="020B0600070205080204" pitchFamily="50" charset="-128"/>
            </a:endParaRPr>
          </a:p>
          <a:p>
            <a:pPr marL="514350" indent="-514350" algn="l">
              <a:buFont typeface="+mj-lt"/>
              <a:buAutoNum type="arabicPeriod"/>
            </a:pPr>
            <a:r>
              <a:rPr lang="ja-JP" altLang="en-US" sz="3200" dirty="0">
                <a:latin typeface="ＭＳ Ｐゴシック" panose="020B0600070205080204" pitchFamily="50" charset="-128"/>
                <a:ea typeface="ＭＳ Ｐゴシック" panose="020B0600070205080204" pitchFamily="50" charset="-128"/>
              </a:rPr>
              <a:t>怒りに満ち攻撃される恐怖</a:t>
            </a:r>
            <a:endParaRPr lang="en-US" altLang="ja-JP" sz="3200" dirty="0">
              <a:latin typeface="ＭＳ Ｐゴシック" panose="020B0600070205080204" pitchFamily="50" charset="-128"/>
              <a:ea typeface="ＭＳ Ｐゴシック" panose="020B0600070205080204" pitchFamily="50" charset="-128"/>
            </a:endParaRPr>
          </a:p>
          <a:p>
            <a:pPr marL="514350" indent="-514350" algn="l">
              <a:buFont typeface="+mj-lt"/>
              <a:buAutoNum type="arabicPeriod"/>
            </a:pPr>
            <a:r>
              <a:rPr lang="ja-JP" altLang="en-US" sz="3200" dirty="0">
                <a:solidFill>
                  <a:srgbClr val="010ABF"/>
                </a:solidFill>
                <a:latin typeface="ＭＳ Ｐゴシック" panose="020B0600070205080204" pitchFamily="50" charset="-128"/>
                <a:ea typeface="ＭＳ Ｐゴシック" panose="020B0600070205080204" pitchFamily="50" charset="-128"/>
              </a:rPr>
              <a:t>見捨てられる恐怖</a:t>
            </a:r>
            <a:endParaRPr lang="en-US" altLang="ja-JP" sz="3200" dirty="0">
              <a:solidFill>
                <a:srgbClr val="010ABF"/>
              </a:solidFill>
              <a:latin typeface="ＭＳ Ｐゴシック" panose="020B0600070205080204" pitchFamily="50" charset="-128"/>
              <a:ea typeface="ＭＳ Ｐゴシック" panose="020B0600070205080204" pitchFamily="50" charset="-128"/>
            </a:endParaRPr>
          </a:p>
          <a:p>
            <a:pPr marL="514350" indent="-514350" algn="l">
              <a:buFont typeface="+mj-lt"/>
              <a:buAutoNum type="arabicPeriod"/>
            </a:pPr>
            <a:r>
              <a:rPr lang="ja-JP" altLang="en-US" sz="3200" dirty="0">
                <a:solidFill>
                  <a:srgbClr val="010ABF"/>
                </a:solidFill>
                <a:latin typeface="ＭＳ Ｐゴシック" panose="020B0600070205080204" pitchFamily="50" charset="-128"/>
                <a:ea typeface="ＭＳ Ｐゴシック" panose="020B0600070205080204" pitchFamily="50" charset="-128"/>
              </a:rPr>
              <a:t>呑み込まれる恐怖</a:t>
            </a:r>
            <a:endParaRPr lang="en-US" altLang="ja-JP" sz="3200" dirty="0">
              <a:solidFill>
                <a:srgbClr val="010ABF"/>
              </a:solidFill>
              <a:latin typeface="ＭＳ Ｐゴシック" panose="020B0600070205080204" pitchFamily="50" charset="-128"/>
              <a:ea typeface="ＭＳ Ｐゴシック" panose="020B0600070205080204" pitchFamily="50" charset="-128"/>
            </a:endParaRPr>
          </a:p>
          <a:p>
            <a:pPr marL="514350" indent="-514350" algn="l">
              <a:buFont typeface="+mj-lt"/>
              <a:buAutoNum type="arabicPeriod"/>
            </a:pPr>
            <a:r>
              <a:rPr lang="ja-JP" altLang="en-US" sz="3200" dirty="0">
                <a:solidFill>
                  <a:srgbClr val="010ABF"/>
                </a:solidFill>
                <a:latin typeface="ＭＳ Ｐゴシック" panose="020B0600070205080204" pitchFamily="50" charset="-128"/>
                <a:ea typeface="ＭＳ Ｐゴシック" panose="020B0600070205080204" pitchFamily="50" charset="-128"/>
              </a:rPr>
              <a:t>責任を押しつけられる恐怖</a:t>
            </a:r>
            <a:endParaRPr lang="en-US" altLang="ja-JP" sz="3200" dirty="0">
              <a:solidFill>
                <a:srgbClr val="010ABF"/>
              </a:solidFill>
              <a:latin typeface="ＭＳ Ｐゴシック" panose="020B0600070205080204" pitchFamily="50" charset="-128"/>
              <a:ea typeface="ＭＳ Ｐゴシック" panose="020B0600070205080204" pitchFamily="50" charset="-128"/>
            </a:endParaRPr>
          </a:p>
          <a:p>
            <a:pPr marL="514350" indent="-514350" algn="l">
              <a:buFont typeface="+mj-lt"/>
              <a:buAutoNum type="arabicPeriod"/>
            </a:pPr>
            <a:r>
              <a:rPr lang="ja-JP" altLang="en-US" sz="3200" dirty="0">
                <a:solidFill>
                  <a:srgbClr val="FF0000"/>
                </a:solidFill>
                <a:latin typeface="ＭＳ Ｐゴシック" panose="020B0600070205080204" pitchFamily="50" charset="-128"/>
                <a:ea typeface="ＭＳ Ｐゴシック" panose="020B0600070205080204" pitchFamily="50" charset="-128"/>
              </a:rPr>
              <a:t>自分がコントロールを失う恐怖</a:t>
            </a:r>
            <a:endParaRPr lang="en-US" altLang="ja-JP" sz="3200" dirty="0">
              <a:solidFill>
                <a:srgbClr val="FF0000"/>
              </a:solidFill>
              <a:latin typeface="ＭＳ Ｐゴシック" panose="020B0600070205080204" pitchFamily="50" charset="-128"/>
              <a:ea typeface="ＭＳ Ｐゴシック" panose="020B0600070205080204" pitchFamily="50" charset="-128"/>
            </a:endParaRPr>
          </a:p>
          <a:p>
            <a:pPr marL="514350" indent="-514350" algn="l">
              <a:buFont typeface="+mj-lt"/>
              <a:buAutoNum type="arabicPeriod"/>
            </a:pPr>
            <a:r>
              <a:rPr lang="ja-JP" altLang="en-US" sz="3200" dirty="0">
                <a:solidFill>
                  <a:srgbClr val="FF0000"/>
                </a:solidFill>
                <a:latin typeface="ＭＳ Ｐゴシック" panose="020B0600070205080204" pitchFamily="50" charset="-128"/>
                <a:ea typeface="ＭＳ Ｐゴシック" panose="020B0600070205080204" pitchFamily="50" charset="-128"/>
              </a:rPr>
              <a:t>相手を攻撃し破壊する恐怖</a:t>
            </a:r>
            <a:endParaRPr lang="en-US" altLang="ja-JP" sz="3200" dirty="0">
              <a:solidFill>
                <a:srgbClr val="FF0000"/>
              </a:solidFill>
              <a:latin typeface="ＭＳ Ｐゴシック" panose="020B0600070205080204" pitchFamily="50" charset="-128"/>
              <a:ea typeface="ＭＳ Ｐゴシック" panose="020B0600070205080204" pitchFamily="50" charset="-128"/>
            </a:endParaRPr>
          </a:p>
          <a:p>
            <a:pPr marL="514350" indent="-514350" algn="l">
              <a:buFont typeface="+mj-lt"/>
              <a:buAutoNum type="arabicPeriod"/>
            </a:pPr>
            <a:r>
              <a:rPr lang="ja-JP" altLang="en-US" sz="3200" dirty="0">
                <a:solidFill>
                  <a:srgbClr val="FF0000"/>
                </a:solidFill>
                <a:latin typeface="ＭＳ Ｐゴシック" panose="020B0600070205080204" pitchFamily="50" charset="-128"/>
                <a:ea typeface="ＭＳ Ｐゴシック" panose="020B0600070205080204" pitchFamily="50" charset="-128"/>
              </a:rPr>
              <a:t>ささいなことで相手が嫌いになる恐怖</a:t>
            </a:r>
          </a:p>
        </p:txBody>
      </p:sp>
      <p:sp>
        <p:nvSpPr>
          <p:cNvPr id="3" name="スライド番号プレースホルダー 2"/>
          <p:cNvSpPr>
            <a:spLocks noGrp="1"/>
          </p:cNvSpPr>
          <p:nvPr>
            <p:ph type="sldNum" sz="quarter" idx="12"/>
          </p:nvPr>
        </p:nvSpPr>
        <p:spPr/>
        <p:txBody>
          <a:bodyPr/>
          <a:lstStyle/>
          <a:p>
            <a:fld id="{80409A0A-0DCA-46FD-94E1-008027922777}" type="slidenum">
              <a:rPr kumimoji="1" lang="ja-JP" altLang="en-US" smtClean="0"/>
              <a:t>19</a:t>
            </a:fld>
            <a:endParaRPr kumimoji="1" lang="ja-JP" altLang="en-US"/>
          </a:p>
        </p:txBody>
      </p:sp>
      <p:sp>
        <p:nvSpPr>
          <p:cNvPr id="2" name="テキスト ボックス 1"/>
          <p:cNvSpPr txBox="1"/>
          <p:nvPr/>
        </p:nvSpPr>
        <p:spPr>
          <a:xfrm>
            <a:off x="2533632" y="418011"/>
            <a:ext cx="5972465" cy="923330"/>
          </a:xfrm>
          <a:prstGeom prst="rect">
            <a:avLst/>
          </a:prstGeom>
          <a:noFill/>
        </p:spPr>
        <p:txBody>
          <a:bodyPr wrap="square" rtlCol="0">
            <a:spAutoFit/>
          </a:bodyPr>
          <a:lstStyle/>
          <a:p>
            <a:r>
              <a:rPr kumimoji="1" lang="en-US" altLang="ja-JP" sz="5400" dirty="0">
                <a:latin typeface="ＭＳ Ｐゴシック" panose="020B0600070205080204" pitchFamily="50" charset="-128"/>
                <a:ea typeface="ＭＳ Ｐゴシック" panose="020B0600070205080204" pitchFamily="50" charset="-128"/>
              </a:rPr>
              <a:t>HSC</a:t>
            </a:r>
            <a:r>
              <a:rPr kumimoji="1" lang="ja-JP" altLang="en-US" sz="5400" dirty="0">
                <a:latin typeface="ＭＳ Ｐゴシック" panose="020B0600070205080204" pitchFamily="50" charset="-128"/>
                <a:ea typeface="ＭＳ Ｐゴシック" panose="020B0600070205080204" pitchFamily="50" charset="-128"/>
              </a:rPr>
              <a:t>の</a:t>
            </a:r>
            <a:r>
              <a:rPr kumimoji="1" lang="en-US" altLang="ja-JP" sz="5400" dirty="0">
                <a:latin typeface="ＭＳ Ｐゴシック" panose="020B0600070205080204" pitchFamily="50" charset="-128"/>
                <a:ea typeface="ＭＳ Ｐゴシック" panose="020B0600070205080204" pitchFamily="50" charset="-128"/>
              </a:rPr>
              <a:t>8</a:t>
            </a:r>
            <a:r>
              <a:rPr kumimoji="1" lang="ja-JP" altLang="en-US" sz="5400" dirty="0" err="1">
                <a:latin typeface="ＭＳ Ｐゴシック" panose="020B0600070205080204" pitchFamily="50" charset="-128"/>
                <a:ea typeface="ＭＳ Ｐゴシック" panose="020B0600070205080204" pitchFamily="50" charset="-128"/>
              </a:rPr>
              <a:t>つの</a:t>
            </a:r>
            <a:r>
              <a:rPr kumimoji="1" lang="ja-JP" altLang="en-US" sz="5400" dirty="0">
                <a:latin typeface="ＭＳ Ｐゴシック" panose="020B0600070205080204" pitchFamily="50" charset="-128"/>
                <a:ea typeface="ＭＳ Ｐゴシック" panose="020B0600070205080204" pitchFamily="50" charset="-128"/>
              </a:rPr>
              <a:t>恐怖</a:t>
            </a:r>
          </a:p>
        </p:txBody>
      </p:sp>
      <p:sp>
        <p:nvSpPr>
          <p:cNvPr id="5" name="日付プレースホルダー 4"/>
          <p:cNvSpPr>
            <a:spLocks noGrp="1"/>
          </p:cNvSpPr>
          <p:nvPr>
            <p:ph type="dt" sz="half" idx="10"/>
          </p:nvPr>
        </p:nvSpPr>
        <p:spPr/>
        <p:txBody>
          <a:bodyPr/>
          <a:lstStyle/>
          <a:p>
            <a:r>
              <a:rPr kumimoji="1" lang="en-US" altLang="ja-JP"/>
              <a:t>2022/12/5</a:t>
            </a:r>
            <a:r>
              <a:rPr kumimoji="1" lang="ja-JP" altLang="en-US"/>
              <a:t>十勝むつみのクリニック</a:t>
            </a:r>
          </a:p>
        </p:txBody>
      </p:sp>
    </p:spTree>
    <p:extLst>
      <p:ext uri="{BB962C8B-B14F-4D97-AF65-F5344CB8AC3E}">
        <p14:creationId xmlns:p14="http://schemas.microsoft.com/office/powerpoint/2010/main" val="1042293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351063" y="302079"/>
            <a:ext cx="11625944" cy="6400799"/>
          </a:xfrm>
        </p:spPr>
        <p:txBody>
          <a:bodyPr>
            <a:noAutofit/>
          </a:bodyPr>
          <a:lstStyle/>
          <a:p>
            <a:pPr algn="l"/>
            <a:r>
              <a:rPr lang="ja-JP" altLang="en-US" sz="3600" dirty="0">
                <a:solidFill>
                  <a:srgbClr val="FF0000"/>
                </a:solidFill>
                <a:latin typeface="ＭＳ Ｐゴシック" panose="020B0600070205080204" pitchFamily="50" charset="-128"/>
                <a:ea typeface="ＭＳ Ｐゴシック" panose="020B0600070205080204" pitchFamily="50" charset="-128"/>
              </a:rPr>
              <a:t>「話す」</a:t>
            </a:r>
            <a:r>
              <a:rPr lang="ja-JP" altLang="en-US" sz="3600" dirty="0">
                <a:latin typeface="ＭＳ Ｐゴシック" panose="020B0600070205080204" pitchFamily="50" charset="-128"/>
                <a:ea typeface="ＭＳ Ｐゴシック" panose="020B0600070205080204" pitchFamily="50" charset="-128"/>
              </a:rPr>
              <a:t>・・・</a:t>
            </a:r>
            <a:r>
              <a:rPr lang="ja-JP" altLang="ja-JP" sz="3600" dirty="0">
                <a:latin typeface="ＭＳ Ｐゴシック" panose="020B0600070205080204" pitchFamily="50" charset="-128"/>
                <a:ea typeface="ＭＳ Ｐゴシック" panose="020B0600070205080204" pitchFamily="50" charset="-128"/>
              </a:rPr>
              <a:t>話す</a:t>
            </a:r>
            <a:r>
              <a:rPr lang="ja-JP" altLang="en-US" sz="3600" dirty="0">
                <a:latin typeface="ＭＳ Ｐゴシック" panose="020B0600070205080204" pitchFamily="50" charset="-128"/>
                <a:ea typeface="ＭＳ Ｐゴシック" panose="020B0600070205080204" pitchFamily="50" charset="-128"/>
              </a:rPr>
              <a:t>・</a:t>
            </a:r>
            <a:r>
              <a:rPr lang="ja-JP" altLang="ja-JP" sz="3600" dirty="0">
                <a:latin typeface="ＭＳ Ｐゴシック" panose="020B0600070205080204" pitchFamily="50" charset="-128"/>
                <a:ea typeface="ＭＳ Ｐゴシック" panose="020B0600070205080204" pitchFamily="50" charset="-128"/>
              </a:rPr>
              <a:t>伝える</a:t>
            </a:r>
            <a:r>
              <a:rPr lang="ja-JP" altLang="en-US" sz="3600" dirty="0">
                <a:latin typeface="ＭＳ Ｐゴシック" panose="020B0600070205080204" pitchFamily="50" charset="-128"/>
                <a:ea typeface="ＭＳ Ｐゴシック" panose="020B0600070205080204" pitchFamily="50" charset="-128"/>
              </a:rPr>
              <a:t>・</a:t>
            </a:r>
            <a:r>
              <a:rPr lang="ja-JP" altLang="ja-JP" sz="3600" dirty="0">
                <a:latin typeface="ＭＳ Ｐゴシック" panose="020B0600070205080204" pitchFamily="50" charset="-128"/>
                <a:ea typeface="ＭＳ Ｐゴシック" panose="020B0600070205080204" pitchFamily="50" charset="-128"/>
              </a:rPr>
              <a:t>挨拶する</a:t>
            </a:r>
            <a:r>
              <a:rPr lang="ja-JP" altLang="en-US" sz="3600" dirty="0">
                <a:latin typeface="ＭＳ Ｐゴシック" panose="020B0600070205080204" pitchFamily="50" charset="-128"/>
                <a:ea typeface="ＭＳ Ｐゴシック" panose="020B0600070205080204" pitchFamily="50" charset="-128"/>
              </a:rPr>
              <a:t>・</a:t>
            </a:r>
            <a:r>
              <a:rPr lang="ja-JP" altLang="ja-JP" sz="3600" dirty="0">
                <a:latin typeface="ＭＳ Ｐゴシック" panose="020B0600070205080204" pitchFamily="50" charset="-128"/>
                <a:ea typeface="ＭＳ Ｐゴシック" panose="020B0600070205080204" pitchFamily="50" charset="-128"/>
              </a:rPr>
              <a:t>雑談する</a:t>
            </a:r>
            <a:r>
              <a:rPr lang="ja-JP" altLang="en-US" sz="3600" dirty="0">
                <a:latin typeface="ＭＳ Ｐゴシック" panose="020B0600070205080204" pitchFamily="50" charset="-128"/>
                <a:ea typeface="ＭＳ Ｐゴシック" panose="020B0600070205080204" pitchFamily="50" charset="-128"/>
              </a:rPr>
              <a:t>・</a:t>
            </a:r>
            <a:r>
              <a:rPr lang="ja-JP" altLang="ja-JP" sz="3600" dirty="0">
                <a:latin typeface="ＭＳ Ｐゴシック" panose="020B0600070205080204" pitchFamily="50" charset="-128"/>
                <a:ea typeface="ＭＳ Ｐゴシック" panose="020B0600070205080204" pitchFamily="50" charset="-128"/>
              </a:rPr>
              <a:t>質問する</a:t>
            </a:r>
            <a:r>
              <a:rPr lang="ja-JP" altLang="en-US" sz="3600" dirty="0">
                <a:latin typeface="ＭＳ Ｐゴシック" panose="020B0600070205080204" pitchFamily="50" charset="-128"/>
                <a:ea typeface="ＭＳ Ｐゴシック" panose="020B0600070205080204" pitchFamily="50" charset="-128"/>
              </a:rPr>
              <a:t>・</a:t>
            </a:r>
            <a:r>
              <a:rPr lang="ja-JP" altLang="ja-JP" sz="3600" dirty="0">
                <a:latin typeface="ＭＳ Ｐゴシック" panose="020B0600070205080204" pitchFamily="50" charset="-128"/>
                <a:ea typeface="ＭＳ Ｐゴシック" panose="020B0600070205080204" pitchFamily="50" charset="-128"/>
              </a:rPr>
              <a:t>依頼する</a:t>
            </a:r>
            <a:r>
              <a:rPr lang="ja-JP" altLang="en-US" sz="3600" dirty="0">
                <a:latin typeface="ＭＳ Ｐゴシック" panose="020B0600070205080204" pitchFamily="50" charset="-128"/>
                <a:ea typeface="ＭＳ Ｐゴシック" panose="020B0600070205080204" pitchFamily="50" charset="-128"/>
              </a:rPr>
              <a:t>・</a:t>
            </a:r>
            <a:r>
              <a:rPr lang="ja-JP" altLang="ja-JP" sz="3600" dirty="0">
                <a:latin typeface="ＭＳ Ｐゴシック" panose="020B0600070205080204" pitchFamily="50" charset="-128"/>
                <a:ea typeface="ＭＳ Ｐゴシック" panose="020B0600070205080204" pitchFamily="50" charset="-128"/>
              </a:rPr>
              <a:t>断る</a:t>
            </a:r>
            <a:r>
              <a:rPr lang="ja-JP" altLang="en-US" sz="3600" dirty="0">
                <a:latin typeface="ＭＳ Ｐゴシック" panose="020B0600070205080204" pitchFamily="50" charset="-128"/>
                <a:ea typeface="ＭＳ Ｐゴシック" panose="020B0600070205080204" pitchFamily="50" charset="-128"/>
              </a:rPr>
              <a:t>・</a:t>
            </a:r>
            <a:r>
              <a:rPr lang="ja-JP" altLang="ja-JP" sz="3600" dirty="0">
                <a:latin typeface="ＭＳ Ｐゴシック" panose="020B0600070205080204" pitchFamily="50" charset="-128"/>
                <a:ea typeface="ＭＳ Ｐゴシック" panose="020B0600070205080204" pitchFamily="50" charset="-128"/>
              </a:rPr>
              <a:t>議論する</a:t>
            </a:r>
            <a:r>
              <a:rPr lang="ja-JP" altLang="en-US" sz="3600" dirty="0">
                <a:latin typeface="ＭＳ Ｐゴシック" panose="020B0600070205080204" pitchFamily="50" charset="-128"/>
                <a:ea typeface="ＭＳ Ｐゴシック" panose="020B0600070205080204" pitchFamily="50" charset="-128"/>
              </a:rPr>
              <a:t>・</a:t>
            </a:r>
            <a:r>
              <a:rPr lang="ja-JP" altLang="ja-JP" sz="3600" dirty="0">
                <a:latin typeface="ＭＳ Ｐゴシック" panose="020B0600070205080204" pitchFamily="50" charset="-128"/>
                <a:ea typeface="ＭＳ Ｐゴシック" panose="020B0600070205080204" pitchFamily="50" charset="-128"/>
              </a:rPr>
              <a:t>相談する</a:t>
            </a:r>
            <a:r>
              <a:rPr lang="ja-JP" altLang="en-US" sz="3600" dirty="0">
                <a:latin typeface="ＭＳ Ｐゴシック" panose="020B0600070205080204" pitchFamily="50" charset="-128"/>
                <a:ea typeface="ＭＳ Ｐゴシック" panose="020B0600070205080204" pitchFamily="50" charset="-128"/>
              </a:rPr>
              <a:t>・</a:t>
            </a:r>
            <a:r>
              <a:rPr lang="ja-JP" altLang="ja-JP" sz="3600" dirty="0">
                <a:latin typeface="ＭＳ Ｐゴシック" panose="020B0600070205080204" pitchFamily="50" charset="-128"/>
                <a:ea typeface="ＭＳ Ｐゴシック" panose="020B0600070205080204" pitchFamily="50" charset="-128"/>
              </a:rPr>
              <a:t>つながる</a:t>
            </a:r>
            <a:r>
              <a:rPr lang="ja-JP" altLang="en-US" sz="3600" dirty="0">
                <a:latin typeface="ＭＳ Ｐゴシック" panose="020B0600070205080204" pitchFamily="50" charset="-128"/>
                <a:ea typeface="ＭＳ Ｐゴシック" panose="020B0600070205080204" pitchFamily="50" charset="-128"/>
              </a:rPr>
              <a:t>・</a:t>
            </a:r>
            <a:r>
              <a:rPr lang="ja-JP" altLang="ja-JP" sz="3600" dirty="0">
                <a:latin typeface="ＭＳ Ｐゴシック" panose="020B0600070205080204" pitchFamily="50" charset="-128"/>
                <a:ea typeface="ＭＳ Ｐゴシック" panose="020B0600070205080204" pitchFamily="50" charset="-128"/>
              </a:rPr>
              <a:t>ほめる</a:t>
            </a:r>
            <a:r>
              <a:rPr lang="ja-JP" altLang="en-US" sz="3600" dirty="0">
                <a:latin typeface="ＭＳ Ｐゴシック" panose="020B0600070205080204" pitchFamily="50" charset="-128"/>
                <a:ea typeface="ＭＳ Ｐゴシック" panose="020B0600070205080204" pitchFamily="50" charset="-128"/>
              </a:rPr>
              <a:t>・</a:t>
            </a:r>
            <a:r>
              <a:rPr lang="ja-JP" altLang="ja-JP" sz="3600" dirty="0">
                <a:latin typeface="ＭＳ Ｐゴシック" panose="020B0600070205080204" pitchFamily="50" charset="-128"/>
                <a:ea typeface="ＭＳ Ｐゴシック" panose="020B0600070205080204" pitchFamily="50" charset="-128"/>
              </a:rPr>
              <a:t>叱る</a:t>
            </a:r>
            <a:r>
              <a:rPr lang="ja-JP" altLang="en-US" sz="3600" dirty="0">
                <a:latin typeface="ＭＳ Ｐゴシック" panose="020B0600070205080204" pitchFamily="50" charset="-128"/>
                <a:ea typeface="ＭＳ Ｐゴシック" panose="020B0600070205080204" pitchFamily="50" charset="-128"/>
              </a:rPr>
              <a:t>・</a:t>
            </a:r>
            <a:r>
              <a:rPr lang="ja-JP" altLang="ja-JP" sz="3600" dirty="0">
                <a:latin typeface="ＭＳ Ｐゴシック" panose="020B0600070205080204" pitchFamily="50" charset="-128"/>
                <a:ea typeface="ＭＳ Ｐゴシック" panose="020B0600070205080204" pitchFamily="50" charset="-128"/>
              </a:rPr>
              <a:t>謝る</a:t>
            </a:r>
            <a:r>
              <a:rPr lang="ja-JP" altLang="en-US" sz="3600" dirty="0">
                <a:latin typeface="ＭＳ Ｐゴシック" panose="020B0600070205080204" pitchFamily="50" charset="-128"/>
                <a:ea typeface="ＭＳ Ｐゴシック" panose="020B0600070205080204" pitchFamily="50" charset="-128"/>
              </a:rPr>
              <a:t>・</a:t>
            </a:r>
            <a:r>
              <a:rPr lang="ja-JP" altLang="ja-JP" sz="3600" dirty="0">
                <a:latin typeface="ＭＳ Ｐゴシック" panose="020B0600070205080204" pitchFamily="50" charset="-128"/>
                <a:ea typeface="ＭＳ Ｐゴシック" panose="020B0600070205080204" pitchFamily="50" charset="-128"/>
              </a:rPr>
              <a:t>説明する</a:t>
            </a:r>
            <a:r>
              <a:rPr lang="ja-JP" altLang="en-US" sz="3600" dirty="0">
                <a:latin typeface="ＭＳ Ｐゴシック" panose="020B0600070205080204" pitchFamily="50" charset="-128"/>
                <a:ea typeface="ＭＳ Ｐゴシック" panose="020B0600070205080204" pitchFamily="50" charset="-128"/>
              </a:rPr>
              <a:t>・</a:t>
            </a:r>
            <a:r>
              <a:rPr lang="ja-JP" altLang="ja-JP" sz="3600" dirty="0">
                <a:latin typeface="ＭＳ Ｐゴシック" panose="020B0600070205080204" pitchFamily="50" charset="-128"/>
                <a:ea typeface="ＭＳ Ｐゴシック" panose="020B0600070205080204" pitchFamily="50" charset="-128"/>
              </a:rPr>
              <a:t>打ち明ける</a:t>
            </a:r>
            <a:r>
              <a:rPr lang="ja-JP" altLang="en-US" sz="3600" dirty="0">
                <a:latin typeface="ＭＳ Ｐゴシック" panose="020B0600070205080204" pitchFamily="50" charset="-128"/>
                <a:ea typeface="ＭＳ Ｐゴシック" panose="020B0600070205080204" pitchFamily="50" charset="-128"/>
              </a:rPr>
              <a:t>・</a:t>
            </a:r>
            <a:r>
              <a:rPr lang="ja-JP" altLang="ja-JP" sz="3600" dirty="0">
                <a:latin typeface="ＭＳ Ｐゴシック" panose="020B0600070205080204" pitchFamily="50" charset="-128"/>
                <a:ea typeface="ＭＳ Ｐゴシック" panose="020B0600070205080204" pitchFamily="50" charset="-128"/>
              </a:rPr>
              <a:t>自己紹介する</a:t>
            </a:r>
            <a:r>
              <a:rPr lang="ja-JP" altLang="en-US" sz="3600" dirty="0">
                <a:latin typeface="ＭＳ Ｐゴシック" panose="020B0600070205080204" pitchFamily="50" charset="-128"/>
                <a:ea typeface="ＭＳ Ｐゴシック" panose="020B0600070205080204" pitchFamily="50" charset="-128"/>
              </a:rPr>
              <a:t>・</a:t>
            </a:r>
            <a:r>
              <a:rPr lang="ja-JP" altLang="ja-JP" sz="3600" dirty="0">
                <a:latin typeface="ＭＳ Ｐゴシック" panose="020B0600070205080204" pitchFamily="50" charset="-128"/>
                <a:ea typeface="ＭＳ Ｐゴシック" panose="020B0600070205080204" pitchFamily="50" charset="-128"/>
              </a:rPr>
              <a:t>営業する</a:t>
            </a:r>
            <a:r>
              <a:rPr lang="ja-JP" altLang="en-US" sz="3600" dirty="0">
                <a:latin typeface="ＭＳ Ｐゴシック" panose="020B0600070205080204" pitchFamily="50" charset="-128"/>
                <a:ea typeface="ＭＳ Ｐゴシック" panose="020B0600070205080204" pitchFamily="50" charset="-128"/>
              </a:rPr>
              <a:t>・</a:t>
            </a:r>
            <a:r>
              <a:rPr lang="ja-JP" altLang="ja-JP" sz="3600" dirty="0">
                <a:latin typeface="ＭＳ Ｐゴシック" panose="020B0600070205080204" pitchFamily="50" charset="-128"/>
                <a:ea typeface="ＭＳ Ｐゴシック" panose="020B0600070205080204" pitchFamily="50" charset="-128"/>
              </a:rPr>
              <a:t>感謝する</a:t>
            </a:r>
            <a:r>
              <a:rPr lang="ja-JP" altLang="en-US" sz="3600" dirty="0">
                <a:latin typeface="ＭＳ Ｐゴシック" panose="020B0600070205080204" pitchFamily="50" charset="-128"/>
                <a:ea typeface="ＭＳ Ｐゴシック" panose="020B0600070205080204" pitchFamily="50" charset="-128"/>
              </a:rPr>
              <a:t>・</a:t>
            </a:r>
            <a:r>
              <a:rPr lang="ja-JP" altLang="ja-JP" sz="3600" dirty="0">
                <a:latin typeface="ＭＳ Ｐゴシック" panose="020B0600070205080204" pitchFamily="50" charset="-128"/>
                <a:ea typeface="ＭＳ Ｐゴシック" panose="020B0600070205080204" pitchFamily="50" charset="-128"/>
              </a:rPr>
              <a:t>電話する</a:t>
            </a:r>
            <a:r>
              <a:rPr lang="ja-JP" altLang="en-US" sz="3600" dirty="0">
                <a:latin typeface="ＭＳ Ｐゴシック" panose="020B0600070205080204" pitchFamily="50" charset="-128"/>
                <a:ea typeface="ＭＳ Ｐゴシック" panose="020B0600070205080204" pitchFamily="50" charset="-128"/>
              </a:rPr>
              <a:t>「</a:t>
            </a:r>
            <a:r>
              <a:rPr lang="ja-JP" altLang="en-US" sz="3600" dirty="0">
                <a:solidFill>
                  <a:srgbClr val="FF0000"/>
                </a:solidFill>
                <a:latin typeface="ＭＳ Ｐゴシック" panose="020B0600070205080204" pitchFamily="50" charset="-128"/>
                <a:ea typeface="ＭＳ Ｐゴシック" panose="020B0600070205080204" pitchFamily="50" charset="-128"/>
              </a:rPr>
              <a:t>作る</a:t>
            </a:r>
            <a:r>
              <a:rPr lang="ja-JP" altLang="en-US" sz="3600" dirty="0">
                <a:latin typeface="ＭＳ Ｐゴシック" panose="020B0600070205080204" pitchFamily="50" charset="-128"/>
                <a:ea typeface="ＭＳ Ｐゴシック" panose="020B0600070205080204" pitchFamily="50" charset="-128"/>
              </a:rPr>
              <a:t>」・・・作品・小物・手芸・塗絵・料理・写真</a:t>
            </a:r>
            <a:endParaRPr lang="en-US" altLang="ja-JP" sz="3600" dirty="0">
              <a:latin typeface="ＭＳ Ｐゴシック" panose="020B0600070205080204" pitchFamily="50" charset="-128"/>
              <a:ea typeface="ＭＳ Ｐゴシック" panose="020B0600070205080204" pitchFamily="50" charset="-128"/>
            </a:endParaRPr>
          </a:p>
          <a:p>
            <a:pPr algn="l"/>
            <a:r>
              <a:rPr lang="ja-JP" altLang="en-US" sz="3600" dirty="0">
                <a:solidFill>
                  <a:srgbClr val="FF0000"/>
                </a:solidFill>
                <a:latin typeface="ＭＳ Ｐゴシック" panose="020B0600070205080204" pitchFamily="50" charset="-128"/>
                <a:ea typeface="ＭＳ Ｐゴシック" panose="020B0600070205080204" pitchFamily="50" charset="-128"/>
              </a:rPr>
              <a:t>「書く」</a:t>
            </a:r>
            <a:r>
              <a:rPr lang="ja-JP" altLang="en-US" sz="3600" dirty="0">
                <a:latin typeface="ＭＳ Ｐゴシック" panose="020B0600070205080204" pitchFamily="50" charset="-128"/>
                <a:ea typeface="ＭＳ Ｐゴシック" panose="020B0600070205080204" pitchFamily="50" charset="-128"/>
              </a:rPr>
              <a:t>・・・</a:t>
            </a:r>
            <a:r>
              <a:rPr lang="ja-JP" altLang="ja-JP" sz="3600" dirty="0">
                <a:latin typeface="ＭＳ Ｐゴシック" panose="020B0600070205080204" pitchFamily="50" charset="-128"/>
                <a:ea typeface="ＭＳ Ｐゴシック" panose="020B0600070205080204" pitchFamily="50" charset="-128"/>
              </a:rPr>
              <a:t>手で書く</a:t>
            </a:r>
            <a:r>
              <a:rPr lang="ja-JP" altLang="en-US" sz="3600" dirty="0">
                <a:latin typeface="ＭＳ Ｐゴシック" panose="020B0600070205080204" pitchFamily="50" charset="-128"/>
                <a:ea typeface="ＭＳ Ｐゴシック" panose="020B0600070205080204" pitchFamily="50" charset="-128"/>
              </a:rPr>
              <a:t>・</a:t>
            </a:r>
            <a:r>
              <a:rPr lang="ja-JP" altLang="ja-JP" sz="3600" dirty="0">
                <a:latin typeface="ＭＳ Ｐゴシック" panose="020B0600070205080204" pitchFamily="50" charset="-128"/>
                <a:ea typeface="ＭＳ Ｐゴシック" panose="020B0600070205080204" pitchFamily="50" charset="-128"/>
              </a:rPr>
              <a:t>書き込む</a:t>
            </a:r>
            <a:r>
              <a:rPr lang="ja-JP" altLang="en-US" sz="3600" dirty="0">
                <a:latin typeface="ＭＳ Ｐゴシック" panose="020B0600070205080204" pitchFamily="50" charset="-128"/>
                <a:ea typeface="ＭＳ Ｐゴシック" panose="020B0600070205080204" pitchFamily="50" charset="-128"/>
              </a:rPr>
              <a:t>・</a:t>
            </a:r>
            <a:r>
              <a:rPr lang="ja-JP" altLang="ja-JP" sz="3600" dirty="0">
                <a:latin typeface="ＭＳ Ｐゴシック" panose="020B0600070205080204" pitchFamily="50" charset="-128"/>
                <a:ea typeface="ＭＳ Ｐゴシック" panose="020B0600070205080204" pitchFamily="50" charset="-128"/>
              </a:rPr>
              <a:t>書き出す</a:t>
            </a:r>
            <a:r>
              <a:rPr lang="ja-JP" altLang="en-US" sz="3600" dirty="0">
                <a:latin typeface="ＭＳ Ｐゴシック" panose="020B0600070205080204" pitchFamily="50" charset="-128"/>
                <a:ea typeface="ＭＳ Ｐゴシック" panose="020B0600070205080204" pitchFamily="50" charset="-128"/>
              </a:rPr>
              <a:t>・</a:t>
            </a:r>
            <a:r>
              <a:rPr lang="ja-JP" altLang="ja-JP" sz="3600" dirty="0">
                <a:latin typeface="ＭＳ Ｐゴシック" panose="020B0600070205080204" pitchFamily="50" charset="-128"/>
                <a:ea typeface="ＭＳ Ｐゴシック" panose="020B0600070205080204" pitchFamily="50" charset="-128"/>
              </a:rPr>
              <a:t>落書きする</a:t>
            </a:r>
            <a:r>
              <a:rPr lang="ja-JP" altLang="en-US" sz="3600" dirty="0">
                <a:latin typeface="ＭＳ Ｐゴシック" panose="020B0600070205080204" pitchFamily="50" charset="-128"/>
                <a:ea typeface="ＭＳ Ｐゴシック" panose="020B0600070205080204" pitchFamily="50" charset="-128"/>
              </a:rPr>
              <a:t>・</a:t>
            </a:r>
            <a:r>
              <a:rPr lang="ja-JP" altLang="ja-JP" sz="3600" dirty="0">
                <a:latin typeface="ＭＳ Ｐゴシック" panose="020B0600070205080204" pitchFamily="50" charset="-128"/>
                <a:ea typeface="ＭＳ Ｐゴシック" panose="020B0600070205080204" pitchFamily="50" charset="-128"/>
              </a:rPr>
              <a:t>文章を書く</a:t>
            </a:r>
            <a:r>
              <a:rPr lang="ja-JP" altLang="en-US" sz="3600" dirty="0">
                <a:latin typeface="ＭＳ Ｐゴシック" panose="020B0600070205080204" pitchFamily="50" charset="-128"/>
                <a:ea typeface="ＭＳ Ｐゴシック" panose="020B0600070205080204" pitchFamily="50" charset="-128"/>
              </a:rPr>
              <a:t>・</a:t>
            </a:r>
            <a:r>
              <a:rPr lang="ja-JP" altLang="ja-JP" sz="3600" dirty="0">
                <a:latin typeface="ＭＳ Ｐゴシック" panose="020B0600070205080204" pitchFamily="50" charset="-128"/>
                <a:ea typeface="ＭＳ Ｐゴシック" panose="020B0600070205080204" pitchFamily="50" charset="-128"/>
              </a:rPr>
              <a:t>入力す</a:t>
            </a:r>
            <a:r>
              <a:rPr lang="ja-JP" altLang="en-US" sz="3600" dirty="0">
                <a:latin typeface="ＭＳ Ｐゴシック" panose="020B0600070205080204" pitchFamily="50" charset="-128"/>
                <a:ea typeface="ＭＳ Ｐゴシック" panose="020B0600070205080204" pitchFamily="50" charset="-128"/>
              </a:rPr>
              <a:t>る・</a:t>
            </a:r>
            <a:r>
              <a:rPr lang="ja-JP" altLang="ja-JP" sz="3600" dirty="0">
                <a:latin typeface="ＭＳ Ｐゴシック" panose="020B0600070205080204" pitchFamily="50" charset="-128"/>
                <a:ea typeface="ＭＳ Ｐゴシック" panose="020B0600070205080204" pitchFamily="50" charset="-128"/>
              </a:rPr>
              <a:t>メモす</a:t>
            </a:r>
            <a:r>
              <a:rPr lang="ja-JP" altLang="en-US" sz="3600" dirty="0">
                <a:latin typeface="ＭＳ Ｐゴシック" panose="020B0600070205080204" pitchFamily="50" charset="-128"/>
                <a:ea typeface="ＭＳ Ｐゴシック" panose="020B0600070205080204" pitchFamily="50" charset="-128"/>
              </a:rPr>
              <a:t>る・</a:t>
            </a:r>
            <a:r>
              <a:rPr lang="ja-JP" altLang="ja-JP" sz="3600" dirty="0">
                <a:latin typeface="ＭＳ Ｐゴシック" panose="020B0600070205080204" pitchFamily="50" charset="-128"/>
                <a:ea typeface="ＭＳ Ｐゴシック" panose="020B0600070205080204" pitchFamily="50" charset="-128"/>
              </a:rPr>
              <a:t>カードに書く</a:t>
            </a:r>
            <a:r>
              <a:rPr lang="ja-JP" altLang="en-US" sz="3600" dirty="0">
                <a:latin typeface="ＭＳ Ｐゴシック" panose="020B0600070205080204" pitchFamily="50" charset="-128"/>
                <a:ea typeface="ＭＳ Ｐゴシック" panose="020B0600070205080204" pitchFamily="50" charset="-128"/>
              </a:rPr>
              <a:t>・</a:t>
            </a:r>
            <a:r>
              <a:rPr lang="ja-JP" altLang="ja-JP" sz="3600" dirty="0">
                <a:latin typeface="ＭＳ Ｐゴシック" panose="020B0600070205080204" pitchFamily="50" charset="-128"/>
                <a:ea typeface="ＭＳ Ｐゴシック" panose="020B0600070205080204" pitchFamily="50" charset="-128"/>
              </a:rPr>
              <a:t>ノートをとる</a:t>
            </a:r>
            <a:r>
              <a:rPr lang="ja-JP" altLang="en-US" sz="3600" dirty="0">
                <a:latin typeface="ＭＳ Ｐゴシック" panose="020B0600070205080204" pitchFamily="50" charset="-128"/>
                <a:ea typeface="ＭＳ Ｐゴシック" panose="020B0600070205080204" pitchFamily="50" charset="-128"/>
              </a:rPr>
              <a:t>・</a:t>
            </a:r>
            <a:r>
              <a:rPr lang="ja-JP" altLang="ja-JP" sz="3600" dirty="0">
                <a:latin typeface="ＭＳ Ｐゴシック" panose="020B0600070205080204" pitchFamily="50" charset="-128"/>
                <a:ea typeface="ＭＳ Ｐゴシック" panose="020B0600070205080204" pitchFamily="50" charset="-128"/>
              </a:rPr>
              <a:t>まとめる</a:t>
            </a:r>
            <a:r>
              <a:rPr lang="ja-JP" altLang="en-US" sz="3600" dirty="0">
                <a:latin typeface="ＭＳ Ｐゴシック" panose="020B0600070205080204" pitchFamily="50" charset="-128"/>
                <a:ea typeface="ＭＳ Ｐゴシック" panose="020B0600070205080204" pitchFamily="50" charset="-128"/>
              </a:rPr>
              <a:t>・</a:t>
            </a:r>
            <a:r>
              <a:rPr lang="ja-JP" altLang="ja-JP" sz="3600" dirty="0">
                <a:latin typeface="ＭＳ Ｐゴシック" panose="020B0600070205080204" pitchFamily="50" charset="-128"/>
                <a:ea typeface="ＭＳ Ｐゴシック" panose="020B0600070205080204" pitchFamily="50" charset="-128"/>
              </a:rPr>
              <a:t>スライドをつくる</a:t>
            </a:r>
            <a:r>
              <a:rPr lang="ja-JP" altLang="en-US" sz="3600" dirty="0">
                <a:latin typeface="ＭＳ Ｐゴシック" panose="020B0600070205080204" pitchFamily="50" charset="-128"/>
                <a:ea typeface="ＭＳ Ｐゴシック" panose="020B0600070205080204" pitchFamily="50" charset="-128"/>
              </a:rPr>
              <a:t>・</a:t>
            </a:r>
            <a:r>
              <a:rPr lang="ja-JP" altLang="ja-JP" sz="3600" dirty="0">
                <a:latin typeface="ＭＳ Ｐゴシック" panose="020B0600070205080204" pitchFamily="50" charset="-128"/>
                <a:ea typeface="ＭＳ Ｐゴシック" panose="020B0600070205080204" pitchFamily="50" charset="-128"/>
              </a:rPr>
              <a:t>ホワイトボードに書</a:t>
            </a:r>
            <a:r>
              <a:rPr lang="ja-JP" altLang="en-US" sz="3600" dirty="0">
                <a:latin typeface="ＭＳ Ｐゴシック" panose="020B0600070205080204" pitchFamily="50" charset="-128"/>
                <a:ea typeface="ＭＳ Ｐゴシック" panose="020B0600070205080204" pitchFamily="50" charset="-128"/>
              </a:rPr>
              <a:t>く・</a:t>
            </a:r>
            <a:r>
              <a:rPr lang="ja-JP" altLang="ja-JP" sz="3600" dirty="0">
                <a:latin typeface="ＭＳ Ｐゴシック" panose="020B0600070205080204" pitchFamily="50" charset="-128"/>
                <a:ea typeface="ＭＳ Ｐゴシック" panose="020B0600070205080204" pitchFamily="50" charset="-128"/>
              </a:rPr>
              <a:t>引用する</a:t>
            </a:r>
            <a:r>
              <a:rPr lang="ja-JP" altLang="en-US" sz="3600" dirty="0">
                <a:latin typeface="ＭＳ Ｐゴシック" panose="020B0600070205080204" pitchFamily="50" charset="-128"/>
                <a:ea typeface="ＭＳ Ｐゴシック" panose="020B0600070205080204" pitchFamily="50" charset="-128"/>
              </a:rPr>
              <a:t>・</a:t>
            </a:r>
            <a:r>
              <a:rPr lang="ja-JP" altLang="ja-JP" sz="3600" dirty="0">
                <a:latin typeface="ＭＳ Ｐゴシック" panose="020B0600070205080204" pitchFamily="50" charset="-128"/>
                <a:ea typeface="ＭＳ Ｐゴシック" panose="020B0600070205080204" pitchFamily="50" charset="-128"/>
              </a:rPr>
              <a:t>要約する</a:t>
            </a:r>
            <a:r>
              <a:rPr lang="ja-JP" altLang="en-US" sz="3600" dirty="0">
                <a:latin typeface="ＭＳ Ｐゴシック" panose="020B0600070205080204" pitchFamily="50" charset="-128"/>
                <a:ea typeface="ＭＳ Ｐゴシック" panose="020B0600070205080204" pitchFamily="50" charset="-128"/>
              </a:rPr>
              <a:t>・目</a:t>
            </a:r>
            <a:r>
              <a:rPr lang="ja-JP" altLang="ja-JP" sz="3600" dirty="0">
                <a:latin typeface="ＭＳ Ｐゴシック" panose="020B0600070205080204" pitchFamily="50" charset="-128"/>
                <a:ea typeface="ＭＳ Ｐゴシック" panose="020B0600070205080204" pitchFamily="50" charset="-128"/>
              </a:rPr>
              <a:t>標を書</a:t>
            </a:r>
            <a:r>
              <a:rPr lang="ja-JP" altLang="en-US" sz="3600" dirty="0">
                <a:latin typeface="ＭＳ Ｐゴシック" panose="020B0600070205080204" pitchFamily="50" charset="-128"/>
                <a:ea typeface="ＭＳ Ｐゴシック" panose="020B0600070205080204" pitchFamily="50" charset="-128"/>
              </a:rPr>
              <a:t>く・</a:t>
            </a:r>
            <a:r>
              <a:rPr lang="ja-JP" altLang="ja-JP" sz="3600" dirty="0">
                <a:latin typeface="ＭＳ Ｐゴシック" panose="020B0600070205080204" pitchFamily="50" charset="-128"/>
                <a:ea typeface="ＭＳ Ｐゴシック" panose="020B0600070205080204" pitchFamily="50" charset="-128"/>
              </a:rPr>
              <a:t>企画書を</a:t>
            </a:r>
            <a:r>
              <a:rPr lang="ja-JP" altLang="en-US" sz="3600" dirty="0">
                <a:latin typeface="ＭＳ Ｐゴシック" panose="020B0600070205080204" pitchFamily="50" charset="-128"/>
                <a:ea typeface="ＭＳ Ｐゴシック" panose="020B0600070205080204" pitchFamily="50" charset="-128"/>
              </a:rPr>
              <a:t>書く・</a:t>
            </a:r>
            <a:r>
              <a:rPr lang="ja-JP" altLang="ja-JP" sz="3600" dirty="0">
                <a:latin typeface="ＭＳ Ｐゴシック" panose="020B0600070205080204" pitchFamily="50" charset="-128"/>
                <a:ea typeface="ＭＳ Ｐゴシック" panose="020B0600070205080204" pitchFamily="50" charset="-128"/>
              </a:rPr>
              <a:t>絵や図を描く</a:t>
            </a:r>
            <a:r>
              <a:rPr lang="ja-JP" altLang="en-US" sz="3600" dirty="0">
                <a:latin typeface="ＭＳ Ｐゴシック" panose="020B0600070205080204" pitchFamily="50" charset="-128"/>
                <a:ea typeface="ＭＳ Ｐゴシック" panose="020B0600070205080204" pitchFamily="50" charset="-128"/>
              </a:rPr>
              <a:t>・</a:t>
            </a:r>
            <a:r>
              <a:rPr lang="ja-JP" altLang="ja-JP" sz="3600" dirty="0">
                <a:latin typeface="ＭＳ Ｐゴシック" panose="020B0600070205080204" pitchFamily="50" charset="-128"/>
                <a:ea typeface="ＭＳ Ｐゴシック" panose="020B0600070205080204" pitchFamily="50" charset="-128"/>
              </a:rPr>
              <a:t>メールを送る</a:t>
            </a:r>
            <a:endParaRPr lang="en-US" altLang="ja-JP" sz="3600" dirty="0">
              <a:latin typeface="ＭＳ Ｐゴシック" panose="020B0600070205080204" pitchFamily="50" charset="-128"/>
              <a:ea typeface="ＭＳ Ｐゴシック" panose="020B0600070205080204" pitchFamily="50" charset="-128"/>
            </a:endParaRPr>
          </a:p>
          <a:p>
            <a:pPr algn="l"/>
            <a:r>
              <a:rPr lang="ja-JP" altLang="en-US" sz="3600" dirty="0">
                <a:solidFill>
                  <a:srgbClr val="FF0000"/>
                </a:solidFill>
                <a:latin typeface="ＭＳ Ｐゴシック" panose="020B0600070205080204" pitchFamily="50" charset="-128"/>
                <a:ea typeface="ＭＳ Ｐゴシック" panose="020B0600070205080204" pitchFamily="50" charset="-128"/>
              </a:rPr>
              <a:t>「行う」</a:t>
            </a:r>
            <a:r>
              <a:rPr lang="ja-JP" altLang="en-US" sz="3600" dirty="0">
                <a:latin typeface="ＭＳ Ｐゴシック" panose="020B0600070205080204" pitchFamily="50" charset="-128"/>
                <a:ea typeface="ＭＳ Ｐゴシック" panose="020B0600070205080204" pitchFamily="50" charset="-128"/>
              </a:rPr>
              <a:t>・・・</a:t>
            </a:r>
            <a:r>
              <a:rPr lang="ja-JP" altLang="ja-JP" sz="3600" dirty="0">
                <a:latin typeface="ＭＳ Ｐゴシック" panose="020B0600070205080204" pitchFamily="50" charset="-128"/>
                <a:ea typeface="ＭＳ Ｐゴシック" panose="020B0600070205080204" pitchFamily="50" charset="-128"/>
              </a:rPr>
              <a:t>行動す</a:t>
            </a:r>
            <a:r>
              <a:rPr lang="ja-JP" altLang="en-US" sz="3600" dirty="0">
                <a:latin typeface="ＭＳ Ｐゴシック" panose="020B0600070205080204" pitchFamily="50" charset="-128"/>
                <a:ea typeface="ＭＳ Ｐゴシック" panose="020B0600070205080204" pitchFamily="50" charset="-128"/>
              </a:rPr>
              <a:t>る・</a:t>
            </a:r>
            <a:r>
              <a:rPr lang="ja-JP" altLang="ja-JP" sz="3600" dirty="0">
                <a:latin typeface="ＭＳ Ｐゴシック" panose="020B0600070205080204" pitchFamily="50" charset="-128"/>
                <a:ea typeface="ＭＳ Ｐゴシック" panose="020B0600070205080204" pitchFamily="50" charset="-128"/>
              </a:rPr>
              <a:t>続ける</a:t>
            </a:r>
            <a:r>
              <a:rPr lang="ja-JP" altLang="en-US" sz="3600" dirty="0">
                <a:latin typeface="ＭＳ Ｐゴシック" panose="020B0600070205080204" pitchFamily="50" charset="-128"/>
                <a:ea typeface="ＭＳ Ｐゴシック" panose="020B0600070205080204" pitchFamily="50" charset="-128"/>
              </a:rPr>
              <a:t>・</a:t>
            </a:r>
            <a:r>
              <a:rPr lang="ja-JP" altLang="ja-JP" sz="3600" dirty="0">
                <a:latin typeface="ＭＳ Ｐゴシック" panose="020B0600070205080204" pitchFamily="50" charset="-128"/>
                <a:ea typeface="ＭＳ Ｐゴシック" panose="020B0600070205080204" pitchFamily="50" charset="-128"/>
              </a:rPr>
              <a:t>教える</a:t>
            </a:r>
            <a:r>
              <a:rPr lang="ja-JP" altLang="en-US" sz="3600" dirty="0">
                <a:latin typeface="ＭＳ Ｐゴシック" panose="020B0600070205080204" pitchFamily="50" charset="-128"/>
                <a:ea typeface="ＭＳ Ｐゴシック" panose="020B0600070205080204" pitchFamily="50" charset="-128"/>
              </a:rPr>
              <a:t>・</a:t>
            </a:r>
            <a:r>
              <a:rPr lang="ja-JP" altLang="ja-JP" sz="3600" dirty="0">
                <a:latin typeface="ＭＳ Ｐゴシック" panose="020B0600070205080204" pitchFamily="50" charset="-128"/>
                <a:ea typeface="ＭＳ Ｐゴシック" panose="020B0600070205080204" pitchFamily="50" charset="-128"/>
              </a:rPr>
              <a:t>集中する</a:t>
            </a:r>
            <a:r>
              <a:rPr lang="ja-JP" altLang="en-US" sz="3600" dirty="0">
                <a:latin typeface="ＭＳ Ｐゴシック" panose="020B0600070205080204" pitchFamily="50" charset="-128"/>
                <a:ea typeface="ＭＳ Ｐゴシック" panose="020B0600070205080204" pitchFamily="50" charset="-128"/>
              </a:rPr>
              <a:t>・</a:t>
            </a:r>
            <a:r>
              <a:rPr lang="ja-JP" altLang="ja-JP" sz="3600" dirty="0">
                <a:latin typeface="ＭＳ Ｐゴシック" panose="020B0600070205080204" pitchFamily="50" charset="-128"/>
                <a:ea typeface="ＭＳ Ｐゴシック" panose="020B0600070205080204" pitchFamily="50" charset="-128"/>
              </a:rPr>
              <a:t>チャレンジする</a:t>
            </a:r>
            <a:r>
              <a:rPr lang="ja-JP" altLang="en-US" sz="3600" dirty="0">
                <a:latin typeface="ＭＳ Ｐゴシック" panose="020B0600070205080204" pitchFamily="50" charset="-128"/>
                <a:ea typeface="ＭＳ Ｐゴシック" panose="020B0600070205080204" pitchFamily="50" charset="-128"/>
              </a:rPr>
              <a:t>・</a:t>
            </a:r>
            <a:r>
              <a:rPr lang="ja-JP" altLang="ja-JP" sz="3600" dirty="0">
                <a:latin typeface="ＭＳ Ｐゴシック" panose="020B0600070205080204" pitchFamily="50" charset="-128"/>
                <a:ea typeface="ＭＳ Ｐゴシック" panose="020B0600070205080204" pitchFamily="50" charset="-128"/>
              </a:rPr>
              <a:t>始める</a:t>
            </a:r>
            <a:r>
              <a:rPr lang="ja-JP" altLang="en-US" sz="3600" dirty="0">
                <a:latin typeface="ＭＳ Ｐゴシック" panose="020B0600070205080204" pitchFamily="50" charset="-128"/>
                <a:ea typeface="ＭＳ Ｐゴシック" panose="020B0600070205080204" pitchFamily="50" charset="-128"/>
              </a:rPr>
              <a:t>・</a:t>
            </a:r>
            <a:r>
              <a:rPr lang="ja-JP" altLang="ja-JP" sz="3600" dirty="0">
                <a:latin typeface="ＭＳ Ｐゴシック" panose="020B0600070205080204" pitchFamily="50" charset="-128"/>
                <a:ea typeface="ＭＳ Ｐゴシック" panose="020B0600070205080204" pitchFamily="50" charset="-128"/>
              </a:rPr>
              <a:t>やっ</a:t>
            </a:r>
            <a:r>
              <a:rPr lang="ja-JP" altLang="en-US" sz="3600" dirty="0">
                <a:latin typeface="ＭＳ Ｐゴシック" panose="020B0600070205080204" pitchFamily="50" charset="-128"/>
                <a:ea typeface="ＭＳ Ｐゴシック" panose="020B0600070205080204" pitchFamily="50" charset="-128"/>
              </a:rPr>
              <a:t>てみる・</a:t>
            </a:r>
            <a:r>
              <a:rPr lang="ja-JP" altLang="ja-JP" sz="3600" dirty="0">
                <a:latin typeface="ＭＳ Ｐゴシック" panose="020B0600070205080204" pitchFamily="50" charset="-128"/>
                <a:ea typeface="ＭＳ Ｐゴシック" panose="020B0600070205080204" pitchFamily="50" charset="-128"/>
              </a:rPr>
              <a:t>楽しむ</a:t>
            </a:r>
            <a:r>
              <a:rPr lang="ja-JP" altLang="en-US" sz="3600" dirty="0">
                <a:latin typeface="ＭＳ Ｐゴシック" panose="020B0600070205080204" pitchFamily="50" charset="-128"/>
                <a:ea typeface="ＭＳ Ｐゴシック" panose="020B0600070205080204" pitchFamily="50" charset="-128"/>
              </a:rPr>
              <a:t>・</a:t>
            </a:r>
            <a:r>
              <a:rPr lang="ja-JP" altLang="ja-JP" sz="3600" dirty="0">
                <a:latin typeface="ＭＳ Ｐゴシック" panose="020B0600070205080204" pitchFamily="50" charset="-128"/>
                <a:ea typeface="ＭＳ Ｐゴシック" panose="020B0600070205080204" pitchFamily="50" charset="-128"/>
              </a:rPr>
              <a:t>決断する</a:t>
            </a:r>
            <a:r>
              <a:rPr lang="ja-JP" altLang="en-US" sz="3600" dirty="0">
                <a:latin typeface="ＭＳ Ｐゴシック" panose="020B0600070205080204" pitchFamily="50" charset="-128"/>
                <a:ea typeface="ＭＳ Ｐゴシック" panose="020B0600070205080204" pitchFamily="50" charset="-128"/>
              </a:rPr>
              <a:t>・</a:t>
            </a:r>
            <a:r>
              <a:rPr lang="en-US" altLang="ja-JP" sz="3600" dirty="0">
                <a:latin typeface="ＭＳ Ｐゴシック" panose="020B0600070205080204" pitchFamily="50" charset="-128"/>
                <a:ea typeface="ＭＳ Ｐゴシック" panose="020B0600070205080204" pitchFamily="50" charset="-128"/>
              </a:rPr>
              <a:t>(</a:t>
            </a:r>
            <a:r>
              <a:rPr lang="ja-JP" altLang="ja-JP" sz="3600" dirty="0">
                <a:latin typeface="ＭＳ Ｐゴシック" panose="020B0600070205080204" pitchFamily="50" charset="-128"/>
                <a:ea typeface="ＭＳ Ｐゴシック" panose="020B0600070205080204" pitchFamily="50" charset="-128"/>
              </a:rPr>
              <a:t>言葉で</a:t>
            </a:r>
            <a:r>
              <a:rPr lang="en-US" altLang="ja-JP" sz="3600" dirty="0">
                <a:latin typeface="ＭＳ Ｐゴシック" panose="020B0600070205080204" pitchFamily="50" charset="-128"/>
                <a:ea typeface="ＭＳ Ｐゴシック" panose="020B0600070205080204" pitchFamily="50" charset="-128"/>
              </a:rPr>
              <a:t>)</a:t>
            </a:r>
            <a:r>
              <a:rPr lang="ja-JP" altLang="ja-JP" sz="3600" dirty="0">
                <a:latin typeface="ＭＳ Ｐゴシック" panose="020B0600070205080204" pitchFamily="50" charset="-128"/>
                <a:ea typeface="ＭＳ Ｐゴシック" panose="020B0600070205080204" pitchFamily="50" charset="-128"/>
              </a:rPr>
              <a:t>表現する</a:t>
            </a:r>
            <a:r>
              <a:rPr lang="ja-JP" altLang="en-US" sz="3600" dirty="0">
                <a:latin typeface="ＭＳ Ｐゴシック" panose="020B0600070205080204" pitchFamily="50" charset="-128"/>
                <a:ea typeface="ＭＳ Ｐゴシック" panose="020B0600070205080204" pitchFamily="50" charset="-128"/>
              </a:rPr>
              <a:t>・</a:t>
            </a:r>
            <a:r>
              <a:rPr lang="ja-JP" altLang="ja-JP" sz="3600" dirty="0">
                <a:latin typeface="ＭＳ Ｐゴシック" panose="020B0600070205080204" pitchFamily="50" charset="-128"/>
                <a:ea typeface="ＭＳ Ｐゴシック" panose="020B0600070205080204" pitchFamily="50" charset="-128"/>
              </a:rPr>
              <a:t>完成させる</a:t>
            </a:r>
            <a:r>
              <a:rPr lang="ja-JP" altLang="en-US" sz="3600" dirty="0">
                <a:latin typeface="ＭＳ Ｐゴシック" panose="020B0600070205080204" pitchFamily="50" charset="-128"/>
                <a:ea typeface="ＭＳ Ｐゴシック" panose="020B0600070205080204" pitchFamily="50" charset="-128"/>
              </a:rPr>
              <a:t>・</a:t>
            </a:r>
            <a:r>
              <a:rPr lang="ja-JP" altLang="ja-JP" sz="3600" dirty="0">
                <a:latin typeface="ＭＳ Ｐゴシック" panose="020B0600070205080204" pitchFamily="50" charset="-128"/>
                <a:ea typeface="ＭＳ Ｐゴシック" panose="020B0600070205080204" pitchFamily="50" charset="-128"/>
              </a:rPr>
              <a:t>率いる</a:t>
            </a:r>
            <a:r>
              <a:rPr lang="ja-JP" altLang="en-US" sz="3600" dirty="0">
                <a:latin typeface="ＭＳ Ｐゴシック" panose="020B0600070205080204" pitchFamily="50" charset="-128"/>
                <a:ea typeface="ＭＳ Ｐゴシック" panose="020B0600070205080204" pitchFamily="50" charset="-128"/>
              </a:rPr>
              <a:t>・</a:t>
            </a:r>
            <a:r>
              <a:rPr lang="ja-JP" altLang="ja-JP" sz="3600" dirty="0">
                <a:latin typeface="ＭＳ Ｐゴシック" panose="020B0600070205080204" pitchFamily="50" charset="-128"/>
                <a:ea typeface="ＭＳ Ｐゴシック" panose="020B0600070205080204" pitchFamily="50" charset="-128"/>
              </a:rPr>
              <a:t>笑う</a:t>
            </a:r>
            <a:r>
              <a:rPr lang="ja-JP" altLang="en-US" sz="3600" dirty="0">
                <a:latin typeface="ＭＳ Ｐゴシック" panose="020B0600070205080204" pitchFamily="50" charset="-128"/>
                <a:ea typeface="ＭＳ Ｐゴシック" panose="020B0600070205080204" pitchFamily="50" charset="-128"/>
              </a:rPr>
              <a:t>・</a:t>
            </a:r>
            <a:r>
              <a:rPr lang="ja-JP" altLang="ja-JP" sz="3600" dirty="0">
                <a:latin typeface="ＭＳ Ｐゴシック" panose="020B0600070205080204" pitchFamily="50" charset="-128"/>
                <a:ea typeface="ＭＳ Ｐゴシック" panose="020B0600070205080204" pitchFamily="50" charset="-128"/>
              </a:rPr>
              <a:t>泣く</a:t>
            </a:r>
            <a:r>
              <a:rPr lang="ja-JP" altLang="en-US" sz="3600" dirty="0">
                <a:latin typeface="ＭＳ Ｐゴシック" panose="020B0600070205080204" pitchFamily="50" charset="-128"/>
                <a:ea typeface="ＭＳ Ｐゴシック" panose="020B0600070205080204" pitchFamily="50" charset="-128"/>
              </a:rPr>
              <a:t>・</a:t>
            </a:r>
            <a:r>
              <a:rPr lang="ja-JP" altLang="ja-JP" sz="3600" dirty="0">
                <a:latin typeface="ＭＳ Ｐゴシック" panose="020B0600070205080204" pitchFamily="50" charset="-128"/>
                <a:ea typeface="ＭＳ Ｐゴシック" panose="020B0600070205080204" pitchFamily="50" charset="-128"/>
              </a:rPr>
              <a:t>怒</a:t>
            </a:r>
            <a:r>
              <a:rPr lang="ja-JP" altLang="en-US" sz="3600" dirty="0">
                <a:latin typeface="ＭＳ Ｐゴシック" panose="020B0600070205080204" pitchFamily="50" charset="-128"/>
                <a:ea typeface="ＭＳ Ｐゴシック" panose="020B0600070205080204" pitchFamily="50" charset="-128"/>
              </a:rPr>
              <a:t>る・</a:t>
            </a:r>
            <a:r>
              <a:rPr lang="ja-JP" altLang="ja-JP" sz="3600" dirty="0">
                <a:latin typeface="ＭＳ Ｐゴシック" panose="020B0600070205080204" pitchFamily="50" charset="-128"/>
                <a:ea typeface="ＭＳ Ｐゴシック" panose="020B0600070205080204" pitchFamily="50" charset="-128"/>
              </a:rPr>
              <a:t>眠る</a:t>
            </a:r>
            <a:r>
              <a:rPr lang="ja-JP" altLang="en-US" sz="3600" dirty="0">
                <a:latin typeface="ＭＳ Ｐゴシック" panose="020B0600070205080204" pitchFamily="50" charset="-128"/>
                <a:ea typeface="ＭＳ Ｐゴシック" panose="020B0600070205080204" pitchFamily="50" charset="-128"/>
              </a:rPr>
              <a:t>・</a:t>
            </a:r>
            <a:r>
              <a:rPr lang="ja-JP" altLang="ja-JP" sz="3600" dirty="0">
                <a:latin typeface="ＭＳ Ｐゴシック" panose="020B0600070205080204" pitchFamily="50" charset="-128"/>
                <a:ea typeface="ＭＳ Ｐゴシック" panose="020B0600070205080204" pitchFamily="50" charset="-128"/>
              </a:rPr>
              <a:t>危機管理する</a:t>
            </a:r>
            <a:r>
              <a:rPr lang="ja-JP" altLang="en-US" sz="3600" dirty="0">
                <a:latin typeface="ＭＳ Ｐゴシック" panose="020B0600070205080204" pitchFamily="50" charset="-128"/>
                <a:ea typeface="ＭＳ Ｐゴシック" panose="020B0600070205080204" pitchFamily="50" charset="-128"/>
              </a:rPr>
              <a:t>・</a:t>
            </a:r>
            <a:r>
              <a:rPr lang="ja-JP" altLang="ja-JP" sz="3600" dirty="0">
                <a:latin typeface="ＭＳ Ｐゴシック" panose="020B0600070205080204" pitchFamily="50" charset="-128"/>
                <a:ea typeface="ＭＳ Ｐゴシック" panose="020B0600070205080204" pitchFamily="50" charset="-128"/>
              </a:rPr>
              <a:t>時間管理する</a:t>
            </a:r>
            <a:r>
              <a:rPr lang="ja-JP" altLang="en-US" sz="3600" dirty="0">
                <a:solidFill>
                  <a:srgbClr val="FF0000"/>
                </a:solidFill>
                <a:latin typeface="ＭＳ Ｐゴシック" panose="020B0600070205080204" pitchFamily="50" charset="-128"/>
                <a:ea typeface="ＭＳ Ｐゴシック" panose="020B0600070205080204" pitchFamily="50" charset="-128"/>
              </a:rPr>
              <a:t>「</a:t>
            </a:r>
            <a:r>
              <a:rPr lang="ja-JP" altLang="ja-JP" sz="3600" dirty="0">
                <a:solidFill>
                  <a:srgbClr val="FF0000"/>
                </a:solidFill>
                <a:latin typeface="ＭＳ Ｐゴシック" panose="020B0600070205080204" pitchFamily="50" charset="-128"/>
                <a:ea typeface="ＭＳ Ｐゴシック" panose="020B0600070205080204" pitchFamily="50" charset="-128"/>
              </a:rPr>
              <a:t>運動する</a:t>
            </a:r>
            <a:r>
              <a:rPr lang="ja-JP" altLang="en-US" sz="3600" dirty="0">
                <a:solidFill>
                  <a:srgbClr val="FF0000"/>
                </a:solidFill>
                <a:latin typeface="ＭＳ Ｐゴシック" panose="020B0600070205080204" pitchFamily="50" charset="-128"/>
                <a:ea typeface="ＭＳ Ｐゴシック" panose="020B0600070205080204" pitchFamily="50" charset="-128"/>
              </a:rPr>
              <a:t>」</a:t>
            </a:r>
            <a:r>
              <a:rPr lang="ja-JP" altLang="en-US" sz="3600" dirty="0">
                <a:latin typeface="ＭＳ Ｐゴシック" panose="020B0600070205080204" pitchFamily="50" charset="-128"/>
                <a:ea typeface="ＭＳ Ｐゴシック" panose="020B0600070205080204" pitchFamily="50" charset="-128"/>
              </a:rPr>
              <a:t>・・・歩く・走る・筋トレ・スクワット</a:t>
            </a:r>
            <a:endParaRPr lang="ja-JP" altLang="ja-JP" sz="3600" dirty="0">
              <a:latin typeface="ＭＳ Ｐゴシック" panose="020B0600070205080204" pitchFamily="50" charset="-128"/>
              <a:ea typeface="ＭＳ Ｐゴシック" panose="020B0600070205080204" pitchFamily="50" charset="-128"/>
            </a:endParaRPr>
          </a:p>
          <a:p>
            <a:pPr algn="l"/>
            <a:endParaRPr lang="ja-JP" altLang="ja-JP" dirty="0"/>
          </a:p>
        </p:txBody>
      </p:sp>
      <p:sp>
        <p:nvSpPr>
          <p:cNvPr id="4" name="スライド番号プレースホルダー 3"/>
          <p:cNvSpPr>
            <a:spLocks noGrp="1"/>
          </p:cNvSpPr>
          <p:nvPr>
            <p:ph type="sldNum" sz="quarter" idx="12"/>
          </p:nvPr>
        </p:nvSpPr>
        <p:spPr/>
        <p:txBody>
          <a:bodyPr/>
          <a:lstStyle/>
          <a:p>
            <a:fld id="{B5C1C9CE-423F-4D6A-9CFD-CE23F6BF8D54}" type="slidenum">
              <a:rPr kumimoji="1" lang="ja-JP" altLang="en-US" smtClean="0"/>
              <a:t>2</a:t>
            </a:fld>
            <a:endParaRPr kumimoji="1" lang="ja-JP" altLang="en-US"/>
          </a:p>
        </p:txBody>
      </p:sp>
      <p:sp>
        <p:nvSpPr>
          <p:cNvPr id="2" name="テキスト ボックス 1">
            <a:extLst>
              <a:ext uri="{FF2B5EF4-FFF2-40B4-BE49-F238E27FC236}">
                <a16:creationId xmlns:a16="http://schemas.microsoft.com/office/drawing/2014/main" id="{F8DC227C-D26D-3112-1D10-0F943A2D5229}"/>
              </a:ext>
            </a:extLst>
          </p:cNvPr>
          <p:cNvSpPr txBox="1"/>
          <p:nvPr/>
        </p:nvSpPr>
        <p:spPr>
          <a:xfrm>
            <a:off x="4678017" y="3271309"/>
            <a:ext cx="1417983" cy="830997"/>
          </a:xfrm>
          <a:prstGeom prst="rect">
            <a:avLst/>
          </a:prstGeom>
          <a:solidFill>
            <a:schemeClr val="bg1"/>
          </a:solidFill>
        </p:spPr>
        <p:txBody>
          <a:bodyPr wrap="square" rtlCol="0">
            <a:spAutoFit/>
          </a:bodyPr>
          <a:lstStyle/>
          <a:p>
            <a:pPr algn="ctr"/>
            <a:r>
              <a:rPr kumimoji="1" lang="ja-JP" altLang="en-US" sz="4800" dirty="0">
                <a:solidFill>
                  <a:srgbClr val="FF0000"/>
                </a:solidFill>
                <a:latin typeface="ＭＳ Ｐゴシック" panose="020B0600070205080204" pitchFamily="50" charset="-128"/>
                <a:ea typeface="ＭＳ Ｐゴシック" panose="020B0600070205080204" pitchFamily="50" charset="-128"/>
              </a:rPr>
              <a:t>出す</a:t>
            </a:r>
          </a:p>
        </p:txBody>
      </p:sp>
    </p:spTree>
    <p:extLst>
      <p:ext uri="{BB962C8B-B14F-4D97-AF65-F5344CB8AC3E}">
        <p14:creationId xmlns:p14="http://schemas.microsoft.com/office/powerpoint/2010/main" val="2138309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1453242" y="1314450"/>
            <a:ext cx="10172701" cy="4947557"/>
          </a:xfrm>
        </p:spPr>
        <p:txBody>
          <a:bodyPr>
            <a:normAutofit/>
          </a:bodyPr>
          <a:lstStyle/>
          <a:p>
            <a:pPr marL="0" indent="0">
              <a:buNone/>
            </a:pPr>
            <a:r>
              <a:rPr lang="ja-JP" altLang="en-US" sz="3600" dirty="0">
                <a:solidFill>
                  <a:srgbClr val="00B050"/>
                </a:solidFill>
                <a:latin typeface="ＭＳ Ｐゴシック" panose="020B0600070205080204" pitchFamily="50" charset="-128"/>
                <a:ea typeface="ＭＳ Ｐゴシック" panose="020B0600070205080204" pitchFamily="50" charset="-128"/>
              </a:rPr>
              <a:t>　　</a:t>
            </a:r>
            <a:r>
              <a:rPr lang="ja-JP" altLang="en-US" sz="3600" u="sng" dirty="0">
                <a:solidFill>
                  <a:srgbClr val="00B050"/>
                </a:solidFill>
                <a:latin typeface="ＭＳ Ｐゴシック" panose="020B0600070205080204" pitchFamily="50" charset="-128"/>
                <a:ea typeface="ＭＳ Ｐゴシック" panose="020B0600070205080204" pitchFamily="50" charset="-128"/>
              </a:rPr>
              <a:t>とにかく周囲の人たちに影響されやすい</a:t>
            </a:r>
            <a:endParaRPr lang="en-US" altLang="ja-JP" sz="3600" u="sng" dirty="0">
              <a:solidFill>
                <a:srgbClr val="00B050"/>
              </a:solidFill>
              <a:latin typeface="ＭＳ Ｐゴシック" panose="020B0600070205080204" pitchFamily="50" charset="-128"/>
              <a:ea typeface="ＭＳ Ｐゴシック" panose="020B0600070205080204" pitchFamily="50" charset="-128"/>
            </a:endParaRPr>
          </a:p>
          <a:p>
            <a:pPr marL="0" indent="0">
              <a:buNone/>
            </a:pPr>
            <a:endParaRPr lang="en-US" altLang="ja-JP" sz="3600" u="sng" dirty="0">
              <a:solidFill>
                <a:srgbClr val="00B050"/>
              </a:solidFill>
              <a:latin typeface="ＭＳ Ｐゴシック" panose="020B0600070205080204" pitchFamily="50" charset="-128"/>
              <a:ea typeface="ＭＳ Ｐゴシック" panose="020B0600070205080204" pitchFamily="50" charset="-128"/>
            </a:endParaRPr>
          </a:p>
          <a:p>
            <a:r>
              <a:rPr lang="ja-JP" altLang="en-US" sz="3600" dirty="0">
                <a:solidFill>
                  <a:srgbClr val="0000CC"/>
                </a:solidFill>
                <a:latin typeface="ＭＳ Ｐゴシック" panose="020B0600070205080204" pitchFamily="50" charset="-128"/>
                <a:ea typeface="ＭＳ Ｐゴシック" panose="020B0600070205080204" pitchFamily="50" charset="-128"/>
              </a:rPr>
              <a:t>　</a:t>
            </a:r>
            <a:r>
              <a:rPr lang="ja-JP" altLang="en-US" sz="3600" dirty="0">
                <a:solidFill>
                  <a:srgbClr val="FF0000"/>
                </a:solidFill>
                <a:latin typeface="ＭＳ Ｐゴシック" panose="020B0600070205080204" pitchFamily="50" charset="-128"/>
                <a:ea typeface="ＭＳ Ｐゴシック" panose="020B0600070205080204" pitchFamily="50" charset="-128"/>
              </a:rPr>
              <a:t>自分には関係のない問題に巻き込まれたり</a:t>
            </a:r>
            <a:endParaRPr lang="en-US" altLang="ja-JP" sz="3600" dirty="0">
              <a:solidFill>
                <a:srgbClr val="FF0000"/>
              </a:solidFill>
              <a:latin typeface="ＭＳ Ｐゴシック" panose="020B0600070205080204" pitchFamily="50" charset="-128"/>
              <a:ea typeface="ＭＳ Ｐゴシック" panose="020B0600070205080204" pitchFamily="50" charset="-128"/>
            </a:endParaRPr>
          </a:p>
          <a:p>
            <a:r>
              <a:rPr lang="ja-JP" altLang="en-US" sz="3600" dirty="0">
                <a:latin typeface="ＭＳ Ｐゴシック" panose="020B0600070205080204" pitchFamily="50" charset="-128"/>
                <a:ea typeface="ＭＳ Ｐゴシック" panose="020B0600070205080204" pitchFamily="50" charset="-128"/>
              </a:rPr>
              <a:t>　予期せぬほど多くの人に嫌な思いをさせられたり</a:t>
            </a:r>
            <a:r>
              <a:rPr lang="ja-JP" altLang="en-US" sz="3600" dirty="0">
                <a:solidFill>
                  <a:srgbClr val="0000CC"/>
                </a:solidFill>
                <a:latin typeface="ＭＳ Ｐゴシック" panose="020B0600070205080204" pitchFamily="50" charset="-128"/>
                <a:ea typeface="ＭＳ Ｐゴシック" panose="020B0600070205080204" pitchFamily="50" charset="-128"/>
              </a:rPr>
              <a:t>　　　　　</a:t>
            </a:r>
            <a:endParaRPr lang="en-US" altLang="ja-JP" sz="3600" dirty="0">
              <a:solidFill>
                <a:srgbClr val="0000CC"/>
              </a:solidFill>
              <a:latin typeface="ＭＳ Ｐゴシック" panose="020B0600070205080204" pitchFamily="50" charset="-128"/>
              <a:ea typeface="ＭＳ Ｐゴシック" panose="020B0600070205080204" pitchFamily="50" charset="-128"/>
            </a:endParaRPr>
          </a:p>
          <a:p>
            <a:r>
              <a:rPr lang="ja-JP" altLang="en-US" sz="3600" dirty="0">
                <a:solidFill>
                  <a:srgbClr val="0000CC"/>
                </a:solidFill>
                <a:latin typeface="ＭＳ Ｐゴシック" panose="020B0600070205080204" pitchFamily="50" charset="-128"/>
                <a:ea typeface="ＭＳ Ｐゴシック" panose="020B0600070205080204" pitchFamily="50" charset="-128"/>
              </a:rPr>
              <a:t>　必要以上に口に出してしまったり</a:t>
            </a:r>
            <a:endParaRPr lang="en-US" altLang="ja-JP" sz="3600" dirty="0">
              <a:solidFill>
                <a:srgbClr val="0000CC"/>
              </a:solidFill>
              <a:latin typeface="ＭＳ Ｐゴシック" panose="020B0600070205080204" pitchFamily="50" charset="-128"/>
              <a:ea typeface="ＭＳ Ｐゴシック" panose="020B0600070205080204" pitchFamily="50" charset="-128"/>
            </a:endParaRPr>
          </a:p>
          <a:p>
            <a:r>
              <a:rPr lang="ja-JP" altLang="en-US" sz="3600" dirty="0">
                <a:solidFill>
                  <a:srgbClr val="0000CC"/>
                </a:solidFill>
                <a:latin typeface="ＭＳ Ｐゴシック" panose="020B0600070205080204" pitchFamily="50" charset="-128"/>
                <a:ea typeface="ＭＳ Ｐゴシック" panose="020B0600070205080204" pitchFamily="50" charset="-128"/>
              </a:rPr>
              <a:t>　</a:t>
            </a:r>
            <a:r>
              <a:rPr lang="ja-JP" altLang="en-US" sz="3600" dirty="0">
                <a:solidFill>
                  <a:srgbClr val="FF0000"/>
                </a:solidFill>
                <a:latin typeface="ＭＳ Ｐゴシック" panose="020B0600070205080204" pitchFamily="50" charset="-128"/>
                <a:ea typeface="ＭＳ Ｐゴシック" panose="020B0600070205080204" pitchFamily="50" charset="-128"/>
              </a:rPr>
              <a:t>人間関係の泥沼に引きずり込まれたり</a:t>
            </a:r>
            <a:endParaRPr lang="en-US" altLang="ja-JP" sz="3600" dirty="0">
              <a:solidFill>
                <a:srgbClr val="FF0000"/>
              </a:solidFill>
              <a:latin typeface="ＭＳ Ｐゴシック" panose="020B0600070205080204" pitchFamily="50" charset="-128"/>
              <a:ea typeface="ＭＳ Ｐゴシック" panose="020B0600070205080204" pitchFamily="50" charset="-128"/>
            </a:endParaRPr>
          </a:p>
          <a:p>
            <a:r>
              <a:rPr lang="ja-JP" altLang="en-US" sz="3600" dirty="0">
                <a:solidFill>
                  <a:srgbClr val="0000CC"/>
                </a:solidFill>
                <a:latin typeface="ＭＳ Ｐゴシック" panose="020B0600070205080204" pitchFamily="50" charset="-128"/>
                <a:ea typeface="ＭＳ Ｐゴシック" panose="020B0600070205080204" pitchFamily="50" charset="-128"/>
              </a:rPr>
              <a:t>　</a:t>
            </a:r>
            <a:r>
              <a:rPr lang="ja-JP" altLang="en-US" sz="3600" dirty="0">
                <a:latin typeface="ＭＳ Ｐゴシック" panose="020B0600070205080204" pitchFamily="50" charset="-128"/>
                <a:ea typeface="ＭＳ Ｐゴシック" panose="020B0600070205080204" pitchFamily="50" charset="-128"/>
              </a:rPr>
              <a:t>深く付き合うはめになったり</a:t>
            </a:r>
          </a:p>
          <a:p>
            <a:pPr eaLnBrk="1" hangingPunct="1">
              <a:lnSpc>
                <a:spcPct val="90000"/>
              </a:lnSpc>
              <a:buFontTx/>
              <a:buNone/>
            </a:pPr>
            <a:endParaRPr lang="en-US" altLang="ja-JP" dirty="0">
              <a:latin typeface="ＭＳ Ｐゴシック" panose="020B0600070205080204" pitchFamily="50" charset="-128"/>
              <a:ea typeface="ＭＳ Ｐゴシック" panose="020B0600070205080204" pitchFamily="50" charset="-128"/>
            </a:endParaRPr>
          </a:p>
        </p:txBody>
      </p:sp>
      <p:sp>
        <p:nvSpPr>
          <p:cNvPr id="2" name="スライド番号プレースホルダー 1"/>
          <p:cNvSpPr>
            <a:spLocks noGrp="1"/>
          </p:cNvSpPr>
          <p:nvPr>
            <p:ph type="sldNum" sz="quarter" idx="12"/>
          </p:nvPr>
        </p:nvSpPr>
        <p:spPr/>
        <p:txBody>
          <a:bodyPr/>
          <a:lstStyle/>
          <a:p>
            <a:fld id="{80409A0A-0DCA-46FD-94E1-008027922777}" type="slidenum">
              <a:rPr kumimoji="1" lang="ja-JP" altLang="en-US" smtClean="0"/>
              <a:t>20</a:t>
            </a:fld>
            <a:endParaRPr kumimoji="1" lang="ja-JP" altLang="en-US"/>
          </a:p>
        </p:txBody>
      </p:sp>
      <p:sp>
        <p:nvSpPr>
          <p:cNvPr id="3" name="日付プレースホルダー 2"/>
          <p:cNvSpPr>
            <a:spLocks noGrp="1"/>
          </p:cNvSpPr>
          <p:nvPr>
            <p:ph type="dt" sz="half" idx="10"/>
          </p:nvPr>
        </p:nvSpPr>
        <p:spPr/>
        <p:txBody>
          <a:bodyPr/>
          <a:lstStyle/>
          <a:p>
            <a:r>
              <a:rPr kumimoji="1" lang="en-US" altLang="ja-JP"/>
              <a:t>2022/12/5</a:t>
            </a:r>
            <a:r>
              <a:rPr kumimoji="1" lang="ja-JP" altLang="en-US"/>
              <a:t>十勝むつみのクリニック</a:t>
            </a:r>
          </a:p>
        </p:txBody>
      </p:sp>
    </p:spTree>
    <p:extLst>
      <p:ext uri="{BB962C8B-B14F-4D97-AF65-F5344CB8AC3E}">
        <p14:creationId xmlns:p14="http://schemas.microsoft.com/office/powerpoint/2010/main" val="33427375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417323" y="963386"/>
            <a:ext cx="10053499" cy="5037364"/>
          </a:xfrm>
        </p:spPr>
        <p:txBody>
          <a:bodyPr rtlCol="0">
            <a:normAutofit/>
          </a:bodyPr>
          <a:lstStyle/>
          <a:p>
            <a:pPr marL="342900" indent="-342900" algn="l">
              <a:buFont typeface="Arial" panose="020B0604020202020204" pitchFamily="34" charset="0"/>
              <a:buChar char="•"/>
            </a:pPr>
            <a:r>
              <a:rPr lang="ja-JP" altLang="en-US" sz="3600" u="sng" dirty="0">
                <a:solidFill>
                  <a:srgbClr val="FF0000"/>
                </a:solidFill>
                <a:latin typeface="ＭＳ Ｐゴシック" panose="020B0600070205080204" pitchFamily="50" charset="-128"/>
                <a:ea typeface="ＭＳ Ｐゴシック" panose="020B0600070205080204" pitchFamily="50" charset="-128"/>
              </a:rPr>
              <a:t>病気や</a:t>
            </a:r>
            <a:r>
              <a:rPr lang="ja-JP" altLang="ja-JP" sz="3600" u="sng" dirty="0">
                <a:solidFill>
                  <a:srgbClr val="FF0000"/>
                </a:solidFill>
                <a:latin typeface="ＭＳ Ｐゴシック" panose="020B0600070205080204" pitchFamily="50" charset="-128"/>
                <a:ea typeface="ＭＳ Ｐゴシック" panose="020B0600070205080204" pitchFamily="50" charset="-128"/>
              </a:rPr>
              <a:t>障害の有無には関係なく存在</a:t>
            </a:r>
            <a:r>
              <a:rPr lang="ja-JP" altLang="en-US" sz="3600" u="sng" dirty="0">
                <a:solidFill>
                  <a:srgbClr val="FF0000"/>
                </a:solidFill>
                <a:latin typeface="ＭＳ Ｐゴシック" panose="020B0600070205080204" pitchFamily="50" charset="-128"/>
                <a:ea typeface="ＭＳ Ｐゴシック" panose="020B0600070205080204" pitchFamily="50" charset="-128"/>
              </a:rPr>
              <a:t>し、</a:t>
            </a:r>
            <a:endParaRPr lang="en-US" altLang="ja-JP" sz="3600" u="sng" dirty="0">
              <a:solidFill>
                <a:srgbClr val="FF0000"/>
              </a:solidFill>
              <a:latin typeface="ＭＳ Ｐゴシック" panose="020B0600070205080204" pitchFamily="50" charset="-128"/>
              <a:ea typeface="ＭＳ Ｐゴシック" panose="020B0600070205080204" pitchFamily="50" charset="-128"/>
            </a:endParaRPr>
          </a:p>
          <a:p>
            <a:pPr marL="342900" indent="-342900" algn="l">
              <a:buFont typeface="Arial" panose="020B0604020202020204" pitchFamily="34" charset="0"/>
              <a:buChar char="•"/>
            </a:pPr>
            <a:r>
              <a:rPr lang="ja-JP" altLang="en-US" sz="3600" u="sng" dirty="0">
                <a:solidFill>
                  <a:srgbClr val="FF0000"/>
                </a:solidFill>
                <a:latin typeface="ＭＳ Ｐゴシック" panose="020B0600070205080204" pitchFamily="50" charset="-128"/>
                <a:ea typeface="ＭＳ Ｐゴシック" panose="020B0600070205080204" pitchFamily="50" charset="-128"/>
              </a:rPr>
              <a:t>病気や</a:t>
            </a:r>
            <a:r>
              <a:rPr lang="ja-JP" altLang="ja-JP" sz="3600" u="sng" dirty="0">
                <a:solidFill>
                  <a:srgbClr val="FF0000"/>
                </a:solidFill>
                <a:latin typeface="ＭＳ Ｐゴシック" panose="020B0600070205080204" pitchFamily="50" charset="-128"/>
                <a:ea typeface="ＭＳ Ｐゴシック" panose="020B0600070205080204" pitchFamily="50" charset="-128"/>
              </a:rPr>
              <a:t>障害と敏感さは別の概念であ</a:t>
            </a:r>
            <a:r>
              <a:rPr lang="ja-JP" altLang="en-US" sz="3600" u="sng" dirty="0">
                <a:solidFill>
                  <a:srgbClr val="FF0000"/>
                </a:solidFill>
                <a:latin typeface="ＭＳ Ｐゴシック" panose="020B0600070205080204" pitchFamily="50" charset="-128"/>
                <a:ea typeface="ＭＳ Ｐゴシック" panose="020B0600070205080204" pitchFamily="50" charset="-128"/>
              </a:rPr>
              <a:t>る</a:t>
            </a:r>
            <a:endParaRPr lang="en-US" altLang="ja-JP" sz="3600" u="sng" dirty="0">
              <a:solidFill>
                <a:srgbClr val="FF0000"/>
              </a:solidFill>
              <a:latin typeface="ＭＳ Ｐゴシック" panose="020B0600070205080204" pitchFamily="50" charset="-128"/>
              <a:ea typeface="ＭＳ Ｐゴシック" panose="020B0600070205080204" pitchFamily="50" charset="-128"/>
            </a:endParaRPr>
          </a:p>
          <a:p>
            <a:pPr marL="342900" indent="-342900" algn="l">
              <a:buFont typeface="Arial" panose="020B0604020202020204" pitchFamily="34" charset="0"/>
              <a:buChar char="•"/>
            </a:pPr>
            <a:endParaRPr lang="ja-JP" altLang="ja-JP" sz="3600" dirty="0">
              <a:latin typeface="ＭＳ Ｐゴシック" panose="020B0600070205080204" pitchFamily="50" charset="-128"/>
              <a:ea typeface="ＭＳ Ｐゴシック" panose="020B0600070205080204" pitchFamily="50" charset="-128"/>
            </a:endParaRPr>
          </a:p>
          <a:p>
            <a:pPr marL="342900" indent="-342900" algn="l">
              <a:buFont typeface="Arial" panose="020B0604020202020204" pitchFamily="34" charset="0"/>
              <a:buChar char="•"/>
            </a:pPr>
            <a:r>
              <a:rPr lang="ja-JP" altLang="ja-JP" sz="3600" dirty="0">
                <a:solidFill>
                  <a:srgbClr val="010ABF"/>
                </a:solidFill>
                <a:latin typeface="ＭＳ Ｐゴシック" panose="020B0600070205080204" pitchFamily="50" charset="-128"/>
                <a:ea typeface="ＭＳ Ｐゴシック" panose="020B0600070205080204" pitchFamily="50" charset="-128"/>
              </a:rPr>
              <a:t>子どもなのに大人の世界のことが理解できる</a:t>
            </a:r>
            <a:endParaRPr lang="en-US" altLang="ja-JP" sz="3600" dirty="0">
              <a:solidFill>
                <a:srgbClr val="010ABF"/>
              </a:solidFill>
              <a:latin typeface="ＭＳ Ｐゴシック" panose="020B0600070205080204" pitchFamily="50" charset="-128"/>
              <a:ea typeface="ＭＳ Ｐゴシック" panose="020B0600070205080204" pitchFamily="50" charset="-128"/>
            </a:endParaRPr>
          </a:p>
          <a:p>
            <a:pPr marL="342900" indent="-342900" algn="l">
              <a:buFont typeface="Arial" panose="020B0604020202020204" pitchFamily="34" charset="0"/>
              <a:buChar char="•"/>
            </a:pPr>
            <a:endParaRPr lang="en-US" altLang="ja-JP" sz="3600" dirty="0">
              <a:solidFill>
                <a:srgbClr val="010ABF"/>
              </a:solidFill>
              <a:latin typeface="ＭＳ Ｐゴシック" panose="020B0600070205080204" pitchFamily="50" charset="-128"/>
              <a:ea typeface="ＭＳ Ｐゴシック" panose="020B0600070205080204" pitchFamily="50" charset="-128"/>
            </a:endParaRPr>
          </a:p>
          <a:p>
            <a:pPr marL="342900" indent="-342900" algn="l">
              <a:buFont typeface="Arial" panose="020B0604020202020204" pitchFamily="34" charset="0"/>
              <a:buChar char="•"/>
            </a:pPr>
            <a:r>
              <a:rPr lang="ja-JP" altLang="en-US" sz="3600" dirty="0">
                <a:latin typeface="ＭＳ Ｐゴシック" panose="020B0600070205080204" pitchFamily="50" charset="-128"/>
                <a:ea typeface="ＭＳ Ｐゴシック" panose="020B0600070205080204" pitchFamily="50" charset="-128"/>
              </a:rPr>
              <a:t>特別</a:t>
            </a:r>
            <a:r>
              <a:rPr lang="ja-JP" altLang="ja-JP" sz="3600" dirty="0">
                <a:latin typeface="ＭＳ Ｐゴシック" panose="020B0600070205080204" pitchFamily="50" charset="-128"/>
                <a:ea typeface="ＭＳ Ｐゴシック" panose="020B0600070205080204" pitchFamily="50" charset="-128"/>
              </a:rPr>
              <a:t>な</a:t>
            </a:r>
            <a:r>
              <a:rPr lang="ja-JP" altLang="en-US" sz="3600" dirty="0">
                <a:latin typeface="ＭＳ Ｐゴシック" panose="020B0600070205080204" pitchFamily="50" charset="-128"/>
                <a:ea typeface="ＭＳ Ｐゴシック" panose="020B0600070205080204" pitchFamily="50" charset="-128"/>
              </a:rPr>
              <a:t>感性や</a:t>
            </a:r>
            <a:r>
              <a:rPr lang="ja-JP" altLang="ja-JP" sz="3600" dirty="0">
                <a:latin typeface="ＭＳ Ｐゴシック" panose="020B0600070205080204" pitchFamily="50" charset="-128"/>
                <a:ea typeface="ＭＳ Ｐゴシック" panose="020B0600070205080204" pitchFamily="50" charset="-128"/>
              </a:rPr>
              <a:t>感覚をもった子どもたち</a:t>
            </a:r>
            <a:endParaRPr lang="en-US" altLang="ja-JP" sz="3600" dirty="0">
              <a:latin typeface="ＭＳ Ｐゴシック" panose="020B0600070205080204" pitchFamily="50" charset="-128"/>
              <a:ea typeface="ＭＳ Ｐゴシック" panose="020B0600070205080204" pitchFamily="50" charset="-128"/>
            </a:endParaRPr>
          </a:p>
          <a:p>
            <a:pPr marL="342900" indent="-342900" algn="l">
              <a:buFont typeface="Arial" panose="020B0604020202020204" pitchFamily="34" charset="0"/>
              <a:buChar char="•"/>
            </a:pPr>
            <a:r>
              <a:rPr lang="ja-JP" altLang="en-US" sz="3600" dirty="0">
                <a:solidFill>
                  <a:srgbClr val="00B050"/>
                </a:solidFill>
                <a:latin typeface="ＭＳ Ｐゴシック" panose="020B0600070205080204" pitchFamily="50" charset="-128"/>
                <a:ea typeface="ＭＳ Ｐゴシック" panose="020B0600070205080204" pitchFamily="50" charset="-128"/>
              </a:rPr>
              <a:t>優</a:t>
            </a:r>
            <a:r>
              <a:rPr lang="ja-JP" altLang="ja-JP" sz="3600" dirty="0">
                <a:solidFill>
                  <a:srgbClr val="00B050"/>
                </a:solidFill>
                <a:latin typeface="ＭＳ Ｐゴシック" panose="020B0600070205080204" pitchFamily="50" charset="-128"/>
                <a:ea typeface="ＭＳ Ｐゴシック" panose="020B0600070205080204" pitchFamily="50" charset="-128"/>
              </a:rPr>
              <a:t>れた素質や才能を持って生まれた子どもたち</a:t>
            </a:r>
            <a:endParaRPr lang="en-US" altLang="ja-JP" sz="3600" dirty="0">
              <a:solidFill>
                <a:srgbClr val="00B050"/>
              </a:solidFill>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2"/>
          </p:nvPr>
        </p:nvSpPr>
        <p:spPr/>
        <p:txBody>
          <a:bodyPr/>
          <a:lstStyle/>
          <a:p>
            <a:fld id="{80409A0A-0DCA-46FD-94E1-008027922777}" type="slidenum">
              <a:rPr kumimoji="1" lang="ja-JP" altLang="en-US" smtClean="0"/>
              <a:t>21</a:t>
            </a:fld>
            <a:endParaRPr kumimoji="1" lang="ja-JP" altLang="en-US"/>
          </a:p>
        </p:txBody>
      </p:sp>
      <p:sp>
        <p:nvSpPr>
          <p:cNvPr id="2" name="日付プレースホルダー 1"/>
          <p:cNvSpPr>
            <a:spLocks noGrp="1"/>
          </p:cNvSpPr>
          <p:nvPr>
            <p:ph type="dt" sz="half" idx="10"/>
          </p:nvPr>
        </p:nvSpPr>
        <p:spPr/>
        <p:txBody>
          <a:bodyPr/>
          <a:lstStyle/>
          <a:p>
            <a:r>
              <a:rPr kumimoji="1" lang="en-US" altLang="ja-JP"/>
              <a:t>2022/12/5</a:t>
            </a:r>
            <a:r>
              <a:rPr kumimoji="1" lang="ja-JP" altLang="en-US"/>
              <a:t>十勝むつみのクリニック</a:t>
            </a:r>
            <a:endParaRPr kumimoji="1" lang="ja-JP" altLang="en-US" dirty="0"/>
          </a:p>
        </p:txBody>
      </p:sp>
    </p:spTree>
    <p:extLst>
      <p:ext uri="{BB962C8B-B14F-4D97-AF65-F5344CB8AC3E}">
        <p14:creationId xmlns:p14="http://schemas.microsoft.com/office/powerpoint/2010/main" val="36429998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482638" y="1186155"/>
            <a:ext cx="9449340" cy="4625684"/>
          </a:xfrm>
        </p:spPr>
        <p:txBody>
          <a:bodyPr rtlCol="0">
            <a:normAutofit/>
          </a:bodyPr>
          <a:lstStyle/>
          <a:p>
            <a:pPr marL="342900" indent="-342900" algn="l">
              <a:buFont typeface="Arial" panose="020B0604020202020204" pitchFamily="34" charset="0"/>
              <a:buChar char="•"/>
            </a:pPr>
            <a:r>
              <a:rPr lang="ja-JP" altLang="ja-JP" sz="3600" u="sng" dirty="0">
                <a:latin typeface="ＭＳ Ｐゴシック" panose="020B0600070205080204" pitchFamily="50" charset="-128"/>
                <a:ea typeface="ＭＳ Ｐゴシック" panose="020B0600070205080204" pitchFamily="50" charset="-128"/>
              </a:rPr>
              <a:t>厳しい環境に生まれてくることが多</a:t>
            </a:r>
            <a:r>
              <a:rPr lang="ja-JP" altLang="en-US" sz="3600" u="sng" dirty="0">
                <a:latin typeface="ＭＳ Ｐゴシック" panose="020B0600070205080204" pitchFamily="50" charset="-128"/>
                <a:ea typeface="ＭＳ Ｐゴシック" panose="020B0600070205080204" pitchFamily="50" charset="-128"/>
              </a:rPr>
              <a:t>い</a:t>
            </a:r>
            <a:endParaRPr lang="en-US" altLang="ja-JP" sz="3600" u="sng" dirty="0">
              <a:latin typeface="ＭＳ Ｐゴシック" panose="020B0600070205080204" pitchFamily="50" charset="-128"/>
              <a:ea typeface="ＭＳ Ｐゴシック" panose="020B0600070205080204" pitchFamily="50" charset="-128"/>
            </a:endParaRPr>
          </a:p>
          <a:p>
            <a:pPr marL="342900" indent="-342900" algn="l">
              <a:buFont typeface="Arial" panose="020B0604020202020204" pitchFamily="34" charset="0"/>
              <a:buChar char="•"/>
            </a:pPr>
            <a:r>
              <a:rPr lang="ja-JP" altLang="ja-JP" sz="3600" u="sng" dirty="0">
                <a:solidFill>
                  <a:srgbClr val="FF0000"/>
                </a:solidFill>
                <a:latin typeface="ＭＳ Ｐゴシック" panose="020B0600070205080204" pitchFamily="50" charset="-128"/>
                <a:ea typeface="ＭＳ Ｐゴシック" panose="020B0600070205080204" pitchFamily="50" charset="-128"/>
              </a:rPr>
              <a:t>たくさんの</a:t>
            </a:r>
            <a:r>
              <a:rPr lang="ja-JP" altLang="en-US" sz="3600" u="sng" dirty="0">
                <a:solidFill>
                  <a:srgbClr val="FF0000"/>
                </a:solidFill>
                <a:latin typeface="ＭＳ Ｐゴシック" panose="020B0600070205080204" pitchFamily="50" charset="-128"/>
                <a:ea typeface="ＭＳ Ｐゴシック" panose="020B0600070205080204" pitchFamily="50" charset="-128"/>
              </a:rPr>
              <a:t>発達性</a:t>
            </a:r>
            <a:r>
              <a:rPr lang="ja-JP" altLang="ja-JP" sz="3600" u="sng" dirty="0">
                <a:solidFill>
                  <a:srgbClr val="FF0000"/>
                </a:solidFill>
                <a:latin typeface="ＭＳ Ｐゴシック" panose="020B0600070205080204" pitchFamily="50" charset="-128"/>
                <a:ea typeface="ＭＳ Ｐゴシック" panose="020B0600070205080204" pitchFamily="50" charset="-128"/>
              </a:rPr>
              <a:t>トラウマを受け</a:t>
            </a:r>
            <a:r>
              <a:rPr lang="ja-JP" altLang="en-US" sz="3600" u="sng" dirty="0">
                <a:solidFill>
                  <a:srgbClr val="FF0000"/>
                </a:solidFill>
                <a:latin typeface="ＭＳ Ｐゴシック" panose="020B0600070205080204" pitchFamily="50" charset="-128"/>
                <a:ea typeface="ＭＳ Ｐゴシック" panose="020B0600070205080204" pitchFamily="50" charset="-128"/>
              </a:rPr>
              <a:t>る</a:t>
            </a:r>
            <a:endParaRPr lang="en-US" altLang="ja-JP" sz="3600" u="sng" dirty="0">
              <a:solidFill>
                <a:srgbClr val="FF0000"/>
              </a:solidFill>
              <a:latin typeface="ＭＳ Ｐゴシック" panose="020B0600070205080204" pitchFamily="50" charset="-128"/>
              <a:ea typeface="ＭＳ Ｐゴシック" panose="020B0600070205080204" pitchFamily="50" charset="-128"/>
            </a:endParaRPr>
          </a:p>
          <a:p>
            <a:pPr marL="342900" indent="-342900" algn="l">
              <a:buFont typeface="Arial" panose="020B0604020202020204" pitchFamily="34" charset="0"/>
              <a:buChar char="•"/>
            </a:pPr>
            <a:endParaRPr lang="en-US" altLang="ja-JP" sz="3600" dirty="0">
              <a:solidFill>
                <a:srgbClr val="FF0000"/>
              </a:solidFill>
              <a:latin typeface="ＭＳ Ｐゴシック" panose="020B0600070205080204" pitchFamily="50" charset="-128"/>
              <a:ea typeface="ＭＳ Ｐゴシック" panose="020B0600070205080204" pitchFamily="50" charset="-128"/>
            </a:endParaRPr>
          </a:p>
          <a:p>
            <a:pPr marL="342900" indent="-342900" algn="l">
              <a:buFont typeface="Arial" panose="020B0604020202020204" pitchFamily="34" charset="0"/>
              <a:buChar char="•"/>
            </a:pPr>
            <a:r>
              <a:rPr lang="ja-JP" altLang="ja-JP" sz="3600" dirty="0">
                <a:solidFill>
                  <a:srgbClr val="010ABF"/>
                </a:solidFill>
                <a:latin typeface="ＭＳ Ｐゴシック" panose="020B0600070205080204" pitchFamily="50" charset="-128"/>
                <a:ea typeface="ＭＳ Ｐゴシック" panose="020B0600070205080204" pitchFamily="50" charset="-128"/>
              </a:rPr>
              <a:t>マイナス感情が溜</a:t>
            </a:r>
            <a:r>
              <a:rPr lang="ja-JP" altLang="en-US" sz="3600" dirty="0">
                <a:solidFill>
                  <a:srgbClr val="010ABF"/>
                </a:solidFill>
                <a:latin typeface="ＭＳ Ｐゴシック" panose="020B0600070205080204" pitchFamily="50" charset="-128"/>
                <a:ea typeface="ＭＳ Ｐゴシック" panose="020B0600070205080204" pitchFamily="50" charset="-128"/>
              </a:rPr>
              <a:t>り</a:t>
            </a:r>
            <a:r>
              <a:rPr lang="ja-JP" altLang="ja-JP" sz="3600" dirty="0">
                <a:solidFill>
                  <a:srgbClr val="010ABF"/>
                </a:solidFill>
                <a:latin typeface="ＭＳ Ｐゴシック" panose="020B0600070205080204" pitchFamily="50" charset="-128"/>
                <a:ea typeface="ＭＳ Ｐゴシック" panose="020B0600070205080204" pitchFamily="50" charset="-128"/>
              </a:rPr>
              <a:t>精神的に</a:t>
            </a:r>
            <a:r>
              <a:rPr lang="ja-JP" altLang="en-US" sz="3600" dirty="0">
                <a:solidFill>
                  <a:srgbClr val="010ABF"/>
                </a:solidFill>
                <a:latin typeface="ＭＳ Ｐゴシック" panose="020B0600070205080204" pitchFamily="50" charset="-128"/>
                <a:ea typeface="ＭＳ Ｐゴシック" panose="020B0600070205080204" pitchFamily="50" charset="-128"/>
              </a:rPr>
              <a:t>追い詰められる</a:t>
            </a:r>
            <a:endParaRPr lang="en-US" altLang="ja-JP" sz="3600" dirty="0">
              <a:solidFill>
                <a:srgbClr val="010ABF"/>
              </a:solidFill>
              <a:latin typeface="ＭＳ Ｐゴシック" panose="020B0600070205080204" pitchFamily="50" charset="-128"/>
              <a:ea typeface="ＭＳ Ｐゴシック" panose="020B0600070205080204" pitchFamily="50" charset="-128"/>
            </a:endParaRPr>
          </a:p>
          <a:p>
            <a:pPr marL="342900" indent="-342900" algn="l">
              <a:buFont typeface="Arial" panose="020B0604020202020204" pitchFamily="34" charset="0"/>
              <a:buChar char="•"/>
            </a:pPr>
            <a:endParaRPr lang="en-US" altLang="ja-JP" sz="3600" dirty="0">
              <a:solidFill>
                <a:srgbClr val="010ABF"/>
              </a:solidFill>
              <a:latin typeface="ＭＳ Ｐゴシック" panose="020B0600070205080204" pitchFamily="50" charset="-128"/>
              <a:ea typeface="ＭＳ Ｐゴシック" panose="020B0600070205080204" pitchFamily="50" charset="-128"/>
            </a:endParaRPr>
          </a:p>
          <a:p>
            <a:pPr marL="342900" indent="-342900" algn="l">
              <a:buFont typeface="Arial" panose="020B0604020202020204" pitchFamily="34" charset="0"/>
              <a:buChar char="•"/>
            </a:pPr>
            <a:r>
              <a:rPr lang="ja-JP" altLang="en-US" sz="3600" dirty="0">
                <a:solidFill>
                  <a:srgbClr val="00B050"/>
                </a:solidFill>
                <a:latin typeface="ＭＳ Ｐゴシック" panose="020B0600070205080204" pitchFamily="50" charset="-128"/>
                <a:ea typeface="ＭＳ Ｐゴシック" panose="020B0600070205080204" pitchFamily="50" charset="-128"/>
              </a:rPr>
              <a:t>優れた才能を持ちながら生きづらく困っている</a:t>
            </a:r>
            <a:endParaRPr lang="en-US" altLang="ja-JP" sz="3600" dirty="0">
              <a:solidFill>
                <a:srgbClr val="00B050"/>
              </a:solidFill>
              <a:latin typeface="ＭＳ Ｐゴシック" panose="020B0600070205080204" pitchFamily="50" charset="-128"/>
              <a:ea typeface="ＭＳ Ｐゴシック" panose="020B0600070205080204" pitchFamily="50" charset="-128"/>
            </a:endParaRPr>
          </a:p>
          <a:p>
            <a:pPr marL="342900" indent="-342900" algn="l">
              <a:buFont typeface="Arial" panose="020B0604020202020204" pitchFamily="34" charset="0"/>
              <a:buChar char="•"/>
            </a:pPr>
            <a:r>
              <a:rPr lang="ja-JP" altLang="ja-JP" sz="3600" dirty="0">
                <a:solidFill>
                  <a:srgbClr val="7030A0"/>
                </a:solidFill>
                <a:latin typeface="ＭＳ Ｐゴシック" panose="020B0600070205080204" pitchFamily="50" charset="-128"/>
                <a:ea typeface="ＭＳ Ｐゴシック" panose="020B0600070205080204" pitchFamily="50" charset="-128"/>
              </a:rPr>
              <a:t>病気や障害や年齢を問わず</a:t>
            </a:r>
            <a:r>
              <a:rPr lang="ja-JP" altLang="en-US" sz="3600" dirty="0">
                <a:solidFill>
                  <a:srgbClr val="7030A0"/>
                </a:solidFill>
                <a:latin typeface="ＭＳ Ｐゴシック" panose="020B0600070205080204" pitchFamily="50" charset="-128"/>
                <a:ea typeface="ＭＳ Ｐゴシック" panose="020B0600070205080204" pitchFamily="50" charset="-128"/>
              </a:rPr>
              <a:t>存在する</a:t>
            </a:r>
            <a:endParaRPr lang="ja-JP" altLang="en-US" sz="4000" dirty="0">
              <a:solidFill>
                <a:srgbClr val="7030A0"/>
              </a:solidFill>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2"/>
          </p:nvPr>
        </p:nvSpPr>
        <p:spPr/>
        <p:txBody>
          <a:bodyPr/>
          <a:lstStyle/>
          <a:p>
            <a:fld id="{80409A0A-0DCA-46FD-94E1-008027922777}" type="slidenum">
              <a:rPr kumimoji="1" lang="ja-JP" altLang="en-US" smtClean="0"/>
              <a:t>22</a:t>
            </a:fld>
            <a:endParaRPr kumimoji="1" lang="ja-JP" altLang="en-US"/>
          </a:p>
        </p:txBody>
      </p:sp>
      <p:sp>
        <p:nvSpPr>
          <p:cNvPr id="2" name="日付プレースホルダー 1"/>
          <p:cNvSpPr>
            <a:spLocks noGrp="1"/>
          </p:cNvSpPr>
          <p:nvPr>
            <p:ph type="dt" sz="half" idx="10"/>
          </p:nvPr>
        </p:nvSpPr>
        <p:spPr>
          <a:xfrm>
            <a:off x="838199" y="6356350"/>
            <a:ext cx="3044687" cy="365125"/>
          </a:xfrm>
        </p:spPr>
        <p:txBody>
          <a:bodyPr/>
          <a:lstStyle/>
          <a:p>
            <a:r>
              <a:rPr kumimoji="1" lang="en-US" altLang="ja-JP"/>
              <a:t>2022/12/5</a:t>
            </a:r>
            <a:r>
              <a:rPr kumimoji="1" lang="ja-JP" altLang="en-US"/>
              <a:t>十勝むつみのクリニック</a:t>
            </a:r>
            <a:endParaRPr kumimoji="1" lang="ja-JP" altLang="en-US" dirty="0"/>
          </a:p>
        </p:txBody>
      </p:sp>
    </p:spTree>
    <p:extLst>
      <p:ext uri="{BB962C8B-B14F-4D97-AF65-F5344CB8AC3E}">
        <p14:creationId xmlns:p14="http://schemas.microsoft.com/office/powerpoint/2010/main" val="8833332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1919288" y="212271"/>
            <a:ext cx="8088312" cy="795793"/>
          </a:xfrm>
        </p:spPr>
        <p:txBody>
          <a:bodyPr>
            <a:normAutofit/>
          </a:bodyPr>
          <a:lstStyle/>
          <a:p>
            <a:pPr eaLnBrk="1" hangingPunct="1"/>
            <a:r>
              <a:rPr lang="ja-JP" altLang="en-US" sz="4800" b="1" dirty="0">
                <a:solidFill>
                  <a:srgbClr val="FF0000"/>
                </a:solidFill>
              </a:rPr>
              <a:t>神経過敏の背景にあるもの</a:t>
            </a:r>
          </a:p>
        </p:txBody>
      </p:sp>
      <p:sp>
        <p:nvSpPr>
          <p:cNvPr id="28675" name="Oval 3"/>
          <p:cNvSpPr>
            <a:spLocks noChangeArrowheads="1"/>
          </p:cNvSpPr>
          <p:nvPr/>
        </p:nvSpPr>
        <p:spPr bwMode="auto">
          <a:xfrm>
            <a:off x="3359150" y="1989138"/>
            <a:ext cx="4679950" cy="3960812"/>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8676" name="Oval 4"/>
          <p:cNvSpPr>
            <a:spLocks noChangeArrowheads="1"/>
          </p:cNvSpPr>
          <p:nvPr/>
        </p:nvSpPr>
        <p:spPr bwMode="auto">
          <a:xfrm>
            <a:off x="4224339" y="1125538"/>
            <a:ext cx="2879725" cy="2519362"/>
          </a:xfrm>
          <a:prstGeom prst="ellipse">
            <a:avLst/>
          </a:prstGeom>
          <a:solidFill>
            <a:schemeClr val="bg1"/>
          </a:solidFill>
          <a:ln w="57150">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endParaRPr lang="ja-JP" altLang="ja-JP" b="1"/>
          </a:p>
        </p:txBody>
      </p:sp>
      <p:sp>
        <p:nvSpPr>
          <p:cNvPr id="28677" name="Oval 5"/>
          <p:cNvSpPr>
            <a:spLocks noChangeArrowheads="1"/>
          </p:cNvSpPr>
          <p:nvPr/>
        </p:nvSpPr>
        <p:spPr bwMode="auto">
          <a:xfrm>
            <a:off x="2424114" y="3789363"/>
            <a:ext cx="2879725" cy="2519362"/>
          </a:xfrm>
          <a:prstGeom prst="ellipse">
            <a:avLst/>
          </a:prstGeom>
          <a:solidFill>
            <a:schemeClr val="bg1"/>
          </a:solidFill>
          <a:ln w="57150">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endParaRPr lang="ja-JP" altLang="ja-JP" b="1"/>
          </a:p>
        </p:txBody>
      </p:sp>
      <p:sp>
        <p:nvSpPr>
          <p:cNvPr id="28678" name="Oval 6"/>
          <p:cNvSpPr>
            <a:spLocks noChangeArrowheads="1"/>
          </p:cNvSpPr>
          <p:nvPr/>
        </p:nvSpPr>
        <p:spPr bwMode="auto">
          <a:xfrm>
            <a:off x="5880101" y="3789364"/>
            <a:ext cx="2879725" cy="2447925"/>
          </a:xfrm>
          <a:prstGeom prst="ellipse">
            <a:avLst/>
          </a:prstGeom>
          <a:solidFill>
            <a:schemeClr val="bg1"/>
          </a:solidFill>
          <a:ln w="57150">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endParaRPr lang="ja-JP" altLang="ja-JP" b="1"/>
          </a:p>
        </p:txBody>
      </p:sp>
      <p:sp>
        <p:nvSpPr>
          <p:cNvPr id="28679" name="Oval 7"/>
          <p:cNvSpPr>
            <a:spLocks noChangeArrowheads="1"/>
          </p:cNvSpPr>
          <p:nvPr/>
        </p:nvSpPr>
        <p:spPr bwMode="auto">
          <a:xfrm>
            <a:off x="4727576" y="1628776"/>
            <a:ext cx="1800225" cy="1439863"/>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8680" name="Oval 8"/>
          <p:cNvSpPr>
            <a:spLocks noChangeArrowheads="1"/>
          </p:cNvSpPr>
          <p:nvPr/>
        </p:nvSpPr>
        <p:spPr bwMode="auto">
          <a:xfrm>
            <a:off x="4511675" y="2276476"/>
            <a:ext cx="1079500" cy="936625"/>
          </a:xfrm>
          <a:prstGeom prst="ellipse">
            <a:avLst/>
          </a:prstGeom>
          <a:solidFill>
            <a:srgbClr val="F4FAF6"/>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dirty="0"/>
              <a:t>身体感覚</a:t>
            </a:r>
            <a:endParaRPr lang="en-US" altLang="ja-JP" sz="1800" b="1" dirty="0"/>
          </a:p>
        </p:txBody>
      </p:sp>
      <p:sp>
        <p:nvSpPr>
          <p:cNvPr id="28681" name="Oval 9"/>
          <p:cNvSpPr>
            <a:spLocks noChangeArrowheads="1"/>
          </p:cNvSpPr>
          <p:nvPr/>
        </p:nvSpPr>
        <p:spPr bwMode="auto">
          <a:xfrm>
            <a:off x="5087938" y="1341439"/>
            <a:ext cx="1079500" cy="936625"/>
          </a:xfrm>
          <a:prstGeom prst="ellipse">
            <a:avLst/>
          </a:prstGeom>
          <a:solidFill>
            <a:srgbClr val="F4FAF6"/>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dirty="0"/>
              <a:t>通常感覚</a:t>
            </a:r>
            <a:endParaRPr lang="en-US" altLang="ja-JP" sz="1800" b="1" dirty="0"/>
          </a:p>
        </p:txBody>
      </p:sp>
      <p:grpSp>
        <p:nvGrpSpPr>
          <p:cNvPr id="28682" name="Group 11"/>
          <p:cNvGrpSpPr>
            <a:grpSpLocks/>
          </p:cNvGrpSpPr>
          <p:nvPr/>
        </p:nvGrpSpPr>
        <p:grpSpPr bwMode="auto">
          <a:xfrm>
            <a:off x="2711450" y="3933826"/>
            <a:ext cx="2305050" cy="1871663"/>
            <a:chOff x="2018" y="981"/>
            <a:chExt cx="1452" cy="1179"/>
          </a:xfrm>
        </p:grpSpPr>
        <p:sp>
          <p:nvSpPr>
            <p:cNvPr id="28692" name="Oval 12"/>
            <p:cNvSpPr>
              <a:spLocks noChangeArrowheads="1"/>
            </p:cNvSpPr>
            <p:nvPr/>
          </p:nvSpPr>
          <p:spPr bwMode="auto">
            <a:xfrm>
              <a:off x="2154" y="1162"/>
              <a:ext cx="1134" cy="907"/>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8693" name="Oval 13"/>
            <p:cNvSpPr>
              <a:spLocks noChangeArrowheads="1"/>
            </p:cNvSpPr>
            <p:nvPr/>
          </p:nvSpPr>
          <p:spPr bwMode="auto">
            <a:xfrm>
              <a:off x="2018" y="1570"/>
              <a:ext cx="680" cy="590"/>
            </a:xfrm>
            <a:prstGeom prst="ellipse">
              <a:avLst/>
            </a:prstGeom>
            <a:solidFill>
              <a:srgbClr val="F4FAF6"/>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dirty="0"/>
                <a:t>自閉症</a:t>
              </a:r>
              <a:endParaRPr lang="en-US" altLang="ja-JP" sz="1800" b="1" dirty="0"/>
            </a:p>
          </p:txBody>
        </p:sp>
        <p:sp>
          <p:nvSpPr>
            <p:cNvPr id="28694" name="Oval 14"/>
            <p:cNvSpPr>
              <a:spLocks noChangeArrowheads="1"/>
            </p:cNvSpPr>
            <p:nvPr/>
          </p:nvSpPr>
          <p:spPr bwMode="auto">
            <a:xfrm>
              <a:off x="2381" y="981"/>
              <a:ext cx="680" cy="590"/>
            </a:xfrm>
            <a:prstGeom prst="ellipse">
              <a:avLst/>
            </a:prstGeom>
            <a:solidFill>
              <a:srgbClr val="F4FAF6"/>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dirty="0"/>
                <a:t>多動症</a:t>
              </a:r>
            </a:p>
          </p:txBody>
        </p:sp>
        <p:sp>
          <p:nvSpPr>
            <p:cNvPr id="28695" name="Oval 15"/>
            <p:cNvSpPr>
              <a:spLocks noChangeArrowheads="1"/>
            </p:cNvSpPr>
            <p:nvPr/>
          </p:nvSpPr>
          <p:spPr bwMode="auto">
            <a:xfrm>
              <a:off x="2790" y="1570"/>
              <a:ext cx="680" cy="590"/>
            </a:xfrm>
            <a:prstGeom prst="ellipse">
              <a:avLst/>
            </a:prstGeom>
            <a:solidFill>
              <a:srgbClr val="F4FAF6"/>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dirty="0"/>
                <a:t>学習症</a:t>
              </a:r>
            </a:p>
          </p:txBody>
        </p:sp>
      </p:grpSp>
      <p:grpSp>
        <p:nvGrpSpPr>
          <p:cNvPr id="28683" name="Group 16"/>
          <p:cNvGrpSpPr>
            <a:grpSpLocks/>
          </p:cNvGrpSpPr>
          <p:nvPr/>
        </p:nvGrpSpPr>
        <p:grpSpPr bwMode="auto">
          <a:xfrm>
            <a:off x="6238875" y="3932237"/>
            <a:ext cx="2305050" cy="1871663"/>
            <a:chOff x="2154" y="1117"/>
            <a:chExt cx="1452" cy="1179"/>
          </a:xfrm>
        </p:grpSpPr>
        <p:sp>
          <p:nvSpPr>
            <p:cNvPr id="28688" name="Oval 17"/>
            <p:cNvSpPr>
              <a:spLocks noChangeArrowheads="1"/>
            </p:cNvSpPr>
            <p:nvPr/>
          </p:nvSpPr>
          <p:spPr bwMode="auto">
            <a:xfrm>
              <a:off x="2290" y="1298"/>
              <a:ext cx="1134" cy="907"/>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8689" name="Oval 18"/>
            <p:cNvSpPr>
              <a:spLocks noChangeArrowheads="1"/>
            </p:cNvSpPr>
            <p:nvPr/>
          </p:nvSpPr>
          <p:spPr bwMode="auto">
            <a:xfrm>
              <a:off x="2154" y="1706"/>
              <a:ext cx="680" cy="590"/>
            </a:xfrm>
            <a:prstGeom prst="ellipse">
              <a:avLst/>
            </a:prstGeom>
            <a:solidFill>
              <a:srgbClr val="F4FAF6"/>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dirty="0"/>
                <a:t>意識変動</a:t>
              </a:r>
            </a:p>
          </p:txBody>
        </p:sp>
        <p:sp>
          <p:nvSpPr>
            <p:cNvPr id="28690" name="Oval 19"/>
            <p:cNvSpPr>
              <a:spLocks noChangeArrowheads="1"/>
            </p:cNvSpPr>
            <p:nvPr/>
          </p:nvSpPr>
          <p:spPr bwMode="auto">
            <a:xfrm>
              <a:off x="2517" y="1117"/>
              <a:ext cx="680" cy="590"/>
            </a:xfrm>
            <a:prstGeom prst="ellipse">
              <a:avLst/>
            </a:prstGeom>
            <a:solidFill>
              <a:srgbClr val="F4FAF6"/>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dirty="0"/>
                <a:t>気分変動</a:t>
              </a:r>
            </a:p>
          </p:txBody>
        </p:sp>
        <p:sp>
          <p:nvSpPr>
            <p:cNvPr id="28691" name="Oval 20"/>
            <p:cNvSpPr>
              <a:spLocks noChangeArrowheads="1"/>
            </p:cNvSpPr>
            <p:nvPr/>
          </p:nvSpPr>
          <p:spPr bwMode="auto">
            <a:xfrm>
              <a:off x="2926" y="1706"/>
              <a:ext cx="680" cy="590"/>
            </a:xfrm>
            <a:prstGeom prst="ellipse">
              <a:avLst/>
            </a:prstGeom>
            <a:solidFill>
              <a:srgbClr val="F4FAF6"/>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dirty="0"/>
                <a:t>対人変動</a:t>
              </a:r>
            </a:p>
          </p:txBody>
        </p:sp>
      </p:grpSp>
      <p:sp>
        <p:nvSpPr>
          <p:cNvPr id="28684" name="Rectangle 21"/>
          <p:cNvSpPr>
            <a:spLocks noChangeArrowheads="1"/>
          </p:cNvSpPr>
          <p:nvPr/>
        </p:nvSpPr>
        <p:spPr bwMode="auto">
          <a:xfrm>
            <a:off x="3000375" y="6381751"/>
            <a:ext cx="179863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None/>
            </a:pPr>
            <a:r>
              <a:rPr lang="ja-JP" altLang="en-US" sz="2800" b="1" dirty="0">
                <a:solidFill>
                  <a:srgbClr val="FF0000"/>
                </a:solidFill>
              </a:rPr>
              <a:t>神経発達症</a:t>
            </a:r>
          </a:p>
        </p:txBody>
      </p:sp>
      <p:sp>
        <p:nvSpPr>
          <p:cNvPr id="28685" name="Rectangle 22"/>
          <p:cNvSpPr>
            <a:spLocks noChangeArrowheads="1"/>
          </p:cNvSpPr>
          <p:nvPr/>
        </p:nvSpPr>
        <p:spPr bwMode="auto">
          <a:xfrm>
            <a:off x="6167438" y="6381751"/>
            <a:ext cx="278878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800" b="1" dirty="0">
                <a:solidFill>
                  <a:srgbClr val="FF0000"/>
                </a:solidFill>
              </a:rPr>
              <a:t>発達性トラウマ症</a:t>
            </a:r>
          </a:p>
        </p:txBody>
      </p:sp>
      <p:sp>
        <p:nvSpPr>
          <p:cNvPr id="28686" name="Rectangle 23"/>
          <p:cNvSpPr>
            <a:spLocks noChangeArrowheads="1"/>
          </p:cNvSpPr>
          <p:nvPr/>
        </p:nvSpPr>
        <p:spPr bwMode="auto">
          <a:xfrm>
            <a:off x="4440239" y="3644900"/>
            <a:ext cx="24479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800" b="1" dirty="0">
                <a:solidFill>
                  <a:srgbClr val="FF0000"/>
                </a:solidFill>
              </a:rPr>
              <a:t>感覚過敏症</a:t>
            </a:r>
          </a:p>
        </p:txBody>
      </p:sp>
      <p:sp>
        <p:nvSpPr>
          <p:cNvPr id="28687" name="Oval 8"/>
          <p:cNvSpPr>
            <a:spLocks noChangeArrowheads="1"/>
          </p:cNvSpPr>
          <p:nvPr/>
        </p:nvSpPr>
        <p:spPr bwMode="auto">
          <a:xfrm>
            <a:off x="5737225" y="2276476"/>
            <a:ext cx="1079500" cy="936625"/>
          </a:xfrm>
          <a:prstGeom prst="ellipse">
            <a:avLst/>
          </a:prstGeom>
          <a:solidFill>
            <a:srgbClr val="F4FAF6"/>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dirty="0"/>
              <a:t>超感覚</a:t>
            </a:r>
            <a:endParaRPr lang="en-US" altLang="ja-JP" sz="1800" b="1" dirty="0"/>
          </a:p>
        </p:txBody>
      </p:sp>
      <p:sp>
        <p:nvSpPr>
          <p:cNvPr id="2" name="スライド番号プレースホルダー 1"/>
          <p:cNvSpPr>
            <a:spLocks noGrp="1"/>
          </p:cNvSpPr>
          <p:nvPr>
            <p:ph type="sldNum" sz="quarter" idx="12"/>
          </p:nvPr>
        </p:nvSpPr>
        <p:spPr/>
        <p:txBody>
          <a:bodyPr/>
          <a:lstStyle/>
          <a:p>
            <a:fld id="{58E70909-AA54-413C-B4A4-65B2E83BDFAE}" type="slidenum">
              <a:rPr kumimoji="1" lang="ja-JP" altLang="en-US" smtClean="0"/>
              <a:t>23</a:t>
            </a:fld>
            <a:endParaRPr kumimoji="1" lang="ja-JP" altLang="en-US"/>
          </a:p>
        </p:txBody>
      </p:sp>
      <p:sp>
        <p:nvSpPr>
          <p:cNvPr id="3" name="日付プレースホルダー 2"/>
          <p:cNvSpPr>
            <a:spLocks noGrp="1"/>
          </p:cNvSpPr>
          <p:nvPr>
            <p:ph type="dt" sz="half" idx="10"/>
          </p:nvPr>
        </p:nvSpPr>
        <p:spPr/>
        <p:txBody>
          <a:bodyPr/>
          <a:lstStyle/>
          <a:p>
            <a:r>
              <a:rPr kumimoji="1" lang="en-US" altLang="ja-JP"/>
              <a:t>2022/12/5</a:t>
            </a:r>
            <a:r>
              <a:rPr kumimoji="1" lang="ja-JP" altLang="en-US"/>
              <a:t>十勝むつみのクリニック</a:t>
            </a:r>
          </a:p>
        </p:txBody>
      </p:sp>
    </p:spTree>
    <p:extLst>
      <p:ext uri="{BB962C8B-B14F-4D97-AF65-F5344CB8AC3E}">
        <p14:creationId xmlns:p14="http://schemas.microsoft.com/office/powerpoint/2010/main" val="34741851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a:extLst>
              <a:ext uri="{FF2B5EF4-FFF2-40B4-BE49-F238E27FC236}">
                <a16:creationId xmlns:a16="http://schemas.microsoft.com/office/drawing/2014/main" id="{AA33DA4A-071F-30FD-56A7-6FE2051BD068}"/>
              </a:ext>
            </a:extLst>
          </p:cNvPr>
          <p:cNvGrpSpPr/>
          <p:nvPr/>
        </p:nvGrpSpPr>
        <p:grpSpPr>
          <a:xfrm>
            <a:off x="2779486" y="737770"/>
            <a:ext cx="6310944" cy="5474250"/>
            <a:chOff x="2779486" y="737770"/>
            <a:chExt cx="6310944" cy="5474250"/>
          </a:xfrm>
        </p:grpSpPr>
        <p:sp>
          <p:nvSpPr>
            <p:cNvPr id="28675" name="Oval 3"/>
            <p:cNvSpPr>
              <a:spLocks noChangeArrowheads="1"/>
            </p:cNvSpPr>
            <p:nvPr/>
          </p:nvSpPr>
          <p:spPr bwMode="auto">
            <a:xfrm>
              <a:off x="2779486" y="737770"/>
              <a:ext cx="6310944" cy="547425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8" name="テキスト ボックス 7">
              <a:extLst>
                <a:ext uri="{FF2B5EF4-FFF2-40B4-BE49-F238E27FC236}">
                  <a16:creationId xmlns:a16="http://schemas.microsoft.com/office/drawing/2014/main" id="{4BC28600-BDB0-A58E-45CD-67985A2CACAA}"/>
                </a:ext>
              </a:extLst>
            </p:cNvPr>
            <p:cNvSpPr txBox="1"/>
            <p:nvPr/>
          </p:nvSpPr>
          <p:spPr>
            <a:xfrm>
              <a:off x="3287235" y="2799609"/>
              <a:ext cx="5463355" cy="1446550"/>
            </a:xfrm>
            <a:prstGeom prst="rect">
              <a:avLst/>
            </a:prstGeom>
            <a:noFill/>
          </p:spPr>
          <p:txBody>
            <a:bodyPr wrap="none" rtlCol="0">
              <a:spAutoFit/>
            </a:bodyPr>
            <a:lstStyle/>
            <a:p>
              <a:r>
                <a:rPr kumimoji="1" lang="ja-JP" altLang="en-US" sz="8800" dirty="0">
                  <a:latin typeface="ＭＳ Ｐゴシック" panose="020B0600070205080204" pitchFamily="50" charset="-128"/>
                  <a:ea typeface="ＭＳ Ｐゴシック" panose="020B0600070205080204" pitchFamily="50" charset="-128"/>
                </a:rPr>
                <a:t>アレルギー</a:t>
              </a:r>
            </a:p>
          </p:txBody>
        </p:sp>
      </p:grpSp>
      <p:grpSp>
        <p:nvGrpSpPr>
          <p:cNvPr id="4" name="グループ化 3"/>
          <p:cNvGrpSpPr/>
          <p:nvPr/>
        </p:nvGrpSpPr>
        <p:grpSpPr>
          <a:xfrm>
            <a:off x="1797096" y="3313619"/>
            <a:ext cx="2901177" cy="2420337"/>
            <a:chOff x="2424114" y="3789364"/>
            <a:chExt cx="2879725" cy="2519362"/>
          </a:xfrm>
        </p:grpSpPr>
        <p:sp>
          <p:nvSpPr>
            <p:cNvPr id="28677" name="Oval 5"/>
            <p:cNvSpPr>
              <a:spLocks noChangeArrowheads="1"/>
            </p:cNvSpPr>
            <p:nvPr/>
          </p:nvSpPr>
          <p:spPr bwMode="auto">
            <a:xfrm>
              <a:off x="2424114" y="3789364"/>
              <a:ext cx="2879725" cy="2519362"/>
            </a:xfrm>
            <a:prstGeom prst="ellipse">
              <a:avLst/>
            </a:prstGeom>
            <a:solidFill>
              <a:schemeClr val="bg1"/>
            </a:solidFill>
            <a:ln w="57150">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endParaRPr lang="ja-JP" altLang="ja-JP" b="1"/>
            </a:p>
          </p:txBody>
        </p:sp>
        <p:grpSp>
          <p:nvGrpSpPr>
            <p:cNvPr id="28682" name="Group 11"/>
            <p:cNvGrpSpPr>
              <a:grpSpLocks/>
            </p:cNvGrpSpPr>
            <p:nvPr/>
          </p:nvGrpSpPr>
          <p:grpSpPr bwMode="auto">
            <a:xfrm>
              <a:off x="2711450" y="3933826"/>
              <a:ext cx="2305050" cy="1871663"/>
              <a:chOff x="2018" y="981"/>
              <a:chExt cx="1452" cy="1179"/>
            </a:xfrm>
          </p:grpSpPr>
          <p:sp>
            <p:nvSpPr>
              <p:cNvPr id="28692" name="Oval 12"/>
              <p:cNvSpPr>
                <a:spLocks noChangeArrowheads="1"/>
              </p:cNvSpPr>
              <p:nvPr/>
            </p:nvSpPr>
            <p:spPr bwMode="auto">
              <a:xfrm>
                <a:off x="2154" y="1162"/>
                <a:ext cx="1134" cy="907"/>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8693" name="Oval 13"/>
              <p:cNvSpPr>
                <a:spLocks noChangeArrowheads="1"/>
              </p:cNvSpPr>
              <p:nvPr/>
            </p:nvSpPr>
            <p:spPr bwMode="auto">
              <a:xfrm>
                <a:off x="2018" y="1570"/>
                <a:ext cx="680" cy="590"/>
              </a:xfrm>
              <a:prstGeom prst="ellipse">
                <a:avLst/>
              </a:prstGeom>
              <a:solidFill>
                <a:srgbClr val="F4FAF6"/>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dirty="0"/>
                  <a:t>自閉症</a:t>
                </a:r>
                <a:endParaRPr lang="en-US" altLang="ja-JP" sz="1800" b="1" dirty="0"/>
              </a:p>
            </p:txBody>
          </p:sp>
          <p:sp>
            <p:nvSpPr>
              <p:cNvPr id="28694" name="Oval 14"/>
              <p:cNvSpPr>
                <a:spLocks noChangeArrowheads="1"/>
              </p:cNvSpPr>
              <p:nvPr/>
            </p:nvSpPr>
            <p:spPr bwMode="auto">
              <a:xfrm>
                <a:off x="2381" y="981"/>
                <a:ext cx="680" cy="590"/>
              </a:xfrm>
              <a:prstGeom prst="ellipse">
                <a:avLst/>
              </a:prstGeom>
              <a:solidFill>
                <a:srgbClr val="F4FAF6"/>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dirty="0"/>
                  <a:t>多動症</a:t>
                </a:r>
              </a:p>
            </p:txBody>
          </p:sp>
          <p:sp>
            <p:nvSpPr>
              <p:cNvPr id="28695" name="Oval 15"/>
              <p:cNvSpPr>
                <a:spLocks noChangeArrowheads="1"/>
              </p:cNvSpPr>
              <p:nvPr/>
            </p:nvSpPr>
            <p:spPr bwMode="auto">
              <a:xfrm>
                <a:off x="2790" y="1570"/>
                <a:ext cx="680" cy="590"/>
              </a:xfrm>
              <a:prstGeom prst="ellipse">
                <a:avLst/>
              </a:prstGeom>
              <a:solidFill>
                <a:srgbClr val="F4FAF6"/>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dirty="0"/>
                  <a:t>学習症</a:t>
                </a:r>
              </a:p>
            </p:txBody>
          </p:sp>
        </p:grpSp>
      </p:grpSp>
      <p:grpSp>
        <p:nvGrpSpPr>
          <p:cNvPr id="3" name="グループ化 2"/>
          <p:cNvGrpSpPr/>
          <p:nvPr/>
        </p:nvGrpSpPr>
        <p:grpSpPr>
          <a:xfrm>
            <a:off x="7104747" y="3376126"/>
            <a:ext cx="2901177" cy="2351708"/>
            <a:chOff x="9194806" y="3789364"/>
            <a:chExt cx="2879725" cy="2447925"/>
          </a:xfrm>
        </p:grpSpPr>
        <p:sp>
          <p:nvSpPr>
            <p:cNvPr id="28678" name="Oval 6"/>
            <p:cNvSpPr>
              <a:spLocks noChangeArrowheads="1"/>
            </p:cNvSpPr>
            <p:nvPr/>
          </p:nvSpPr>
          <p:spPr bwMode="auto">
            <a:xfrm>
              <a:off x="9194806" y="3789364"/>
              <a:ext cx="2879725" cy="2447925"/>
            </a:xfrm>
            <a:prstGeom prst="ellipse">
              <a:avLst/>
            </a:prstGeom>
            <a:solidFill>
              <a:schemeClr val="bg1"/>
            </a:solidFill>
            <a:ln w="57150">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endParaRPr lang="ja-JP" altLang="ja-JP" b="1"/>
            </a:p>
          </p:txBody>
        </p:sp>
        <p:grpSp>
          <p:nvGrpSpPr>
            <p:cNvPr id="28683" name="Group 16"/>
            <p:cNvGrpSpPr>
              <a:grpSpLocks/>
            </p:cNvGrpSpPr>
            <p:nvPr/>
          </p:nvGrpSpPr>
          <p:grpSpPr bwMode="auto">
            <a:xfrm>
              <a:off x="9553579" y="3932237"/>
              <a:ext cx="2305050" cy="1871663"/>
              <a:chOff x="2154" y="1117"/>
              <a:chExt cx="1452" cy="1179"/>
            </a:xfrm>
          </p:grpSpPr>
          <p:sp>
            <p:nvSpPr>
              <p:cNvPr id="28688" name="Oval 17"/>
              <p:cNvSpPr>
                <a:spLocks noChangeArrowheads="1"/>
              </p:cNvSpPr>
              <p:nvPr/>
            </p:nvSpPr>
            <p:spPr bwMode="auto">
              <a:xfrm>
                <a:off x="2290" y="1298"/>
                <a:ext cx="1134" cy="907"/>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8689" name="Oval 18"/>
              <p:cNvSpPr>
                <a:spLocks noChangeArrowheads="1"/>
              </p:cNvSpPr>
              <p:nvPr/>
            </p:nvSpPr>
            <p:spPr bwMode="auto">
              <a:xfrm>
                <a:off x="2154" y="1706"/>
                <a:ext cx="680" cy="590"/>
              </a:xfrm>
              <a:prstGeom prst="ellipse">
                <a:avLst/>
              </a:prstGeom>
              <a:solidFill>
                <a:srgbClr val="F4FAF6"/>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dirty="0"/>
                  <a:t>意識変動</a:t>
                </a:r>
              </a:p>
            </p:txBody>
          </p:sp>
          <p:sp>
            <p:nvSpPr>
              <p:cNvPr id="28690" name="Oval 19"/>
              <p:cNvSpPr>
                <a:spLocks noChangeArrowheads="1"/>
              </p:cNvSpPr>
              <p:nvPr/>
            </p:nvSpPr>
            <p:spPr bwMode="auto">
              <a:xfrm>
                <a:off x="2517" y="1117"/>
                <a:ext cx="680" cy="590"/>
              </a:xfrm>
              <a:prstGeom prst="ellipse">
                <a:avLst/>
              </a:prstGeom>
              <a:solidFill>
                <a:srgbClr val="F4FAF6"/>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dirty="0"/>
                  <a:t>気分変動</a:t>
                </a:r>
              </a:p>
            </p:txBody>
          </p:sp>
          <p:sp>
            <p:nvSpPr>
              <p:cNvPr id="28691" name="Oval 20"/>
              <p:cNvSpPr>
                <a:spLocks noChangeArrowheads="1"/>
              </p:cNvSpPr>
              <p:nvPr/>
            </p:nvSpPr>
            <p:spPr bwMode="auto">
              <a:xfrm>
                <a:off x="2926" y="1706"/>
                <a:ext cx="680" cy="590"/>
              </a:xfrm>
              <a:prstGeom prst="ellipse">
                <a:avLst/>
              </a:prstGeom>
              <a:solidFill>
                <a:srgbClr val="F4FAF6"/>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dirty="0"/>
                  <a:t>対人変動</a:t>
                </a:r>
              </a:p>
            </p:txBody>
          </p:sp>
        </p:grpSp>
      </p:grpSp>
      <p:sp>
        <p:nvSpPr>
          <p:cNvPr id="28684" name="Rectangle 21"/>
          <p:cNvSpPr>
            <a:spLocks noChangeArrowheads="1"/>
          </p:cNvSpPr>
          <p:nvPr/>
        </p:nvSpPr>
        <p:spPr bwMode="auto">
          <a:xfrm>
            <a:off x="2347467" y="4201783"/>
            <a:ext cx="1812036" cy="34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800" b="1" dirty="0">
                <a:solidFill>
                  <a:srgbClr val="FF0000"/>
                </a:solidFill>
              </a:rPr>
              <a:t>神経発達症</a:t>
            </a:r>
          </a:p>
        </p:txBody>
      </p:sp>
      <p:grpSp>
        <p:nvGrpSpPr>
          <p:cNvPr id="6" name="グループ化 5"/>
          <p:cNvGrpSpPr/>
          <p:nvPr/>
        </p:nvGrpSpPr>
        <p:grpSpPr>
          <a:xfrm>
            <a:off x="4471075" y="2244100"/>
            <a:ext cx="2901177" cy="2420337"/>
            <a:chOff x="9173705" y="948194"/>
            <a:chExt cx="2879724" cy="2519364"/>
          </a:xfrm>
        </p:grpSpPr>
        <p:sp>
          <p:nvSpPr>
            <p:cNvPr id="28676" name="Oval 4"/>
            <p:cNvSpPr>
              <a:spLocks noChangeArrowheads="1"/>
            </p:cNvSpPr>
            <p:nvPr/>
          </p:nvSpPr>
          <p:spPr bwMode="auto">
            <a:xfrm>
              <a:off x="9173705" y="948194"/>
              <a:ext cx="2879724" cy="2519364"/>
            </a:xfrm>
            <a:prstGeom prst="ellipse">
              <a:avLst/>
            </a:prstGeom>
            <a:solidFill>
              <a:schemeClr val="bg1"/>
            </a:solidFill>
            <a:ln w="57150">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endParaRPr lang="ja-JP" altLang="ja-JP" b="1"/>
            </a:p>
          </p:txBody>
        </p:sp>
        <p:sp>
          <p:nvSpPr>
            <p:cNvPr id="28679" name="Oval 7"/>
            <p:cNvSpPr>
              <a:spLocks noChangeArrowheads="1"/>
            </p:cNvSpPr>
            <p:nvPr/>
          </p:nvSpPr>
          <p:spPr bwMode="auto">
            <a:xfrm>
              <a:off x="9666976" y="1449162"/>
              <a:ext cx="1800224" cy="1439864"/>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8680" name="Oval 8"/>
            <p:cNvSpPr>
              <a:spLocks noChangeArrowheads="1"/>
            </p:cNvSpPr>
            <p:nvPr/>
          </p:nvSpPr>
          <p:spPr bwMode="auto">
            <a:xfrm>
              <a:off x="9451074" y="2096863"/>
              <a:ext cx="1079500" cy="936625"/>
            </a:xfrm>
            <a:prstGeom prst="ellipse">
              <a:avLst/>
            </a:prstGeom>
            <a:solidFill>
              <a:srgbClr val="F4FAF6"/>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dirty="0"/>
                <a:t>身体感覚</a:t>
              </a:r>
              <a:endParaRPr lang="en-US" altLang="ja-JP" sz="1800" b="1" dirty="0"/>
            </a:p>
          </p:txBody>
        </p:sp>
        <p:sp>
          <p:nvSpPr>
            <p:cNvPr id="28681" name="Oval 9"/>
            <p:cNvSpPr>
              <a:spLocks noChangeArrowheads="1"/>
            </p:cNvSpPr>
            <p:nvPr/>
          </p:nvSpPr>
          <p:spPr bwMode="auto">
            <a:xfrm>
              <a:off x="10027337" y="1161824"/>
              <a:ext cx="1079500" cy="936625"/>
            </a:xfrm>
            <a:prstGeom prst="ellipse">
              <a:avLst/>
            </a:prstGeom>
            <a:solidFill>
              <a:srgbClr val="F4FAF6"/>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dirty="0"/>
                <a:t>通常感覚</a:t>
              </a:r>
              <a:endParaRPr lang="en-US" altLang="ja-JP" sz="1800" b="1" dirty="0"/>
            </a:p>
          </p:txBody>
        </p:sp>
        <p:sp>
          <p:nvSpPr>
            <p:cNvPr id="28687" name="Oval 8"/>
            <p:cNvSpPr>
              <a:spLocks noChangeArrowheads="1"/>
            </p:cNvSpPr>
            <p:nvPr/>
          </p:nvSpPr>
          <p:spPr bwMode="auto">
            <a:xfrm>
              <a:off x="10676628" y="2096861"/>
              <a:ext cx="1079500" cy="936625"/>
            </a:xfrm>
            <a:prstGeom prst="ellipse">
              <a:avLst/>
            </a:prstGeom>
            <a:solidFill>
              <a:srgbClr val="F4FAF6"/>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dirty="0"/>
                <a:t>超感覚</a:t>
              </a:r>
              <a:endParaRPr lang="en-US" altLang="ja-JP" sz="1800" b="1" dirty="0"/>
            </a:p>
          </p:txBody>
        </p:sp>
      </p:grpSp>
      <p:grpSp>
        <p:nvGrpSpPr>
          <p:cNvPr id="28" name="グループ化 27"/>
          <p:cNvGrpSpPr/>
          <p:nvPr/>
        </p:nvGrpSpPr>
        <p:grpSpPr>
          <a:xfrm>
            <a:off x="4437975" y="82738"/>
            <a:ext cx="2901177" cy="2420337"/>
            <a:chOff x="2424114" y="3789364"/>
            <a:chExt cx="2879725" cy="2519362"/>
          </a:xfrm>
        </p:grpSpPr>
        <p:sp>
          <p:nvSpPr>
            <p:cNvPr id="29" name="Oval 5"/>
            <p:cNvSpPr>
              <a:spLocks noChangeArrowheads="1"/>
            </p:cNvSpPr>
            <p:nvPr/>
          </p:nvSpPr>
          <p:spPr bwMode="auto">
            <a:xfrm>
              <a:off x="2424114" y="3789364"/>
              <a:ext cx="2879725" cy="2519362"/>
            </a:xfrm>
            <a:prstGeom prst="ellipse">
              <a:avLst/>
            </a:prstGeom>
            <a:solidFill>
              <a:schemeClr val="bg1"/>
            </a:solidFill>
            <a:ln w="57150">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endParaRPr lang="ja-JP" altLang="ja-JP" b="1"/>
            </a:p>
          </p:txBody>
        </p:sp>
        <p:grpSp>
          <p:nvGrpSpPr>
            <p:cNvPr id="30" name="Group 11"/>
            <p:cNvGrpSpPr>
              <a:grpSpLocks/>
            </p:cNvGrpSpPr>
            <p:nvPr/>
          </p:nvGrpSpPr>
          <p:grpSpPr bwMode="auto">
            <a:xfrm>
              <a:off x="2711450" y="3933826"/>
              <a:ext cx="2305050" cy="1871663"/>
              <a:chOff x="2018" y="981"/>
              <a:chExt cx="1452" cy="1179"/>
            </a:xfrm>
          </p:grpSpPr>
          <p:sp>
            <p:nvSpPr>
              <p:cNvPr id="31" name="Oval 12"/>
              <p:cNvSpPr>
                <a:spLocks noChangeArrowheads="1"/>
              </p:cNvSpPr>
              <p:nvPr/>
            </p:nvSpPr>
            <p:spPr bwMode="auto">
              <a:xfrm>
                <a:off x="2154" y="1162"/>
                <a:ext cx="1134" cy="907"/>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2" name="Oval 13"/>
              <p:cNvSpPr>
                <a:spLocks noChangeArrowheads="1"/>
              </p:cNvSpPr>
              <p:nvPr/>
            </p:nvSpPr>
            <p:spPr bwMode="auto">
              <a:xfrm>
                <a:off x="2018" y="1570"/>
                <a:ext cx="680" cy="590"/>
              </a:xfrm>
              <a:prstGeom prst="ellipse">
                <a:avLst/>
              </a:prstGeom>
              <a:solidFill>
                <a:srgbClr val="F4FAF6"/>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dirty="0"/>
                  <a:t>疼痛</a:t>
                </a:r>
                <a:endParaRPr lang="en-US" altLang="ja-JP" sz="1800" b="1" dirty="0"/>
              </a:p>
            </p:txBody>
          </p:sp>
          <p:sp>
            <p:nvSpPr>
              <p:cNvPr id="33" name="Oval 14"/>
              <p:cNvSpPr>
                <a:spLocks noChangeArrowheads="1"/>
              </p:cNvSpPr>
              <p:nvPr/>
            </p:nvSpPr>
            <p:spPr bwMode="auto">
              <a:xfrm>
                <a:off x="2381" y="981"/>
                <a:ext cx="680" cy="590"/>
              </a:xfrm>
              <a:prstGeom prst="ellipse">
                <a:avLst/>
              </a:prstGeom>
              <a:solidFill>
                <a:srgbClr val="F4FAF6"/>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dirty="0"/>
                  <a:t>過敏</a:t>
                </a:r>
              </a:p>
            </p:txBody>
          </p:sp>
          <p:sp>
            <p:nvSpPr>
              <p:cNvPr id="34" name="Oval 15"/>
              <p:cNvSpPr>
                <a:spLocks noChangeArrowheads="1"/>
              </p:cNvSpPr>
              <p:nvPr/>
            </p:nvSpPr>
            <p:spPr bwMode="auto">
              <a:xfrm>
                <a:off x="2790" y="1570"/>
                <a:ext cx="680" cy="590"/>
              </a:xfrm>
              <a:prstGeom prst="ellipse">
                <a:avLst/>
              </a:prstGeom>
              <a:solidFill>
                <a:srgbClr val="F4FAF6"/>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dirty="0"/>
                  <a:t>疲労</a:t>
                </a:r>
              </a:p>
            </p:txBody>
          </p:sp>
        </p:grpSp>
      </p:grpSp>
      <p:sp>
        <p:nvSpPr>
          <p:cNvPr id="37" name="Rectangle 23"/>
          <p:cNvSpPr>
            <a:spLocks noChangeArrowheads="1"/>
          </p:cNvSpPr>
          <p:nvPr/>
        </p:nvSpPr>
        <p:spPr bwMode="auto">
          <a:xfrm>
            <a:off x="4723489" y="3115027"/>
            <a:ext cx="2392590" cy="34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800" b="1" dirty="0">
                <a:solidFill>
                  <a:srgbClr val="FF0000"/>
                </a:solidFill>
              </a:rPr>
              <a:t>感覚過敏症</a:t>
            </a:r>
          </a:p>
        </p:txBody>
      </p:sp>
      <p:sp>
        <p:nvSpPr>
          <p:cNvPr id="28686" name="Rectangle 23"/>
          <p:cNvSpPr>
            <a:spLocks noChangeArrowheads="1"/>
          </p:cNvSpPr>
          <p:nvPr/>
        </p:nvSpPr>
        <p:spPr bwMode="auto">
          <a:xfrm>
            <a:off x="4532998" y="899874"/>
            <a:ext cx="2805446" cy="34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800" b="1" dirty="0">
                <a:solidFill>
                  <a:srgbClr val="FF0000"/>
                </a:solidFill>
              </a:rPr>
              <a:t>慢性疲労症候群</a:t>
            </a:r>
          </a:p>
        </p:txBody>
      </p:sp>
      <p:sp>
        <p:nvSpPr>
          <p:cNvPr id="28685" name="Rectangle 22"/>
          <p:cNvSpPr>
            <a:spLocks noChangeArrowheads="1"/>
          </p:cNvSpPr>
          <p:nvPr/>
        </p:nvSpPr>
        <p:spPr bwMode="auto">
          <a:xfrm>
            <a:off x="7216208" y="4229904"/>
            <a:ext cx="2809557" cy="34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800" b="1" dirty="0">
                <a:solidFill>
                  <a:srgbClr val="FF0000"/>
                </a:solidFill>
              </a:rPr>
              <a:t>発達性トラウマ症</a:t>
            </a:r>
          </a:p>
        </p:txBody>
      </p:sp>
      <p:grpSp>
        <p:nvGrpSpPr>
          <p:cNvPr id="35" name="グループ化 34"/>
          <p:cNvGrpSpPr/>
          <p:nvPr/>
        </p:nvGrpSpPr>
        <p:grpSpPr>
          <a:xfrm>
            <a:off x="4470631" y="4315100"/>
            <a:ext cx="2901177" cy="2420337"/>
            <a:chOff x="2424114" y="3789364"/>
            <a:chExt cx="2879725" cy="2519362"/>
          </a:xfrm>
        </p:grpSpPr>
        <p:sp>
          <p:nvSpPr>
            <p:cNvPr id="36" name="Oval 5"/>
            <p:cNvSpPr>
              <a:spLocks noChangeArrowheads="1"/>
            </p:cNvSpPr>
            <p:nvPr/>
          </p:nvSpPr>
          <p:spPr bwMode="auto">
            <a:xfrm>
              <a:off x="2424114" y="3789364"/>
              <a:ext cx="2879725" cy="2519362"/>
            </a:xfrm>
            <a:prstGeom prst="ellipse">
              <a:avLst/>
            </a:prstGeom>
            <a:solidFill>
              <a:schemeClr val="bg1"/>
            </a:solidFill>
            <a:ln w="57150">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endParaRPr lang="ja-JP" altLang="ja-JP" b="1"/>
            </a:p>
          </p:txBody>
        </p:sp>
        <p:grpSp>
          <p:nvGrpSpPr>
            <p:cNvPr id="38" name="Group 11"/>
            <p:cNvGrpSpPr>
              <a:grpSpLocks/>
            </p:cNvGrpSpPr>
            <p:nvPr/>
          </p:nvGrpSpPr>
          <p:grpSpPr bwMode="auto">
            <a:xfrm>
              <a:off x="2711450" y="3933826"/>
              <a:ext cx="2305050" cy="1871663"/>
              <a:chOff x="2018" y="981"/>
              <a:chExt cx="1452" cy="1179"/>
            </a:xfrm>
          </p:grpSpPr>
          <p:sp>
            <p:nvSpPr>
              <p:cNvPr id="39" name="Oval 12"/>
              <p:cNvSpPr>
                <a:spLocks noChangeArrowheads="1"/>
              </p:cNvSpPr>
              <p:nvPr/>
            </p:nvSpPr>
            <p:spPr bwMode="auto">
              <a:xfrm>
                <a:off x="2154" y="1162"/>
                <a:ext cx="1134" cy="907"/>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40" name="Oval 13"/>
              <p:cNvSpPr>
                <a:spLocks noChangeArrowheads="1"/>
              </p:cNvSpPr>
              <p:nvPr/>
            </p:nvSpPr>
            <p:spPr bwMode="auto">
              <a:xfrm>
                <a:off x="2018" y="1570"/>
                <a:ext cx="680" cy="590"/>
              </a:xfrm>
              <a:prstGeom prst="ellipse">
                <a:avLst/>
              </a:prstGeom>
              <a:solidFill>
                <a:srgbClr val="F4FAF6"/>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endParaRPr lang="en-US" altLang="ja-JP" sz="1800" b="1" dirty="0"/>
              </a:p>
            </p:txBody>
          </p:sp>
          <p:sp>
            <p:nvSpPr>
              <p:cNvPr id="41" name="Oval 14"/>
              <p:cNvSpPr>
                <a:spLocks noChangeArrowheads="1"/>
              </p:cNvSpPr>
              <p:nvPr/>
            </p:nvSpPr>
            <p:spPr bwMode="auto">
              <a:xfrm>
                <a:off x="2381" y="981"/>
                <a:ext cx="680" cy="590"/>
              </a:xfrm>
              <a:prstGeom prst="ellipse">
                <a:avLst/>
              </a:prstGeom>
              <a:solidFill>
                <a:srgbClr val="F4FAF6"/>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endParaRPr lang="ja-JP" altLang="en-US" sz="1800" b="1" dirty="0"/>
              </a:p>
            </p:txBody>
          </p:sp>
          <p:sp>
            <p:nvSpPr>
              <p:cNvPr id="42" name="Oval 15"/>
              <p:cNvSpPr>
                <a:spLocks noChangeArrowheads="1"/>
              </p:cNvSpPr>
              <p:nvPr/>
            </p:nvSpPr>
            <p:spPr bwMode="auto">
              <a:xfrm>
                <a:off x="2790" y="1570"/>
                <a:ext cx="680" cy="590"/>
              </a:xfrm>
              <a:prstGeom prst="ellipse">
                <a:avLst/>
              </a:prstGeom>
              <a:solidFill>
                <a:srgbClr val="F4FAF6"/>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endParaRPr lang="ja-JP" altLang="en-US" sz="1800" b="1" dirty="0"/>
              </a:p>
            </p:txBody>
          </p:sp>
        </p:grpSp>
      </p:grpSp>
      <p:grpSp>
        <p:nvGrpSpPr>
          <p:cNvPr id="51" name="グループ化 50"/>
          <p:cNvGrpSpPr/>
          <p:nvPr/>
        </p:nvGrpSpPr>
        <p:grpSpPr>
          <a:xfrm>
            <a:off x="7196413" y="966654"/>
            <a:ext cx="2901177" cy="2420337"/>
            <a:chOff x="2424114" y="3789364"/>
            <a:chExt cx="2879725" cy="2519362"/>
          </a:xfrm>
        </p:grpSpPr>
        <p:sp>
          <p:nvSpPr>
            <p:cNvPr id="52" name="Oval 5"/>
            <p:cNvSpPr>
              <a:spLocks noChangeArrowheads="1"/>
            </p:cNvSpPr>
            <p:nvPr/>
          </p:nvSpPr>
          <p:spPr bwMode="auto">
            <a:xfrm>
              <a:off x="2424114" y="3789364"/>
              <a:ext cx="2879725" cy="2519362"/>
            </a:xfrm>
            <a:prstGeom prst="ellipse">
              <a:avLst/>
            </a:prstGeom>
            <a:solidFill>
              <a:schemeClr val="bg1"/>
            </a:solidFill>
            <a:ln w="57150">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endParaRPr lang="ja-JP" altLang="ja-JP" b="1"/>
            </a:p>
          </p:txBody>
        </p:sp>
        <p:grpSp>
          <p:nvGrpSpPr>
            <p:cNvPr id="53" name="Group 11"/>
            <p:cNvGrpSpPr>
              <a:grpSpLocks/>
            </p:cNvGrpSpPr>
            <p:nvPr/>
          </p:nvGrpSpPr>
          <p:grpSpPr bwMode="auto">
            <a:xfrm>
              <a:off x="2711450" y="3933826"/>
              <a:ext cx="2305050" cy="1871663"/>
              <a:chOff x="2018" y="981"/>
              <a:chExt cx="1452" cy="1179"/>
            </a:xfrm>
          </p:grpSpPr>
          <p:sp>
            <p:nvSpPr>
              <p:cNvPr id="54" name="Oval 12"/>
              <p:cNvSpPr>
                <a:spLocks noChangeArrowheads="1"/>
              </p:cNvSpPr>
              <p:nvPr/>
            </p:nvSpPr>
            <p:spPr bwMode="auto">
              <a:xfrm>
                <a:off x="2154" y="1162"/>
                <a:ext cx="1134" cy="907"/>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5" name="Oval 13"/>
              <p:cNvSpPr>
                <a:spLocks noChangeArrowheads="1"/>
              </p:cNvSpPr>
              <p:nvPr/>
            </p:nvSpPr>
            <p:spPr bwMode="auto">
              <a:xfrm>
                <a:off x="2018" y="1570"/>
                <a:ext cx="680" cy="590"/>
              </a:xfrm>
              <a:prstGeom prst="ellipse">
                <a:avLst/>
              </a:prstGeom>
              <a:solidFill>
                <a:srgbClr val="F4FAF6"/>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endParaRPr lang="en-US" altLang="ja-JP" sz="1800" b="1" dirty="0"/>
              </a:p>
            </p:txBody>
          </p:sp>
          <p:sp>
            <p:nvSpPr>
              <p:cNvPr id="56" name="Oval 14"/>
              <p:cNvSpPr>
                <a:spLocks noChangeArrowheads="1"/>
              </p:cNvSpPr>
              <p:nvPr/>
            </p:nvSpPr>
            <p:spPr bwMode="auto">
              <a:xfrm>
                <a:off x="2381" y="981"/>
                <a:ext cx="680" cy="590"/>
              </a:xfrm>
              <a:prstGeom prst="ellipse">
                <a:avLst/>
              </a:prstGeom>
              <a:solidFill>
                <a:srgbClr val="F4FAF6"/>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endParaRPr lang="ja-JP" altLang="en-US" sz="1800" b="1" dirty="0"/>
              </a:p>
            </p:txBody>
          </p:sp>
          <p:sp>
            <p:nvSpPr>
              <p:cNvPr id="57" name="Oval 15"/>
              <p:cNvSpPr>
                <a:spLocks noChangeArrowheads="1"/>
              </p:cNvSpPr>
              <p:nvPr/>
            </p:nvSpPr>
            <p:spPr bwMode="auto">
              <a:xfrm>
                <a:off x="2790" y="1570"/>
                <a:ext cx="680" cy="590"/>
              </a:xfrm>
              <a:prstGeom prst="ellipse">
                <a:avLst/>
              </a:prstGeom>
              <a:solidFill>
                <a:srgbClr val="F4FAF6"/>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endParaRPr lang="ja-JP" altLang="en-US" sz="1800" b="1" dirty="0"/>
              </a:p>
            </p:txBody>
          </p:sp>
        </p:grpSp>
      </p:grpSp>
      <p:grpSp>
        <p:nvGrpSpPr>
          <p:cNvPr id="58" name="グループ化 57"/>
          <p:cNvGrpSpPr/>
          <p:nvPr/>
        </p:nvGrpSpPr>
        <p:grpSpPr>
          <a:xfrm>
            <a:off x="1666463" y="896983"/>
            <a:ext cx="2901177" cy="2420337"/>
            <a:chOff x="2424114" y="3789364"/>
            <a:chExt cx="2879725" cy="2519362"/>
          </a:xfrm>
        </p:grpSpPr>
        <p:sp>
          <p:nvSpPr>
            <p:cNvPr id="59" name="Oval 5"/>
            <p:cNvSpPr>
              <a:spLocks noChangeArrowheads="1"/>
            </p:cNvSpPr>
            <p:nvPr/>
          </p:nvSpPr>
          <p:spPr bwMode="auto">
            <a:xfrm>
              <a:off x="2424114" y="3789364"/>
              <a:ext cx="2879725" cy="2519362"/>
            </a:xfrm>
            <a:prstGeom prst="ellipse">
              <a:avLst/>
            </a:prstGeom>
            <a:solidFill>
              <a:schemeClr val="bg1"/>
            </a:solidFill>
            <a:ln w="57150">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endParaRPr lang="ja-JP" altLang="ja-JP" b="1"/>
            </a:p>
          </p:txBody>
        </p:sp>
        <p:grpSp>
          <p:nvGrpSpPr>
            <p:cNvPr id="60" name="Group 11"/>
            <p:cNvGrpSpPr>
              <a:grpSpLocks/>
            </p:cNvGrpSpPr>
            <p:nvPr/>
          </p:nvGrpSpPr>
          <p:grpSpPr bwMode="auto">
            <a:xfrm>
              <a:off x="2711450" y="3933826"/>
              <a:ext cx="2305050" cy="1871663"/>
              <a:chOff x="2018" y="981"/>
              <a:chExt cx="1452" cy="1179"/>
            </a:xfrm>
          </p:grpSpPr>
          <p:sp>
            <p:nvSpPr>
              <p:cNvPr id="61" name="Oval 12"/>
              <p:cNvSpPr>
                <a:spLocks noChangeArrowheads="1"/>
              </p:cNvSpPr>
              <p:nvPr/>
            </p:nvSpPr>
            <p:spPr bwMode="auto">
              <a:xfrm>
                <a:off x="2154" y="1162"/>
                <a:ext cx="1134" cy="907"/>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62" name="Oval 13"/>
              <p:cNvSpPr>
                <a:spLocks noChangeArrowheads="1"/>
              </p:cNvSpPr>
              <p:nvPr/>
            </p:nvSpPr>
            <p:spPr bwMode="auto">
              <a:xfrm>
                <a:off x="2018" y="1570"/>
                <a:ext cx="680" cy="590"/>
              </a:xfrm>
              <a:prstGeom prst="ellipse">
                <a:avLst/>
              </a:prstGeom>
              <a:solidFill>
                <a:srgbClr val="F4FAF6"/>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endParaRPr lang="en-US" altLang="ja-JP" sz="1800" b="1" dirty="0"/>
              </a:p>
            </p:txBody>
          </p:sp>
          <p:sp>
            <p:nvSpPr>
              <p:cNvPr id="63" name="Oval 14"/>
              <p:cNvSpPr>
                <a:spLocks noChangeArrowheads="1"/>
              </p:cNvSpPr>
              <p:nvPr/>
            </p:nvSpPr>
            <p:spPr bwMode="auto">
              <a:xfrm>
                <a:off x="2381" y="981"/>
                <a:ext cx="680" cy="590"/>
              </a:xfrm>
              <a:prstGeom prst="ellipse">
                <a:avLst/>
              </a:prstGeom>
              <a:solidFill>
                <a:srgbClr val="F4FAF6"/>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endParaRPr lang="ja-JP" altLang="en-US" sz="1800" b="1" dirty="0"/>
              </a:p>
            </p:txBody>
          </p:sp>
          <p:sp>
            <p:nvSpPr>
              <p:cNvPr id="64" name="Oval 15"/>
              <p:cNvSpPr>
                <a:spLocks noChangeArrowheads="1"/>
              </p:cNvSpPr>
              <p:nvPr/>
            </p:nvSpPr>
            <p:spPr bwMode="auto">
              <a:xfrm>
                <a:off x="2790" y="1570"/>
                <a:ext cx="680" cy="590"/>
              </a:xfrm>
              <a:prstGeom prst="ellipse">
                <a:avLst/>
              </a:prstGeom>
              <a:solidFill>
                <a:srgbClr val="F4FAF6"/>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endParaRPr lang="ja-JP" altLang="en-US" sz="1800" b="1" dirty="0"/>
              </a:p>
            </p:txBody>
          </p:sp>
        </p:grpSp>
      </p:grpSp>
      <p:sp>
        <p:nvSpPr>
          <p:cNvPr id="65" name="Rectangle 21"/>
          <p:cNvSpPr>
            <a:spLocks noChangeArrowheads="1"/>
          </p:cNvSpPr>
          <p:nvPr/>
        </p:nvSpPr>
        <p:spPr bwMode="auto">
          <a:xfrm>
            <a:off x="7537782" y="1763378"/>
            <a:ext cx="2155884" cy="34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800" b="1" dirty="0">
                <a:solidFill>
                  <a:srgbClr val="0000CC"/>
                </a:solidFill>
              </a:rPr>
              <a:t>電磁波過敏症</a:t>
            </a:r>
          </a:p>
        </p:txBody>
      </p:sp>
      <p:sp>
        <p:nvSpPr>
          <p:cNvPr id="66" name="Rectangle 21"/>
          <p:cNvSpPr>
            <a:spLocks noChangeArrowheads="1"/>
          </p:cNvSpPr>
          <p:nvPr/>
        </p:nvSpPr>
        <p:spPr bwMode="auto">
          <a:xfrm>
            <a:off x="4803282" y="5207622"/>
            <a:ext cx="2155884" cy="34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800" b="1" dirty="0">
                <a:solidFill>
                  <a:srgbClr val="0000CC"/>
                </a:solidFill>
              </a:rPr>
              <a:t>線維筋痛症</a:t>
            </a:r>
          </a:p>
        </p:txBody>
      </p:sp>
      <p:sp>
        <p:nvSpPr>
          <p:cNvPr id="50" name="Rectangle 21"/>
          <p:cNvSpPr>
            <a:spLocks noChangeArrowheads="1"/>
          </p:cNvSpPr>
          <p:nvPr/>
        </p:nvSpPr>
        <p:spPr bwMode="auto">
          <a:xfrm>
            <a:off x="2121043" y="1728542"/>
            <a:ext cx="2155884" cy="34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800" b="1" dirty="0">
                <a:solidFill>
                  <a:srgbClr val="0000CC"/>
                </a:solidFill>
              </a:rPr>
              <a:t>化学物質過敏症</a:t>
            </a:r>
          </a:p>
        </p:txBody>
      </p:sp>
      <p:sp>
        <p:nvSpPr>
          <p:cNvPr id="2" name="スライド番号プレースホルダー 1"/>
          <p:cNvSpPr>
            <a:spLocks noGrp="1"/>
          </p:cNvSpPr>
          <p:nvPr>
            <p:ph type="sldNum" sz="quarter" idx="12"/>
          </p:nvPr>
        </p:nvSpPr>
        <p:spPr/>
        <p:txBody>
          <a:bodyPr/>
          <a:lstStyle/>
          <a:p>
            <a:fld id="{DC0F30EA-423F-449D-A3CC-24E3AB670461}" type="slidenum">
              <a:rPr kumimoji="1" lang="ja-JP" altLang="en-US" smtClean="0"/>
              <a:t>24</a:t>
            </a:fld>
            <a:endParaRPr kumimoji="1" lang="ja-JP" altLang="en-US"/>
          </a:p>
        </p:txBody>
      </p:sp>
      <p:sp>
        <p:nvSpPr>
          <p:cNvPr id="5" name="テキスト ボックス 4"/>
          <p:cNvSpPr txBox="1"/>
          <p:nvPr/>
        </p:nvSpPr>
        <p:spPr>
          <a:xfrm>
            <a:off x="116896" y="75501"/>
            <a:ext cx="4629433" cy="646331"/>
          </a:xfrm>
          <a:prstGeom prst="rect">
            <a:avLst/>
          </a:prstGeom>
          <a:noFill/>
        </p:spPr>
        <p:txBody>
          <a:bodyPr wrap="square" rtlCol="0">
            <a:spAutoFit/>
          </a:bodyPr>
          <a:lstStyle/>
          <a:p>
            <a:r>
              <a:rPr lang="ja-JP" altLang="en-US" sz="3600" dirty="0">
                <a:solidFill>
                  <a:srgbClr val="0E24F0"/>
                </a:solidFill>
                <a:latin typeface="ＭＳ Ｐゴシック" panose="020B0600070205080204" pitchFamily="50" charset="-128"/>
                <a:ea typeface="ＭＳ Ｐゴシック" panose="020B0600070205080204" pitchFamily="50" charset="-128"/>
              </a:rPr>
              <a:t>　</a:t>
            </a:r>
            <a:r>
              <a:rPr kumimoji="1" lang="ja-JP" altLang="en-US" sz="3600" dirty="0">
                <a:solidFill>
                  <a:srgbClr val="0E24F0"/>
                </a:solidFill>
                <a:latin typeface="ＭＳ Ｐゴシック" panose="020B0600070205080204" pitchFamily="50" charset="-128"/>
                <a:ea typeface="ＭＳ Ｐゴシック" panose="020B0600070205080204" pitchFamily="50" charset="-128"/>
              </a:rPr>
              <a:t>過敏症を呈する疾患</a:t>
            </a:r>
          </a:p>
        </p:txBody>
      </p:sp>
      <p:sp>
        <p:nvSpPr>
          <p:cNvPr id="68" name="テキスト ボックス 67"/>
          <p:cNvSpPr txBox="1"/>
          <p:nvPr/>
        </p:nvSpPr>
        <p:spPr>
          <a:xfrm>
            <a:off x="7020014" y="38070"/>
            <a:ext cx="5347303" cy="646331"/>
          </a:xfrm>
          <a:prstGeom prst="rect">
            <a:avLst/>
          </a:prstGeom>
          <a:noFill/>
        </p:spPr>
        <p:txBody>
          <a:bodyPr wrap="square" rtlCol="0">
            <a:spAutoFit/>
          </a:bodyPr>
          <a:lstStyle/>
          <a:p>
            <a:r>
              <a:rPr kumimoji="1" lang="ja-JP" altLang="en-US" sz="3600" u="sng" dirty="0">
                <a:solidFill>
                  <a:srgbClr val="00B050"/>
                </a:solidFill>
                <a:latin typeface="ＭＳ Ｐゴシック" panose="020B0600070205080204" pitchFamily="50" charset="-128"/>
                <a:ea typeface="ＭＳ Ｐゴシック" panose="020B0600070205080204" pitchFamily="50" charset="-128"/>
              </a:rPr>
              <a:t>脳と体の慢性炎症が原因</a:t>
            </a:r>
          </a:p>
        </p:txBody>
      </p:sp>
      <p:sp>
        <p:nvSpPr>
          <p:cNvPr id="7" name="日付プレースホルダー 6"/>
          <p:cNvSpPr>
            <a:spLocks noGrp="1"/>
          </p:cNvSpPr>
          <p:nvPr>
            <p:ph type="dt" sz="half" idx="10"/>
          </p:nvPr>
        </p:nvSpPr>
        <p:spPr/>
        <p:txBody>
          <a:bodyPr/>
          <a:lstStyle/>
          <a:p>
            <a:r>
              <a:rPr kumimoji="1" lang="en-US" altLang="ja-JP"/>
              <a:t>2022/12/5</a:t>
            </a:r>
            <a:r>
              <a:rPr kumimoji="1" lang="ja-JP" altLang="en-US"/>
              <a:t>十勝むつみのクリニック</a:t>
            </a:r>
          </a:p>
        </p:txBody>
      </p:sp>
    </p:spTree>
    <p:extLst>
      <p:ext uri="{BB962C8B-B14F-4D97-AF65-F5344CB8AC3E}">
        <p14:creationId xmlns:p14="http://schemas.microsoft.com/office/powerpoint/2010/main" val="20070353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サブタイトル 2"/>
          <p:cNvSpPr txBox="1">
            <a:spLocks/>
          </p:cNvSpPr>
          <p:nvPr/>
        </p:nvSpPr>
        <p:spPr>
          <a:xfrm>
            <a:off x="2439444" y="1232452"/>
            <a:ext cx="8088312" cy="5123898"/>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en-US" altLang="ja-JP" sz="3600" dirty="0">
                <a:latin typeface="ＭＳ Ｐゴシック" panose="020B0600070205080204" pitchFamily="50" charset="-128"/>
                <a:ea typeface="ＭＳ Ｐゴシック" panose="020B0600070205080204" pitchFamily="50" charset="-128"/>
              </a:rPr>
              <a:t>【</a:t>
            </a:r>
            <a:r>
              <a:rPr lang="ja-JP" altLang="en-US" sz="3600" dirty="0">
                <a:latin typeface="ＭＳ Ｐゴシック" panose="020B0600070205080204" pitchFamily="50" charset="-128"/>
                <a:ea typeface="ＭＳ Ｐゴシック" panose="020B0600070205080204" pitchFamily="50" charset="-128"/>
              </a:rPr>
              <a:t>特殊感覚</a:t>
            </a:r>
            <a:r>
              <a:rPr lang="en-US" altLang="ja-JP" sz="3600" dirty="0">
                <a:latin typeface="ＭＳ Ｐゴシック" panose="020B0600070205080204" pitchFamily="50" charset="-128"/>
                <a:ea typeface="ＭＳ Ｐゴシック" panose="020B0600070205080204" pitchFamily="50" charset="-128"/>
              </a:rPr>
              <a:t>】</a:t>
            </a:r>
            <a:r>
              <a:rPr lang="ja-JP" altLang="en-US" sz="3600" dirty="0">
                <a:latin typeface="ＭＳ Ｐゴシック" panose="020B0600070205080204" pitchFamily="50" charset="-128"/>
                <a:ea typeface="ＭＳ Ｐゴシック" panose="020B0600070205080204" pitchFamily="50" charset="-128"/>
              </a:rPr>
              <a:t>　視覚・聴覚・</a:t>
            </a:r>
            <a:endParaRPr lang="en-US" altLang="ja-JP" sz="3600" dirty="0">
              <a:latin typeface="ＭＳ Ｐゴシック" panose="020B0600070205080204" pitchFamily="50" charset="-128"/>
              <a:ea typeface="ＭＳ Ｐゴシック" panose="020B0600070205080204" pitchFamily="50" charset="-128"/>
            </a:endParaRPr>
          </a:p>
          <a:p>
            <a:pPr algn="l"/>
            <a:r>
              <a:rPr lang="ja-JP" altLang="en-US" sz="3600" dirty="0">
                <a:latin typeface="ＭＳ Ｐゴシック" panose="020B0600070205080204" pitchFamily="50" charset="-128"/>
                <a:ea typeface="ＭＳ Ｐゴシック" panose="020B0600070205080204" pitchFamily="50" charset="-128"/>
              </a:rPr>
              <a:t>　　　　　　　　　味覚・嗅覚（化学感覚）</a:t>
            </a:r>
            <a:endParaRPr lang="en-US" altLang="ja-JP" sz="3600" dirty="0">
              <a:latin typeface="ＭＳ Ｐゴシック" panose="020B0600070205080204" pitchFamily="50" charset="-128"/>
              <a:ea typeface="ＭＳ Ｐゴシック" panose="020B0600070205080204" pitchFamily="50" charset="-128"/>
            </a:endParaRPr>
          </a:p>
          <a:p>
            <a:pPr algn="l"/>
            <a:r>
              <a:rPr lang="ja-JP" altLang="en-US" sz="3600" dirty="0">
                <a:latin typeface="ＭＳ Ｐゴシック" panose="020B0600070205080204" pitchFamily="50" charset="-128"/>
                <a:ea typeface="ＭＳ Ｐゴシック" panose="020B0600070205080204" pitchFamily="50" charset="-128"/>
              </a:rPr>
              <a:t>　　　　　　　　　前庭感覚（気圧感覚）</a:t>
            </a:r>
            <a:endParaRPr lang="en-US" altLang="ja-JP" sz="3600" dirty="0">
              <a:latin typeface="ＭＳ Ｐゴシック" panose="020B0600070205080204" pitchFamily="50" charset="-128"/>
              <a:ea typeface="ＭＳ Ｐゴシック" panose="020B0600070205080204" pitchFamily="50" charset="-128"/>
            </a:endParaRPr>
          </a:p>
          <a:p>
            <a:pPr algn="l"/>
            <a:endParaRPr lang="en-US" altLang="ja-JP" sz="3600" dirty="0">
              <a:latin typeface="ＭＳ Ｐゴシック" panose="020B0600070205080204" pitchFamily="50" charset="-128"/>
              <a:ea typeface="ＭＳ Ｐゴシック" panose="020B0600070205080204" pitchFamily="50" charset="-128"/>
            </a:endParaRPr>
          </a:p>
          <a:p>
            <a:pPr algn="l"/>
            <a:r>
              <a:rPr lang="en-US" altLang="ja-JP" sz="3600" dirty="0">
                <a:latin typeface="ＭＳ Ｐゴシック" panose="020B0600070205080204" pitchFamily="50" charset="-128"/>
                <a:ea typeface="ＭＳ Ｐゴシック" panose="020B0600070205080204" pitchFamily="50" charset="-128"/>
              </a:rPr>
              <a:t>【</a:t>
            </a:r>
            <a:r>
              <a:rPr lang="ja-JP" altLang="en-US" sz="3600" dirty="0">
                <a:solidFill>
                  <a:srgbClr val="FF0000"/>
                </a:solidFill>
                <a:latin typeface="ＭＳ Ｐゴシック" panose="020B0600070205080204" pitchFamily="50" charset="-128"/>
                <a:ea typeface="ＭＳ Ｐゴシック" panose="020B0600070205080204" pitchFamily="50" charset="-128"/>
              </a:rPr>
              <a:t>体性感覚</a:t>
            </a:r>
            <a:r>
              <a:rPr lang="en-US" altLang="ja-JP" sz="3600" dirty="0">
                <a:latin typeface="ＭＳ Ｐゴシック" panose="020B0600070205080204" pitchFamily="50" charset="-128"/>
                <a:ea typeface="ＭＳ Ｐゴシック" panose="020B0600070205080204" pitchFamily="50" charset="-128"/>
              </a:rPr>
              <a:t>】</a:t>
            </a:r>
            <a:r>
              <a:rPr lang="ja-JP" altLang="en-US" sz="3600" dirty="0">
                <a:latin typeface="ＭＳ Ｐゴシック" panose="020B0600070205080204" pitchFamily="50" charset="-128"/>
                <a:ea typeface="ＭＳ Ｐゴシック" panose="020B0600070205080204" pitchFamily="50" charset="-128"/>
              </a:rPr>
              <a:t>　</a:t>
            </a:r>
            <a:r>
              <a:rPr lang="ja-JP" altLang="en-US" sz="3600" dirty="0">
                <a:solidFill>
                  <a:srgbClr val="FF0000"/>
                </a:solidFill>
                <a:latin typeface="ＭＳ Ｐゴシック" panose="020B0600070205080204" pitchFamily="50" charset="-128"/>
                <a:ea typeface="ＭＳ Ｐゴシック" panose="020B0600070205080204" pitchFamily="50" charset="-128"/>
              </a:rPr>
              <a:t>触覚・温冷覚・圧痛覚　</a:t>
            </a:r>
            <a:endParaRPr lang="en-US" altLang="ja-JP" sz="3600" dirty="0">
              <a:solidFill>
                <a:srgbClr val="FF0000"/>
              </a:solidFill>
              <a:latin typeface="ＭＳ Ｐゴシック" panose="020B0600070205080204" pitchFamily="50" charset="-128"/>
              <a:ea typeface="ＭＳ Ｐゴシック" panose="020B0600070205080204" pitchFamily="50" charset="-128"/>
            </a:endParaRPr>
          </a:p>
          <a:p>
            <a:pPr algn="l"/>
            <a:r>
              <a:rPr lang="ja-JP" altLang="en-US" sz="3600" dirty="0">
                <a:solidFill>
                  <a:srgbClr val="FF0000"/>
                </a:solidFill>
                <a:latin typeface="ＭＳ Ｐゴシック" panose="020B0600070205080204" pitchFamily="50" charset="-128"/>
                <a:ea typeface="ＭＳ Ｐゴシック" panose="020B0600070205080204" pitchFamily="50" charset="-128"/>
              </a:rPr>
              <a:t>　　　　　　　　　深部感覚・筋感覚</a:t>
            </a:r>
            <a:endParaRPr lang="en-US" altLang="ja-JP" sz="3600" dirty="0">
              <a:solidFill>
                <a:srgbClr val="FF0000"/>
              </a:solidFill>
              <a:latin typeface="ＭＳ Ｐゴシック" panose="020B0600070205080204" pitchFamily="50" charset="-128"/>
              <a:ea typeface="ＭＳ Ｐゴシック" panose="020B0600070205080204" pitchFamily="50" charset="-128"/>
            </a:endParaRPr>
          </a:p>
          <a:p>
            <a:pPr algn="l"/>
            <a:r>
              <a:rPr lang="ja-JP" altLang="en-US" sz="3600" dirty="0">
                <a:latin typeface="ＭＳ Ｐゴシック" panose="020B0600070205080204" pitchFamily="50" charset="-128"/>
                <a:ea typeface="ＭＳ Ｐゴシック" panose="020B0600070205080204" pitchFamily="50" charset="-128"/>
              </a:rPr>
              <a:t>　</a:t>
            </a:r>
          </a:p>
          <a:p>
            <a:pPr algn="l"/>
            <a:r>
              <a:rPr lang="en-US" altLang="ja-JP" sz="3600" dirty="0">
                <a:latin typeface="ＭＳ Ｐゴシック" panose="020B0600070205080204" pitchFamily="50" charset="-128"/>
                <a:ea typeface="ＭＳ Ｐゴシック" panose="020B0600070205080204" pitchFamily="50" charset="-128"/>
              </a:rPr>
              <a:t>【</a:t>
            </a:r>
            <a:r>
              <a:rPr lang="ja-JP" altLang="en-US" sz="3600" dirty="0">
                <a:solidFill>
                  <a:srgbClr val="00B050"/>
                </a:solidFill>
                <a:latin typeface="ＭＳ Ｐゴシック" panose="020B0600070205080204" pitchFamily="50" charset="-128"/>
                <a:ea typeface="ＭＳ Ｐゴシック" panose="020B0600070205080204" pitchFamily="50" charset="-128"/>
              </a:rPr>
              <a:t>内受容感覚</a:t>
            </a:r>
            <a:r>
              <a:rPr lang="en-US" altLang="ja-JP" sz="3600" dirty="0">
                <a:latin typeface="ＭＳ Ｐゴシック" panose="020B0600070205080204" pitchFamily="50" charset="-128"/>
                <a:ea typeface="ＭＳ Ｐゴシック" panose="020B0600070205080204" pitchFamily="50" charset="-128"/>
              </a:rPr>
              <a:t>】</a:t>
            </a:r>
            <a:r>
              <a:rPr lang="ja-JP" altLang="en-US" sz="3600" dirty="0">
                <a:latin typeface="ＭＳ Ｐゴシック" panose="020B0600070205080204" pitchFamily="50" charset="-128"/>
                <a:ea typeface="ＭＳ Ｐゴシック" panose="020B0600070205080204" pitchFamily="50" charset="-128"/>
              </a:rPr>
              <a:t>　</a:t>
            </a:r>
            <a:r>
              <a:rPr lang="ja-JP" altLang="en-US" sz="3600" dirty="0">
                <a:solidFill>
                  <a:srgbClr val="00B050"/>
                </a:solidFill>
                <a:latin typeface="ＭＳ Ｐゴシック" panose="020B0600070205080204" pitchFamily="50" charset="-128"/>
                <a:ea typeface="ＭＳ Ｐゴシック" panose="020B0600070205080204" pitchFamily="50" charset="-128"/>
              </a:rPr>
              <a:t>内臓感覚・時間感覚</a:t>
            </a:r>
            <a:endParaRPr lang="en-US" altLang="ja-JP" sz="3600" dirty="0">
              <a:solidFill>
                <a:srgbClr val="00B050"/>
              </a:solidFill>
              <a:latin typeface="ＭＳ Ｐゴシック" panose="020B0600070205080204" pitchFamily="50" charset="-128"/>
              <a:ea typeface="ＭＳ Ｐゴシック" panose="020B0600070205080204" pitchFamily="50" charset="-128"/>
            </a:endParaRPr>
          </a:p>
          <a:p>
            <a:pPr algn="l"/>
            <a:endParaRPr lang="en-US" altLang="ja-JP" sz="3600" dirty="0">
              <a:solidFill>
                <a:srgbClr val="00B050"/>
              </a:solidFill>
              <a:latin typeface="ＭＳ Ｐゴシック" panose="020B0600070205080204" pitchFamily="50" charset="-128"/>
              <a:ea typeface="ＭＳ Ｐゴシック" panose="020B0600070205080204" pitchFamily="50" charset="-128"/>
            </a:endParaRPr>
          </a:p>
          <a:p>
            <a:pPr algn="l"/>
            <a:r>
              <a:rPr lang="en-US" altLang="ja-JP" sz="3600" dirty="0">
                <a:latin typeface="ＭＳ Ｐゴシック" panose="020B0600070205080204" pitchFamily="50" charset="-128"/>
                <a:ea typeface="ＭＳ Ｐゴシック" panose="020B0600070205080204" pitchFamily="50" charset="-128"/>
              </a:rPr>
              <a:t>【 </a:t>
            </a:r>
            <a:r>
              <a:rPr lang="ja-JP" altLang="en-US" sz="3600" dirty="0">
                <a:solidFill>
                  <a:srgbClr val="010ABF"/>
                </a:solidFill>
                <a:latin typeface="ＭＳ Ｐゴシック" panose="020B0600070205080204" pitchFamily="50" charset="-128"/>
                <a:ea typeface="ＭＳ Ｐゴシック" panose="020B0600070205080204" pitchFamily="50" charset="-128"/>
              </a:rPr>
              <a:t>超 感覚 </a:t>
            </a:r>
            <a:r>
              <a:rPr lang="en-US" altLang="ja-JP" sz="3600" dirty="0">
                <a:latin typeface="ＭＳ Ｐゴシック" panose="020B0600070205080204" pitchFamily="50" charset="-128"/>
                <a:ea typeface="ＭＳ Ｐゴシック" panose="020B0600070205080204" pitchFamily="50" charset="-128"/>
              </a:rPr>
              <a:t>】</a:t>
            </a:r>
            <a:r>
              <a:rPr lang="ja-JP" altLang="en-US" sz="3600" dirty="0">
                <a:latin typeface="ＭＳ Ｐゴシック" panose="020B0600070205080204" pitchFamily="50" charset="-128"/>
                <a:ea typeface="ＭＳ Ｐゴシック" panose="020B0600070205080204" pitchFamily="50" charset="-128"/>
              </a:rPr>
              <a:t>　</a:t>
            </a:r>
            <a:r>
              <a:rPr lang="ja-JP" altLang="en-US" sz="3600" dirty="0">
                <a:solidFill>
                  <a:srgbClr val="010ABF"/>
                </a:solidFill>
                <a:latin typeface="ＭＳ Ｐゴシック" panose="020B0600070205080204" pitchFamily="50" charset="-128"/>
                <a:ea typeface="ＭＳ Ｐゴシック" panose="020B0600070205080204" pitchFamily="50" charset="-128"/>
              </a:rPr>
              <a:t>磁場感覚・周波数感覚</a:t>
            </a:r>
            <a:endParaRPr lang="en-US" altLang="ja-JP" sz="3600" dirty="0">
              <a:solidFill>
                <a:srgbClr val="010ABF"/>
              </a:solidFill>
              <a:latin typeface="ＭＳ Ｐゴシック" panose="020B0600070205080204" pitchFamily="50" charset="-128"/>
              <a:ea typeface="ＭＳ Ｐゴシック" panose="020B0600070205080204" pitchFamily="50" charset="-128"/>
            </a:endParaRPr>
          </a:p>
          <a:p>
            <a:pPr algn="l"/>
            <a:r>
              <a:rPr lang="ja-JP" altLang="en-US" sz="3600" dirty="0">
                <a:solidFill>
                  <a:srgbClr val="010ABF"/>
                </a:solidFill>
                <a:latin typeface="ＭＳ Ｐゴシック" panose="020B0600070205080204" pitchFamily="50" charset="-128"/>
                <a:ea typeface="ＭＳ Ｐゴシック" panose="020B0600070205080204" pitchFamily="50" charset="-128"/>
              </a:rPr>
              <a:t>　　　　　　　　　（電磁気覚）</a:t>
            </a:r>
            <a:endParaRPr lang="en-US" altLang="ja-JP" sz="3600" dirty="0">
              <a:solidFill>
                <a:srgbClr val="010ABF"/>
              </a:solidFill>
              <a:latin typeface="ＭＳ Ｐゴシック" panose="020B0600070205080204" pitchFamily="50" charset="-128"/>
              <a:ea typeface="ＭＳ Ｐゴシック" panose="020B0600070205080204" pitchFamily="50" charset="-128"/>
            </a:endParaRPr>
          </a:p>
          <a:p>
            <a:pPr algn="l"/>
            <a:endParaRPr lang="ja-JP" altLang="en-US" sz="3600" dirty="0">
              <a:solidFill>
                <a:srgbClr val="00B050"/>
              </a:solidFill>
              <a:latin typeface="ＭＳ Ｐゴシック" panose="020B0600070205080204" pitchFamily="50" charset="-128"/>
              <a:ea typeface="ＭＳ Ｐゴシック" panose="020B0600070205080204" pitchFamily="50" charset="-128"/>
            </a:endParaRPr>
          </a:p>
          <a:p>
            <a:pPr algn="l"/>
            <a:endParaRPr lang="ja-JP" altLang="en-US" sz="2800" dirty="0">
              <a:latin typeface="ＭＳ Ｐゴシック" panose="020B0600070205080204" pitchFamily="50" charset="-128"/>
              <a:ea typeface="ＭＳ Ｐゴシック" panose="020B0600070205080204" pitchFamily="50" charset="-128"/>
            </a:endParaRPr>
          </a:p>
          <a:p>
            <a:pPr algn="l"/>
            <a:endParaRPr lang="ja-JP" altLang="en-US" sz="2800" dirty="0">
              <a:latin typeface="ＭＳ Ｐゴシック" panose="020B0600070205080204" pitchFamily="50" charset="-128"/>
              <a:ea typeface="ＭＳ Ｐゴシック" panose="020B0600070205080204" pitchFamily="50" charset="-128"/>
            </a:endParaRPr>
          </a:p>
        </p:txBody>
      </p:sp>
      <p:sp>
        <p:nvSpPr>
          <p:cNvPr id="2" name="スライド番号プレースホルダー 1"/>
          <p:cNvSpPr>
            <a:spLocks noGrp="1"/>
          </p:cNvSpPr>
          <p:nvPr>
            <p:ph type="sldNum" sz="quarter" idx="12"/>
          </p:nvPr>
        </p:nvSpPr>
        <p:spPr/>
        <p:txBody>
          <a:bodyPr/>
          <a:lstStyle/>
          <a:p>
            <a:fld id="{80409A0A-0DCA-46FD-94E1-008027922777}" type="slidenum">
              <a:rPr kumimoji="1" lang="ja-JP" altLang="en-US" smtClean="0"/>
              <a:t>25</a:t>
            </a:fld>
            <a:endParaRPr kumimoji="1" lang="ja-JP" altLang="en-US"/>
          </a:p>
        </p:txBody>
      </p:sp>
      <p:sp>
        <p:nvSpPr>
          <p:cNvPr id="5" name="Rectangle 2"/>
          <p:cNvSpPr>
            <a:spLocks noGrp="1" noChangeArrowheads="1"/>
          </p:cNvSpPr>
          <p:nvPr>
            <p:ph type="ctrTitle"/>
          </p:nvPr>
        </p:nvSpPr>
        <p:spPr>
          <a:xfrm>
            <a:off x="2051844" y="136525"/>
            <a:ext cx="8088312" cy="800099"/>
          </a:xfrm>
        </p:spPr>
        <p:txBody>
          <a:bodyPr/>
          <a:lstStyle/>
          <a:p>
            <a:pPr eaLnBrk="1" hangingPunct="1"/>
            <a:r>
              <a:rPr lang="ja-JP" altLang="en-US" sz="4800" dirty="0">
                <a:latin typeface="ＭＳ Ｐゴシック" panose="020B0600070205080204" pitchFamily="50" charset="-128"/>
                <a:ea typeface="ＭＳ Ｐゴシック" panose="020B0600070205080204" pitchFamily="50" charset="-128"/>
              </a:rPr>
              <a:t>感覚の多様性</a:t>
            </a:r>
          </a:p>
        </p:txBody>
      </p:sp>
      <p:sp>
        <p:nvSpPr>
          <p:cNvPr id="3" name="日付プレースホルダー 2"/>
          <p:cNvSpPr>
            <a:spLocks noGrp="1"/>
          </p:cNvSpPr>
          <p:nvPr>
            <p:ph type="dt" sz="half" idx="10"/>
          </p:nvPr>
        </p:nvSpPr>
        <p:spPr/>
        <p:txBody>
          <a:bodyPr/>
          <a:lstStyle/>
          <a:p>
            <a:r>
              <a:rPr kumimoji="1" lang="en-US" altLang="ja-JP"/>
              <a:t>2022/12/5</a:t>
            </a:r>
            <a:r>
              <a:rPr kumimoji="1" lang="ja-JP" altLang="en-US"/>
              <a:t>十勝むつみのクリニック</a:t>
            </a:r>
          </a:p>
        </p:txBody>
      </p:sp>
    </p:spTree>
    <p:extLst>
      <p:ext uri="{BB962C8B-B14F-4D97-AF65-F5344CB8AC3E}">
        <p14:creationId xmlns:p14="http://schemas.microsoft.com/office/powerpoint/2010/main" val="2534729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783771" y="563335"/>
            <a:ext cx="10760530" cy="5521325"/>
          </a:xfrm>
        </p:spPr>
        <p:txBody>
          <a:bodyPr rtlCol="0">
            <a:noAutofit/>
          </a:bodyPr>
          <a:lstStyle/>
          <a:p>
            <a:pPr algn="l"/>
            <a:r>
              <a:rPr lang="ja-JP" altLang="en-US" sz="3600" dirty="0">
                <a:latin typeface="ＭＳ Ｐゴシック" panose="020B0600070205080204" pitchFamily="50" charset="-128"/>
                <a:ea typeface="ＭＳ Ｐゴシック" panose="020B0600070205080204" pitchFamily="50" charset="-128"/>
              </a:rPr>
              <a:t>　　</a:t>
            </a:r>
            <a:r>
              <a:rPr lang="ja-JP" altLang="ja-JP" sz="3600" u="sng" dirty="0">
                <a:latin typeface="ＭＳ Ｐゴシック" panose="020B0600070205080204" pitchFamily="50" charset="-128"/>
                <a:ea typeface="ＭＳ Ｐゴシック" panose="020B0600070205080204" pitchFamily="50" charset="-128"/>
              </a:rPr>
              <a:t>発達障害問診チェックリスト</a:t>
            </a:r>
            <a:r>
              <a:rPr lang="ja-JP" altLang="en-US" sz="3600" u="sng" dirty="0">
                <a:latin typeface="ＭＳ Ｐゴシック" panose="020B0600070205080204" pitchFamily="50" charset="-128"/>
                <a:ea typeface="ＭＳ Ｐゴシック" panose="020B0600070205080204" pitchFamily="50" charset="-128"/>
              </a:rPr>
              <a:t>を用いて</a:t>
            </a:r>
            <a:r>
              <a:rPr lang="ja-JP" altLang="ja-JP" sz="3600" u="sng" dirty="0">
                <a:latin typeface="ＭＳ Ｐゴシック" panose="020B0600070205080204" pitchFamily="50" charset="-128"/>
                <a:ea typeface="ＭＳ Ｐゴシック" panose="020B0600070205080204" pitchFamily="50" charset="-128"/>
              </a:rPr>
              <a:t>調査した</a:t>
            </a:r>
            <a:endParaRPr lang="en-US" altLang="ja-JP" sz="3600" u="sng" dirty="0">
              <a:latin typeface="ＭＳ Ｐゴシック" panose="020B0600070205080204" pitchFamily="50" charset="-128"/>
              <a:ea typeface="ＭＳ Ｐゴシック" panose="020B0600070205080204" pitchFamily="50" charset="-128"/>
            </a:endParaRPr>
          </a:p>
          <a:p>
            <a:pPr algn="l"/>
            <a:r>
              <a:rPr lang="ja-JP" altLang="en-US" sz="3600" dirty="0">
                <a:latin typeface="ＭＳ Ｐゴシック" panose="020B0600070205080204" pitchFamily="50" charset="-128"/>
                <a:ea typeface="ＭＳ Ｐゴシック" panose="020B0600070205080204" pitchFamily="50" charset="-128"/>
              </a:rPr>
              <a:t>　　</a:t>
            </a:r>
            <a:r>
              <a:rPr lang="en-US" altLang="ja-JP" sz="3600" u="sng" dirty="0">
                <a:latin typeface="ＭＳ Ｐゴシック" panose="020B0600070205080204" pitchFamily="50" charset="-128"/>
                <a:ea typeface="ＭＳ Ｐゴシック" panose="020B0600070205080204" pitchFamily="50" charset="-128"/>
              </a:rPr>
              <a:t>4</a:t>
            </a:r>
            <a:r>
              <a:rPr lang="ja-JP" altLang="ja-JP" sz="3600" u="sng" dirty="0">
                <a:latin typeface="ＭＳ Ｐゴシック" panose="020B0600070205080204" pitchFamily="50" charset="-128"/>
                <a:ea typeface="ＭＳ Ｐゴシック" panose="020B0600070205080204" pitchFamily="50" charset="-128"/>
              </a:rPr>
              <a:t>歳以上</a:t>
            </a:r>
            <a:r>
              <a:rPr lang="en-US" altLang="ja-JP" sz="3600" u="sng" dirty="0">
                <a:latin typeface="ＭＳ Ｐゴシック" panose="020B0600070205080204" pitchFamily="50" charset="-128"/>
                <a:ea typeface="ＭＳ Ｐゴシック" panose="020B0600070205080204" pitchFamily="50" charset="-128"/>
              </a:rPr>
              <a:t>18</a:t>
            </a:r>
            <a:r>
              <a:rPr lang="ja-JP" altLang="ja-JP" sz="3600" u="sng" dirty="0">
                <a:latin typeface="ＭＳ Ｐゴシック" panose="020B0600070205080204" pitchFamily="50" charset="-128"/>
                <a:ea typeface="ＭＳ Ｐゴシック" panose="020B0600070205080204" pitchFamily="50" charset="-128"/>
              </a:rPr>
              <a:t>歳未満</a:t>
            </a:r>
            <a:r>
              <a:rPr lang="ja-JP" altLang="en-US" sz="3600" u="sng" dirty="0">
                <a:latin typeface="ＭＳ Ｐゴシック" panose="020B0600070205080204" pitchFamily="50" charset="-128"/>
                <a:ea typeface="ＭＳ Ｐゴシック" panose="020B0600070205080204" pitchFamily="50" charset="-128"/>
              </a:rPr>
              <a:t>の</a:t>
            </a:r>
            <a:r>
              <a:rPr lang="en-US" altLang="ja-JP" sz="3600" u="sng" dirty="0">
                <a:solidFill>
                  <a:srgbClr val="7030A0"/>
                </a:solidFill>
                <a:latin typeface="ＭＳ Ｐゴシック" panose="020B0600070205080204" pitchFamily="50" charset="-128"/>
                <a:ea typeface="ＭＳ Ｐゴシック" panose="020B0600070205080204" pitchFamily="50" charset="-128"/>
              </a:rPr>
              <a:t>476</a:t>
            </a:r>
            <a:r>
              <a:rPr lang="ja-JP" altLang="ja-JP" sz="3600" u="sng" dirty="0">
                <a:solidFill>
                  <a:srgbClr val="7030A0"/>
                </a:solidFill>
                <a:latin typeface="ＭＳ Ｐゴシック" panose="020B0600070205080204" pitchFamily="50" charset="-128"/>
                <a:ea typeface="ＭＳ Ｐゴシック" panose="020B0600070205080204" pitchFamily="50" charset="-128"/>
              </a:rPr>
              <a:t>名（男</a:t>
            </a:r>
            <a:r>
              <a:rPr lang="en-US" altLang="ja-JP" sz="3600" u="sng" dirty="0">
                <a:solidFill>
                  <a:srgbClr val="7030A0"/>
                </a:solidFill>
                <a:latin typeface="ＭＳ Ｐゴシック" panose="020B0600070205080204" pitchFamily="50" charset="-128"/>
                <a:ea typeface="ＭＳ Ｐゴシック" panose="020B0600070205080204" pitchFamily="50" charset="-128"/>
              </a:rPr>
              <a:t>366</a:t>
            </a:r>
            <a:r>
              <a:rPr lang="ja-JP" altLang="ja-JP" sz="3600" u="sng" dirty="0">
                <a:solidFill>
                  <a:srgbClr val="7030A0"/>
                </a:solidFill>
                <a:latin typeface="ＭＳ Ｐゴシック" panose="020B0600070205080204" pitchFamily="50" charset="-128"/>
                <a:ea typeface="ＭＳ Ｐゴシック" panose="020B0600070205080204" pitchFamily="50" charset="-128"/>
              </a:rPr>
              <a:t>名、女</a:t>
            </a:r>
            <a:r>
              <a:rPr lang="en-US" altLang="ja-JP" sz="3600" u="sng" dirty="0">
                <a:solidFill>
                  <a:srgbClr val="7030A0"/>
                </a:solidFill>
                <a:latin typeface="ＭＳ Ｐゴシック" panose="020B0600070205080204" pitchFamily="50" charset="-128"/>
                <a:ea typeface="ＭＳ Ｐゴシック" panose="020B0600070205080204" pitchFamily="50" charset="-128"/>
              </a:rPr>
              <a:t>110</a:t>
            </a:r>
            <a:r>
              <a:rPr lang="ja-JP" altLang="ja-JP" sz="3600" u="sng" dirty="0">
                <a:solidFill>
                  <a:srgbClr val="7030A0"/>
                </a:solidFill>
                <a:latin typeface="ＭＳ Ｐゴシック" panose="020B0600070205080204" pitchFamily="50" charset="-128"/>
                <a:ea typeface="ＭＳ Ｐゴシック" panose="020B0600070205080204" pitchFamily="50" charset="-128"/>
              </a:rPr>
              <a:t>名）</a:t>
            </a:r>
            <a:endParaRPr lang="en-US" altLang="ja-JP" sz="3600" u="sng" dirty="0">
              <a:solidFill>
                <a:srgbClr val="7030A0"/>
              </a:solidFill>
              <a:latin typeface="ＭＳ Ｐゴシック" panose="020B0600070205080204" pitchFamily="50" charset="-128"/>
              <a:ea typeface="ＭＳ Ｐゴシック" panose="020B0600070205080204" pitchFamily="50" charset="-128"/>
            </a:endParaRPr>
          </a:p>
          <a:p>
            <a:pPr marL="571500" indent="-571500" algn="l">
              <a:buFont typeface="Arial" panose="020B0604020202020204" pitchFamily="34" charset="0"/>
              <a:buChar char="•"/>
            </a:pPr>
            <a:r>
              <a:rPr lang="ja-JP" altLang="ja-JP" sz="3600" dirty="0">
                <a:latin typeface="ＭＳ Ｐゴシック" panose="020B0600070205080204" pitchFamily="50" charset="-128"/>
                <a:ea typeface="ＭＳ Ｐゴシック" panose="020B0600070205080204" pitchFamily="50" charset="-128"/>
              </a:rPr>
              <a:t>「</a:t>
            </a:r>
            <a:r>
              <a:rPr lang="ja-JP" altLang="ja-JP" sz="3600" dirty="0">
                <a:solidFill>
                  <a:srgbClr val="FF0000"/>
                </a:solidFill>
                <a:latin typeface="ＭＳ Ｐゴシック" panose="020B0600070205080204" pitchFamily="50" charset="-128"/>
                <a:ea typeface="ＭＳ Ｐゴシック" panose="020B0600070205080204" pitchFamily="50" charset="-128"/>
              </a:rPr>
              <a:t>見えないもの</a:t>
            </a:r>
            <a:r>
              <a:rPr lang="ja-JP" altLang="ja-JP" sz="3600" dirty="0">
                <a:latin typeface="ＭＳ Ｐゴシック" panose="020B0600070205080204" pitchFamily="50" charset="-128"/>
                <a:ea typeface="ＭＳ Ｐゴシック" panose="020B0600070205080204" pitchFamily="50" charset="-128"/>
              </a:rPr>
              <a:t>が見えた」</a:t>
            </a:r>
            <a:r>
              <a:rPr lang="ja-JP" altLang="en-US" sz="3600" dirty="0">
                <a:latin typeface="ＭＳ Ｐゴシック" panose="020B0600070205080204" pitchFamily="50" charset="-128"/>
                <a:ea typeface="ＭＳ Ｐゴシック" panose="020B0600070205080204" pitchFamily="50" charset="-128"/>
              </a:rPr>
              <a:t>・・・　　　　</a:t>
            </a:r>
            <a:r>
              <a:rPr lang="en-US" altLang="ja-JP" sz="3600" dirty="0">
                <a:latin typeface="ＭＳ Ｐゴシック" panose="020B0600070205080204" pitchFamily="50" charset="-128"/>
                <a:ea typeface="ＭＳ Ｐゴシック" panose="020B0600070205080204" pitchFamily="50" charset="-128"/>
              </a:rPr>
              <a:t>108</a:t>
            </a:r>
            <a:r>
              <a:rPr lang="ja-JP" altLang="ja-JP" sz="3600" dirty="0">
                <a:latin typeface="ＭＳ Ｐゴシック" panose="020B0600070205080204" pitchFamily="50" charset="-128"/>
                <a:ea typeface="ＭＳ Ｐゴシック" panose="020B0600070205080204" pitchFamily="50" charset="-128"/>
              </a:rPr>
              <a:t>名（</a:t>
            </a:r>
            <a:r>
              <a:rPr lang="en-US" altLang="ja-JP" sz="3600" dirty="0">
                <a:solidFill>
                  <a:srgbClr val="0000CC"/>
                </a:solidFill>
                <a:latin typeface="ＭＳ Ｐゴシック" panose="020B0600070205080204" pitchFamily="50" charset="-128"/>
                <a:ea typeface="ＭＳ Ｐゴシック" panose="020B0600070205080204" pitchFamily="50" charset="-128"/>
              </a:rPr>
              <a:t>22.7</a:t>
            </a:r>
            <a:r>
              <a:rPr lang="ja-JP" altLang="ja-JP" sz="3600" dirty="0">
                <a:solidFill>
                  <a:srgbClr val="0000CC"/>
                </a:solidFill>
                <a:latin typeface="ＭＳ Ｐゴシック" panose="020B0600070205080204" pitchFamily="50" charset="-128"/>
                <a:ea typeface="ＭＳ Ｐゴシック" panose="020B0600070205080204" pitchFamily="50" charset="-128"/>
              </a:rPr>
              <a:t>％</a:t>
            </a:r>
            <a:r>
              <a:rPr lang="ja-JP" altLang="ja-JP" sz="3600" dirty="0">
                <a:latin typeface="ＭＳ Ｐゴシック" panose="020B0600070205080204" pitchFamily="50" charset="-128"/>
                <a:ea typeface="ＭＳ Ｐゴシック" panose="020B0600070205080204" pitchFamily="50" charset="-128"/>
              </a:rPr>
              <a:t>）</a:t>
            </a:r>
            <a:endParaRPr lang="en-US" altLang="ja-JP" sz="3600" dirty="0">
              <a:latin typeface="ＭＳ Ｐゴシック" panose="020B0600070205080204" pitchFamily="50" charset="-128"/>
              <a:ea typeface="ＭＳ Ｐゴシック" panose="020B0600070205080204" pitchFamily="50" charset="-128"/>
            </a:endParaRPr>
          </a:p>
          <a:p>
            <a:pPr marL="571500" indent="-571500" algn="l">
              <a:buFont typeface="Arial" panose="020B0604020202020204" pitchFamily="34" charset="0"/>
              <a:buChar char="•"/>
            </a:pPr>
            <a:r>
              <a:rPr lang="ja-JP" altLang="ja-JP" sz="3600" dirty="0">
                <a:latin typeface="ＭＳ Ｐゴシック" panose="020B0600070205080204" pitchFamily="50" charset="-128"/>
                <a:ea typeface="ＭＳ Ｐゴシック" panose="020B0600070205080204" pitchFamily="50" charset="-128"/>
              </a:rPr>
              <a:t>「</a:t>
            </a:r>
            <a:r>
              <a:rPr lang="ja-JP" altLang="ja-JP" sz="3600" dirty="0">
                <a:solidFill>
                  <a:srgbClr val="FF0000"/>
                </a:solidFill>
                <a:latin typeface="ＭＳ Ｐゴシック" panose="020B0600070205080204" pitchFamily="50" charset="-128"/>
                <a:ea typeface="ＭＳ Ｐゴシック" panose="020B0600070205080204" pitchFamily="50" charset="-128"/>
              </a:rPr>
              <a:t>人の気持ち</a:t>
            </a:r>
            <a:r>
              <a:rPr lang="ja-JP" altLang="ja-JP" sz="3600" dirty="0">
                <a:latin typeface="ＭＳ Ｐゴシック" panose="020B0600070205080204" pitchFamily="50" charset="-128"/>
                <a:ea typeface="ＭＳ Ｐゴシック" panose="020B0600070205080204" pitchFamily="50" charset="-128"/>
              </a:rPr>
              <a:t>が読めた」</a:t>
            </a:r>
            <a:r>
              <a:rPr lang="ja-JP" altLang="en-US" sz="3600" dirty="0">
                <a:latin typeface="ＭＳ Ｐゴシック" panose="020B0600070205080204" pitchFamily="50" charset="-128"/>
                <a:ea typeface="ＭＳ Ｐゴシック" panose="020B0600070205080204" pitchFamily="50" charset="-128"/>
              </a:rPr>
              <a:t>・・・</a:t>
            </a:r>
            <a:r>
              <a:rPr lang="ja-JP" altLang="ja-JP" sz="3600" dirty="0">
                <a:solidFill>
                  <a:srgbClr val="00B050"/>
                </a:solidFill>
                <a:latin typeface="ＭＳ Ｐゴシック" panose="020B0600070205080204" pitchFamily="50" charset="-128"/>
                <a:ea typeface="ＭＳ Ｐゴシック" panose="020B0600070205080204" pitchFamily="50" charset="-128"/>
              </a:rPr>
              <a:t>幼児期</a:t>
            </a:r>
            <a:r>
              <a:rPr lang="ja-JP" altLang="en-US" sz="3600" dirty="0">
                <a:solidFill>
                  <a:srgbClr val="00B050"/>
                </a:solidFill>
                <a:latin typeface="ＭＳ Ｐゴシック" panose="020B0600070205080204" pitchFamily="50" charset="-128"/>
                <a:ea typeface="ＭＳ Ｐゴシック" panose="020B0600070205080204" pitchFamily="50" charset="-128"/>
              </a:rPr>
              <a:t>　</a:t>
            </a:r>
            <a:r>
              <a:rPr lang="en-US" altLang="ja-JP" sz="3600" dirty="0">
                <a:latin typeface="ＭＳ Ｐゴシック" panose="020B0600070205080204" pitchFamily="50" charset="-128"/>
                <a:ea typeface="ＭＳ Ｐゴシック" panose="020B0600070205080204" pitchFamily="50" charset="-128"/>
              </a:rPr>
              <a:t>210</a:t>
            </a:r>
            <a:r>
              <a:rPr lang="ja-JP" altLang="ja-JP" sz="3600" dirty="0">
                <a:latin typeface="ＭＳ Ｐゴシック" panose="020B0600070205080204" pitchFamily="50" charset="-128"/>
                <a:ea typeface="ＭＳ Ｐゴシック" panose="020B0600070205080204" pitchFamily="50" charset="-128"/>
              </a:rPr>
              <a:t>名（</a:t>
            </a:r>
            <a:r>
              <a:rPr lang="en-US" altLang="ja-JP" sz="3600" dirty="0">
                <a:solidFill>
                  <a:srgbClr val="0000CC"/>
                </a:solidFill>
                <a:latin typeface="ＭＳ Ｐゴシック" panose="020B0600070205080204" pitchFamily="50" charset="-128"/>
                <a:ea typeface="ＭＳ Ｐゴシック" panose="020B0600070205080204" pitchFamily="50" charset="-128"/>
              </a:rPr>
              <a:t>44.7</a:t>
            </a:r>
            <a:r>
              <a:rPr lang="ja-JP" altLang="ja-JP" sz="3600" dirty="0">
                <a:solidFill>
                  <a:srgbClr val="0000CC"/>
                </a:solidFill>
                <a:latin typeface="ＭＳ Ｐゴシック" panose="020B0600070205080204" pitchFamily="50" charset="-128"/>
                <a:ea typeface="ＭＳ Ｐゴシック" panose="020B0600070205080204" pitchFamily="50" charset="-128"/>
              </a:rPr>
              <a:t>％</a:t>
            </a:r>
            <a:r>
              <a:rPr lang="ja-JP" altLang="ja-JP" sz="3600" dirty="0">
                <a:latin typeface="ＭＳ Ｐゴシック" panose="020B0600070205080204" pitchFamily="50" charset="-128"/>
                <a:ea typeface="ＭＳ Ｐゴシック" panose="020B0600070205080204" pitchFamily="50" charset="-128"/>
              </a:rPr>
              <a:t>）</a:t>
            </a:r>
            <a:endParaRPr lang="en-US" altLang="ja-JP" sz="3600" dirty="0">
              <a:latin typeface="ＭＳ Ｐゴシック" panose="020B0600070205080204" pitchFamily="50" charset="-128"/>
              <a:ea typeface="ＭＳ Ｐゴシック" panose="020B0600070205080204" pitchFamily="50" charset="-128"/>
            </a:endParaRPr>
          </a:p>
          <a:p>
            <a:pPr marL="571500" indent="-571500" algn="l">
              <a:buFont typeface="Arial" panose="020B0604020202020204" pitchFamily="34" charset="0"/>
              <a:buChar char="•"/>
            </a:pPr>
            <a:r>
              <a:rPr lang="ja-JP" altLang="en-US" sz="3600" dirty="0">
                <a:latin typeface="ＭＳ Ｐゴシック" panose="020B0600070205080204" pitchFamily="50" charset="-128"/>
                <a:ea typeface="ＭＳ Ｐゴシック" panose="020B0600070205080204" pitchFamily="50" charset="-128"/>
              </a:rPr>
              <a:t>　　　　　　　　　　　　　　　　　</a:t>
            </a:r>
            <a:r>
              <a:rPr lang="ja-JP" altLang="ja-JP" sz="3600" dirty="0">
                <a:solidFill>
                  <a:srgbClr val="00B050"/>
                </a:solidFill>
                <a:latin typeface="ＭＳ Ｐゴシック" panose="020B0600070205080204" pitchFamily="50" charset="-128"/>
                <a:ea typeface="ＭＳ Ｐゴシック" panose="020B0600070205080204" pitchFamily="50" charset="-128"/>
              </a:rPr>
              <a:t>学童期</a:t>
            </a:r>
            <a:r>
              <a:rPr lang="ja-JP" altLang="en-US" sz="3600" dirty="0">
                <a:solidFill>
                  <a:srgbClr val="00B050"/>
                </a:solidFill>
                <a:latin typeface="ＭＳ Ｐゴシック" panose="020B0600070205080204" pitchFamily="50" charset="-128"/>
                <a:ea typeface="ＭＳ Ｐゴシック" panose="020B0600070205080204" pitchFamily="50" charset="-128"/>
              </a:rPr>
              <a:t>　</a:t>
            </a:r>
            <a:r>
              <a:rPr lang="en-US" altLang="ja-JP" sz="3600" dirty="0">
                <a:latin typeface="ＭＳ Ｐゴシック" panose="020B0600070205080204" pitchFamily="50" charset="-128"/>
                <a:ea typeface="ＭＳ Ｐゴシック" panose="020B0600070205080204" pitchFamily="50" charset="-128"/>
              </a:rPr>
              <a:t>62</a:t>
            </a:r>
            <a:r>
              <a:rPr lang="ja-JP" altLang="ja-JP" sz="3600" dirty="0">
                <a:latin typeface="ＭＳ Ｐゴシック" panose="020B0600070205080204" pitchFamily="50" charset="-128"/>
                <a:ea typeface="ＭＳ Ｐゴシック" panose="020B0600070205080204" pitchFamily="50" charset="-128"/>
              </a:rPr>
              <a:t>名（</a:t>
            </a:r>
            <a:r>
              <a:rPr lang="en-US" altLang="ja-JP" sz="3600" dirty="0">
                <a:solidFill>
                  <a:srgbClr val="0000CC"/>
                </a:solidFill>
                <a:latin typeface="ＭＳ Ｐゴシック" panose="020B0600070205080204" pitchFamily="50" charset="-128"/>
                <a:ea typeface="ＭＳ Ｐゴシック" panose="020B0600070205080204" pitchFamily="50" charset="-128"/>
              </a:rPr>
              <a:t>13.0</a:t>
            </a:r>
            <a:r>
              <a:rPr lang="ja-JP" altLang="ja-JP" sz="3600" dirty="0">
                <a:solidFill>
                  <a:srgbClr val="0000CC"/>
                </a:solidFill>
                <a:latin typeface="ＭＳ Ｐゴシック" panose="020B0600070205080204" pitchFamily="50" charset="-128"/>
                <a:ea typeface="ＭＳ Ｐゴシック" panose="020B0600070205080204" pitchFamily="50" charset="-128"/>
              </a:rPr>
              <a:t>％</a:t>
            </a:r>
            <a:r>
              <a:rPr lang="ja-JP" altLang="ja-JP" sz="3600" dirty="0">
                <a:latin typeface="ＭＳ Ｐゴシック" panose="020B0600070205080204" pitchFamily="50" charset="-128"/>
                <a:ea typeface="ＭＳ Ｐゴシック" panose="020B0600070205080204" pitchFamily="50" charset="-128"/>
              </a:rPr>
              <a:t>）</a:t>
            </a:r>
            <a:endParaRPr lang="en-US" altLang="ja-JP" sz="3600" dirty="0">
              <a:latin typeface="ＭＳ Ｐゴシック" panose="020B0600070205080204" pitchFamily="50" charset="-128"/>
              <a:ea typeface="ＭＳ Ｐゴシック" panose="020B0600070205080204" pitchFamily="50" charset="-128"/>
            </a:endParaRPr>
          </a:p>
          <a:p>
            <a:pPr marL="571500" indent="-571500" algn="l">
              <a:buFont typeface="Arial" panose="020B0604020202020204" pitchFamily="34" charset="0"/>
              <a:buChar char="•"/>
            </a:pPr>
            <a:r>
              <a:rPr lang="ja-JP" altLang="ja-JP" sz="3600" dirty="0">
                <a:latin typeface="ＭＳ Ｐゴシック" panose="020B0600070205080204" pitchFamily="50" charset="-128"/>
                <a:ea typeface="ＭＳ Ｐゴシック" panose="020B0600070205080204" pitchFamily="50" charset="-128"/>
              </a:rPr>
              <a:t>「</a:t>
            </a:r>
            <a:r>
              <a:rPr lang="ja-JP" altLang="ja-JP" sz="3600" dirty="0">
                <a:solidFill>
                  <a:srgbClr val="FF0000"/>
                </a:solidFill>
                <a:latin typeface="ＭＳ Ｐゴシック" panose="020B0600070205080204" pitchFamily="50" charset="-128"/>
                <a:ea typeface="ＭＳ Ｐゴシック" panose="020B0600070205080204" pitchFamily="50" charset="-128"/>
              </a:rPr>
              <a:t>出生時の記憶</a:t>
            </a:r>
            <a:r>
              <a:rPr lang="ja-JP" altLang="ja-JP" sz="3600" dirty="0">
                <a:latin typeface="ＭＳ Ｐゴシック" panose="020B0600070205080204" pitchFamily="50" charset="-128"/>
                <a:ea typeface="ＭＳ Ｐゴシック" panose="020B0600070205080204" pitchFamily="50" charset="-128"/>
              </a:rPr>
              <a:t>があった」</a:t>
            </a:r>
            <a:r>
              <a:rPr lang="ja-JP" altLang="en-US" sz="3600" dirty="0">
                <a:latin typeface="ＭＳ Ｐゴシック" panose="020B0600070205080204" pitchFamily="50" charset="-128"/>
                <a:ea typeface="ＭＳ Ｐゴシック" panose="020B0600070205080204" pitchFamily="50" charset="-128"/>
              </a:rPr>
              <a:t>・・・　　　　</a:t>
            </a:r>
            <a:r>
              <a:rPr lang="en-US" altLang="ja-JP" sz="3600" dirty="0">
                <a:latin typeface="ＭＳ Ｐゴシック" panose="020B0600070205080204" pitchFamily="50" charset="-128"/>
                <a:ea typeface="ＭＳ Ｐゴシック" panose="020B0600070205080204" pitchFamily="50" charset="-128"/>
              </a:rPr>
              <a:t>54</a:t>
            </a:r>
            <a:r>
              <a:rPr lang="ja-JP" altLang="ja-JP" sz="3600" dirty="0">
                <a:latin typeface="ＭＳ Ｐゴシック" panose="020B0600070205080204" pitchFamily="50" charset="-128"/>
                <a:ea typeface="ＭＳ Ｐゴシック" panose="020B0600070205080204" pitchFamily="50" charset="-128"/>
              </a:rPr>
              <a:t>名（</a:t>
            </a:r>
            <a:r>
              <a:rPr lang="en-US" altLang="ja-JP" sz="3600" dirty="0">
                <a:solidFill>
                  <a:srgbClr val="0000CC"/>
                </a:solidFill>
                <a:latin typeface="ＭＳ Ｐゴシック" panose="020B0600070205080204" pitchFamily="50" charset="-128"/>
                <a:ea typeface="ＭＳ Ｐゴシック" panose="020B0600070205080204" pitchFamily="50" charset="-128"/>
              </a:rPr>
              <a:t>19.5</a:t>
            </a:r>
            <a:r>
              <a:rPr lang="ja-JP" altLang="ja-JP" sz="3600" dirty="0">
                <a:solidFill>
                  <a:srgbClr val="0000CC"/>
                </a:solidFill>
                <a:latin typeface="ＭＳ Ｐゴシック" panose="020B0600070205080204" pitchFamily="50" charset="-128"/>
                <a:ea typeface="ＭＳ Ｐゴシック" panose="020B0600070205080204" pitchFamily="50" charset="-128"/>
              </a:rPr>
              <a:t>％</a:t>
            </a:r>
            <a:r>
              <a:rPr lang="ja-JP" altLang="ja-JP" sz="3600" dirty="0">
                <a:latin typeface="ＭＳ Ｐゴシック" panose="020B0600070205080204" pitchFamily="50" charset="-128"/>
                <a:ea typeface="ＭＳ Ｐゴシック" panose="020B0600070205080204" pitchFamily="50" charset="-128"/>
              </a:rPr>
              <a:t>）</a:t>
            </a:r>
            <a:endParaRPr lang="en-US" altLang="ja-JP" sz="3600" dirty="0">
              <a:latin typeface="ＭＳ Ｐゴシック" panose="020B0600070205080204" pitchFamily="50" charset="-128"/>
              <a:ea typeface="ＭＳ Ｐゴシック" panose="020B0600070205080204" pitchFamily="50" charset="-128"/>
            </a:endParaRPr>
          </a:p>
          <a:p>
            <a:pPr marL="571500" indent="-571500" algn="l">
              <a:buFont typeface="Arial" panose="020B0604020202020204" pitchFamily="34" charset="0"/>
              <a:buChar char="•"/>
            </a:pPr>
            <a:r>
              <a:rPr lang="ja-JP" altLang="ja-JP" sz="3600" dirty="0">
                <a:latin typeface="ＭＳ Ｐゴシック" panose="020B0600070205080204" pitchFamily="50" charset="-128"/>
                <a:ea typeface="ＭＳ Ｐゴシック" panose="020B0600070205080204" pitchFamily="50" charset="-128"/>
              </a:rPr>
              <a:t>「</a:t>
            </a:r>
            <a:r>
              <a:rPr lang="ja-JP" altLang="ja-JP" sz="3600" dirty="0">
                <a:solidFill>
                  <a:srgbClr val="FF0000"/>
                </a:solidFill>
                <a:latin typeface="ＭＳ Ｐゴシック" panose="020B0600070205080204" pitchFamily="50" charset="-128"/>
                <a:ea typeface="ＭＳ Ｐゴシック" panose="020B0600070205080204" pitchFamily="50" charset="-128"/>
              </a:rPr>
              <a:t>乳幼児期の記憶</a:t>
            </a:r>
            <a:r>
              <a:rPr lang="ja-JP" altLang="ja-JP" sz="3600" dirty="0">
                <a:latin typeface="ＭＳ Ｐゴシック" panose="020B0600070205080204" pitchFamily="50" charset="-128"/>
                <a:ea typeface="ＭＳ Ｐゴシック" panose="020B0600070205080204" pitchFamily="50" charset="-128"/>
              </a:rPr>
              <a:t>があった」</a:t>
            </a:r>
            <a:r>
              <a:rPr lang="ja-JP" altLang="en-US" sz="3600" dirty="0">
                <a:latin typeface="ＭＳ Ｐゴシック" panose="020B0600070205080204" pitchFamily="50" charset="-128"/>
                <a:ea typeface="ＭＳ Ｐゴシック" panose="020B0600070205080204" pitchFamily="50" charset="-128"/>
              </a:rPr>
              <a:t>・・・　　</a:t>
            </a:r>
            <a:r>
              <a:rPr lang="en-US" altLang="ja-JP" sz="3600" dirty="0">
                <a:latin typeface="ＭＳ Ｐゴシック" panose="020B0600070205080204" pitchFamily="50" charset="-128"/>
                <a:ea typeface="ＭＳ Ｐゴシック" panose="020B0600070205080204" pitchFamily="50" charset="-128"/>
              </a:rPr>
              <a:t>92</a:t>
            </a:r>
            <a:r>
              <a:rPr lang="ja-JP" altLang="ja-JP" sz="3600" dirty="0">
                <a:latin typeface="ＭＳ Ｐゴシック" panose="020B0600070205080204" pitchFamily="50" charset="-128"/>
                <a:ea typeface="ＭＳ Ｐゴシック" panose="020B0600070205080204" pitchFamily="50" charset="-128"/>
              </a:rPr>
              <a:t>名（</a:t>
            </a:r>
            <a:r>
              <a:rPr lang="en-US" altLang="ja-JP" sz="3600" dirty="0">
                <a:solidFill>
                  <a:srgbClr val="0000CC"/>
                </a:solidFill>
                <a:latin typeface="ＭＳ Ｐゴシック" panose="020B0600070205080204" pitchFamily="50" charset="-128"/>
                <a:ea typeface="ＭＳ Ｐゴシック" panose="020B0600070205080204" pitchFamily="50" charset="-128"/>
              </a:rPr>
              <a:t>19.3</a:t>
            </a:r>
            <a:r>
              <a:rPr lang="ja-JP" altLang="ja-JP" sz="3600" dirty="0">
                <a:solidFill>
                  <a:srgbClr val="0000CC"/>
                </a:solidFill>
                <a:latin typeface="ＭＳ Ｐゴシック" panose="020B0600070205080204" pitchFamily="50" charset="-128"/>
                <a:ea typeface="ＭＳ Ｐゴシック" panose="020B0600070205080204" pitchFamily="50" charset="-128"/>
              </a:rPr>
              <a:t>％</a:t>
            </a:r>
            <a:r>
              <a:rPr lang="ja-JP" altLang="ja-JP" sz="3600" dirty="0">
                <a:latin typeface="ＭＳ Ｐゴシック" panose="020B0600070205080204" pitchFamily="50" charset="-128"/>
                <a:ea typeface="ＭＳ Ｐゴシック" panose="020B0600070205080204" pitchFamily="50" charset="-128"/>
              </a:rPr>
              <a:t>）</a:t>
            </a:r>
            <a:endParaRPr lang="en-US" altLang="ja-JP" sz="3600" dirty="0">
              <a:latin typeface="ＭＳ Ｐゴシック" panose="020B0600070205080204" pitchFamily="50" charset="-128"/>
              <a:ea typeface="ＭＳ Ｐゴシック" panose="020B0600070205080204" pitchFamily="50" charset="-128"/>
            </a:endParaRPr>
          </a:p>
          <a:p>
            <a:pPr marL="571500" indent="-571500" algn="l">
              <a:buFont typeface="Arial" panose="020B0604020202020204" pitchFamily="34" charset="0"/>
              <a:buChar char="•"/>
            </a:pPr>
            <a:r>
              <a:rPr lang="ja-JP" altLang="ja-JP" sz="3600" dirty="0">
                <a:latin typeface="ＭＳ Ｐゴシック" panose="020B0600070205080204" pitchFamily="50" charset="-128"/>
                <a:ea typeface="ＭＳ Ｐゴシック" panose="020B0600070205080204" pitchFamily="50" charset="-128"/>
              </a:rPr>
              <a:t>「</a:t>
            </a:r>
            <a:r>
              <a:rPr lang="ja-JP" altLang="ja-JP" sz="3600" dirty="0">
                <a:solidFill>
                  <a:srgbClr val="FF0000"/>
                </a:solidFill>
                <a:latin typeface="ＭＳ Ｐゴシック" panose="020B0600070205080204" pitchFamily="50" charset="-128"/>
                <a:ea typeface="ＭＳ Ｐゴシック" panose="020B0600070205080204" pitchFamily="50" charset="-128"/>
              </a:rPr>
              <a:t>特定の物・事・人</a:t>
            </a:r>
            <a:r>
              <a:rPr lang="ja-JP" altLang="ja-JP" sz="3600" dirty="0">
                <a:latin typeface="ＭＳ Ｐゴシック" panose="020B0600070205080204" pitchFamily="50" charset="-128"/>
                <a:ea typeface="ＭＳ Ｐゴシック" panose="020B0600070205080204" pitchFamily="50" charset="-128"/>
              </a:rPr>
              <a:t>を怖がった」</a:t>
            </a:r>
            <a:r>
              <a:rPr lang="ja-JP" altLang="en-US" sz="3600" dirty="0">
                <a:latin typeface="ＭＳ Ｐゴシック" panose="020B0600070205080204" pitchFamily="50" charset="-128"/>
                <a:ea typeface="ＭＳ Ｐゴシック" panose="020B0600070205080204" pitchFamily="50" charset="-128"/>
              </a:rPr>
              <a:t>・・・</a:t>
            </a:r>
            <a:r>
              <a:rPr lang="en-US" altLang="ja-JP" sz="3600" dirty="0">
                <a:latin typeface="ＭＳ Ｐゴシック" panose="020B0600070205080204" pitchFamily="50" charset="-128"/>
                <a:ea typeface="ＭＳ Ｐゴシック" panose="020B0600070205080204" pitchFamily="50" charset="-128"/>
              </a:rPr>
              <a:t>126</a:t>
            </a:r>
            <a:r>
              <a:rPr lang="ja-JP" altLang="ja-JP" sz="3600" dirty="0">
                <a:latin typeface="ＭＳ Ｐゴシック" panose="020B0600070205080204" pitchFamily="50" charset="-128"/>
                <a:ea typeface="ＭＳ Ｐゴシック" panose="020B0600070205080204" pitchFamily="50" charset="-128"/>
              </a:rPr>
              <a:t>名（</a:t>
            </a:r>
            <a:r>
              <a:rPr lang="en-US" altLang="ja-JP" sz="3600" dirty="0">
                <a:solidFill>
                  <a:srgbClr val="0000CC"/>
                </a:solidFill>
                <a:latin typeface="ＭＳ Ｐゴシック" panose="020B0600070205080204" pitchFamily="50" charset="-128"/>
                <a:ea typeface="ＭＳ Ｐゴシック" panose="020B0600070205080204" pitchFamily="50" charset="-128"/>
              </a:rPr>
              <a:t>26.5</a:t>
            </a:r>
            <a:r>
              <a:rPr lang="ja-JP" altLang="ja-JP" sz="3600" dirty="0">
                <a:solidFill>
                  <a:srgbClr val="0000CC"/>
                </a:solidFill>
                <a:latin typeface="ＭＳ Ｐゴシック" panose="020B0600070205080204" pitchFamily="50" charset="-128"/>
                <a:ea typeface="ＭＳ Ｐゴシック" panose="020B0600070205080204" pitchFamily="50" charset="-128"/>
              </a:rPr>
              <a:t>％</a:t>
            </a:r>
            <a:r>
              <a:rPr lang="ja-JP" altLang="ja-JP" sz="3600" dirty="0">
                <a:latin typeface="ＭＳ Ｐゴシック" panose="020B0600070205080204" pitchFamily="50" charset="-128"/>
                <a:ea typeface="ＭＳ Ｐゴシック" panose="020B0600070205080204" pitchFamily="50" charset="-128"/>
              </a:rPr>
              <a:t>）</a:t>
            </a:r>
            <a:endParaRPr lang="en-US" altLang="ja-JP" sz="3600" dirty="0">
              <a:latin typeface="ＭＳ Ｐゴシック" panose="020B0600070205080204" pitchFamily="50" charset="-128"/>
              <a:ea typeface="ＭＳ Ｐゴシック" panose="020B0600070205080204" pitchFamily="50" charset="-128"/>
            </a:endParaRPr>
          </a:p>
          <a:p>
            <a:pPr marL="571500" indent="-571500" algn="l">
              <a:buFont typeface="Arial" panose="020B0604020202020204" pitchFamily="34" charset="0"/>
              <a:buChar char="•"/>
            </a:pPr>
            <a:r>
              <a:rPr lang="ja-JP" altLang="ja-JP" sz="3600" dirty="0">
                <a:latin typeface="ＭＳ Ｐゴシック" panose="020B0600070205080204" pitchFamily="50" charset="-128"/>
                <a:ea typeface="ＭＳ Ｐゴシック" panose="020B0600070205080204" pitchFamily="50" charset="-128"/>
              </a:rPr>
              <a:t>「</a:t>
            </a:r>
            <a:r>
              <a:rPr lang="ja-JP" altLang="ja-JP" sz="3600" dirty="0">
                <a:solidFill>
                  <a:srgbClr val="FF0000"/>
                </a:solidFill>
                <a:latin typeface="ＭＳ Ｐゴシック" panose="020B0600070205080204" pitchFamily="50" charset="-128"/>
                <a:ea typeface="ＭＳ Ｐゴシック" panose="020B0600070205080204" pitchFamily="50" charset="-128"/>
              </a:rPr>
              <a:t>自然への感性</a:t>
            </a:r>
            <a:r>
              <a:rPr lang="ja-JP" altLang="ja-JP" sz="3600" dirty="0">
                <a:latin typeface="ＭＳ Ｐゴシック" panose="020B0600070205080204" pitchFamily="50" charset="-128"/>
                <a:ea typeface="ＭＳ Ｐゴシック" panose="020B0600070205080204" pitchFamily="50" charset="-128"/>
              </a:rPr>
              <a:t>があった」</a:t>
            </a:r>
            <a:r>
              <a:rPr lang="ja-JP" altLang="en-US" sz="3600" dirty="0">
                <a:latin typeface="ＭＳ Ｐゴシック" panose="020B0600070205080204" pitchFamily="50" charset="-128"/>
                <a:ea typeface="ＭＳ Ｐゴシック" panose="020B0600070205080204" pitchFamily="50" charset="-128"/>
              </a:rPr>
              <a:t>・・・　　　　</a:t>
            </a:r>
            <a:r>
              <a:rPr lang="en-US" altLang="ja-JP" sz="3600" dirty="0">
                <a:latin typeface="ＭＳ Ｐゴシック" panose="020B0600070205080204" pitchFamily="50" charset="-128"/>
                <a:ea typeface="ＭＳ Ｐゴシック" panose="020B0600070205080204" pitchFamily="50" charset="-128"/>
              </a:rPr>
              <a:t>93</a:t>
            </a:r>
            <a:r>
              <a:rPr lang="ja-JP" altLang="ja-JP" sz="3600" dirty="0">
                <a:latin typeface="ＭＳ Ｐゴシック" panose="020B0600070205080204" pitchFamily="50" charset="-128"/>
                <a:ea typeface="ＭＳ Ｐゴシック" panose="020B0600070205080204" pitchFamily="50" charset="-128"/>
              </a:rPr>
              <a:t>名（</a:t>
            </a:r>
            <a:r>
              <a:rPr lang="en-US" altLang="ja-JP" sz="3600" dirty="0">
                <a:solidFill>
                  <a:srgbClr val="0000CC"/>
                </a:solidFill>
                <a:latin typeface="ＭＳ Ｐゴシック" panose="020B0600070205080204" pitchFamily="50" charset="-128"/>
                <a:ea typeface="ＭＳ Ｐゴシック" panose="020B0600070205080204" pitchFamily="50" charset="-128"/>
              </a:rPr>
              <a:t>19.5</a:t>
            </a:r>
            <a:r>
              <a:rPr lang="ja-JP" altLang="ja-JP" sz="3600" dirty="0">
                <a:solidFill>
                  <a:srgbClr val="0000CC"/>
                </a:solidFill>
                <a:latin typeface="ＭＳ Ｐゴシック" panose="020B0600070205080204" pitchFamily="50" charset="-128"/>
                <a:ea typeface="ＭＳ Ｐゴシック" panose="020B0600070205080204" pitchFamily="50" charset="-128"/>
              </a:rPr>
              <a:t>％</a:t>
            </a:r>
            <a:r>
              <a:rPr lang="ja-JP" altLang="ja-JP" sz="3600" dirty="0">
                <a:latin typeface="ＭＳ Ｐゴシック" panose="020B0600070205080204" pitchFamily="50" charset="-128"/>
                <a:ea typeface="ＭＳ Ｐゴシック" panose="020B0600070205080204" pitchFamily="50" charset="-128"/>
              </a:rPr>
              <a:t>）</a:t>
            </a:r>
            <a:endParaRPr lang="ja-JP" altLang="en-US" sz="3600" dirty="0">
              <a:latin typeface="ＭＳ Ｐゴシック" panose="020B0600070205080204" pitchFamily="50" charset="-128"/>
              <a:ea typeface="ＭＳ Ｐゴシック" panose="020B0600070205080204" pitchFamily="50" charset="-128"/>
            </a:endParaRPr>
          </a:p>
          <a:p>
            <a:pPr algn="l"/>
            <a:r>
              <a:rPr lang="ja-JP" altLang="en-US" sz="3600" dirty="0">
                <a:latin typeface="ＭＳ Ｐゴシック" panose="020B0600070205080204" pitchFamily="50" charset="-128"/>
                <a:ea typeface="ＭＳ Ｐゴシック" panose="020B0600070205080204" pitchFamily="50" charset="-128"/>
              </a:rPr>
              <a:t>　</a:t>
            </a:r>
            <a:endParaRPr lang="ja-JP" altLang="ja-JP" sz="3600" dirty="0">
              <a:latin typeface="ＭＳ Ｐゴシック" panose="020B0600070205080204" pitchFamily="50" charset="-128"/>
              <a:ea typeface="ＭＳ Ｐゴシック" panose="020B0600070205080204" pitchFamily="50" charset="-128"/>
            </a:endParaRPr>
          </a:p>
          <a:p>
            <a:pPr marL="571500" indent="-571500" algn="l">
              <a:buFont typeface="Arial" panose="020B0604020202020204" pitchFamily="34" charset="0"/>
              <a:buChar char="•"/>
              <a:defRPr/>
            </a:pPr>
            <a:endParaRPr lang="ja-JP" altLang="ja-JP" sz="36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2"/>
          </p:nvPr>
        </p:nvSpPr>
        <p:spPr/>
        <p:txBody>
          <a:bodyPr/>
          <a:lstStyle/>
          <a:p>
            <a:fld id="{80409A0A-0DCA-46FD-94E1-008027922777}" type="slidenum">
              <a:rPr kumimoji="1" lang="ja-JP" altLang="en-US" smtClean="0"/>
              <a:t>26</a:t>
            </a:fld>
            <a:endParaRPr kumimoji="1" lang="ja-JP" altLang="en-US"/>
          </a:p>
        </p:txBody>
      </p:sp>
      <p:sp>
        <p:nvSpPr>
          <p:cNvPr id="2" name="日付プレースホルダー 1"/>
          <p:cNvSpPr>
            <a:spLocks noGrp="1"/>
          </p:cNvSpPr>
          <p:nvPr>
            <p:ph type="dt" sz="half" idx="10"/>
          </p:nvPr>
        </p:nvSpPr>
        <p:spPr/>
        <p:txBody>
          <a:bodyPr/>
          <a:lstStyle/>
          <a:p>
            <a:r>
              <a:rPr kumimoji="1" lang="en-US" altLang="ja-JP"/>
              <a:t>2022/12/5</a:t>
            </a:r>
            <a:r>
              <a:rPr kumimoji="1" lang="ja-JP" altLang="en-US"/>
              <a:t>十勝むつみのクリニック</a:t>
            </a:r>
          </a:p>
        </p:txBody>
      </p:sp>
    </p:spTree>
    <p:extLst>
      <p:ext uri="{BB962C8B-B14F-4D97-AF65-F5344CB8AC3E}">
        <p14:creationId xmlns:p14="http://schemas.microsoft.com/office/powerpoint/2010/main" val="15309180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サブタイトル 2"/>
          <p:cNvSpPr txBox="1">
            <a:spLocks/>
          </p:cNvSpPr>
          <p:nvPr/>
        </p:nvSpPr>
        <p:spPr>
          <a:xfrm>
            <a:off x="424543" y="1347107"/>
            <a:ext cx="11552464" cy="486591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marL="342900" indent="-342900" algn="l">
              <a:buFont typeface="Arial" panose="020B0604020202020204" pitchFamily="34" charset="0"/>
              <a:buChar char="•"/>
            </a:pPr>
            <a:r>
              <a:rPr lang="ja-JP" altLang="en-US" sz="3600" u="sng" dirty="0">
                <a:solidFill>
                  <a:srgbClr val="7030A0"/>
                </a:solidFill>
                <a:latin typeface="ＭＳ Ｐゴシック" panose="020B0600070205080204" pitchFamily="50" charset="-128"/>
                <a:ea typeface="ＭＳ Ｐゴシック" panose="020B0600070205080204" pitchFamily="50" charset="-128"/>
              </a:rPr>
              <a:t>「解離症状」　　</a:t>
            </a:r>
            <a:r>
              <a:rPr lang="ja-JP" altLang="ja-JP" sz="3600" u="sng" dirty="0">
                <a:solidFill>
                  <a:srgbClr val="7030A0"/>
                </a:solidFill>
                <a:latin typeface="ＭＳ Ｐゴシック" panose="020B0600070205080204" pitchFamily="50" charset="-128"/>
                <a:ea typeface="ＭＳ Ｐゴシック" panose="020B0600070205080204" pitchFamily="50" charset="-128"/>
              </a:rPr>
              <a:t>解離性障害（</a:t>
            </a:r>
            <a:r>
              <a:rPr lang="en-US" altLang="ja-JP" sz="3600" u="sng" dirty="0">
                <a:solidFill>
                  <a:srgbClr val="7030A0"/>
                </a:solidFill>
                <a:latin typeface="ＭＳ Ｐゴシック" panose="020B0600070205080204" pitchFamily="50" charset="-128"/>
                <a:ea typeface="ＭＳ Ｐゴシック" panose="020B0600070205080204" pitchFamily="50" charset="-128"/>
              </a:rPr>
              <a:t>193</a:t>
            </a:r>
            <a:r>
              <a:rPr lang="ja-JP" altLang="ja-JP" sz="3600" u="sng" dirty="0">
                <a:solidFill>
                  <a:srgbClr val="7030A0"/>
                </a:solidFill>
                <a:latin typeface="ＭＳ Ｐゴシック" panose="020B0600070205080204" pitchFamily="50" charset="-128"/>
                <a:ea typeface="ＭＳ Ｐゴシック" panose="020B0600070205080204" pitchFamily="50" charset="-128"/>
              </a:rPr>
              <a:t>名）</a:t>
            </a:r>
            <a:r>
              <a:rPr lang="ja-JP" altLang="en-US" sz="3600" u="sng" dirty="0">
                <a:solidFill>
                  <a:srgbClr val="7030A0"/>
                </a:solidFill>
                <a:latin typeface="ＭＳ Ｐゴシック" panose="020B0600070205080204" pitchFamily="50" charset="-128"/>
                <a:ea typeface="ＭＳ Ｐゴシック" panose="020B0600070205080204" pitchFamily="50" charset="-128"/>
              </a:rPr>
              <a:t>、</a:t>
            </a:r>
            <a:r>
              <a:rPr lang="ja-JP" altLang="ja-JP" sz="3600" u="sng" dirty="0">
                <a:solidFill>
                  <a:srgbClr val="7030A0"/>
                </a:solidFill>
                <a:latin typeface="ＭＳ Ｐゴシック" panose="020B0600070205080204" pitchFamily="50" charset="-128"/>
                <a:ea typeface="ＭＳ Ｐゴシック" panose="020B0600070205080204" pitchFamily="50" charset="-128"/>
              </a:rPr>
              <a:t>女子大学生（</a:t>
            </a:r>
            <a:r>
              <a:rPr lang="en-US" altLang="ja-JP" sz="3600" u="sng" dirty="0">
                <a:solidFill>
                  <a:srgbClr val="7030A0"/>
                </a:solidFill>
                <a:latin typeface="ＭＳ Ｐゴシック" panose="020B0600070205080204" pitchFamily="50" charset="-128"/>
                <a:ea typeface="ＭＳ Ｐゴシック" panose="020B0600070205080204" pitchFamily="50" charset="-128"/>
              </a:rPr>
              <a:t>332</a:t>
            </a:r>
            <a:r>
              <a:rPr lang="ja-JP" altLang="ja-JP" sz="3600" u="sng" dirty="0">
                <a:solidFill>
                  <a:srgbClr val="7030A0"/>
                </a:solidFill>
                <a:latin typeface="ＭＳ Ｐゴシック" panose="020B0600070205080204" pitchFamily="50" charset="-128"/>
                <a:ea typeface="ＭＳ Ｐゴシック" panose="020B0600070205080204" pitchFamily="50" charset="-128"/>
              </a:rPr>
              <a:t>名）</a:t>
            </a:r>
            <a:endParaRPr lang="en-US" altLang="ja-JP" sz="3600" u="sng" dirty="0">
              <a:solidFill>
                <a:srgbClr val="7030A0"/>
              </a:solidFill>
              <a:latin typeface="ＭＳ Ｐゴシック" panose="020B0600070205080204" pitchFamily="50" charset="-128"/>
              <a:ea typeface="ＭＳ Ｐゴシック" panose="020B0600070205080204" pitchFamily="50" charset="-128"/>
            </a:endParaRPr>
          </a:p>
          <a:p>
            <a:pPr marL="342900" indent="-342900" algn="l">
              <a:buFont typeface="Arial" panose="020B0604020202020204" pitchFamily="34" charset="0"/>
              <a:buChar char="•"/>
            </a:pPr>
            <a:endParaRPr lang="ja-JP" altLang="ja-JP" sz="900" u="sng" dirty="0">
              <a:solidFill>
                <a:srgbClr val="7030A0"/>
              </a:solidFill>
              <a:latin typeface="ＭＳ Ｐゴシック" panose="020B0600070205080204" pitchFamily="50" charset="-128"/>
              <a:ea typeface="ＭＳ Ｐゴシック" panose="020B0600070205080204" pitchFamily="50" charset="-128"/>
            </a:endParaRPr>
          </a:p>
          <a:p>
            <a:pPr marL="342900" lvl="0" indent="-342900" algn="l">
              <a:buFont typeface="Arial" panose="020B0604020202020204" pitchFamily="34" charset="0"/>
              <a:buChar char="•"/>
            </a:pPr>
            <a:r>
              <a:rPr lang="ja-JP" altLang="ja-JP" sz="3600" dirty="0">
                <a:latin typeface="ＭＳ Ｐゴシック" panose="020B0600070205080204" pitchFamily="50" charset="-128"/>
                <a:ea typeface="ＭＳ Ｐゴシック" panose="020B0600070205080204" pitchFamily="50" charset="-128"/>
              </a:rPr>
              <a:t>「</a:t>
            </a:r>
            <a:r>
              <a:rPr lang="ja-JP" altLang="ja-JP" sz="3600" dirty="0">
                <a:solidFill>
                  <a:srgbClr val="FF0000"/>
                </a:solidFill>
                <a:latin typeface="ＭＳ Ｐゴシック" panose="020B0600070205080204" pitchFamily="50" charset="-128"/>
                <a:ea typeface="ＭＳ Ｐゴシック" panose="020B0600070205080204" pitchFamily="50" charset="-128"/>
              </a:rPr>
              <a:t>予知感</a:t>
            </a:r>
            <a:r>
              <a:rPr lang="ja-JP" altLang="ja-JP" sz="3600" dirty="0">
                <a:latin typeface="ＭＳ Ｐゴシック" panose="020B0600070205080204" pitchFamily="50" charset="-128"/>
                <a:ea typeface="ＭＳ Ｐゴシック" panose="020B0600070205080204" pitchFamily="50" charset="-128"/>
              </a:rPr>
              <a:t>」</a:t>
            </a:r>
            <a:r>
              <a:rPr lang="ja-JP" altLang="en-US" sz="3600" dirty="0">
                <a:latin typeface="ＭＳ Ｐゴシック" panose="020B0600070205080204" pitchFamily="50" charset="-128"/>
                <a:ea typeface="ＭＳ Ｐゴシック" panose="020B0600070205080204" pitchFamily="50" charset="-128"/>
              </a:rPr>
              <a:t>・・・・・</a:t>
            </a:r>
            <a:r>
              <a:rPr lang="ja-JP" altLang="ja-JP" sz="3600" dirty="0">
                <a:solidFill>
                  <a:srgbClr val="0000CC"/>
                </a:solidFill>
                <a:latin typeface="ＭＳ Ｐゴシック" panose="020B0600070205080204" pitchFamily="50" charset="-128"/>
                <a:ea typeface="ＭＳ Ｐゴシック" panose="020B0600070205080204" pitchFamily="50" charset="-128"/>
              </a:rPr>
              <a:t>解離性障害</a:t>
            </a:r>
            <a:r>
              <a:rPr lang="ja-JP" altLang="en-US" sz="3600" dirty="0">
                <a:solidFill>
                  <a:srgbClr val="0000CC"/>
                </a:solidFill>
                <a:latin typeface="ＭＳ Ｐゴシック" panose="020B0600070205080204" pitchFamily="50" charset="-128"/>
                <a:ea typeface="ＭＳ Ｐゴシック" panose="020B0600070205080204" pitchFamily="50" charset="-128"/>
              </a:rPr>
              <a:t>（</a:t>
            </a:r>
            <a:r>
              <a:rPr lang="en-US" altLang="ja-JP" sz="3600" dirty="0">
                <a:solidFill>
                  <a:srgbClr val="0000CC"/>
                </a:solidFill>
                <a:latin typeface="ＭＳ Ｐゴシック" panose="020B0600070205080204" pitchFamily="50" charset="-128"/>
                <a:ea typeface="ＭＳ Ｐゴシック" panose="020B0600070205080204" pitchFamily="50" charset="-128"/>
              </a:rPr>
              <a:t>42</a:t>
            </a:r>
            <a:r>
              <a:rPr lang="ja-JP" altLang="ja-JP" sz="3600" dirty="0">
                <a:solidFill>
                  <a:srgbClr val="0000CC"/>
                </a:solidFill>
                <a:latin typeface="ＭＳ Ｐゴシック" panose="020B0600070205080204" pitchFamily="50" charset="-128"/>
                <a:ea typeface="ＭＳ Ｐゴシック" panose="020B0600070205080204" pitchFamily="50" charset="-128"/>
              </a:rPr>
              <a:t>％</a:t>
            </a:r>
            <a:r>
              <a:rPr lang="ja-JP" altLang="en-US" sz="3600" dirty="0">
                <a:solidFill>
                  <a:srgbClr val="0000CC"/>
                </a:solidFill>
                <a:latin typeface="ＭＳ Ｐゴシック" panose="020B0600070205080204" pitchFamily="50" charset="-128"/>
                <a:ea typeface="ＭＳ Ｐゴシック" panose="020B0600070205080204" pitchFamily="50" charset="-128"/>
              </a:rPr>
              <a:t>）</a:t>
            </a:r>
            <a:r>
              <a:rPr lang="ja-JP" altLang="ja-JP" sz="3600" dirty="0">
                <a:latin typeface="ＭＳ Ｐゴシック" panose="020B0600070205080204" pitchFamily="50" charset="-128"/>
                <a:ea typeface="ＭＳ Ｐゴシック" panose="020B0600070205080204" pitchFamily="50" charset="-128"/>
              </a:rPr>
              <a:t>、女子大学生</a:t>
            </a:r>
            <a:r>
              <a:rPr lang="ja-JP" altLang="en-US" sz="3600" dirty="0">
                <a:latin typeface="ＭＳ Ｐゴシック" panose="020B0600070205080204" pitchFamily="50" charset="-128"/>
                <a:ea typeface="ＭＳ Ｐゴシック" panose="020B0600070205080204" pitchFamily="50" charset="-128"/>
              </a:rPr>
              <a:t>（</a:t>
            </a:r>
            <a:r>
              <a:rPr lang="en-US" altLang="ja-JP" sz="3600" dirty="0">
                <a:latin typeface="ＭＳ Ｐゴシック" panose="020B0600070205080204" pitchFamily="50" charset="-128"/>
                <a:ea typeface="ＭＳ Ｐゴシック" panose="020B0600070205080204" pitchFamily="50" charset="-128"/>
              </a:rPr>
              <a:t>12</a:t>
            </a:r>
            <a:r>
              <a:rPr lang="ja-JP" altLang="ja-JP" sz="3600" dirty="0">
                <a:latin typeface="ＭＳ Ｐゴシック" panose="020B0600070205080204" pitchFamily="50" charset="-128"/>
                <a:ea typeface="ＭＳ Ｐゴシック" panose="020B0600070205080204" pitchFamily="50" charset="-128"/>
              </a:rPr>
              <a:t>％</a:t>
            </a:r>
            <a:r>
              <a:rPr lang="ja-JP" altLang="en-US" sz="3600" dirty="0">
                <a:latin typeface="ＭＳ Ｐゴシック" panose="020B0600070205080204" pitchFamily="50" charset="-128"/>
                <a:ea typeface="ＭＳ Ｐゴシック" panose="020B0600070205080204" pitchFamily="50" charset="-128"/>
              </a:rPr>
              <a:t>）</a:t>
            </a:r>
            <a:endParaRPr lang="ja-JP" altLang="ja-JP" sz="3600" dirty="0">
              <a:latin typeface="ＭＳ Ｐゴシック" panose="020B0600070205080204" pitchFamily="50" charset="-128"/>
              <a:ea typeface="ＭＳ Ｐゴシック" panose="020B0600070205080204" pitchFamily="50" charset="-128"/>
            </a:endParaRPr>
          </a:p>
          <a:p>
            <a:pPr marL="342900" lvl="0" indent="-342900" algn="l">
              <a:buFont typeface="Arial" panose="020B0604020202020204" pitchFamily="34" charset="0"/>
              <a:buChar char="•"/>
            </a:pPr>
            <a:r>
              <a:rPr lang="ja-JP" altLang="ja-JP" sz="3600" dirty="0">
                <a:latin typeface="ＭＳ Ｐゴシック" panose="020B0600070205080204" pitchFamily="50" charset="-128"/>
                <a:ea typeface="ＭＳ Ｐゴシック" panose="020B0600070205080204" pitchFamily="50" charset="-128"/>
              </a:rPr>
              <a:t>「</a:t>
            </a:r>
            <a:r>
              <a:rPr lang="ja-JP" altLang="ja-JP" sz="3600" dirty="0">
                <a:solidFill>
                  <a:srgbClr val="FF0000"/>
                </a:solidFill>
                <a:latin typeface="ＭＳ Ｐゴシック" panose="020B0600070205080204" pitchFamily="50" charset="-128"/>
                <a:ea typeface="ＭＳ Ｐゴシック" panose="020B0600070205080204" pitchFamily="50" charset="-128"/>
              </a:rPr>
              <a:t>気配過敏</a:t>
            </a:r>
            <a:r>
              <a:rPr lang="ja-JP" altLang="ja-JP" sz="3600" dirty="0">
                <a:latin typeface="ＭＳ Ｐゴシック" panose="020B0600070205080204" pitchFamily="50" charset="-128"/>
                <a:ea typeface="ＭＳ Ｐゴシック" panose="020B0600070205080204" pitchFamily="50" charset="-128"/>
              </a:rPr>
              <a:t>」</a:t>
            </a:r>
            <a:r>
              <a:rPr lang="ja-JP" altLang="en-US" sz="3600" dirty="0">
                <a:latin typeface="ＭＳ Ｐゴシック" panose="020B0600070205080204" pitchFamily="50" charset="-128"/>
                <a:ea typeface="ＭＳ Ｐゴシック" panose="020B0600070205080204" pitchFamily="50" charset="-128"/>
              </a:rPr>
              <a:t>・・・</a:t>
            </a:r>
            <a:r>
              <a:rPr lang="ja-JP" altLang="ja-JP" sz="3600" dirty="0">
                <a:solidFill>
                  <a:srgbClr val="0000CC"/>
                </a:solidFill>
                <a:latin typeface="ＭＳ Ｐゴシック" panose="020B0600070205080204" pitchFamily="50" charset="-128"/>
                <a:ea typeface="ＭＳ Ｐゴシック" panose="020B0600070205080204" pitchFamily="50" charset="-128"/>
              </a:rPr>
              <a:t>解離性障害</a:t>
            </a:r>
            <a:r>
              <a:rPr lang="ja-JP" altLang="en-US" sz="3600" dirty="0">
                <a:solidFill>
                  <a:srgbClr val="0000CC"/>
                </a:solidFill>
                <a:latin typeface="ＭＳ Ｐゴシック" panose="020B0600070205080204" pitchFamily="50" charset="-128"/>
                <a:ea typeface="ＭＳ Ｐゴシック" panose="020B0600070205080204" pitchFamily="50" charset="-128"/>
              </a:rPr>
              <a:t>（</a:t>
            </a:r>
            <a:r>
              <a:rPr lang="en-US" altLang="ja-JP" sz="3600" dirty="0">
                <a:solidFill>
                  <a:srgbClr val="0000CC"/>
                </a:solidFill>
                <a:latin typeface="ＭＳ Ｐゴシック" panose="020B0600070205080204" pitchFamily="50" charset="-128"/>
                <a:ea typeface="ＭＳ Ｐゴシック" panose="020B0600070205080204" pitchFamily="50" charset="-128"/>
              </a:rPr>
              <a:t>47</a:t>
            </a:r>
            <a:r>
              <a:rPr lang="ja-JP" altLang="ja-JP" sz="3600" dirty="0">
                <a:solidFill>
                  <a:srgbClr val="0000CC"/>
                </a:solidFill>
                <a:latin typeface="ＭＳ Ｐゴシック" panose="020B0600070205080204" pitchFamily="50" charset="-128"/>
                <a:ea typeface="ＭＳ Ｐゴシック" panose="020B0600070205080204" pitchFamily="50" charset="-128"/>
              </a:rPr>
              <a:t>％</a:t>
            </a:r>
            <a:r>
              <a:rPr lang="ja-JP" altLang="en-US" sz="3600" dirty="0">
                <a:solidFill>
                  <a:srgbClr val="0000CC"/>
                </a:solidFill>
                <a:latin typeface="ＭＳ Ｐゴシック" panose="020B0600070205080204" pitchFamily="50" charset="-128"/>
                <a:ea typeface="ＭＳ Ｐゴシック" panose="020B0600070205080204" pitchFamily="50" charset="-128"/>
              </a:rPr>
              <a:t>）</a:t>
            </a:r>
            <a:r>
              <a:rPr lang="ja-JP" altLang="en-US" sz="3600" dirty="0">
                <a:latin typeface="ＭＳ Ｐゴシック" panose="020B0600070205080204" pitchFamily="50" charset="-128"/>
                <a:ea typeface="ＭＳ Ｐゴシック" panose="020B0600070205080204" pitchFamily="50" charset="-128"/>
              </a:rPr>
              <a:t>、</a:t>
            </a:r>
            <a:r>
              <a:rPr lang="ja-JP" altLang="ja-JP" sz="3600" dirty="0">
                <a:latin typeface="ＭＳ Ｐゴシック" panose="020B0600070205080204" pitchFamily="50" charset="-128"/>
                <a:ea typeface="ＭＳ Ｐゴシック" panose="020B0600070205080204" pitchFamily="50" charset="-128"/>
              </a:rPr>
              <a:t>女子大学生</a:t>
            </a:r>
            <a:r>
              <a:rPr lang="ja-JP" altLang="en-US" sz="3600" dirty="0">
                <a:latin typeface="ＭＳ Ｐゴシック" panose="020B0600070205080204" pitchFamily="50" charset="-128"/>
                <a:ea typeface="ＭＳ Ｐゴシック" panose="020B0600070205080204" pitchFamily="50" charset="-128"/>
              </a:rPr>
              <a:t>（</a:t>
            </a:r>
            <a:r>
              <a:rPr lang="en-US" altLang="ja-JP" sz="3600" dirty="0">
                <a:latin typeface="ＭＳ Ｐゴシック" panose="020B0600070205080204" pitchFamily="50" charset="-128"/>
                <a:ea typeface="ＭＳ Ｐゴシック" panose="020B0600070205080204" pitchFamily="50" charset="-128"/>
              </a:rPr>
              <a:t>25</a:t>
            </a:r>
            <a:r>
              <a:rPr lang="ja-JP" altLang="ja-JP" sz="3600" dirty="0">
                <a:latin typeface="ＭＳ Ｐゴシック" panose="020B0600070205080204" pitchFamily="50" charset="-128"/>
                <a:ea typeface="ＭＳ Ｐゴシック" panose="020B0600070205080204" pitchFamily="50" charset="-128"/>
              </a:rPr>
              <a:t>％</a:t>
            </a:r>
            <a:r>
              <a:rPr lang="ja-JP" altLang="en-US" sz="3600" dirty="0">
                <a:latin typeface="ＭＳ Ｐゴシック" panose="020B0600070205080204" pitchFamily="50" charset="-128"/>
                <a:ea typeface="ＭＳ Ｐゴシック" panose="020B0600070205080204" pitchFamily="50" charset="-128"/>
              </a:rPr>
              <a:t>）</a:t>
            </a:r>
            <a:endParaRPr lang="ja-JP" altLang="ja-JP" sz="3600" dirty="0">
              <a:latin typeface="ＭＳ Ｐゴシック" panose="020B0600070205080204" pitchFamily="50" charset="-128"/>
              <a:ea typeface="ＭＳ Ｐゴシック" panose="020B0600070205080204" pitchFamily="50" charset="-128"/>
            </a:endParaRPr>
          </a:p>
          <a:p>
            <a:pPr marL="342900" lvl="0" indent="-342900" algn="l">
              <a:buFont typeface="Arial" panose="020B0604020202020204" pitchFamily="34" charset="0"/>
              <a:buChar char="•"/>
            </a:pPr>
            <a:r>
              <a:rPr lang="ja-JP" altLang="ja-JP" sz="3600" dirty="0">
                <a:latin typeface="ＭＳ Ｐゴシック" panose="020B0600070205080204" pitchFamily="50" charset="-128"/>
                <a:ea typeface="ＭＳ Ｐゴシック" panose="020B0600070205080204" pitchFamily="50" charset="-128"/>
              </a:rPr>
              <a:t>「</a:t>
            </a:r>
            <a:r>
              <a:rPr lang="ja-JP" altLang="ja-JP" sz="3600" dirty="0">
                <a:solidFill>
                  <a:srgbClr val="FF0000"/>
                </a:solidFill>
                <a:latin typeface="ＭＳ Ｐゴシック" panose="020B0600070205080204" pitchFamily="50" charset="-128"/>
                <a:ea typeface="ＭＳ Ｐゴシック" panose="020B0600070205080204" pitchFamily="50" charset="-128"/>
              </a:rPr>
              <a:t>離隔</a:t>
            </a:r>
            <a:r>
              <a:rPr lang="ja-JP" altLang="ja-JP" sz="3600" dirty="0">
                <a:latin typeface="ＭＳ Ｐゴシック" panose="020B0600070205080204" pitchFamily="50" charset="-128"/>
                <a:ea typeface="ＭＳ Ｐゴシック" panose="020B0600070205080204" pitchFamily="50" charset="-128"/>
              </a:rPr>
              <a:t>」</a:t>
            </a:r>
            <a:r>
              <a:rPr lang="ja-JP" altLang="en-US" sz="3600" dirty="0">
                <a:latin typeface="ＭＳ Ｐゴシック" panose="020B0600070205080204" pitchFamily="50" charset="-128"/>
                <a:ea typeface="ＭＳ Ｐゴシック" panose="020B0600070205080204" pitchFamily="50" charset="-128"/>
              </a:rPr>
              <a:t>・・・・・・・</a:t>
            </a:r>
            <a:r>
              <a:rPr lang="ja-JP" altLang="ja-JP" sz="3600" dirty="0">
                <a:solidFill>
                  <a:srgbClr val="0000CC"/>
                </a:solidFill>
                <a:latin typeface="ＭＳ Ｐゴシック" panose="020B0600070205080204" pitchFamily="50" charset="-128"/>
                <a:ea typeface="ＭＳ Ｐゴシック" panose="020B0600070205080204" pitchFamily="50" charset="-128"/>
              </a:rPr>
              <a:t>解離性障害</a:t>
            </a:r>
            <a:r>
              <a:rPr lang="ja-JP" altLang="en-US" sz="3600" dirty="0">
                <a:solidFill>
                  <a:srgbClr val="0000CC"/>
                </a:solidFill>
                <a:latin typeface="ＭＳ Ｐゴシック" panose="020B0600070205080204" pitchFamily="50" charset="-128"/>
                <a:ea typeface="ＭＳ Ｐゴシック" panose="020B0600070205080204" pitchFamily="50" charset="-128"/>
              </a:rPr>
              <a:t>（</a:t>
            </a:r>
            <a:r>
              <a:rPr lang="en-US" altLang="ja-JP" sz="3600" dirty="0">
                <a:solidFill>
                  <a:srgbClr val="0000CC"/>
                </a:solidFill>
                <a:latin typeface="ＭＳ Ｐゴシック" panose="020B0600070205080204" pitchFamily="50" charset="-128"/>
                <a:ea typeface="ＭＳ Ｐゴシック" panose="020B0600070205080204" pitchFamily="50" charset="-128"/>
              </a:rPr>
              <a:t>39</a:t>
            </a:r>
            <a:r>
              <a:rPr lang="ja-JP" altLang="ja-JP" sz="3600" dirty="0">
                <a:solidFill>
                  <a:srgbClr val="0000CC"/>
                </a:solidFill>
                <a:latin typeface="ＭＳ Ｐゴシック" panose="020B0600070205080204" pitchFamily="50" charset="-128"/>
                <a:ea typeface="ＭＳ Ｐゴシック" panose="020B0600070205080204" pitchFamily="50" charset="-128"/>
              </a:rPr>
              <a:t>％</a:t>
            </a:r>
            <a:r>
              <a:rPr lang="ja-JP" altLang="en-US" sz="3600" dirty="0">
                <a:solidFill>
                  <a:srgbClr val="0000CC"/>
                </a:solidFill>
                <a:latin typeface="ＭＳ Ｐゴシック" panose="020B0600070205080204" pitchFamily="50" charset="-128"/>
                <a:ea typeface="ＭＳ Ｐゴシック" panose="020B0600070205080204" pitchFamily="50" charset="-128"/>
              </a:rPr>
              <a:t>）</a:t>
            </a:r>
            <a:r>
              <a:rPr lang="ja-JP" altLang="en-US" sz="3600" dirty="0">
                <a:latin typeface="ＭＳ Ｐゴシック" panose="020B0600070205080204" pitchFamily="50" charset="-128"/>
                <a:ea typeface="ＭＳ Ｐゴシック" panose="020B0600070205080204" pitchFamily="50" charset="-128"/>
              </a:rPr>
              <a:t>、</a:t>
            </a:r>
            <a:r>
              <a:rPr lang="ja-JP" altLang="ja-JP" sz="3600" dirty="0">
                <a:latin typeface="ＭＳ Ｐゴシック" panose="020B0600070205080204" pitchFamily="50" charset="-128"/>
                <a:ea typeface="ＭＳ Ｐゴシック" panose="020B0600070205080204" pitchFamily="50" charset="-128"/>
              </a:rPr>
              <a:t>女子大学生</a:t>
            </a:r>
            <a:r>
              <a:rPr lang="ja-JP" altLang="en-US" sz="3600" dirty="0">
                <a:latin typeface="ＭＳ Ｐゴシック" panose="020B0600070205080204" pitchFamily="50" charset="-128"/>
                <a:ea typeface="ＭＳ Ｐゴシック" panose="020B0600070205080204" pitchFamily="50" charset="-128"/>
              </a:rPr>
              <a:t>（</a:t>
            </a:r>
            <a:r>
              <a:rPr lang="en-US" altLang="ja-JP" sz="3600" dirty="0">
                <a:latin typeface="ＭＳ Ｐゴシック" panose="020B0600070205080204" pitchFamily="50" charset="-128"/>
                <a:ea typeface="ＭＳ Ｐゴシック" panose="020B0600070205080204" pitchFamily="50" charset="-128"/>
              </a:rPr>
              <a:t>13</a:t>
            </a:r>
            <a:r>
              <a:rPr lang="ja-JP" altLang="ja-JP" sz="3600" dirty="0">
                <a:latin typeface="ＭＳ Ｐゴシック" panose="020B0600070205080204" pitchFamily="50" charset="-128"/>
                <a:ea typeface="ＭＳ Ｐゴシック" panose="020B0600070205080204" pitchFamily="50" charset="-128"/>
              </a:rPr>
              <a:t>％</a:t>
            </a:r>
            <a:r>
              <a:rPr lang="ja-JP" altLang="en-US" sz="3600" dirty="0">
                <a:latin typeface="ＭＳ Ｐゴシック" panose="020B0600070205080204" pitchFamily="50" charset="-128"/>
                <a:ea typeface="ＭＳ Ｐゴシック" panose="020B0600070205080204" pitchFamily="50" charset="-128"/>
              </a:rPr>
              <a:t>）</a:t>
            </a:r>
            <a:endParaRPr lang="en-US" altLang="ja-JP" sz="3600" dirty="0">
              <a:latin typeface="ＭＳ Ｐゴシック" panose="020B0600070205080204" pitchFamily="50" charset="-128"/>
              <a:ea typeface="ＭＳ Ｐゴシック" panose="020B0600070205080204" pitchFamily="50" charset="-128"/>
            </a:endParaRPr>
          </a:p>
          <a:p>
            <a:pPr marL="342900" lvl="0" indent="-342900" algn="l">
              <a:buFont typeface="Arial" panose="020B0604020202020204" pitchFamily="34" charset="0"/>
              <a:buChar char="•"/>
            </a:pPr>
            <a:r>
              <a:rPr lang="ja-JP" altLang="ja-JP" sz="3600" dirty="0">
                <a:latin typeface="ＭＳ Ｐゴシック" panose="020B0600070205080204" pitchFamily="50" charset="-128"/>
                <a:ea typeface="ＭＳ Ｐゴシック" panose="020B0600070205080204" pitchFamily="50" charset="-128"/>
              </a:rPr>
              <a:t>「</a:t>
            </a:r>
            <a:r>
              <a:rPr lang="ja-JP" altLang="ja-JP" sz="3600" dirty="0">
                <a:solidFill>
                  <a:srgbClr val="FF0000"/>
                </a:solidFill>
                <a:latin typeface="ＭＳ Ｐゴシック" panose="020B0600070205080204" pitchFamily="50" charset="-128"/>
                <a:ea typeface="ＭＳ Ｐゴシック" panose="020B0600070205080204" pitchFamily="50" charset="-128"/>
              </a:rPr>
              <a:t>持続的空想</a:t>
            </a:r>
            <a:r>
              <a:rPr lang="ja-JP" altLang="ja-JP" sz="3600" dirty="0">
                <a:latin typeface="ＭＳ Ｐゴシック" panose="020B0600070205080204" pitchFamily="50" charset="-128"/>
                <a:ea typeface="ＭＳ Ｐゴシック" panose="020B0600070205080204" pitchFamily="50" charset="-128"/>
              </a:rPr>
              <a:t>」</a:t>
            </a:r>
            <a:r>
              <a:rPr lang="ja-JP" altLang="en-US" sz="3600" dirty="0">
                <a:latin typeface="ＭＳ Ｐゴシック" panose="020B0600070205080204" pitchFamily="50" charset="-128"/>
                <a:ea typeface="ＭＳ Ｐゴシック" panose="020B0600070205080204" pitchFamily="50" charset="-128"/>
              </a:rPr>
              <a:t>・</a:t>
            </a:r>
            <a:r>
              <a:rPr lang="ja-JP" altLang="ja-JP" sz="3600" dirty="0">
                <a:solidFill>
                  <a:srgbClr val="0000CC"/>
                </a:solidFill>
                <a:latin typeface="ＭＳ Ｐゴシック" panose="020B0600070205080204" pitchFamily="50" charset="-128"/>
                <a:ea typeface="ＭＳ Ｐゴシック" panose="020B0600070205080204" pitchFamily="50" charset="-128"/>
              </a:rPr>
              <a:t>解離性障害</a:t>
            </a:r>
            <a:r>
              <a:rPr lang="ja-JP" altLang="en-US" sz="3600" dirty="0">
                <a:solidFill>
                  <a:srgbClr val="0000CC"/>
                </a:solidFill>
                <a:latin typeface="ＭＳ Ｐゴシック" panose="020B0600070205080204" pitchFamily="50" charset="-128"/>
                <a:ea typeface="ＭＳ Ｐゴシック" panose="020B0600070205080204" pitchFamily="50" charset="-128"/>
              </a:rPr>
              <a:t>（</a:t>
            </a:r>
            <a:r>
              <a:rPr lang="en-US" altLang="ja-JP" sz="3600" dirty="0">
                <a:solidFill>
                  <a:srgbClr val="0000CC"/>
                </a:solidFill>
                <a:latin typeface="ＭＳ Ｐゴシック" panose="020B0600070205080204" pitchFamily="50" charset="-128"/>
                <a:ea typeface="ＭＳ Ｐゴシック" panose="020B0600070205080204" pitchFamily="50" charset="-128"/>
              </a:rPr>
              <a:t>42</a:t>
            </a:r>
            <a:r>
              <a:rPr lang="ja-JP" altLang="ja-JP" sz="3600" dirty="0">
                <a:solidFill>
                  <a:srgbClr val="0000CC"/>
                </a:solidFill>
                <a:latin typeface="ＭＳ Ｐゴシック" panose="020B0600070205080204" pitchFamily="50" charset="-128"/>
                <a:ea typeface="ＭＳ Ｐゴシック" panose="020B0600070205080204" pitchFamily="50" charset="-128"/>
              </a:rPr>
              <a:t>％</a:t>
            </a:r>
            <a:r>
              <a:rPr lang="ja-JP" altLang="en-US" sz="3600" dirty="0">
                <a:solidFill>
                  <a:srgbClr val="0000CC"/>
                </a:solidFill>
                <a:latin typeface="ＭＳ Ｐゴシック" panose="020B0600070205080204" pitchFamily="50" charset="-128"/>
                <a:ea typeface="ＭＳ Ｐゴシック" panose="020B0600070205080204" pitchFamily="50" charset="-128"/>
              </a:rPr>
              <a:t>）</a:t>
            </a:r>
            <a:r>
              <a:rPr lang="ja-JP" altLang="ja-JP" sz="3600" dirty="0">
                <a:latin typeface="ＭＳ Ｐゴシック" panose="020B0600070205080204" pitchFamily="50" charset="-128"/>
                <a:ea typeface="ＭＳ Ｐゴシック" panose="020B0600070205080204" pitchFamily="50" charset="-128"/>
              </a:rPr>
              <a:t>、女子大学生</a:t>
            </a:r>
            <a:r>
              <a:rPr lang="ja-JP" altLang="en-US" sz="3600" dirty="0">
                <a:latin typeface="ＭＳ Ｐゴシック" panose="020B0600070205080204" pitchFamily="50" charset="-128"/>
                <a:ea typeface="ＭＳ Ｐゴシック" panose="020B0600070205080204" pitchFamily="50" charset="-128"/>
              </a:rPr>
              <a:t>（</a:t>
            </a:r>
            <a:r>
              <a:rPr lang="en-US" altLang="ja-JP" sz="3600" dirty="0">
                <a:latin typeface="ＭＳ Ｐゴシック" panose="020B0600070205080204" pitchFamily="50" charset="-128"/>
                <a:ea typeface="ＭＳ Ｐゴシック" panose="020B0600070205080204" pitchFamily="50" charset="-128"/>
              </a:rPr>
              <a:t>29</a:t>
            </a:r>
            <a:r>
              <a:rPr lang="ja-JP" altLang="ja-JP" sz="3600" dirty="0">
                <a:latin typeface="ＭＳ Ｐゴシック" panose="020B0600070205080204" pitchFamily="50" charset="-128"/>
                <a:ea typeface="ＭＳ Ｐゴシック" panose="020B0600070205080204" pitchFamily="50" charset="-128"/>
              </a:rPr>
              <a:t>％</a:t>
            </a:r>
            <a:r>
              <a:rPr lang="ja-JP" altLang="en-US" sz="3600" dirty="0">
                <a:latin typeface="ＭＳ Ｐゴシック" panose="020B0600070205080204" pitchFamily="50" charset="-128"/>
                <a:ea typeface="ＭＳ Ｐゴシック" panose="020B0600070205080204" pitchFamily="50" charset="-128"/>
              </a:rPr>
              <a:t>）</a:t>
            </a:r>
            <a:endParaRPr lang="en-US" altLang="ja-JP" sz="3600" dirty="0">
              <a:latin typeface="ＭＳ Ｐゴシック" panose="020B0600070205080204" pitchFamily="50" charset="-128"/>
              <a:ea typeface="ＭＳ Ｐゴシック" panose="020B0600070205080204" pitchFamily="50" charset="-128"/>
            </a:endParaRPr>
          </a:p>
          <a:p>
            <a:pPr marL="342900" indent="-342900" algn="l">
              <a:buFont typeface="Arial" panose="020B0604020202020204" pitchFamily="34" charset="0"/>
              <a:buChar char="•"/>
            </a:pPr>
            <a:r>
              <a:rPr lang="ja-JP" altLang="en-US" sz="3600" dirty="0">
                <a:latin typeface="ＭＳ Ｐゴシック" panose="020B0600070205080204" pitchFamily="50" charset="-128"/>
                <a:ea typeface="ＭＳ Ｐゴシック" panose="020B0600070205080204" pitchFamily="50" charset="-128"/>
              </a:rPr>
              <a:t>「</a:t>
            </a:r>
            <a:r>
              <a:rPr lang="ja-JP" altLang="ja-JP" sz="3600" dirty="0">
                <a:solidFill>
                  <a:srgbClr val="FF0000"/>
                </a:solidFill>
                <a:latin typeface="ＭＳ Ｐゴシック" panose="020B0600070205080204" pitchFamily="50" charset="-128"/>
                <a:ea typeface="ＭＳ Ｐゴシック" panose="020B0600070205080204" pitchFamily="50" charset="-128"/>
              </a:rPr>
              <a:t>幻聴</a:t>
            </a:r>
            <a:r>
              <a:rPr lang="ja-JP" altLang="en-US" sz="3600" dirty="0">
                <a:latin typeface="ＭＳ Ｐゴシック" panose="020B0600070205080204" pitchFamily="50" charset="-128"/>
                <a:ea typeface="ＭＳ Ｐゴシック" panose="020B0600070205080204" pitchFamily="50" charset="-128"/>
              </a:rPr>
              <a:t>」「</a:t>
            </a:r>
            <a:r>
              <a:rPr lang="ja-JP" altLang="ja-JP" sz="3600" dirty="0">
                <a:solidFill>
                  <a:srgbClr val="FF0000"/>
                </a:solidFill>
                <a:latin typeface="ＭＳ Ｐゴシック" panose="020B0600070205080204" pitchFamily="50" charset="-128"/>
                <a:ea typeface="ＭＳ Ｐゴシック" panose="020B0600070205080204" pitchFamily="50" charset="-128"/>
              </a:rPr>
              <a:t>幻視</a:t>
            </a:r>
            <a:r>
              <a:rPr lang="ja-JP" altLang="en-US" sz="3600" dirty="0">
                <a:latin typeface="ＭＳ Ｐゴシック" panose="020B0600070205080204" pitchFamily="50" charset="-128"/>
                <a:ea typeface="ＭＳ Ｐゴシック" panose="020B0600070205080204" pitchFamily="50" charset="-128"/>
              </a:rPr>
              <a:t>」・</a:t>
            </a:r>
            <a:r>
              <a:rPr lang="ja-JP" altLang="ja-JP" sz="3600" dirty="0">
                <a:solidFill>
                  <a:srgbClr val="0000CC"/>
                </a:solidFill>
                <a:latin typeface="ＭＳ Ｐゴシック" panose="020B0600070205080204" pitchFamily="50" charset="-128"/>
                <a:ea typeface="ＭＳ Ｐゴシック" panose="020B0600070205080204" pitchFamily="50" charset="-128"/>
              </a:rPr>
              <a:t>解離性障害</a:t>
            </a:r>
            <a:r>
              <a:rPr lang="ja-JP" altLang="en-US" sz="3600" dirty="0">
                <a:solidFill>
                  <a:srgbClr val="010ABF"/>
                </a:solidFill>
                <a:latin typeface="ＭＳ Ｐゴシック" panose="020B0600070205080204" pitchFamily="50" charset="-128"/>
                <a:ea typeface="ＭＳ Ｐゴシック" panose="020B0600070205080204" pitchFamily="50" charset="-128"/>
              </a:rPr>
              <a:t>（</a:t>
            </a:r>
            <a:r>
              <a:rPr lang="en-US" altLang="ja-JP" sz="3600" dirty="0">
                <a:solidFill>
                  <a:srgbClr val="010ABF"/>
                </a:solidFill>
                <a:latin typeface="ＭＳ Ｐゴシック" panose="020B0600070205080204" pitchFamily="50" charset="-128"/>
                <a:ea typeface="ＭＳ Ｐゴシック" panose="020B0600070205080204" pitchFamily="50" charset="-128"/>
              </a:rPr>
              <a:t>30</a:t>
            </a:r>
            <a:r>
              <a:rPr lang="ja-JP" altLang="ja-JP" sz="3600" dirty="0">
                <a:solidFill>
                  <a:srgbClr val="010ABF"/>
                </a:solidFill>
                <a:latin typeface="ＭＳ Ｐゴシック" panose="020B0600070205080204" pitchFamily="50" charset="-128"/>
                <a:ea typeface="ＭＳ Ｐゴシック" panose="020B0600070205080204" pitchFamily="50" charset="-128"/>
              </a:rPr>
              <a:t>％</a:t>
            </a:r>
            <a:r>
              <a:rPr lang="ja-JP" altLang="en-US" sz="3600" dirty="0">
                <a:solidFill>
                  <a:srgbClr val="010ABF"/>
                </a:solidFill>
                <a:latin typeface="ＭＳ Ｐゴシック" panose="020B0600070205080204" pitchFamily="50" charset="-128"/>
                <a:ea typeface="ＭＳ Ｐゴシック" panose="020B0600070205080204" pitchFamily="50" charset="-128"/>
              </a:rPr>
              <a:t>）</a:t>
            </a:r>
            <a:r>
              <a:rPr lang="ja-JP" altLang="ja-JP" sz="3600" dirty="0">
                <a:latin typeface="ＭＳ Ｐゴシック" panose="020B0600070205080204" pitchFamily="50" charset="-128"/>
                <a:ea typeface="ＭＳ Ｐゴシック" panose="020B0600070205080204" pitchFamily="50" charset="-128"/>
              </a:rPr>
              <a:t>、女子大学生</a:t>
            </a:r>
            <a:r>
              <a:rPr lang="ja-JP" altLang="en-US" sz="3600" dirty="0">
                <a:latin typeface="ＭＳ Ｐゴシック" panose="020B0600070205080204" pitchFamily="50" charset="-128"/>
                <a:ea typeface="ＭＳ Ｐゴシック" panose="020B0600070205080204" pitchFamily="50" charset="-128"/>
              </a:rPr>
              <a:t>（ </a:t>
            </a:r>
            <a:r>
              <a:rPr lang="en-US" altLang="ja-JP" sz="3600" dirty="0">
                <a:latin typeface="ＭＳ Ｐゴシック" panose="020B0600070205080204" pitchFamily="50" charset="-128"/>
                <a:ea typeface="ＭＳ Ｐゴシック" panose="020B0600070205080204" pitchFamily="50" charset="-128"/>
              </a:rPr>
              <a:t>5</a:t>
            </a:r>
            <a:r>
              <a:rPr lang="ja-JP" altLang="ja-JP" sz="3600" dirty="0">
                <a:latin typeface="ＭＳ Ｐゴシック" panose="020B0600070205080204" pitchFamily="50" charset="-128"/>
                <a:ea typeface="ＭＳ Ｐゴシック" panose="020B0600070205080204" pitchFamily="50" charset="-128"/>
              </a:rPr>
              <a:t>％</a:t>
            </a:r>
            <a:r>
              <a:rPr lang="ja-JP" altLang="en-US" sz="3600" dirty="0">
                <a:latin typeface="ＭＳ Ｐゴシック" panose="020B0600070205080204" pitchFamily="50" charset="-128"/>
                <a:ea typeface="ＭＳ Ｐゴシック" panose="020B0600070205080204" pitchFamily="50" charset="-128"/>
              </a:rPr>
              <a:t>）</a:t>
            </a:r>
            <a:endParaRPr lang="en-US" altLang="ja-JP" sz="3600" dirty="0">
              <a:latin typeface="ＭＳ Ｐゴシック" panose="020B0600070205080204" pitchFamily="50" charset="-128"/>
              <a:ea typeface="ＭＳ Ｐゴシック" panose="020B0600070205080204" pitchFamily="50" charset="-128"/>
            </a:endParaRPr>
          </a:p>
          <a:p>
            <a:pPr marL="342900" lvl="0" indent="-342900" algn="l">
              <a:buFont typeface="Arial" panose="020B0604020202020204" pitchFamily="34" charset="0"/>
              <a:buChar char="•"/>
            </a:pPr>
            <a:r>
              <a:rPr lang="ja-JP" altLang="en-US" sz="3600" dirty="0">
                <a:latin typeface="ＭＳ Ｐゴシック" panose="020B0600070205080204" pitchFamily="50" charset="-128"/>
                <a:ea typeface="ＭＳ Ｐゴシック" panose="020B0600070205080204" pitchFamily="50" charset="-128"/>
              </a:rPr>
              <a:t>「</a:t>
            </a:r>
            <a:r>
              <a:rPr lang="ja-JP" altLang="en-US" sz="3600" dirty="0">
                <a:solidFill>
                  <a:srgbClr val="FF0000"/>
                </a:solidFill>
                <a:latin typeface="ＭＳ Ｐゴシック" panose="020B0600070205080204" pitchFamily="50" charset="-128"/>
                <a:ea typeface="ＭＳ Ｐゴシック" panose="020B0600070205080204" pitchFamily="50" charset="-128"/>
              </a:rPr>
              <a:t>想像の友</a:t>
            </a:r>
            <a:r>
              <a:rPr lang="ja-JP" altLang="en-US" sz="3600" dirty="0">
                <a:latin typeface="ＭＳ Ｐゴシック" panose="020B0600070205080204" pitchFamily="50" charset="-128"/>
                <a:ea typeface="ＭＳ Ｐゴシック" panose="020B0600070205080204" pitchFamily="50" charset="-128"/>
              </a:rPr>
              <a:t>」・・・</a:t>
            </a:r>
            <a:r>
              <a:rPr lang="ja-JP" altLang="ja-JP" sz="3600" dirty="0">
                <a:solidFill>
                  <a:srgbClr val="0000CC"/>
                </a:solidFill>
                <a:latin typeface="ＭＳ Ｐゴシック" panose="020B0600070205080204" pitchFamily="50" charset="-128"/>
                <a:ea typeface="ＭＳ Ｐゴシック" panose="020B0600070205080204" pitchFamily="50" charset="-128"/>
              </a:rPr>
              <a:t>解離性障害</a:t>
            </a:r>
            <a:r>
              <a:rPr lang="ja-JP" altLang="en-US" sz="3600" dirty="0">
                <a:solidFill>
                  <a:srgbClr val="0000CC"/>
                </a:solidFill>
                <a:latin typeface="ＭＳ Ｐゴシック" panose="020B0600070205080204" pitchFamily="50" charset="-128"/>
                <a:ea typeface="ＭＳ Ｐゴシック" panose="020B0600070205080204" pitchFamily="50" charset="-128"/>
              </a:rPr>
              <a:t>（</a:t>
            </a:r>
            <a:r>
              <a:rPr lang="en-US" altLang="ja-JP" sz="3600" dirty="0">
                <a:solidFill>
                  <a:srgbClr val="0000CC"/>
                </a:solidFill>
                <a:latin typeface="ＭＳ Ｐゴシック" panose="020B0600070205080204" pitchFamily="50" charset="-128"/>
                <a:ea typeface="ＭＳ Ｐゴシック" panose="020B0600070205080204" pitchFamily="50" charset="-128"/>
              </a:rPr>
              <a:t>41</a:t>
            </a:r>
            <a:r>
              <a:rPr lang="ja-JP" altLang="ja-JP" sz="3600" dirty="0">
                <a:solidFill>
                  <a:srgbClr val="0000CC"/>
                </a:solidFill>
                <a:latin typeface="ＭＳ Ｐゴシック" panose="020B0600070205080204" pitchFamily="50" charset="-128"/>
                <a:ea typeface="ＭＳ Ｐゴシック" panose="020B0600070205080204" pitchFamily="50" charset="-128"/>
              </a:rPr>
              <a:t>％</a:t>
            </a:r>
            <a:r>
              <a:rPr lang="ja-JP" altLang="en-US" sz="3600" dirty="0">
                <a:solidFill>
                  <a:srgbClr val="0000CC"/>
                </a:solidFill>
                <a:latin typeface="ＭＳ Ｐゴシック" panose="020B0600070205080204" pitchFamily="50" charset="-128"/>
                <a:ea typeface="ＭＳ Ｐゴシック" panose="020B0600070205080204" pitchFamily="50" charset="-128"/>
              </a:rPr>
              <a:t>）</a:t>
            </a:r>
            <a:r>
              <a:rPr lang="ja-JP" altLang="en-US" sz="3600" dirty="0">
                <a:latin typeface="ＭＳ Ｐゴシック" panose="020B0600070205080204" pitchFamily="50" charset="-128"/>
                <a:ea typeface="ＭＳ Ｐゴシック" panose="020B0600070205080204" pitchFamily="50" charset="-128"/>
              </a:rPr>
              <a:t>、</a:t>
            </a:r>
            <a:r>
              <a:rPr lang="ja-JP" altLang="ja-JP" sz="3600" dirty="0">
                <a:latin typeface="ＭＳ Ｐゴシック" panose="020B0600070205080204" pitchFamily="50" charset="-128"/>
                <a:ea typeface="ＭＳ Ｐゴシック" panose="020B0600070205080204" pitchFamily="50" charset="-128"/>
              </a:rPr>
              <a:t>女子大学生</a:t>
            </a:r>
            <a:r>
              <a:rPr lang="ja-JP" altLang="en-US" sz="3600" dirty="0">
                <a:latin typeface="ＭＳ Ｐゴシック" panose="020B0600070205080204" pitchFamily="50" charset="-128"/>
                <a:ea typeface="ＭＳ Ｐゴシック" panose="020B0600070205080204" pitchFamily="50" charset="-128"/>
              </a:rPr>
              <a:t>（</a:t>
            </a:r>
            <a:r>
              <a:rPr lang="en-US" altLang="ja-JP" sz="3600" dirty="0">
                <a:latin typeface="ＭＳ Ｐゴシック" panose="020B0600070205080204" pitchFamily="50" charset="-128"/>
                <a:ea typeface="ＭＳ Ｐゴシック" panose="020B0600070205080204" pitchFamily="50" charset="-128"/>
              </a:rPr>
              <a:t>13</a:t>
            </a:r>
            <a:r>
              <a:rPr lang="ja-JP" altLang="ja-JP" sz="3600" dirty="0">
                <a:latin typeface="ＭＳ Ｐゴシック" panose="020B0600070205080204" pitchFamily="50" charset="-128"/>
                <a:ea typeface="ＭＳ Ｐゴシック" panose="020B0600070205080204" pitchFamily="50" charset="-128"/>
              </a:rPr>
              <a:t>％</a:t>
            </a:r>
            <a:r>
              <a:rPr lang="ja-JP" altLang="en-US" sz="3600" dirty="0">
                <a:latin typeface="ＭＳ Ｐゴシック" panose="020B0600070205080204" pitchFamily="50" charset="-128"/>
                <a:ea typeface="ＭＳ Ｐゴシック" panose="020B0600070205080204" pitchFamily="50" charset="-128"/>
              </a:rPr>
              <a:t>）</a:t>
            </a:r>
            <a:endParaRPr lang="en-US" altLang="ja-JP" sz="3600" dirty="0">
              <a:latin typeface="ＭＳ Ｐゴシック" panose="020B0600070205080204" pitchFamily="50" charset="-128"/>
              <a:ea typeface="ＭＳ Ｐゴシック" panose="020B0600070205080204" pitchFamily="50" charset="-128"/>
            </a:endParaRPr>
          </a:p>
        </p:txBody>
      </p:sp>
      <p:sp>
        <p:nvSpPr>
          <p:cNvPr id="3" name="スライド番号プレースホルダー 2"/>
          <p:cNvSpPr>
            <a:spLocks noGrp="1"/>
          </p:cNvSpPr>
          <p:nvPr>
            <p:ph type="sldNum" sz="quarter" idx="12"/>
          </p:nvPr>
        </p:nvSpPr>
        <p:spPr/>
        <p:txBody>
          <a:bodyPr/>
          <a:lstStyle/>
          <a:p>
            <a:fld id="{4AA81267-9CDD-4037-9B25-9338A6324D22}" type="slidenum">
              <a:rPr kumimoji="1" lang="ja-JP" altLang="en-US" smtClean="0"/>
              <a:t>27</a:t>
            </a:fld>
            <a:endParaRPr kumimoji="1" lang="ja-JP" altLang="en-US"/>
          </a:p>
        </p:txBody>
      </p:sp>
      <p:sp>
        <p:nvSpPr>
          <p:cNvPr id="5" name="Rectangle 2"/>
          <p:cNvSpPr>
            <a:spLocks noGrp="1" noChangeArrowheads="1"/>
          </p:cNvSpPr>
          <p:nvPr>
            <p:ph type="ctrTitle"/>
          </p:nvPr>
        </p:nvSpPr>
        <p:spPr>
          <a:xfrm>
            <a:off x="1919288" y="212271"/>
            <a:ext cx="8702448" cy="795793"/>
          </a:xfrm>
        </p:spPr>
        <p:txBody>
          <a:bodyPr>
            <a:normAutofit fontScale="90000"/>
          </a:bodyPr>
          <a:lstStyle/>
          <a:p>
            <a:pPr lvl="0"/>
            <a:r>
              <a:rPr lang="ja-JP" altLang="en-US" sz="4800" dirty="0">
                <a:latin typeface="ＭＳ Ｐゴシック" panose="020B0600070205080204" pitchFamily="50" charset="-128"/>
                <a:ea typeface="ＭＳ Ｐゴシック" panose="020B0600070205080204" pitchFamily="50" charset="-128"/>
              </a:rPr>
              <a:t>　「</a:t>
            </a:r>
            <a:r>
              <a:rPr lang="ja-JP" altLang="ja-JP" sz="4800" dirty="0">
                <a:latin typeface="ＭＳ Ｐゴシック" panose="020B0600070205080204" pitchFamily="50" charset="-128"/>
                <a:ea typeface="ＭＳ Ｐゴシック" panose="020B0600070205080204" pitchFamily="50" charset="-128"/>
              </a:rPr>
              <a:t>解離の幼少期体験</a:t>
            </a:r>
            <a:r>
              <a:rPr lang="ja-JP" altLang="en-US" sz="4800" dirty="0">
                <a:latin typeface="ＭＳ Ｐゴシック" panose="020B0600070205080204" pitchFamily="50" charset="-128"/>
                <a:ea typeface="ＭＳ Ｐゴシック" panose="020B0600070205080204" pitchFamily="50" charset="-128"/>
              </a:rPr>
              <a:t>」　（柴山雅俊）</a:t>
            </a:r>
            <a:endParaRPr lang="ja-JP" altLang="en-US" sz="4800" b="1" dirty="0">
              <a:solidFill>
                <a:srgbClr val="FF0000"/>
              </a:solidFill>
            </a:endParaRPr>
          </a:p>
        </p:txBody>
      </p:sp>
      <p:sp>
        <p:nvSpPr>
          <p:cNvPr id="2" name="日付プレースホルダー 1"/>
          <p:cNvSpPr>
            <a:spLocks noGrp="1"/>
          </p:cNvSpPr>
          <p:nvPr>
            <p:ph type="dt" sz="half" idx="10"/>
          </p:nvPr>
        </p:nvSpPr>
        <p:spPr/>
        <p:txBody>
          <a:bodyPr/>
          <a:lstStyle/>
          <a:p>
            <a:r>
              <a:rPr kumimoji="1" lang="en-US" altLang="ja-JP"/>
              <a:t>2022/12/5</a:t>
            </a:r>
            <a:r>
              <a:rPr kumimoji="1" lang="ja-JP" altLang="en-US"/>
              <a:t>十勝むつみのクリニック</a:t>
            </a:r>
          </a:p>
        </p:txBody>
      </p:sp>
    </p:spTree>
    <p:extLst>
      <p:ext uri="{BB962C8B-B14F-4D97-AF65-F5344CB8AC3E}">
        <p14:creationId xmlns:p14="http://schemas.microsoft.com/office/powerpoint/2010/main" val="42022952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628648" y="1118506"/>
            <a:ext cx="11323865" cy="5127173"/>
          </a:xfrm>
        </p:spPr>
        <p:txBody>
          <a:bodyPr rtlCol="0">
            <a:noAutofit/>
          </a:bodyPr>
          <a:lstStyle/>
          <a:p>
            <a:pPr algn="l"/>
            <a:r>
              <a:rPr lang="ja-JP" altLang="ja-JP" sz="3600" u="sng" dirty="0">
                <a:solidFill>
                  <a:srgbClr val="FF0000"/>
                </a:solidFill>
                <a:latin typeface="ＭＳ Ｐゴシック" panose="020B0600070205080204" pitchFamily="50" charset="-128"/>
                <a:ea typeface="ＭＳ Ｐゴシック" panose="020B0600070205080204" pitchFamily="50" charset="-128"/>
              </a:rPr>
              <a:t>「</a:t>
            </a:r>
            <a:r>
              <a:rPr lang="ja-JP" altLang="en-US" sz="3600" u="sng" dirty="0">
                <a:solidFill>
                  <a:srgbClr val="FF0000"/>
                </a:solidFill>
                <a:latin typeface="ＭＳ Ｐゴシック" panose="020B0600070205080204" pitchFamily="50" charset="-128"/>
                <a:ea typeface="ＭＳ Ｐゴシック" panose="020B0600070205080204" pitchFamily="50" charset="-128"/>
              </a:rPr>
              <a:t>見えないものが</a:t>
            </a:r>
            <a:r>
              <a:rPr lang="ja-JP" altLang="ja-JP" sz="3600" u="sng" dirty="0">
                <a:solidFill>
                  <a:srgbClr val="FF0000"/>
                </a:solidFill>
                <a:latin typeface="ＭＳ Ｐゴシック" panose="020B0600070205080204" pitchFamily="50" charset="-128"/>
                <a:ea typeface="ＭＳ Ｐゴシック" panose="020B0600070205080204" pitchFamily="50" charset="-128"/>
              </a:rPr>
              <a:t>見えた＋</a:t>
            </a:r>
            <a:r>
              <a:rPr lang="ja-JP" altLang="en-US" sz="3600" u="sng" dirty="0">
                <a:solidFill>
                  <a:srgbClr val="FF0000"/>
                </a:solidFill>
                <a:latin typeface="ＭＳ Ｐゴシック" panose="020B0600070205080204" pitchFamily="50" charset="-128"/>
                <a:ea typeface="ＭＳ Ｐゴシック" panose="020B0600070205080204" pitchFamily="50" charset="-128"/>
              </a:rPr>
              <a:t>人の気持ちが</a:t>
            </a:r>
            <a:r>
              <a:rPr lang="ja-JP" altLang="ja-JP" sz="3600" u="sng" dirty="0">
                <a:solidFill>
                  <a:srgbClr val="FF0000"/>
                </a:solidFill>
                <a:latin typeface="ＭＳ Ｐゴシック" panose="020B0600070205080204" pitchFamily="50" charset="-128"/>
                <a:ea typeface="ＭＳ Ｐゴシック" panose="020B0600070205080204" pitchFamily="50" charset="-128"/>
              </a:rPr>
              <a:t>読めた」</a:t>
            </a:r>
            <a:r>
              <a:rPr lang="ja-JP" altLang="en-US" sz="3600" u="sng" dirty="0">
                <a:solidFill>
                  <a:srgbClr val="FF0000"/>
                </a:solidFill>
                <a:latin typeface="ＭＳ Ｐゴシック" panose="020B0600070205080204" pitchFamily="50" charset="-128"/>
                <a:ea typeface="ＭＳ Ｐゴシック" panose="020B0600070205080204" pitchFamily="50" charset="-128"/>
              </a:rPr>
              <a:t>　５６名</a:t>
            </a:r>
            <a:endParaRPr lang="en-US" altLang="ja-JP" sz="3600" u="sng" dirty="0">
              <a:solidFill>
                <a:srgbClr val="FF0000"/>
              </a:solidFill>
              <a:latin typeface="ＭＳ Ｐゴシック" panose="020B0600070205080204" pitchFamily="50" charset="-128"/>
              <a:ea typeface="ＭＳ Ｐゴシック" panose="020B0600070205080204" pitchFamily="50" charset="-128"/>
            </a:endParaRPr>
          </a:p>
          <a:p>
            <a:pPr algn="l"/>
            <a:endParaRPr lang="en-US" altLang="ja-JP" sz="900" u="sng" dirty="0">
              <a:solidFill>
                <a:srgbClr val="FF0000"/>
              </a:solidFill>
              <a:latin typeface="ＭＳ Ｐゴシック" panose="020B0600070205080204" pitchFamily="50" charset="-128"/>
              <a:ea typeface="ＭＳ Ｐゴシック" panose="020B0600070205080204" pitchFamily="50" charset="-128"/>
            </a:endParaRPr>
          </a:p>
          <a:p>
            <a:pPr algn="l"/>
            <a:r>
              <a:rPr lang="ja-JP" altLang="ja-JP" sz="3600" dirty="0">
                <a:latin typeface="ＭＳ Ｐゴシック" panose="020B0600070205080204" pitchFamily="50" charset="-128"/>
                <a:ea typeface="ＭＳ Ｐゴシック" panose="020B0600070205080204" pitchFamily="50" charset="-128"/>
              </a:rPr>
              <a:t>知的</a:t>
            </a:r>
            <a:r>
              <a:rPr lang="ja-JP" altLang="en-US" sz="3600" dirty="0">
                <a:latin typeface="ＭＳ Ｐゴシック" panose="020B0600070205080204" pitchFamily="50" charset="-128"/>
                <a:ea typeface="ＭＳ Ｐゴシック" panose="020B0600070205080204" pitchFamily="50" charset="-128"/>
              </a:rPr>
              <a:t>発達症</a:t>
            </a:r>
            <a:r>
              <a:rPr lang="en-US" altLang="ja-JP" sz="3600" dirty="0">
                <a:solidFill>
                  <a:srgbClr val="0000CC"/>
                </a:solidFill>
                <a:latin typeface="ＭＳ Ｐゴシック" panose="020B0600070205080204" pitchFamily="50" charset="-128"/>
                <a:ea typeface="ＭＳ Ｐゴシック" panose="020B0600070205080204" pitchFamily="50" charset="-128"/>
              </a:rPr>
              <a:t>11</a:t>
            </a:r>
            <a:r>
              <a:rPr lang="ja-JP" altLang="ja-JP" sz="3600" dirty="0">
                <a:latin typeface="ＭＳ Ｐゴシック" panose="020B0600070205080204" pitchFamily="50" charset="-128"/>
                <a:ea typeface="ＭＳ Ｐゴシック" panose="020B0600070205080204" pitchFamily="50" charset="-128"/>
              </a:rPr>
              <a:t>名</a:t>
            </a:r>
            <a:r>
              <a:rPr lang="ja-JP" altLang="en-US" sz="3600" dirty="0">
                <a:latin typeface="ＭＳ Ｐゴシック" panose="020B0600070205080204" pitchFamily="50" charset="-128"/>
                <a:ea typeface="ＭＳ Ｐゴシック" panose="020B0600070205080204" pitchFamily="50" charset="-128"/>
              </a:rPr>
              <a:t>（</a:t>
            </a:r>
            <a:r>
              <a:rPr lang="en-US" altLang="ja-JP" sz="3600" dirty="0">
                <a:solidFill>
                  <a:srgbClr val="00B050"/>
                </a:solidFill>
                <a:latin typeface="ＭＳ Ｐゴシック" panose="020B0600070205080204" pitchFamily="50" charset="-128"/>
                <a:ea typeface="ＭＳ Ｐゴシック" panose="020B0600070205080204" pitchFamily="50" charset="-128"/>
              </a:rPr>
              <a:t>20%</a:t>
            </a:r>
            <a:r>
              <a:rPr lang="ja-JP" altLang="en-US" sz="3600" dirty="0">
                <a:latin typeface="ＭＳ Ｐゴシック" panose="020B0600070205080204" pitchFamily="50" charset="-128"/>
                <a:ea typeface="ＭＳ Ｐゴシック" panose="020B0600070205080204" pitchFamily="50" charset="-128"/>
              </a:rPr>
              <a:t>）</a:t>
            </a:r>
            <a:r>
              <a:rPr lang="ja-JP" altLang="ja-JP" sz="3600" dirty="0">
                <a:latin typeface="ＭＳ Ｐゴシック" panose="020B0600070205080204" pitchFamily="50" charset="-128"/>
                <a:ea typeface="ＭＳ Ｐゴシック" panose="020B0600070205080204" pitchFamily="50" charset="-128"/>
              </a:rPr>
              <a:t>、境界性知能</a:t>
            </a:r>
            <a:r>
              <a:rPr lang="en-US" altLang="ja-JP" sz="3600" dirty="0">
                <a:solidFill>
                  <a:srgbClr val="0000CC"/>
                </a:solidFill>
                <a:latin typeface="ＭＳ Ｐゴシック" panose="020B0600070205080204" pitchFamily="50" charset="-128"/>
                <a:ea typeface="ＭＳ Ｐゴシック" panose="020B0600070205080204" pitchFamily="50" charset="-128"/>
              </a:rPr>
              <a:t>6</a:t>
            </a:r>
            <a:r>
              <a:rPr lang="ja-JP" altLang="ja-JP" sz="3600" dirty="0">
                <a:latin typeface="ＭＳ Ｐゴシック" panose="020B0600070205080204" pitchFamily="50" charset="-128"/>
                <a:ea typeface="ＭＳ Ｐゴシック" panose="020B0600070205080204" pitchFamily="50" charset="-128"/>
              </a:rPr>
              <a:t>名</a:t>
            </a:r>
            <a:r>
              <a:rPr lang="ja-JP" altLang="en-US" sz="3600" dirty="0">
                <a:latin typeface="ＭＳ Ｐゴシック" panose="020B0600070205080204" pitchFamily="50" charset="-128"/>
                <a:ea typeface="ＭＳ Ｐゴシック" panose="020B0600070205080204" pitchFamily="50" charset="-128"/>
              </a:rPr>
              <a:t>（</a:t>
            </a:r>
            <a:r>
              <a:rPr lang="en-US" altLang="ja-JP" sz="3600" dirty="0">
                <a:solidFill>
                  <a:srgbClr val="00B050"/>
                </a:solidFill>
                <a:latin typeface="ＭＳ Ｐゴシック" panose="020B0600070205080204" pitchFamily="50" charset="-128"/>
                <a:ea typeface="ＭＳ Ｐゴシック" panose="020B0600070205080204" pitchFamily="50" charset="-128"/>
              </a:rPr>
              <a:t>10%</a:t>
            </a:r>
            <a:r>
              <a:rPr lang="ja-JP" altLang="en-US" sz="3600" dirty="0">
                <a:latin typeface="ＭＳ Ｐゴシック" panose="020B0600070205080204" pitchFamily="50" charset="-128"/>
                <a:ea typeface="ＭＳ Ｐゴシック" panose="020B0600070205080204" pitchFamily="50" charset="-128"/>
              </a:rPr>
              <a:t>）</a:t>
            </a:r>
            <a:endParaRPr lang="en-US" altLang="ja-JP" sz="3600" dirty="0">
              <a:latin typeface="ＭＳ Ｐゴシック" panose="020B0600070205080204" pitchFamily="50" charset="-128"/>
              <a:ea typeface="ＭＳ Ｐゴシック" panose="020B0600070205080204" pitchFamily="50" charset="-128"/>
            </a:endParaRPr>
          </a:p>
          <a:p>
            <a:pPr algn="l"/>
            <a:r>
              <a:rPr lang="ja-JP" altLang="en-US" sz="3600" dirty="0">
                <a:latin typeface="ＭＳ Ｐゴシック" panose="020B0600070205080204" pitchFamily="50" charset="-128"/>
                <a:ea typeface="ＭＳ Ｐゴシック" panose="020B0600070205080204" pitchFamily="50" charset="-128"/>
              </a:rPr>
              <a:t>学習症</a:t>
            </a:r>
            <a:r>
              <a:rPr lang="en-US" altLang="ja-JP" sz="3600" dirty="0">
                <a:solidFill>
                  <a:srgbClr val="0000CC"/>
                </a:solidFill>
                <a:latin typeface="ＭＳ Ｐゴシック" panose="020B0600070205080204" pitchFamily="50" charset="-128"/>
                <a:ea typeface="ＭＳ Ｐゴシック" panose="020B0600070205080204" pitchFamily="50" charset="-128"/>
              </a:rPr>
              <a:t>9</a:t>
            </a:r>
            <a:r>
              <a:rPr lang="ja-JP" altLang="ja-JP" sz="3600" dirty="0">
                <a:latin typeface="ＭＳ Ｐゴシック" panose="020B0600070205080204" pitchFamily="50" charset="-128"/>
                <a:ea typeface="ＭＳ Ｐゴシック" panose="020B0600070205080204" pitchFamily="50" charset="-128"/>
              </a:rPr>
              <a:t>名</a:t>
            </a:r>
            <a:r>
              <a:rPr lang="ja-JP" altLang="en-US" sz="3600" dirty="0">
                <a:latin typeface="ＭＳ Ｐゴシック" panose="020B0600070205080204" pitchFamily="50" charset="-128"/>
                <a:ea typeface="ＭＳ Ｐゴシック" panose="020B0600070205080204" pitchFamily="50" charset="-128"/>
              </a:rPr>
              <a:t>（</a:t>
            </a:r>
            <a:r>
              <a:rPr lang="en-US" altLang="ja-JP" sz="3600" dirty="0">
                <a:solidFill>
                  <a:srgbClr val="00B050"/>
                </a:solidFill>
                <a:latin typeface="ＭＳ Ｐゴシック" panose="020B0600070205080204" pitchFamily="50" charset="-128"/>
                <a:ea typeface="ＭＳ Ｐゴシック" panose="020B0600070205080204" pitchFamily="50" charset="-128"/>
              </a:rPr>
              <a:t>10%</a:t>
            </a:r>
            <a:r>
              <a:rPr lang="ja-JP" altLang="en-US" sz="3600" dirty="0">
                <a:latin typeface="ＭＳ Ｐゴシック" panose="020B0600070205080204" pitchFamily="50" charset="-128"/>
                <a:ea typeface="ＭＳ Ｐゴシック" panose="020B0600070205080204" pitchFamily="50" charset="-128"/>
              </a:rPr>
              <a:t>）その</a:t>
            </a:r>
            <a:r>
              <a:rPr lang="ja-JP" altLang="ja-JP" sz="3600" dirty="0">
                <a:latin typeface="ＭＳ Ｐゴシック" panose="020B0600070205080204" pitchFamily="50" charset="-128"/>
                <a:ea typeface="ＭＳ Ｐゴシック" panose="020B0600070205080204" pitchFamily="50" charset="-128"/>
              </a:rPr>
              <a:t>傾向</a:t>
            </a:r>
            <a:r>
              <a:rPr lang="en-US" altLang="ja-JP" sz="3600" dirty="0">
                <a:solidFill>
                  <a:srgbClr val="0000CC"/>
                </a:solidFill>
                <a:latin typeface="ＭＳ Ｐゴシック" panose="020B0600070205080204" pitchFamily="50" charset="-128"/>
                <a:ea typeface="ＭＳ Ｐゴシック" panose="020B0600070205080204" pitchFamily="50" charset="-128"/>
              </a:rPr>
              <a:t>14</a:t>
            </a:r>
            <a:r>
              <a:rPr lang="ja-JP" altLang="ja-JP" sz="3600" dirty="0">
                <a:latin typeface="ＭＳ Ｐゴシック" panose="020B0600070205080204" pitchFamily="50" charset="-128"/>
                <a:ea typeface="ＭＳ Ｐゴシック" panose="020B0600070205080204" pitchFamily="50" charset="-128"/>
              </a:rPr>
              <a:t>名</a:t>
            </a:r>
            <a:r>
              <a:rPr lang="ja-JP" altLang="en-US" sz="3600" dirty="0">
                <a:latin typeface="ＭＳ Ｐゴシック" panose="020B0600070205080204" pitchFamily="50" charset="-128"/>
                <a:ea typeface="ＭＳ Ｐゴシック" panose="020B0600070205080204" pitchFamily="50" charset="-128"/>
              </a:rPr>
              <a:t>（</a:t>
            </a:r>
            <a:r>
              <a:rPr lang="en-US" altLang="ja-JP" sz="3600" dirty="0">
                <a:solidFill>
                  <a:srgbClr val="00B050"/>
                </a:solidFill>
                <a:latin typeface="ＭＳ Ｐゴシック" panose="020B0600070205080204" pitchFamily="50" charset="-128"/>
                <a:ea typeface="ＭＳ Ｐゴシック" panose="020B0600070205080204" pitchFamily="50" charset="-128"/>
              </a:rPr>
              <a:t>25%</a:t>
            </a:r>
            <a:r>
              <a:rPr lang="ja-JP" altLang="en-US" sz="3600" dirty="0">
                <a:latin typeface="ＭＳ Ｐゴシック" panose="020B0600070205080204" pitchFamily="50" charset="-128"/>
                <a:ea typeface="ＭＳ Ｐゴシック" panose="020B0600070205080204" pitchFamily="50" charset="-128"/>
              </a:rPr>
              <a:t>）、</a:t>
            </a:r>
            <a:r>
              <a:rPr lang="ja-JP" altLang="ja-JP" sz="3600" dirty="0">
                <a:latin typeface="ＭＳ Ｐゴシック" panose="020B0600070205080204" pitchFamily="50" charset="-128"/>
                <a:ea typeface="ＭＳ Ｐゴシック" panose="020B0600070205080204" pitchFamily="50" charset="-128"/>
              </a:rPr>
              <a:t>自閉症</a:t>
            </a:r>
            <a:r>
              <a:rPr lang="en-US" altLang="ja-JP" sz="3600" dirty="0">
                <a:solidFill>
                  <a:srgbClr val="0000CC"/>
                </a:solidFill>
                <a:latin typeface="ＭＳ Ｐゴシック" panose="020B0600070205080204" pitchFamily="50" charset="-128"/>
                <a:ea typeface="ＭＳ Ｐゴシック" panose="020B0600070205080204" pitchFamily="50" charset="-128"/>
              </a:rPr>
              <a:t>4</a:t>
            </a:r>
            <a:r>
              <a:rPr lang="ja-JP" altLang="ja-JP" sz="3600" dirty="0">
                <a:latin typeface="ＭＳ Ｐゴシック" panose="020B0600070205080204" pitchFamily="50" charset="-128"/>
                <a:ea typeface="ＭＳ Ｐゴシック" panose="020B0600070205080204" pitchFamily="50" charset="-128"/>
              </a:rPr>
              <a:t>名</a:t>
            </a:r>
            <a:r>
              <a:rPr lang="ja-JP" altLang="en-US" sz="3600" dirty="0">
                <a:latin typeface="ＭＳ Ｐゴシック" panose="020B0600070205080204" pitchFamily="50" charset="-128"/>
                <a:ea typeface="ＭＳ Ｐゴシック" panose="020B0600070205080204" pitchFamily="50" charset="-128"/>
              </a:rPr>
              <a:t>（</a:t>
            </a:r>
            <a:r>
              <a:rPr lang="en-US" altLang="ja-JP" sz="3600" dirty="0">
                <a:solidFill>
                  <a:srgbClr val="00B050"/>
                </a:solidFill>
                <a:latin typeface="ＭＳ Ｐゴシック" panose="020B0600070205080204" pitchFamily="50" charset="-128"/>
                <a:ea typeface="ＭＳ Ｐゴシック" panose="020B0600070205080204" pitchFamily="50" charset="-128"/>
              </a:rPr>
              <a:t>7%</a:t>
            </a:r>
            <a:r>
              <a:rPr lang="ja-JP" altLang="en-US" sz="3600" dirty="0">
                <a:latin typeface="ＭＳ Ｐゴシック" panose="020B0600070205080204" pitchFamily="50" charset="-128"/>
                <a:ea typeface="ＭＳ Ｐゴシック" panose="020B0600070205080204" pitchFamily="50" charset="-128"/>
              </a:rPr>
              <a:t>）</a:t>
            </a:r>
            <a:endParaRPr lang="en-US" altLang="ja-JP" sz="3600" dirty="0">
              <a:latin typeface="ＭＳ Ｐゴシック" panose="020B0600070205080204" pitchFamily="50" charset="-128"/>
              <a:ea typeface="ＭＳ Ｐゴシック" panose="020B0600070205080204" pitchFamily="50" charset="-128"/>
            </a:endParaRPr>
          </a:p>
          <a:p>
            <a:pPr algn="l"/>
            <a:r>
              <a:rPr lang="ja-JP" altLang="en-US" sz="3600" dirty="0">
                <a:latin typeface="ＭＳ Ｐゴシック" panose="020B0600070205080204" pitchFamily="50" charset="-128"/>
                <a:ea typeface="ＭＳ Ｐゴシック" panose="020B0600070205080204" pitchFamily="50" charset="-128"/>
              </a:rPr>
              <a:t>注意欠如症</a:t>
            </a:r>
            <a:r>
              <a:rPr lang="en-US" altLang="ja-JP" sz="3600" dirty="0">
                <a:solidFill>
                  <a:srgbClr val="0000CC"/>
                </a:solidFill>
                <a:latin typeface="ＭＳ Ｐゴシック" panose="020B0600070205080204" pitchFamily="50" charset="-128"/>
                <a:ea typeface="ＭＳ Ｐゴシック" panose="020B0600070205080204" pitchFamily="50" charset="-128"/>
              </a:rPr>
              <a:t>11</a:t>
            </a:r>
            <a:r>
              <a:rPr lang="ja-JP" altLang="ja-JP" sz="3600" dirty="0">
                <a:latin typeface="ＭＳ Ｐゴシック" panose="020B0600070205080204" pitchFamily="50" charset="-128"/>
                <a:ea typeface="ＭＳ Ｐゴシック" panose="020B0600070205080204" pitchFamily="50" charset="-128"/>
              </a:rPr>
              <a:t>名</a:t>
            </a:r>
            <a:r>
              <a:rPr lang="ja-JP" altLang="en-US" sz="3600" dirty="0">
                <a:latin typeface="ＭＳ Ｐゴシック" panose="020B0600070205080204" pitchFamily="50" charset="-128"/>
                <a:ea typeface="ＭＳ Ｐゴシック" panose="020B0600070205080204" pitchFamily="50" charset="-128"/>
              </a:rPr>
              <a:t>（</a:t>
            </a:r>
            <a:r>
              <a:rPr lang="en-US" altLang="ja-JP" sz="3600" dirty="0">
                <a:solidFill>
                  <a:srgbClr val="00B050"/>
                </a:solidFill>
                <a:latin typeface="ＭＳ Ｐゴシック" panose="020B0600070205080204" pitchFamily="50" charset="-128"/>
                <a:ea typeface="ＭＳ Ｐゴシック" panose="020B0600070205080204" pitchFamily="50" charset="-128"/>
              </a:rPr>
              <a:t>20%</a:t>
            </a:r>
            <a:r>
              <a:rPr lang="ja-JP" altLang="en-US" sz="3600" dirty="0">
                <a:latin typeface="ＭＳ Ｐゴシック" panose="020B0600070205080204" pitchFamily="50" charset="-128"/>
                <a:ea typeface="ＭＳ Ｐゴシック" panose="020B0600070205080204" pitchFamily="50" charset="-128"/>
              </a:rPr>
              <a:t>）その</a:t>
            </a:r>
            <a:r>
              <a:rPr lang="ja-JP" altLang="ja-JP" sz="3600" dirty="0">
                <a:latin typeface="ＭＳ Ｐゴシック" panose="020B0600070205080204" pitchFamily="50" charset="-128"/>
                <a:ea typeface="ＭＳ Ｐゴシック" panose="020B0600070205080204" pitchFamily="50" charset="-128"/>
              </a:rPr>
              <a:t>傾向</a:t>
            </a:r>
            <a:r>
              <a:rPr lang="en-US" altLang="ja-JP" sz="3600" dirty="0">
                <a:solidFill>
                  <a:srgbClr val="0000CC"/>
                </a:solidFill>
                <a:latin typeface="ＭＳ Ｐゴシック" panose="020B0600070205080204" pitchFamily="50" charset="-128"/>
                <a:ea typeface="ＭＳ Ｐゴシック" panose="020B0600070205080204" pitchFamily="50" charset="-128"/>
              </a:rPr>
              <a:t>9</a:t>
            </a:r>
            <a:r>
              <a:rPr lang="ja-JP" altLang="ja-JP" sz="3600" dirty="0">
                <a:latin typeface="ＭＳ Ｐゴシック" panose="020B0600070205080204" pitchFamily="50" charset="-128"/>
                <a:ea typeface="ＭＳ Ｐゴシック" panose="020B0600070205080204" pitchFamily="50" charset="-128"/>
              </a:rPr>
              <a:t>名</a:t>
            </a:r>
            <a:r>
              <a:rPr lang="ja-JP" altLang="en-US" sz="3600" dirty="0">
                <a:latin typeface="ＭＳ Ｐゴシック" panose="020B0600070205080204" pitchFamily="50" charset="-128"/>
                <a:ea typeface="ＭＳ Ｐゴシック" panose="020B0600070205080204" pitchFamily="50" charset="-128"/>
              </a:rPr>
              <a:t>（</a:t>
            </a:r>
            <a:r>
              <a:rPr lang="en-US" altLang="ja-JP" sz="3600" dirty="0">
                <a:solidFill>
                  <a:srgbClr val="00B050"/>
                </a:solidFill>
                <a:latin typeface="ＭＳ Ｐゴシック" panose="020B0600070205080204" pitchFamily="50" charset="-128"/>
                <a:ea typeface="ＭＳ Ｐゴシック" panose="020B0600070205080204" pitchFamily="50" charset="-128"/>
              </a:rPr>
              <a:t>10%</a:t>
            </a:r>
            <a:r>
              <a:rPr lang="ja-JP" altLang="en-US" sz="3600" dirty="0">
                <a:latin typeface="ＭＳ Ｐゴシック" panose="020B0600070205080204" pitchFamily="50" charset="-128"/>
                <a:ea typeface="ＭＳ Ｐゴシック" panose="020B0600070205080204" pitchFamily="50" charset="-128"/>
              </a:rPr>
              <a:t>）</a:t>
            </a:r>
            <a:endParaRPr lang="en-US" altLang="ja-JP" sz="3600" dirty="0">
              <a:latin typeface="ＭＳ Ｐゴシック" panose="020B0600070205080204" pitchFamily="50" charset="-128"/>
              <a:ea typeface="ＭＳ Ｐゴシック" panose="020B0600070205080204" pitchFamily="50" charset="-128"/>
            </a:endParaRPr>
          </a:p>
          <a:p>
            <a:pPr algn="l"/>
            <a:r>
              <a:rPr lang="ja-JP" altLang="en-US" sz="3600" dirty="0">
                <a:latin typeface="ＭＳ Ｐゴシック" panose="020B0600070205080204" pitchFamily="50" charset="-128"/>
                <a:ea typeface="ＭＳ Ｐゴシック" panose="020B0600070205080204" pitchFamily="50" charset="-128"/>
              </a:rPr>
              <a:t>注意欠如多動症</a:t>
            </a:r>
            <a:r>
              <a:rPr lang="en-US" altLang="ja-JP" sz="3600" dirty="0">
                <a:solidFill>
                  <a:srgbClr val="0000CC"/>
                </a:solidFill>
                <a:latin typeface="ＭＳ Ｐゴシック" panose="020B0600070205080204" pitchFamily="50" charset="-128"/>
                <a:ea typeface="ＭＳ Ｐゴシック" panose="020B0600070205080204" pitchFamily="50" charset="-128"/>
              </a:rPr>
              <a:t>14</a:t>
            </a:r>
            <a:r>
              <a:rPr lang="ja-JP" altLang="ja-JP" sz="3600" dirty="0">
                <a:latin typeface="ＭＳ Ｐゴシック" panose="020B0600070205080204" pitchFamily="50" charset="-128"/>
                <a:ea typeface="ＭＳ Ｐゴシック" panose="020B0600070205080204" pitchFamily="50" charset="-128"/>
              </a:rPr>
              <a:t>名</a:t>
            </a:r>
            <a:r>
              <a:rPr lang="ja-JP" altLang="en-US" sz="3600" dirty="0">
                <a:latin typeface="ＭＳ Ｐゴシック" panose="020B0600070205080204" pitchFamily="50" charset="-128"/>
                <a:ea typeface="ＭＳ Ｐゴシック" panose="020B0600070205080204" pitchFamily="50" charset="-128"/>
              </a:rPr>
              <a:t>（</a:t>
            </a:r>
            <a:r>
              <a:rPr lang="en-US" altLang="ja-JP" sz="3600" dirty="0">
                <a:solidFill>
                  <a:srgbClr val="00B050"/>
                </a:solidFill>
                <a:latin typeface="ＭＳ Ｐゴシック" panose="020B0600070205080204" pitchFamily="50" charset="-128"/>
                <a:ea typeface="ＭＳ Ｐゴシック" panose="020B0600070205080204" pitchFamily="50" charset="-128"/>
              </a:rPr>
              <a:t>10%</a:t>
            </a:r>
            <a:r>
              <a:rPr lang="ja-JP" altLang="en-US" sz="3600" dirty="0">
                <a:latin typeface="ＭＳ Ｐゴシック" panose="020B0600070205080204" pitchFamily="50" charset="-128"/>
                <a:ea typeface="ＭＳ Ｐゴシック" panose="020B0600070205080204" pitchFamily="50" charset="-128"/>
              </a:rPr>
              <a:t>） その</a:t>
            </a:r>
            <a:r>
              <a:rPr lang="ja-JP" altLang="ja-JP" sz="3600" dirty="0">
                <a:latin typeface="ＭＳ Ｐゴシック" panose="020B0600070205080204" pitchFamily="50" charset="-128"/>
                <a:ea typeface="ＭＳ Ｐゴシック" panose="020B0600070205080204" pitchFamily="50" charset="-128"/>
              </a:rPr>
              <a:t>傾向</a:t>
            </a:r>
            <a:r>
              <a:rPr lang="en-US" altLang="ja-JP" sz="3600" dirty="0">
                <a:solidFill>
                  <a:srgbClr val="0000CC"/>
                </a:solidFill>
                <a:latin typeface="ＭＳ Ｐゴシック" panose="020B0600070205080204" pitchFamily="50" charset="-128"/>
                <a:ea typeface="ＭＳ Ｐゴシック" panose="020B0600070205080204" pitchFamily="50" charset="-128"/>
              </a:rPr>
              <a:t>6</a:t>
            </a:r>
            <a:r>
              <a:rPr lang="ja-JP" altLang="ja-JP" sz="3600" dirty="0">
                <a:latin typeface="ＭＳ Ｐゴシック" panose="020B0600070205080204" pitchFamily="50" charset="-128"/>
                <a:ea typeface="ＭＳ Ｐゴシック" panose="020B0600070205080204" pitchFamily="50" charset="-128"/>
              </a:rPr>
              <a:t>名</a:t>
            </a:r>
            <a:r>
              <a:rPr lang="ja-JP" altLang="en-US" sz="3600" dirty="0">
                <a:latin typeface="ＭＳ Ｐゴシック" panose="020B0600070205080204" pitchFamily="50" charset="-128"/>
                <a:ea typeface="ＭＳ Ｐゴシック" panose="020B0600070205080204" pitchFamily="50" charset="-128"/>
              </a:rPr>
              <a:t>（</a:t>
            </a:r>
            <a:r>
              <a:rPr lang="en-US" altLang="ja-JP" sz="3600" dirty="0">
                <a:solidFill>
                  <a:srgbClr val="00B050"/>
                </a:solidFill>
                <a:latin typeface="ＭＳ Ｐゴシック" panose="020B0600070205080204" pitchFamily="50" charset="-128"/>
                <a:ea typeface="ＭＳ Ｐゴシック" panose="020B0600070205080204" pitchFamily="50" charset="-128"/>
              </a:rPr>
              <a:t>10%</a:t>
            </a:r>
            <a:r>
              <a:rPr lang="ja-JP" altLang="en-US" sz="3600" dirty="0">
                <a:latin typeface="ＭＳ Ｐゴシック" panose="020B0600070205080204" pitchFamily="50" charset="-128"/>
                <a:ea typeface="ＭＳ Ｐゴシック" panose="020B0600070205080204" pitchFamily="50" charset="-128"/>
              </a:rPr>
              <a:t>） </a:t>
            </a:r>
            <a:endParaRPr lang="en-US" altLang="ja-JP" sz="3600" dirty="0">
              <a:latin typeface="ＭＳ Ｐゴシック" panose="020B0600070205080204" pitchFamily="50" charset="-128"/>
              <a:ea typeface="ＭＳ Ｐゴシック" panose="020B0600070205080204" pitchFamily="50" charset="-128"/>
            </a:endParaRPr>
          </a:p>
          <a:p>
            <a:pPr algn="l"/>
            <a:r>
              <a:rPr lang="ja-JP" altLang="ja-JP" sz="3600" dirty="0">
                <a:latin typeface="ＭＳ Ｐゴシック" panose="020B0600070205080204" pitchFamily="50" charset="-128"/>
                <a:ea typeface="ＭＳ Ｐゴシック" panose="020B0600070205080204" pitchFamily="50" charset="-128"/>
              </a:rPr>
              <a:t>アスペ</a:t>
            </a:r>
            <a:r>
              <a:rPr lang="ja-JP" altLang="en-US" sz="3600" dirty="0">
                <a:latin typeface="ＭＳ Ｐゴシック" panose="020B0600070205080204" pitchFamily="50" charset="-128"/>
                <a:ea typeface="ＭＳ Ｐゴシック" panose="020B0600070205080204" pitchFamily="50" charset="-128"/>
              </a:rPr>
              <a:t>ルガー症候群</a:t>
            </a:r>
            <a:r>
              <a:rPr lang="en-US" altLang="ja-JP" sz="3600" dirty="0">
                <a:solidFill>
                  <a:srgbClr val="0000CC"/>
                </a:solidFill>
                <a:latin typeface="ＭＳ Ｐゴシック" panose="020B0600070205080204" pitchFamily="50" charset="-128"/>
                <a:ea typeface="ＭＳ Ｐゴシック" panose="020B0600070205080204" pitchFamily="50" charset="-128"/>
              </a:rPr>
              <a:t>10</a:t>
            </a:r>
            <a:r>
              <a:rPr lang="ja-JP" altLang="ja-JP" sz="3600" dirty="0">
                <a:latin typeface="ＭＳ Ｐゴシック" panose="020B0600070205080204" pitchFamily="50" charset="-128"/>
                <a:ea typeface="ＭＳ Ｐゴシック" panose="020B0600070205080204" pitchFamily="50" charset="-128"/>
              </a:rPr>
              <a:t>名</a:t>
            </a:r>
            <a:r>
              <a:rPr lang="ja-JP" altLang="en-US" sz="3600" dirty="0">
                <a:latin typeface="ＭＳ Ｐゴシック" panose="020B0600070205080204" pitchFamily="50" charset="-128"/>
                <a:ea typeface="ＭＳ Ｐゴシック" panose="020B0600070205080204" pitchFamily="50" charset="-128"/>
              </a:rPr>
              <a:t>（</a:t>
            </a:r>
            <a:r>
              <a:rPr lang="en-US" altLang="ja-JP" sz="3600" dirty="0">
                <a:solidFill>
                  <a:srgbClr val="00B050"/>
                </a:solidFill>
                <a:latin typeface="ＭＳ Ｐゴシック" panose="020B0600070205080204" pitchFamily="50" charset="-128"/>
                <a:ea typeface="ＭＳ Ｐゴシック" panose="020B0600070205080204" pitchFamily="50" charset="-128"/>
              </a:rPr>
              <a:t>18%</a:t>
            </a:r>
            <a:r>
              <a:rPr lang="ja-JP" altLang="en-US" sz="3600" dirty="0">
                <a:latin typeface="ＭＳ Ｐゴシック" panose="020B0600070205080204" pitchFamily="50" charset="-128"/>
                <a:ea typeface="ＭＳ Ｐゴシック" panose="020B0600070205080204" pitchFamily="50" charset="-128"/>
              </a:rPr>
              <a:t>） </a:t>
            </a:r>
            <a:r>
              <a:rPr lang="ja-JP" altLang="en-US" sz="3600" dirty="0">
                <a:solidFill>
                  <a:srgbClr val="0000CC"/>
                </a:solidFill>
                <a:latin typeface="ＭＳ Ｐゴシック" panose="020B0600070205080204" pitchFamily="50" charset="-128"/>
                <a:ea typeface="ＭＳ Ｐゴシック" panose="020B0600070205080204" pitchFamily="50" charset="-128"/>
              </a:rPr>
              <a:t>その</a:t>
            </a:r>
            <a:r>
              <a:rPr lang="ja-JP" altLang="ja-JP" sz="3600" dirty="0">
                <a:latin typeface="ＭＳ Ｐゴシック" panose="020B0600070205080204" pitchFamily="50" charset="-128"/>
                <a:ea typeface="ＭＳ Ｐゴシック" panose="020B0600070205080204" pitchFamily="50" charset="-128"/>
              </a:rPr>
              <a:t>傾向</a:t>
            </a:r>
            <a:r>
              <a:rPr lang="en-US" altLang="ja-JP" sz="3600" dirty="0">
                <a:solidFill>
                  <a:srgbClr val="0000CC"/>
                </a:solidFill>
                <a:latin typeface="ＭＳ Ｐゴシック" panose="020B0600070205080204" pitchFamily="50" charset="-128"/>
                <a:ea typeface="ＭＳ Ｐゴシック" panose="020B0600070205080204" pitchFamily="50" charset="-128"/>
              </a:rPr>
              <a:t>5</a:t>
            </a:r>
            <a:r>
              <a:rPr lang="ja-JP" altLang="ja-JP" sz="3600" dirty="0">
                <a:latin typeface="ＭＳ Ｐゴシック" panose="020B0600070205080204" pitchFamily="50" charset="-128"/>
                <a:ea typeface="ＭＳ Ｐゴシック" panose="020B0600070205080204" pitchFamily="50" charset="-128"/>
              </a:rPr>
              <a:t>名</a:t>
            </a:r>
            <a:r>
              <a:rPr lang="ja-JP" altLang="en-US" sz="3600" dirty="0">
                <a:latin typeface="ＭＳ Ｐゴシック" panose="020B0600070205080204" pitchFamily="50" charset="-128"/>
                <a:ea typeface="ＭＳ Ｐゴシック" panose="020B0600070205080204" pitchFamily="50" charset="-128"/>
              </a:rPr>
              <a:t>（</a:t>
            </a:r>
            <a:r>
              <a:rPr lang="en-US" altLang="ja-JP" sz="3600" dirty="0">
                <a:solidFill>
                  <a:srgbClr val="00B050"/>
                </a:solidFill>
                <a:latin typeface="ＭＳ Ｐゴシック" panose="020B0600070205080204" pitchFamily="50" charset="-128"/>
                <a:ea typeface="ＭＳ Ｐゴシック" panose="020B0600070205080204" pitchFamily="50" charset="-128"/>
              </a:rPr>
              <a:t>9%</a:t>
            </a:r>
            <a:r>
              <a:rPr lang="ja-JP" altLang="en-US" sz="3600" dirty="0">
                <a:latin typeface="ＭＳ Ｐゴシック" panose="020B0600070205080204" pitchFamily="50" charset="-128"/>
                <a:ea typeface="ＭＳ Ｐゴシック" panose="020B0600070205080204" pitchFamily="50" charset="-128"/>
              </a:rPr>
              <a:t>）</a:t>
            </a:r>
            <a:endParaRPr lang="en-US" altLang="ja-JP" sz="3600" dirty="0">
              <a:latin typeface="ＭＳ Ｐゴシック" panose="020B0600070205080204" pitchFamily="50" charset="-128"/>
              <a:ea typeface="ＭＳ Ｐゴシック" panose="020B0600070205080204" pitchFamily="50" charset="-128"/>
            </a:endParaRPr>
          </a:p>
          <a:p>
            <a:pPr algn="l"/>
            <a:r>
              <a:rPr lang="ja-JP" altLang="ja-JP" sz="3600" dirty="0">
                <a:latin typeface="ＭＳ Ｐゴシック" panose="020B0600070205080204" pitchFamily="50" charset="-128"/>
                <a:ea typeface="ＭＳ Ｐゴシック" panose="020B0600070205080204" pitchFamily="50" charset="-128"/>
              </a:rPr>
              <a:t>広汎性発達障害</a:t>
            </a:r>
            <a:r>
              <a:rPr lang="ja-JP" altLang="en-US" sz="3600" dirty="0">
                <a:latin typeface="ＭＳ Ｐゴシック" panose="020B0600070205080204" pitchFamily="50" charset="-128"/>
                <a:ea typeface="ＭＳ Ｐゴシック" panose="020B0600070205080204" pitchFamily="50" charset="-128"/>
              </a:rPr>
              <a:t>・特定不能</a:t>
            </a:r>
            <a:r>
              <a:rPr lang="en-US" altLang="ja-JP" sz="3600" dirty="0">
                <a:solidFill>
                  <a:srgbClr val="0000CC"/>
                </a:solidFill>
                <a:latin typeface="ＭＳ Ｐゴシック" panose="020B0600070205080204" pitchFamily="50" charset="-128"/>
                <a:ea typeface="ＭＳ Ｐゴシック" panose="020B0600070205080204" pitchFamily="50" charset="-128"/>
              </a:rPr>
              <a:t>7</a:t>
            </a:r>
            <a:r>
              <a:rPr lang="ja-JP" altLang="ja-JP" sz="3600" dirty="0">
                <a:latin typeface="ＭＳ Ｐゴシック" panose="020B0600070205080204" pitchFamily="50" charset="-128"/>
                <a:ea typeface="ＭＳ Ｐゴシック" panose="020B0600070205080204" pitchFamily="50" charset="-128"/>
              </a:rPr>
              <a:t>名</a:t>
            </a:r>
            <a:r>
              <a:rPr lang="ja-JP" altLang="en-US" sz="3600" dirty="0">
                <a:latin typeface="ＭＳ Ｐゴシック" panose="020B0600070205080204" pitchFamily="50" charset="-128"/>
                <a:ea typeface="ＭＳ Ｐゴシック" panose="020B0600070205080204" pitchFamily="50" charset="-128"/>
              </a:rPr>
              <a:t>（</a:t>
            </a:r>
            <a:r>
              <a:rPr lang="en-US" altLang="ja-JP" sz="3600" dirty="0">
                <a:solidFill>
                  <a:srgbClr val="00B050"/>
                </a:solidFill>
                <a:latin typeface="ＭＳ Ｐゴシック" panose="020B0600070205080204" pitchFamily="50" charset="-128"/>
                <a:ea typeface="ＭＳ Ｐゴシック" panose="020B0600070205080204" pitchFamily="50" charset="-128"/>
              </a:rPr>
              <a:t>12%</a:t>
            </a:r>
            <a:r>
              <a:rPr lang="ja-JP" altLang="en-US" sz="3600" dirty="0">
                <a:latin typeface="ＭＳ Ｐゴシック" panose="020B0600070205080204" pitchFamily="50" charset="-128"/>
                <a:ea typeface="ＭＳ Ｐゴシック" panose="020B0600070205080204" pitchFamily="50" charset="-128"/>
              </a:rPr>
              <a:t>） </a:t>
            </a:r>
            <a:r>
              <a:rPr lang="ja-JP" altLang="en-US" sz="3600" dirty="0">
                <a:solidFill>
                  <a:srgbClr val="0000CC"/>
                </a:solidFill>
                <a:latin typeface="ＭＳ Ｐゴシック" panose="020B0600070205080204" pitchFamily="50" charset="-128"/>
                <a:ea typeface="ＭＳ Ｐゴシック" panose="020B0600070205080204" pitchFamily="50" charset="-128"/>
              </a:rPr>
              <a:t>その</a:t>
            </a:r>
            <a:r>
              <a:rPr lang="ja-JP" altLang="ja-JP" sz="3600" dirty="0">
                <a:latin typeface="ＭＳ Ｐゴシック" panose="020B0600070205080204" pitchFamily="50" charset="-128"/>
                <a:ea typeface="ＭＳ Ｐゴシック" panose="020B0600070205080204" pitchFamily="50" charset="-128"/>
              </a:rPr>
              <a:t>傾向</a:t>
            </a:r>
            <a:r>
              <a:rPr lang="en-US" altLang="ja-JP" sz="3600" dirty="0">
                <a:solidFill>
                  <a:srgbClr val="0000CC"/>
                </a:solidFill>
                <a:latin typeface="ＭＳ Ｐゴシック" panose="020B0600070205080204" pitchFamily="50" charset="-128"/>
                <a:ea typeface="ＭＳ Ｐゴシック" panose="020B0600070205080204" pitchFamily="50" charset="-128"/>
              </a:rPr>
              <a:t>11</a:t>
            </a:r>
            <a:r>
              <a:rPr lang="ja-JP" altLang="ja-JP" sz="3600" dirty="0">
                <a:latin typeface="ＭＳ Ｐゴシック" panose="020B0600070205080204" pitchFamily="50" charset="-128"/>
                <a:ea typeface="ＭＳ Ｐゴシック" panose="020B0600070205080204" pitchFamily="50" charset="-128"/>
              </a:rPr>
              <a:t>名</a:t>
            </a:r>
            <a:r>
              <a:rPr lang="ja-JP" altLang="en-US" sz="3600" dirty="0">
                <a:latin typeface="ＭＳ Ｐゴシック" panose="020B0600070205080204" pitchFamily="50" charset="-128"/>
                <a:ea typeface="ＭＳ Ｐゴシック" panose="020B0600070205080204" pitchFamily="50" charset="-128"/>
              </a:rPr>
              <a:t>（</a:t>
            </a:r>
            <a:r>
              <a:rPr lang="en-US" altLang="ja-JP" sz="3600" dirty="0">
                <a:solidFill>
                  <a:srgbClr val="00B050"/>
                </a:solidFill>
                <a:latin typeface="ＭＳ Ｐゴシック" panose="020B0600070205080204" pitchFamily="50" charset="-128"/>
                <a:ea typeface="ＭＳ Ｐゴシック" panose="020B0600070205080204" pitchFamily="50" charset="-128"/>
              </a:rPr>
              <a:t>20%</a:t>
            </a:r>
            <a:r>
              <a:rPr lang="ja-JP" altLang="en-US" sz="3600" dirty="0">
                <a:latin typeface="ＭＳ Ｐゴシック" panose="020B0600070205080204" pitchFamily="50" charset="-128"/>
                <a:ea typeface="ＭＳ Ｐゴシック" panose="020B0600070205080204" pitchFamily="50" charset="-128"/>
              </a:rPr>
              <a:t>） </a:t>
            </a:r>
            <a:endParaRPr lang="en-US" altLang="ja-JP" sz="3600" dirty="0">
              <a:latin typeface="ＭＳ Ｐゴシック" panose="020B0600070205080204" pitchFamily="50" charset="-128"/>
              <a:ea typeface="ＭＳ Ｐゴシック" panose="020B0600070205080204" pitchFamily="50" charset="-128"/>
            </a:endParaRPr>
          </a:p>
          <a:p>
            <a:pPr algn="l"/>
            <a:r>
              <a:rPr lang="ja-JP" altLang="ja-JP" sz="3600" dirty="0">
                <a:latin typeface="ＭＳ Ｐゴシック" panose="020B0600070205080204" pitchFamily="50" charset="-128"/>
                <a:ea typeface="ＭＳ Ｐゴシック" panose="020B0600070205080204" pitchFamily="50" charset="-128"/>
              </a:rPr>
              <a:t>発達性協調性運動障害</a:t>
            </a:r>
            <a:r>
              <a:rPr lang="en-US" altLang="ja-JP" sz="3600" dirty="0">
                <a:solidFill>
                  <a:srgbClr val="0000CC"/>
                </a:solidFill>
                <a:latin typeface="ＭＳ Ｐゴシック" panose="020B0600070205080204" pitchFamily="50" charset="-128"/>
                <a:ea typeface="ＭＳ Ｐゴシック" panose="020B0600070205080204" pitchFamily="50" charset="-128"/>
              </a:rPr>
              <a:t>12</a:t>
            </a:r>
            <a:r>
              <a:rPr lang="ja-JP" altLang="ja-JP" sz="3600" dirty="0">
                <a:latin typeface="ＭＳ Ｐゴシック" panose="020B0600070205080204" pitchFamily="50" charset="-128"/>
                <a:ea typeface="ＭＳ Ｐゴシック" panose="020B0600070205080204" pitchFamily="50" charset="-128"/>
              </a:rPr>
              <a:t>名</a:t>
            </a:r>
            <a:r>
              <a:rPr lang="ja-JP" altLang="en-US" sz="3600" dirty="0">
                <a:latin typeface="ＭＳ Ｐゴシック" panose="020B0600070205080204" pitchFamily="50" charset="-128"/>
                <a:ea typeface="ＭＳ Ｐゴシック" panose="020B0600070205080204" pitchFamily="50" charset="-128"/>
              </a:rPr>
              <a:t>（</a:t>
            </a:r>
            <a:r>
              <a:rPr lang="en-US" altLang="ja-JP" sz="3600" dirty="0">
                <a:solidFill>
                  <a:srgbClr val="00B050"/>
                </a:solidFill>
                <a:latin typeface="ＭＳ Ｐゴシック" panose="020B0600070205080204" pitchFamily="50" charset="-128"/>
                <a:ea typeface="ＭＳ Ｐゴシック" panose="020B0600070205080204" pitchFamily="50" charset="-128"/>
              </a:rPr>
              <a:t>20%</a:t>
            </a:r>
            <a:r>
              <a:rPr lang="ja-JP" altLang="en-US" sz="3600" dirty="0">
                <a:latin typeface="ＭＳ Ｐゴシック" panose="020B0600070205080204" pitchFamily="50" charset="-128"/>
                <a:ea typeface="ＭＳ Ｐゴシック" panose="020B0600070205080204" pitchFamily="50" charset="-128"/>
              </a:rPr>
              <a:t>） </a:t>
            </a:r>
            <a:r>
              <a:rPr lang="ja-JP" altLang="en-US" sz="3600" dirty="0">
                <a:solidFill>
                  <a:srgbClr val="0000CC"/>
                </a:solidFill>
                <a:latin typeface="ＭＳ Ｐゴシック" panose="020B0600070205080204" pitchFamily="50" charset="-128"/>
                <a:ea typeface="ＭＳ Ｐゴシック" panose="020B0600070205080204" pitchFamily="50" charset="-128"/>
              </a:rPr>
              <a:t>その</a:t>
            </a:r>
            <a:r>
              <a:rPr lang="ja-JP" altLang="ja-JP" sz="3600" dirty="0">
                <a:latin typeface="ＭＳ Ｐゴシック" panose="020B0600070205080204" pitchFamily="50" charset="-128"/>
                <a:ea typeface="ＭＳ Ｐゴシック" panose="020B0600070205080204" pitchFamily="50" charset="-128"/>
              </a:rPr>
              <a:t>傾向</a:t>
            </a:r>
            <a:r>
              <a:rPr lang="en-US" altLang="ja-JP" sz="3600" dirty="0">
                <a:solidFill>
                  <a:srgbClr val="0000CC"/>
                </a:solidFill>
                <a:latin typeface="ＭＳ Ｐゴシック" panose="020B0600070205080204" pitchFamily="50" charset="-128"/>
                <a:ea typeface="ＭＳ Ｐゴシック" panose="020B0600070205080204" pitchFamily="50" charset="-128"/>
              </a:rPr>
              <a:t>7</a:t>
            </a:r>
            <a:r>
              <a:rPr lang="ja-JP" altLang="ja-JP" sz="3600" dirty="0">
                <a:latin typeface="ＭＳ Ｐゴシック" panose="020B0600070205080204" pitchFamily="50" charset="-128"/>
                <a:ea typeface="ＭＳ Ｐゴシック" panose="020B0600070205080204" pitchFamily="50" charset="-128"/>
              </a:rPr>
              <a:t>名</a:t>
            </a:r>
            <a:r>
              <a:rPr lang="ja-JP" altLang="en-US" sz="3600" dirty="0">
                <a:latin typeface="ＭＳ Ｐゴシック" panose="020B0600070205080204" pitchFamily="50" charset="-128"/>
                <a:ea typeface="ＭＳ Ｐゴシック" panose="020B0600070205080204" pitchFamily="50" charset="-128"/>
              </a:rPr>
              <a:t>（</a:t>
            </a:r>
            <a:r>
              <a:rPr lang="en-US" altLang="ja-JP" sz="3600" dirty="0">
                <a:solidFill>
                  <a:srgbClr val="00B050"/>
                </a:solidFill>
                <a:latin typeface="ＭＳ Ｐゴシック" panose="020B0600070205080204" pitchFamily="50" charset="-128"/>
                <a:ea typeface="ＭＳ Ｐゴシック" panose="020B0600070205080204" pitchFamily="50" charset="-128"/>
              </a:rPr>
              <a:t>12%</a:t>
            </a:r>
            <a:r>
              <a:rPr lang="ja-JP" altLang="en-US" sz="3600" dirty="0">
                <a:latin typeface="ＭＳ Ｐゴシック" panose="020B0600070205080204" pitchFamily="50" charset="-128"/>
                <a:ea typeface="ＭＳ Ｐゴシック" panose="020B0600070205080204" pitchFamily="50" charset="-128"/>
              </a:rPr>
              <a:t>）</a:t>
            </a:r>
            <a:endParaRPr lang="ja-JP" altLang="ja-JP" sz="36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2"/>
          </p:nvPr>
        </p:nvSpPr>
        <p:spPr/>
        <p:txBody>
          <a:bodyPr/>
          <a:lstStyle/>
          <a:p>
            <a:fld id="{80409A0A-0DCA-46FD-94E1-008027922777}" type="slidenum">
              <a:rPr kumimoji="1" lang="ja-JP" altLang="en-US" smtClean="0"/>
              <a:t>28</a:t>
            </a:fld>
            <a:endParaRPr kumimoji="1" lang="ja-JP" altLang="en-US" dirty="0"/>
          </a:p>
        </p:txBody>
      </p:sp>
      <p:sp>
        <p:nvSpPr>
          <p:cNvPr id="2" name="日付プレースホルダー 1"/>
          <p:cNvSpPr>
            <a:spLocks noGrp="1"/>
          </p:cNvSpPr>
          <p:nvPr>
            <p:ph type="dt" sz="half" idx="10"/>
          </p:nvPr>
        </p:nvSpPr>
        <p:spPr/>
        <p:txBody>
          <a:bodyPr/>
          <a:lstStyle/>
          <a:p>
            <a:r>
              <a:rPr kumimoji="1" lang="en-US" altLang="ja-JP"/>
              <a:t>2022/12/5</a:t>
            </a:r>
            <a:r>
              <a:rPr kumimoji="1" lang="ja-JP" altLang="en-US"/>
              <a:t>十勝むつみのクリニック</a:t>
            </a:r>
          </a:p>
        </p:txBody>
      </p:sp>
    </p:spTree>
    <p:extLst>
      <p:ext uri="{BB962C8B-B14F-4D97-AF65-F5344CB8AC3E}">
        <p14:creationId xmlns:p14="http://schemas.microsoft.com/office/powerpoint/2010/main" val="33663058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357051" y="261257"/>
            <a:ext cx="11599818" cy="6383383"/>
          </a:xfrm>
        </p:spPr>
        <p:txBody>
          <a:bodyPr>
            <a:noAutofit/>
          </a:bodyPr>
          <a:lstStyle/>
          <a:p>
            <a:endParaRPr lang="en-US" altLang="ja-JP" sz="5400" dirty="0">
              <a:solidFill>
                <a:srgbClr val="FF0000"/>
              </a:solidFill>
              <a:latin typeface="ＭＳ Ｐゴシック" panose="020B0600070205080204" pitchFamily="50" charset="-128"/>
              <a:ea typeface="ＭＳ Ｐゴシック" panose="020B0600070205080204" pitchFamily="50" charset="-128"/>
            </a:endParaRPr>
          </a:p>
          <a:p>
            <a:r>
              <a:rPr lang="ja-JP" altLang="ja-JP" sz="5400" dirty="0">
                <a:solidFill>
                  <a:srgbClr val="FF0000"/>
                </a:solidFill>
                <a:latin typeface="ＭＳ Ｐゴシック" panose="020B0600070205080204" pitchFamily="50" charset="-128"/>
                <a:ea typeface="ＭＳ Ｐゴシック" panose="020B0600070205080204" pitchFamily="50" charset="-128"/>
              </a:rPr>
              <a:t>「ＨＳＣを守りたい」</a:t>
            </a:r>
            <a:r>
              <a:rPr lang="ja-JP" altLang="ja-JP" sz="6600" dirty="0">
                <a:solidFill>
                  <a:srgbClr val="FF0000"/>
                </a:solidFill>
                <a:latin typeface="ＭＳ Ｐゴシック" panose="020B0600070205080204" pitchFamily="50" charset="-128"/>
                <a:ea typeface="ＭＳ Ｐゴシック" panose="020B0600070205080204" pitchFamily="50" charset="-128"/>
              </a:rPr>
              <a:t>　</a:t>
            </a:r>
            <a:endParaRPr lang="en-US" altLang="ja-JP" sz="6600" dirty="0">
              <a:solidFill>
                <a:srgbClr val="FF0000"/>
              </a:solidFill>
              <a:latin typeface="ＭＳ Ｐゴシック" panose="020B0600070205080204" pitchFamily="50" charset="-128"/>
              <a:ea typeface="ＭＳ Ｐゴシック" panose="020B0600070205080204" pitchFamily="50" charset="-128"/>
            </a:endParaRPr>
          </a:p>
          <a:p>
            <a:r>
              <a:rPr lang="ja-JP" altLang="ja-JP" sz="3600" dirty="0">
                <a:solidFill>
                  <a:srgbClr val="00B050"/>
                </a:solidFill>
                <a:latin typeface="ＭＳ Ｐゴシック" panose="020B0600070205080204" pitchFamily="50" charset="-128"/>
                <a:ea typeface="ＭＳ Ｐゴシック" panose="020B0600070205080204" pitchFamily="50" charset="-128"/>
              </a:rPr>
              <a:t>「学校に行きたくない」と言われたらどうしますか</a:t>
            </a:r>
            <a:r>
              <a:rPr lang="en-US" altLang="ja-JP" sz="3600" dirty="0">
                <a:solidFill>
                  <a:srgbClr val="00B050"/>
                </a:solidFill>
                <a:latin typeface="ＭＳ Ｐゴシック" panose="020B0600070205080204" pitchFamily="50" charset="-128"/>
                <a:ea typeface="ＭＳ Ｐゴシック" panose="020B0600070205080204" pitchFamily="50" charset="-128"/>
              </a:rPr>
              <a:t>?</a:t>
            </a:r>
          </a:p>
          <a:p>
            <a:endParaRPr lang="en-US" altLang="ja-JP" sz="3600" dirty="0">
              <a:latin typeface="ＭＳ Ｐゴシック" panose="020B0600070205080204" pitchFamily="50" charset="-128"/>
              <a:ea typeface="ＭＳ Ｐゴシック" panose="020B0600070205080204" pitchFamily="50" charset="-128"/>
            </a:endParaRPr>
          </a:p>
          <a:p>
            <a:r>
              <a:rPr lang="ja-JP" altLang="ja-JP" sz="3600" dirty="0">
                <a:solidFill>
                  <a:srgbClr val="0000CC"/>
                </a:solidFill>
                <a:latin typeface="ＭＳ Ｐゴシック" panose="020B0600070205080204" pitchFamily="50" charset="-128"/>
                <a:ea typeface="ＭＳ Ｐゴシック" panose="020B0600070205080204" pitchFamily="50" charset="-128"/>
              </a:rPr>
              <a:t>斎藤暁子</a:t>
            </a:r>
            <a:r>
              <a:rPr lang="ja-JP" altLang="ja-JP" sz="3600" dirty="0">
                <a:latin typeface="ＭＳ Ｐゴシック" panose="020B0600070205080204" pitchFamily="50" charset="-128"/>
                <a:ea typeface="ＭＳ Ｐゴシック" panose="020B0600070205080204" pitchFamily="50" charset="-128"/>
              </a:rPr>
              <a:t>　</a:t>
            </a:r>
            <a:r>
              <a:rPr lang="ja-JP" altLang="en-US" sz="3600" dirty="0">
                <a:latin typeface="ＭＳ Ｐゴシック" panose="020B0600070205080204" pitchFamily="50" charset="-128"/>
                <a:ea typeface="ＭＳ Ｐゴシック" panose="020B0600070205080204" pitchFamily="50" charset="-128"/>
              </a:rPr>
              <a:t>著</a:t>
            </a:r>
            <a:endParaRPr lang="en-US" altLang="ja-JP" sz="3600" dirty="0">
              <a:latin typeface="ＭＳ Ｐゴシック" panose="020B0600070205080204" pitchFamily="50" charset="-128"/>
              <a:ea typeface="ＭＳ Ｐゴシック" panose="020B0600070205080204" pitchFamily="50" charset="-128"/>
            </a:endParaRPr>
          </a:p>
          <a:p>
            <a:endParaRPr lang="en-US" altLang="ja-JP" sz="3600" dirty="0">
              <a:latin typeface="ＭＳ Ｐゴシック" panose="020B0600070205080204" pitchFamily="50" charset="-128"/>
              <a:ea typeface="ＭＳ Ｐゴシック" panose="020B0600070205080204" pitchFamily="50" charset="-128"/>
            </a:endParaRPr>
          </a:p>
          <a:p>
            <a:r>
              <a:rPr lang="ja-JP" altLang="en-US" sz="3600" dirty="0">
                <a:latin typeface="ＭＳ Ｐゴシック" panose="020B0600070205080204" pitchFamily="50" charset="-128"/>
                <a:ea typeface="ＭＳ Ｐゴシック" panose="020B0600070205080204" pitchFamily="50" charset="-128"/>
              </a:rPr>
              <a:t>風鳴舎</a:t>
            </a:r>
            <a:endParaRPr lang="en-US" altLang="ja-JP" sz="3600" dirty="0">
              <a:latin typeface="ＭＳ Ｐゴシック" panose="020B0600070205080204" pitchFamily="50" charset="-128"/>
              <a:ea typeface="ＭＳ Ｐゴシック" panose="020B0600070205080204" pitchFamily="50" charset="-128"/>
            </a:endParaRPr>
          </a:p>
          <a:p>
            <a:r>
              <a:rPr lang="ja-JP" altLang="ja-JP" sz="3600" dirty="0">
                <a:solidFill>
                  <a:srgbClr val="7030A0"/>
                </a:solidFill>
                <a:latin typeface="ＭＳ Ｐゴシック" panose="020B0600070205080204" pitchFamily="50" charset="-128"/>
                <a:ea typeface="ＭＳ Ｐゴシック" panose="020B0600070205080204" pitchFamily="50" charset="-128"/>
              </a:rPr>
              <a:t>２０１９年</a:t>
            </a:r>
            <a:r>
              <a:rPr lang="ja-JP" altLang="en-US" sz="3600" dirty="0">
                <a:solidFill>
                  <a:srgbClr val="7030A0"/>
                </a:solidFill>
                <a:latin typeface="ＭＳ Ｐゴシック" panose="020B0600070205080204" pitchFamily="50" charset="-128"/>
                <a:ea typeface="ＭＳ Ｐゴシック" panose="020B0600070205080204" pitchFamily="50" charset="-128"/>
              </a:rPr>
              <a:t>７</a:t>
            </a:r>
            <a:r>
              <a:rPr lang="ja-JP" altLang="ja-JP" sz="3600" dirty="0">
                <a:solidFill>
                  <a:srgbClr val="7030A0"/>
                </a:solidFill>
                <a:latin typeface="ＭＳ Ｐゴシック" panose="020B0600070205080204" pitchFamily="50" charset="-128"/>
                <a:ea typeface="ＭＳ Ｐゴシック" panose="020B0600070205080204" pitchFamily="50" charset="-128"/>
              </a:rPr>
              <a:t>月</a:t>
            </a:r>
          </a:p>
          <a:p>
            <a:pPr algn="l"/>
            <a:endParaRPr kumimoji="1" lang="ja-JP" altLang="en-US" sz="3600" dirty="0">
              <a:solidFill>
                <a:schemeClr val="tx1"/>
              </a:solidFill>
              <a:latin typeface="ＭＳ Ｐゴシック" panose="020B0600070205080204" pitchFamily="50" charset="-128"/>
              <a:ea typeface="ＭＳ Ｐゴシック" panose="020B0600070205080204" pitchFamily="50" charset="-128"/>
            </a:endParaRPr>
          </a:p>
        </p:txBody>
      </p:sp>
      <p:sp>
        <p:nvSpPr>
          <p:cNvPr id="2" name="スライド番号プレースホルダー 1"/>
          <p:cNvSpPr>
            <a:spLocks noGrp="1"/>
          </p:cNvSpPr>
          <p:nvPr>
            <p:ph type="sldNum" sz="quarter" idx="12"/>
          </p:nvPr>
        </p:nvSpPr>
        <p:spPr/>
        <p:txBody>
          <a:bodyPr/>
          <a:lstStyle/>
          <a:p>
            <a:fld id="{DC0F30EA-423F-449D-A3CC-24E3AB670461}" type="slidenum">
              <a:rPr kumimoji="1" lang="ja-JP" altLang="en-US" smtClean="0"/>
              <a:t>29</a:t>
            </a:fld>
            <a:endParaRPr kumimoji="1" lang="ja-JP" altLang="en-US"/>
          </a:p>
        </p:txBody>
      </p:sp>
      <p:sp>
        <p:nvSpPr>
          <p:cNvPr id="4" name="日付プレースホルダー 3"/>
          <p:cNvSpPr>
            <a:spLocks noGrp="1"/>
          </p:cNvSpPr>
          <p:nvPr>
            <p:ph type="dt" sz="half" idx="10"/>
          </p:nvPr>
        </p:nvSpPr>
        <p:spPr/>
        <p:txBody>
          <a:bodyPr/>
          <a:lstStyle/>
          <a:p>
            <a:r>
              <a:rPr kumimoji="1" lang="en-US" altLang="ja-JP"/>
              <a:t>2022/12/5</a:t>
            </a:r>
            <a:r>
              <a:rPr kumimoji="1" lang="ja-JP" altLang="en-US"/>
              <a:t>十勝むつみのクリニック</a:t>
            </a:r>
          </a:p>
        </p:txBody>
      </p:sp>
    </p:spTree>
    <p:extLst>
      <p:ext uri="{BB962C8B-B14F-4D97-AF65-F5344CB8AC3E}">
        <p14:creationId xmlns:p14="http://schemas.microsoft.com/office/powerpoint/2010/main" val="2371073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866A7E-F127-BF4E-A19A-8D7EFE620E3D}"/>
              </a:ext>
            </a:extLst>
          </p:cNvPr>
          <p:cNvSpPr>
            <a:spLocks noGrp="1"/>
          </p:cNvSpPr>
          <p:nvPr>
            <p:ph type="ctrTitle"/>
          </p:nvPr>
        </p:nvSpPr>
        <p:spPr>
          <a:xfrm>
            <a:off x="182880" y="106680"/>
            <a:ext cx="11856720" cy="838199"/>
          </a:xfrm>
        </p:spPr>
        <p:txBody>
          <a:bodyPr>
            <a:normAutofit/>
          </a:bodyPr>
          <a:lstStyle/>
          <a:p>
            <a:r>
              <a:rPr lang="ja-JP" altLang="en-US" sz="4800" dirty="0">
                <a:latin typeface="ＭＳ Ｐゴシック" panose="020B0600070205080204" pitchFamily="50" charset="-128"/>
                <a:ea typeface="ＭＳ Ｐゴシック" panose="020B0600070205080204" pitchFamily="50" charset="-128"/>
              </a:rPr>
              <a:t>はじめに</a:t>
            </a:r>
            <a:endParaRPr kumimoji="1" lang="ja-JP" altLang="en-US" sz="4800" dirty="0">
              <a:latin typeface="ＭＳ Ｐゴシック" panose="020B0600070205080204" pitchFamily="50" charset="-128"/>
              <a:ea typeface="ＭＳ Ｐゴシック" panose="020B0600070205080204" pitchFamily="50" charset="-128"/>
            </a:endParaRPr>
          </a:p>
        </p:txBody>
      </p:sp>
      <p:sp>
        <p:nvSpPr>
          <p:cNvPr id="3" name="字幕 2">
            <a:extLst>
              <a:ext uri="{FF2B5EF4-FFF2-40B4-BE49-F238E27FC236}">
                <a16:creationId xmlns:a16="http://schemas.microsoft.com/office/drawing/2014/main" id="{119F7B49-E9BB-443E-E4A3-4DAC67E865FE}"/>
              </a:ext>
            </a:extLst>
          </p:cNvPr>
          <p:cNvSpPr>
            <a:spLocks noGrp="1"/>
          </p:cNvSpPr>
          <p:nvPr>
            <p:ph type="subTitle" idx="1"/>
          </p:nvPr>
        </p:nvSpPr>
        <p:spPr>
          <a:xfrm>
            <a:off x="182880" y="944880"/>
            <a:ext cx="11856720" cy="5669280"/>
          </a:xfrm>
        </p:spPr>
        <p:txBody>
          <a:bodyPr>
            <a:noAutofit/>
          </a:bodyPr>
          <a:lstStyle/>
          <a:p>
            <a:pPr marL="571500" indent="-571500" algn="l">
              <a:buFont typeface="Arial" panose="020B0604020202020204" pitchFamily="34" charset="0"/>
              <a:buChar char="•"/>
            </a:pPr>
            <a:r>
              <a:rPr kumimoji="1" lang="ja-JP" altLang="en-US" sz="3600" dirty="0">
                <a:solidFill>
                  <a:srgbClr val="FF0000"/>
                </a:solidFill>
                <a:latin typeface="ＭＳ Ｐゴシック" panose="020B0600070205080204" pitchFamily="50" charset="-128"/>
                <a:ea typeface="ＭＳ Ｐゴシック" panose="020B0600070205080204" pitchFamily="50" charset="-128"/>
              </a:rPr>
              <a:t>「敏感さん」「繊細さん」</a:t>
            </a:r>
            <a:r>
              <a:rPr kumimoji="1" lang="ja-JP" altLang="en-US" sz="3600" dirty="0">
                <a:latin typeface="ＭＳ Ｐゴシック" panose="020B0600070205080204" pitchFamily="50" charset="-128"/>
                <a:ea typeface="ＭＳ Ｐゴシック" panose="020B0600070205080204" pitchFamily="50" charset="-128"/>
              </a:rPr>
              <a:t>として知られるようになった</a:t>
            </a:r>
            <a:r>
              <a:rPr kumimoji="1" lang="en-US" altLang="ja-JP" sz="3600" dirty="0">
                <a:solidFill>
                  <a:srgbClr val="FF0000"/>
                </a:solidFill>
                <a:latin typeface="ＭＳ Ｐゴシック" panose="020B0600070205080204" pitchFamily="50" charset="-128"/>
                <a:ea typeface="ＭＳ Ｐゴシック" panose="020B0600070205080204" pitchFamily="50" charset="-128"/>
              </a:rPr>
              <a:t>HSP/HSC</a:t>
            </a:r>
            <a:r>
              <a:rPr kumimoji="1" lang="ja-JP" altLang="en-US" sz="3600" dirty="0">
                <a:latin typeface="ＭＳ Ｐゴシック" panose="020B0600070205080204" pitchFamily="50" charset="-128"/>
                <a:ea typeface="ＭＳ Ｐゴシック" panose="020B0600070205080204" pitchFamily="50" charset="-128"/>
              </a:rPr>
              <a:t>に当てはまる</a:t>
            </a:r>
            <a:r>
              <a:rPr kumimoji="1" lang="ja-JP" altLang="en-US" sz="3600" dirty="0">
                <a:solidFill>
                  <a:srgbClr val="FF0000"/>
                </a:solidFill>
                <a:latin typeface="ＭＳ Ｐゴシック" panose="020B0600070205080204" pitchFamily="50" charset="-128"/>
                <a:ea typeface="ＭＳ Ｐゴシック" panose="020B0600070205080204" pitchFamily="50" charset="-128"/>
              </a:rPr>
              <a:t>「生きづらさに困っている」</a:t>
            </a:r>
            <a:r>
              <a:rPr kumimoji="1" lang="ja-JP" altLang="en-US" sz="3600" dirty="0">
                <a:latin typeface="ＭＳ Ｐゴシック" panose="020B0600070205080204" pitchFamily="50" charset="-128"/>
                <a:ea typeface="ＭＳ Ｐゴシック" panose="020B0600070205080204" pitchFamily="50" charset="-128"/>
              </a:rPr>
              <a:t>大人</a:t>
            </a:r>
            <a:r>
              <a:rPr kumimoji="1" lang="en-US" altLang="ja-JP" sz="3600" dirty="0">
                <a:latin typeface="ＭＳ Ｐゴシック" panose="020B0600070205080204" pitchFamily="50" charset="-128"/>
                <a:ea typeface="ＭＳ Ｐゴシック" panose="020B0600070205080204" pitchFamily="50" charset="-128"/>
              </a:rPr>
              <a:t>/</a:t>
            </a:r>
            <a:r>
              <a:rPr kumimoji="1" lang="ja-JP" altLang="en-US" sz="3600" dirty="0">
                <a:latin typeface="ＭＳ Ｐゴシック" panose="020B0600070205080204" pitchFamily="50" charset="-128"/>
                <a:ea typeface="ＭＳ Ｐゴシック" panose="020B0600070205080204" pitchFamily="50" charset="-128"/>
              </a:rPr>
              <a:t>子人は</a:t>
            </a:r>
            <a:r>
              <a:rPr lang="ja-JP" altLang="en-US" sz="3600" dirty="0">
                <a:latin typeface="ＭＳ Ｐゴシック" panose="020B0600070205080204" pitchFamily="50" charset="-128"/>
                <a:ea typeface="ＭＳ Ｐゴシック" panose="020B0600070205080204" pitchFamily="50" charset="-128"/>
              </a:rPr>
              <a:t>少なくない</a:t>
            </a:r>
            <a:r>
              <a:rPr kumimoji="1" lang="ja-JP" altLang="en-US" sz="3600" dirty="0">
                <a:latin typeface="ＭＳ Ｐゴシック" panose="020B0600070205080204" pitchFamily="50" charset="-128"/>
                <a:ea typeface="ＭＳ Ｐゴシック" panose="020B0600070205080204" pitchFamily="50" charset="-128"/>
              </a:rPr>
              <a:t>。</a:t>
            </a:r>
            <a:endParaRPr kumimoji="1" lang="en-US" altLang="ja-JP" sz="3600" dirty="0">
              <a:latin typeface="ＭＳ Ｐゴシック" panose="020B0600070205080204" pitchFamily="50" charset="-128"/>
              <a:ea typeface="ＭＳ Ｐゴシック" panose="020B0600070205080204" pitchFamily="50" charset="-128"/>
            </a:endParaRPr>
          </a:p>
          <a:p>
            <a:pPr marL="571500" indent="-571500" algn="l">
              <a:buFont typeface="Arial" panose="020B0604020202020204" pitchFamily="34" charset="0"/>
              <a:buChar char="•"/>
            </a:pPr>
            <a:r>
              <a:rPr kumimoji="1" lang="ja-JP" altLang="en-US" sz="3600" dirty="0">
                <a:latin typeface="ＭＳ Ｐゴシック" panose="020B0600070205080204" pitchFamily="50" charset="-128"/>
                <a:ea typeface="ＭＳ Ｐゴシック" panose="020B0600070205080204" pitchFamily="50" charset="-128"/>
              </a:rPr>
              <a:t>「感情や行動」に視点をおく医学・心理学・教育学にあって、</a:t>
            </a:r>
            <a:r>
              <a:rPr kumimoji="1" lang="ja-JP" altLang="en-US" sz="3600" dirty="0">
                <a:solidFill>
                  <a:srgbClr val="0000CC"/>
                </a:solidFill>
                <a:latin typeface="ＭＳ Ｐゴシック" panose="020B0600070205080204" pitchFamily="50" charset="-128"/>
                <a:ea typeface="ＭＳ Ｐゴシック" panose="020B0600070205080204" pitchFamily="50" charset="-128"/>
              </a:rPr>
              <a:t>主観や感覚や内面</a:t>
            </a:r>
            <a:r>
              <a:rPr kumimoji="1" lang="ja-JP" altLang="en-US" sz="3600" dirty="0">
                <a:latin typeface="ＭＳ Ｐゴシック" panose="020B0600070205080204" pitchFamily="50" charset="-128"/>
                <a:ea typeface="ＭＳ Ｐゴシック" panose="020B0600070205080204" pitchFamily="50" charset="-128"/>
              </a:rPr>
              <a:t>などの</a:t>
            </a:r>
            <a:r>
              <a:rPr kumimoji="1" lang="ja-JP" altLang="en-US" sz="3600" dirty="0">
                <a:solidFill>
                  <a:srgbClr val="0000CC"/>
                </a:solidFill>
                <a:latin typeface="ＭＳ Ｐゴシック" panose="020B0600070205080204" pitchFamily="50" charset="-128"/>
                <a:ea typeface="ＭＳ Ｐゴシック" panose="020B0600070205080204" pitchFamily="50" charset="-128"/>
              </a:rPr>
              <a:t>「非科学的であり」「エビデンスがなく」「目に見えないもの」</a:t>
            </a:r>
            <a:r>
              <a:rPr kumimoji="1" lang="ja-JP" altLang="en-US" sz="3600" dirty="0">
                <a:latin typeface="ＭＳ Ｐゴシック" panose="020B0600070205080204" pitchFamily="50" charset="-128"/>
                <a:ea typeface="ＭＳ Ｐゴシック" panose="020B0600070205080204" pitchFamily="50" charset="-128"/>
              </a:rPr>
              <a:t>である</a:t>
            </a:r>
            <a:r>
              <a:rPr kumimoji="1" lang="ja-JP" altLang="en-US" sz="3600" dirty="0">
                <a:solidFill>
                  <a:srgbClr val="0000CC"/>
                </a:solidFill>
                <a:latin typeface="ＭＳ Ｐゴシック" panose="020B0600070205080204" pitchFamily="50" charset="-128"/>
                <a:ea typeface="ＭＳ Ｐゴシック" panose="020B0600070205080204" pitchFamily="50" charset="-128"/>
              </a:rPr>
              <a:t>「感覚」</a:t>
            </a:r>
            <a:r>
              <a:rPr kumimoji="1" lang="ja-JP" altLang="en-US" sz="3600" dirty="0">
                <a:latin typeface="ＭＳ Ｐゴシック" panose="020B0600070205080204" pitchFamily="50" charset="-128"/>
                <a:ea typeface="ＭＳ Ｐゴシック" panose="020B0600070205080204" pitchFamily="50" charset="-128"/>
              </a:rPr>
              <a:t>に視点をおくことは、これまで重視されてこなかった。</a:t>
            </a:r>
            <a:endParaRPr kumimoji="1" lang="en-US" altLang="ja-JP" sz="3600" dirty="0">
              <a:latin typeface="ＭＳ Ｐゴシック" panose="020B0600070205080204" pitchFamily="50" charset="-128"/>
              <a:ea typeface="ＭＳ Ｐゴシック" panose="020B0600070205080204" pitchFamily="50" charset="-128"/>
            </a:endParaRPr>
          </a:p>
          <a:p>
            <a:pPr marL="571500" indent="-571500" algn="l">
              <a:buFont typeface="Arial" panose="020B0604020202020204" pitchFamily="34" charset="0"/>
              <a:buChar char="•"/>
            </a:pPr>
            <a:r>
              <a:rPr kumimoji="1" lang="en-US" altLang="ja-JP" sz="3600" u="sng" dirty="0">
                <a:latin typeface="ＭＳ Ｐゴシック" panose="020B0600070205080204" pitchFamily="50" charset="-128"/>
                <a:ea typeface="ＭＳ Ｐゴシック" panose="020B0600070205080204" pitchFamily="50" charset="-128"/>
              </a:rPr>
              <a:t>HSP</a:t>
            </a:r>
            <a:r>
              <a:rPr kumimoji="1" lang="ja-JP" altLang="en-US" sz="3600" u="sng" dirty="0">
                <a:latin typeface="ＭＳ Ｐゴシック" panose="020B0600070205080204" pitchFamily="50" charset="-128"/>
                <a:ea typeface="ＭＳ Ｐゴシック" panose="020B0600070205080204" pitchFamily="50" charset="-128"/>
              </a:rPr>
              <a:t>の本質は、</a:t>
            </a:r>
            <a:r>
              <a:rPr kumimoji="1" lang="ja-JP" altLang="en-US" sz="3600" u="sng" dirty="0">
                <a:solidFill>
                  <a:srgbClr val="00B050"/>
                </a:solidFill>
                <a:latin typeface="ＭＳ Ｐゴシック" panose="020B0600070205080204" pitchFamily="50" charset="-128"/>
                <a:ea typeface="ＭＳ Ｐゴシック" panose="020B0600070205080204" pitchFamily="50" charset="-128"/>
              </a:rPr>
              <a:t>感覚処理感受性</a:t>
            </a:r>
            <a:r>
              <a:rPr kumimoji="1" lang="ja-JP" altLang="en-US" sz="3600" u="sng" dirty="0">
                <a:latin typeface="ＭＳ Ｐゴシック" panose="020B0600070205080204" pitchFamily="50" charset="-128"/>
                <a:ea typeface="ＭＳ Ｐゴシック" panose="020B0600070205080204" pitchFamily="50" charset="-128"/>
              </a:rPr>
              <a:t>や</a:t>
            </a:r>
            <a:r>
              <a:rPr kumimoji="1" lang="ja-JP" altLang="en-US" sz="3600" u="sng" dirty="0">
                <a:solidFill>
                  <a:srgbClr val="00B050"/>
                </a:solidFill>
                <a:latin typeface="ＭＳ Ｐゴシック" panose="020B0600070205080204" pitchFamily="50" charset="-128"/>
                <a:ea typeface="ＭＳ Ｐゴシック" panose="020B0600070205080204" pitchFamily="50" charset="-128"/>
              </a:rPr>
              <a:t>刺激増幅受容性</a:t>
            </a:r>
            <a:r>
              <a:rPr kumimoji="1" lang="ja-JP" altLang="en-US" sz="3600" u="sng" dirty="0">
                <a:latin typeface="ＭＳ Ｐゴシック" panose="020B0600070205080204" pitchFamily="50" charset="-128"/>
                <a:ea typeface="ＭＳ Ｐゴシック" panose="020B0600070205080204" pitchFamily="50" charset="-128"/>
              </a:rPr>
              <a:t>などであり、</a:t>
            </a:r>
            <a:r>
              <a:rPr kumimoji="1" lang="ja-JP" altLang="en-US" sz="3600" u="sng" dirty="0">
                <a:solidFill>
                  <a:srgbClr val="00B050"/>
                </a:solidFill>
                <a:latin typeface="ＭＳ Ｐゴシック" panose="020B0600070205080204" pitchFamily="50" charset="-128"/>
                <a:ea typeface="ＭＳ Ｐゴシック" panose="020B0600070205080204" pitchFamily="50" charset="-128"/>
              </a:rPr>
              <a:t>遺伝的な素因</a:t>
            </a:r>
            <a:r>
              <a:rPr kumimoji="1" lang="ja-JP" altLang="en-US" sz="3600" u="sng" dirty="0">
                <a:latin typeface="ＭＳ Ｐゴシック" panose="020B0600070205080204" pitchFamily="50" charset="-128"/>
                <a:ea typeface="ＭＳ Ｐゴシック" panose="020B0600070205080204" pitchFamily="50" charset="-128"/>
              </a:rPr>
              <a:t>に加えて、</a:t>
            </a:r>
            <a:r>
              <a:rPr kumimoji="1" lang="ja-JP" altLang="en-US" sz="3600" u="sng" dirty="0">
                <a:solidFill>
                  <a:srgbClr val="00B050"/>
                </a:solidFill>
                <a:latin typeface="ＭＳ Ｐゴシック" panose="020B0600070205080204" pitchFamily="50" charset="-128"/>
                <a:ea typeface="ＭＳ Ｐゴシック" panose="020B0600070205080204" pitchFamily="50" charset="-128"/>
              </a:rPr>
              <a:t>過剰なストレス反応</a:t>
            </a:r>
            <a:r>
              <a:rPr kumimoji="1" lang="ja-JP" altLang="en-US" sz="3600" u="sng" dirty="0">
                <a:latin typeface="ＭＳ Ｐゴシック" panose="020B0600070205080204" pitchFamily="50" charset="-128"/>
                <a:ea typeface="ＭＳ Ｐゴシック" panose="020B0600070205080204" pitchFamily="50" charset="-128"/>
              </a:rPr>
              <a:t>の結果もたらされる</a:t>
            </a:r>
            <a:r>
              <a:rPr kumimoji="1" lang="ja-JP" altLang="en-US" sz="3600" u="sng" dirty="0">
                <a:solidFill>
                  <a:srgbClr val="7030A0"/>
                </a:solidFill>
                <a:latin typeface="ＭＳ Ｐゴシック" panose="020B0600070205080204" pitchFamily="50" charset="-128"/>
                <a:ea typeface="ＭＳ Ｐゴシック" panose="020B0600070205080204" pitchFamily="50" charset="-128"/>
              </a:rPr>
              <a:t>交感神経系の過剰興奮</a:t>
            </a:r>
            <a:r>
              <a:rPr kumimoji="1" lang="ja-JP" altLang="en-US" sz="3600" u="sng" dirty="0">
                <a:latin typeface="ＭＳ Ｐゴシック" panose="020B0600070205080204" pitchFamily="50" charset="-128"/>
                <a:ea typeface="ＭＳ Ｐゴシック" panose="020B0600070205080204" pitchFamily="50" charset="-128"/>
              </a:rPr>
              <a:t>がそれら背景にある。</a:t>
            </a:r>
            <a:endParaRPr kumimoji="1" lang="en-US" altLang="ja-JP" sz="3600" u="sng" dirty="0">
              <a:latin typeface="ＭＳ Ｐゴシック" panose="020B0600070205080204" pitchFamily="50" charset="-128"/>
              <a:ea typeface="ＭＳ Ｐゴシック" panose="020B0600070205080204" pitchFamily="50" charset="-128"/>
            </a:endParaRPr>
          </a:p>
        </p:txBody>
      </p:sp>
      <p:sp>
        <p:nvSpPr>
          <p:cNvPr id="4" name="日付プレースホルダー 3">
            <a:extLst>
              <a:ext uri="{FF2B5EF4-FFF2-40B4-BE49-F238E27FC236}">
                <a16:creationId xmlns:a16="http://schemas.microsoft.com/office/drawing/2014/main" id="{D3895D00-1457-6E7D-F109-BB323BA2F27E}"/>
              </a:ext>
            </a:extLst>
          </p:cNvPr>
          <p:cNvSpPr>
            <a:spLocks noGrp="1"/>
          </p:cNvSpPr>
          <p:nvPr>
            <p:ph type="dt" sz="half" idx="10"/>
          </p:nvPr>
        </p:nvSpPr>
        <p:spPr/>
        <p:txBody>
          <a:bodyPr/>
          <a:lstStyle/>
          <a:p>
            <a:r>
              <a:rPr kumimoji="1" lang="en-US" altLang="ja-JP"/>
              <a:t>2022/12/5</a:t>
            </a:r>
            <a:r>
              <a:rPr kumimoji="1" lang="ja-JP" altLang="en-US"/>
              <a:t>十勝むつみのクリニック</a:t>
            </a:r>
          </a:p>
        </p:txBody>
      </p:sp>
      <p:sp>
        <p:nvSpPr>
          <p:cNvPr id="5" name="スライド番号プレースホルダー 4">
            <a:extLst>
              <a:ext uri="{FF2B5EF4-FFF2-40B4-BE49-F238E27FC236}">
                <a16:creationId xmlns:a16="http://schemas.microsoft.com/office/drawing/2014/main" id="{64848D6D-6D7E-D2FC-89DF-F96799A7BD23}"/>
              </a:ext>
            </a:extLst>
          </p:cNvPr>
          <p:cNvSpPr>
            <a:spLocks noGrp="1"/>
          </p:cNvSpPr>
          <p:nvPr>
            <p:ph type="sldNum" sz="quarter" idx="12"/>
          </p:nvPr>
        </p:nvSpPr>
        <p:spPr/>
        <p:txBody>
          <a:bodyPr/>
          <a:lstStyle/>
          <a:p>
            <a:fld id="{5AB4CEAA-A475-442B-8C24-E7BCA606E1D5}" type="slidenum">
              <a:rPr kumimoji="1" lang="ja-JP" altLang="en-US" smtClean="0"/>
              <a:t>3</a:t>
            </a:fld>
            <a:endParaRPr kumimoji="1" lang="ja-JP" altLang="en-US"/>
          </a:p>
        </p:txBody>
      </p:sp>
    </p:spTree>
    <p:extLst>
      <p:ext uri="{BB962C8B-B14F-4D97-AF65-F5344CB8AC3E}">
        <p14:creationId xmlns:p14="http://schemas.microsoft.com/office/powerpoint/2010/main" val="41629964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57051" y="252549"/>
            <a:ext cx="11599818" cy="731520"/>
          </a:xfrm>
        </p:spPr>
        <p:txBody>
          <a:bodyPr>
            <a:normAutofit fontScale="90000"/>
          </a:bodyPr>
          <a:lstStyle/>
          <a:p>
            <a:r>
              <a:rPr lang="ja-JP" altLang="ja-JP" dirty="0">
                <a:latin typeface="ＭＳ Ｐゴシック" panose="020B0600070205080204" pitchFamily="50" charset="-128"/>
                <a:ea typeface="ＭＳ Ｐゴシック" panose="020B0600070205080204" pitchFamily="50" charset="-128"/>
              </a:rPr>
              <a:t>心の傷が与える影響を防</a:t>
            </a:r>
            <a:r>
              <a:rPr lang="ja-JP" altLang="en-US" dirty="0">
                <a:latin typeface="ＭＳ Ｐゴシック" panose="020B0600070205080204" pitchFamily="50" charset="-128"/>
                <a:ea typeface="ＭＳ Ｐゴシック" panose="020B0600070205080204" pitchFamily="50" charset="-128"/>
              </a:rPr>
              <a:t>ぐには</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サブタイトル 2"/>
          <p:cNvSpPr>
            <a:spLocks noGrp="1"/>
          </p:cNvSpPr>
          <p:nvPr>
            <p:ph type="subTitle" idx="1"/>
          </p:nvPr>
        </p:nvSpPr>
        <p:spPr>
          <a:xfrm>
            <a:off x="426720" y="1062094"/>
            <a:ext cx="11599818" cy="5510156"/>
          </a:xfrm>
        </p:spPr>
        <p:txBody>
          <a:bodyPr>
            <a:noAutofit/>
          </a:bodyPr>
          <a:lstStyle/>
          <a:p>
            <a:pPr marL="342900" lvl="0" indent="-342900" algn="l">
              <a:buFont typeface="Arial" panose="020B0604020202020204" pitchFamily="34" charset="0"/>
              <a:buChar char="•"/>
            </a:pPr>
            <a:endParaRPr lang="en-US" altLang="ja-JP" sz="1200" dirty="0">
              <a:latin typeface="ＭＳ Ｐゴシック" panose="020B0600070205080204" pitchFamily="50" charset="-128"/>
              <a:ea typeface="ＭＳ Ｐゴシック" panose="020B0600070205080204" pitchFamily="50" charset="-128"/>
            </a:endParaRPr>
          </a:p>
          <a:p>
            <a:pPr marL="342900" lvl="0" indent="-342900" algn="l">
              <a:buFont typeface="Arial" panose="020B0604020202020204" pitchFamily="34" charset="0"/>
              <a:buChar char="•"/>
            </a:pPr>
            <a:r>
              <a:rPr lang="ja-JP" altLang="ja-JP" sz="3600" u="sng" dirty="0">
                <a:solidFill>
                  <a:srgbClr val="FF0000"/>
                </a:solidFill>
                <a:latin typeface="ＭＳ Ｐゴシック" panose="020B0600070205080204" pitchFamily="50" charset="-128"/>
                <a:ea typeface="ＭＳ Ｐゴシック" panose="020B0600070205080204" pitchFamily="50" charset="-128"/>
              </a:rPr>
              <a:t>適応を強いられると精神的にとても疲弊</a:t>
            </a:r>
            <a:r>
              <a:rPr lang="ja-JP" altLang="en-US" sz="3600" u="sng" dirty="0">
                <a:solidFill>
                  <a:srgbClr val="FF0000"/>
                </a:solidFill>
                <a:latin typeface="ＭＳ Ｐゴシック" panose="020B0600070205080204" pitchFamily="50" charset="-128"/>
                <a:ea typeface="ＭＳ Ｐゴシック" panose="020B0600070205080204" pitchFamily="50" charset="-128"/>
              </a:rPr>
              <a:t>する</a:t>
            </a:r>
            <a:endParaRPr lang="en-US" altLang="ja-JP" sz="3600" u="sng" dirty="0">
              <a:solidFill>
                <a:srgbClr val="FF0000"/>
              </a:solidFill>
              <a:latin typeface="ＭＳ Ｐゴシック" panose="020B0600070205080204" pitchFamily="50" charset="-128"/>
              <a:ea typeface="ＭＳ Ｐゴシック" panose="020B0600070205080204" pitchFamily="50" charset="-128"/>
            </a:endParaRPr>
          </a:p>
          <a:p>
            <a:pPr marL="342900" lvl="0" indent="-342900" algn="l">
              <a:buFont typeface="Arial" panose="020B0604020202020204" pitchFamily="34" charset="0"/>
              <a:buChar char="•"/>
            </a:pPr>
            <a:endParaRPr lang="en-US" altLang="ja-JP" sz="1200" dirty="0">
              <a:solidFill>
                <a:srgbClr val="0000CC"/>
              </a:solidFill>
              <a:latin typeface="ＭＳ Ｐゴシック" panose="020B0600070205080204" pitchFamily="50" charset="-128"/>
              <a:ea typeface="ＭＳ Ｐゴシック" panose="020B0600070205080204" pitchFamily="50" charset="-128"/>
            </a:endParaRPr>
          </a:p>
          <a:p>
            <a:pPr marL="342900" lvl="0" indent="-342900" algn="l">
              <a:buFont typeface="Arial" panose="020B0604020202020204" pitchFamily="34" charset="0"/>
              <a:buChar char="•"/>
            </a:pPr>
            <a:r>
              <a:rPr lang="ja-JP" altLang="ja-JP" sz="3600" u="sng" dirty="0">
                <a:latin typeface="ＭＳ Ｐゴシック" panose="020B0600070205080204" pitchFamily="50" charset="-128"/>
                <a:ea typeface="ＭＳ Ｐゴシック" panose="020B0600070205080204" pitchFamily="50" charset="-128"/>
              </a:rPr>
              <a:t>敏感で繊細な感覚や反応を</a:t>
            </a:r>
            <a:r>
              <a:rPr lang="ja-JP" altLang="en-US" sz="3600" u="sng" dirty="0">
                <a:latin typeface="ＭＳ Ｐゴシック" panose="020B0600070205080204" pitchFamily="50" charset="-128"/>
                <a:ea typeface="ＭＳ Ｐゴシック" panose="020B0600070205080204" pitchFamily="50" charset="-128"/>
              </a:rPr>
              <a:t>、</a:t>
            </a:r>
            <a:r>
              <a:rPr lang="ja-JP" altLang="ja-JP" sz="3600" u="sng" dirty="0">
                <a:solidFill>
                  <a:srgbClr val="0000CC"/>
                </a:solidFill>
                <a:latin typeface="ＭＳ Ｐゴシック" panose="020B0600070205080204" pitchFamily="50" charset="-128"/>
                <a:ea typeface="ＭＳ Ｐゴシック" panose="020B0600070205080204" pitchFamily="50" charset="-128"/>
              </a:rPr>
              <a:t>否定されたり無視されたりすることで、深く傷つ</a:t>
            </a:r>
            <a:r>
              <a:rPr lang="ja-JP" altLang="en-US" sz="3600" u="sng" dirty="0">
                <a:solidFill>
                  <a:srgbClr val="0000CC"/>
                </a:solidFill>
                <a:latin typeface="ＭＳ Ｐゴシック" panose="020B0600070205080204" pitchFamily="50" charset="-128"/>
                <a:ea typeface="ＭＳ Ｐゴシック" panose="020B0600070205080204" pitchFamily="50" charset="-128"/>
              </a:rPr>
              <a:t>く</a:t>
            </a:r>
            <a:endParaRPr lang="en-US" altLang="ja-JP" sz="3600" u="sng" dirty="0">
              <a:solidFill>
                <a:srgbClr val="0000CC"/>
              </a:solidFill>
              <a:latin typeface="ＭＳ Ｐゴシック" panose="020B0600070205080204" pitchFamily="50" charset="-128"/>
              <a:ea typeface="ＭＳ Ｐゴシック" panose="020B0600070205080204" pitchFamily="50" charset="-128"/>
            </a:endParaRPr>
          </a:p>
          <a:p>
            <a:pPr marL="342900" lvl="0" indent="-342900" algn="l">
              <a:buFont typeface="Arial" panose="020B0604020202020204" pitchFamily="34" charset="0"/>
              <a:buChar char="•"/>
            </a:pPr>
            <a:endParaRPr lang="en-US" altLang="ja-JP" sz="1200" dirty="0">
              <a:solidFill>
                <a:srgbClr val="7030A0"/>
              </a:solidFill>
              <a:latin typeface="ＭＳ Ｐゴシック" panose="020B0600070205080204" pitchFamily="50" charset="-128"/>
              <a:ea typeface="ＭＳ Ｐゴシック" panose="020B0600070205080204" pitchFamily="50" charset="-128"/>
            </a:endParaRPr>
          </a:p>
          <a:p>
            <a:pPr marL="342900" lvl="0" indent="-342900" algn="l">
              <a:buFont typeface="Arial" panose="020B0604020202020204" pitchFamily="34" charset="0"/>
              <a:buChar char="•"/>
            </a:pPr>
            <a:r>
              <a:rPr lang="ja-JP" altLang="ja-JP" sz="3600" dirty="0">
                <a:latin typeface="ＭＳ Ｐゴシック" panose="020B0600070205080204" pitchFamily="50" charset="-128"/>
                <a:ea typeface="ＭＳ Ｐゴシック" panose="020B0600070205080204" pitchFamily="50" charset="-128"/>
              </a:rPr>
              <a:t>自尊心や自己肯定感が削がれ</a:t>
            </a:r>
            <a:r>
              <a:rPr lang="ja-JP" altLang="en-US" sz="3600" dirty="0">
                <a:latin typeface="ＭＳ Ｐゴシック" panose="020B0600070205080204" pitchFamily="50" charset="-128"/>
                <a:ea typeface="ＭＳ Ｐゴシック" panose="020B0600070205080204" pitchFamily="50" charset="-128"/>
              </a:rPr>
              <a:t>、</a:t>
            </a:r>
            <a:r>
              <a:rPr lang="ja-JP" altLang="ja-JP" sz="3600" dirty="0">
                <a:solidFill>
                  <a:srgbClr val="7030A0"/>
                </a:solidFill>
                <a:latin typeface="ＭＳ Ｐゴシック" panose="020B0600070205080204" pitchFamily="50" charset="-128"/>
                <a:ea typeface="ＭＳ Ｐゴシック" panose="020B0600070205080204" pitchFamily="50" charset="-128"/>
              </a:rPr>
              <a:t>孤独感や不信感、恐怖や敏感さ</a:t>
            </a:r>
            <a:r>
              <a:rPr lang="ja-JP" altLang="en-US" sz="3600" dirty="0">
                <a:solidFill>
                  <a:srgbClr val="7030A0"/>
                </a:solidFill>
                <a:latin typeface="ＭＳ Ｐゴシック" panose="020B0600070205080204" pitchFamily="50" charset="-128"/>
                <a:ea typeface="ＭＳ Ｐゴシック" panose="020B0600070205080204" pitchFamily="50" charset="-128"/>
              </a:rPr>
              <a:t>が</a:t>
            </a:r>
            <a:r>
              <a:rPr lang="ja-JP" altLang="ja-JP" sz="3600" dirty="0">
                <a:solidFill>
                  <a:srgbClr val="7030A0"/>
                </a:solidFill>
                <a:latin typeface="ＭＳ Ｐゴシック" panose="020B0600070205080204" pitchFamily="50" charset="-128"/>
                <a:ea typeface="ＭＳ Ｐゴシック" panose="020B0600070205080204" pitchFamily="50" charset="-128"/>
              </a:rPr>
              <a:t>高ま</a:t>
            </a:r>
            <a:r>
              <a:rPr lang="ja-JP" altLang="en-US" sz="3600" dirty="0">
                <a:solidFill>
                  <a:srgbClr val="7030A0"/>
                </a:solidFill>
                <a:latin typeface="ＭＳ Ｐゴシック" panose="020B0600070205080204" pitchFamily="50" charset="-128"/>
                <a:ea typeface="ＭＳ Ｐゴシック" panose="020B0600070205080204" pitchFamily="50" charset="-128"/>
              </a:rPr>
              <a:t>る</a:t>
            </a:r>
            <a:endParaRPr lang="en-US" altLang="ja-JP" sz="3600" dirty="0">
              <a:solidFill>
                <a:srgbClr val="7030A0"/>
              </a:solidFill>
              <a:latin typeface="ＭＳ Ｐゴシック" panose="020B0600070205080204" pitchFamily="50" charset="-128"/>
              <a:ea typeface="ＭＳ Ｐゴシック" panose="020B0600070205080204" pitchFamily="50" charset="-128"/>
            </a:endParaRPr>
          </a:p>
          <a:p>
            <a:pPr marL="342900" lvl="0" indent="-342900" algn="l">
              <a:buFont typeface="Arial" panose="020B0604020202020204" pitchFamily="34" charset="0"/>
              <a:buChar char="•"/>
            </a:pPr>
            <a:endParaRPr lang="ja-JP" altLang="ja-JP" sz="1200" dirty="0">
              <a:solidFill>
                <a:srgbClr val="7030A0"/>
              </a:solidFill>
              <a:latin typeface="ＭＳ Ｐゴシック" panose="020B0600070205080204" pitchFamily="50" charset="-128"/>
              <a:ea typeface="ＭＳ Ｐゴシック" panose="020B0600070205080204" pitchFamily="50" charset="-128"/>
            </a:endParaRPr>
          </a:p>
          <a:p>
            <a:pPr marL="342900" lvl="0" indent="-342900" algn="l">
              <a:buFont typeface="Arial" panose="020B0604020202020204" pitchFamily="34" charset="0"/>
              <a:buChar char="•"/>
            </a:pPr>
            <a:r>
              <a:rPr lang="ja-JP" altLang="ja-JP" sz="3600" dirty="0">
                <a:latin typeface="ＭＳ Ｐゴシック" panose="020B0600070205080204" pitchFamily="50" charset="-128"/>
                <a:ea typeface="ＭＳ Ｐゴシック" panose="020B0600070205080204" pitchFamily="50" charset="-128"/>
              </a:rPr>
              <a:t>無理な登校が促されることで、</a:t>
            </a:r>
            <a:r>
              <a:rPr lang="ja-JP" altLang="ja-JP" sz="3600" dirty="0">
                <a:solidFill>
                  <a:srgbClr val="00B050"/>
                </a:solidFill>
                <a:latin typeface="ＭＳ Ｐゴシック" panose="020B0600070205080204" pitchFamily="50" charset="-128"/>
                <a:ea typeface="ＭＳ Ｐゴシック" panose="020B0600070205080204" pitchFamily="50" charset="-128"/>
              </a:rPr>
              <a:t>将来にまで影響を及ぼすような</a:t>
            </a:r>
            <a:r>
              <a:rPr lang="ja-JP" altLang="en-US" sz="3600" dirty="0">
                <a:solidFill>
                  <a:srgbClr val="00B050"/>
                </a:solidFill>
                <a:latin typeface="ＭＳ Ｐゴシック" panose="020B0600070205080204" pitchFamily="50" charset="-128"/>
                <a:ea typeface="ＭＳ Ｐゴシック" panose="020B0600070205080204" pitchFamily="50" charset="-128"/>
              </a:rPr>
              <a:t>トラウマ（</a:t>
            </a:r>
            <a:r>
              <a:rPr lang="ja-JP" altLang="ja-JP" sz="3600" dirty="0">
                <a:solidFill>
                  <a:srgbClr val="00B050"/>
                </a:solidFill>
                <a:latin typeface="ＭＳ Ｐゴシック" panose="020B0600070205080204" pitchFamily="50" charset="-128"/>
                <a:ea typeface="ＭＳ Ｐゴシック" panose="020B0600070205080204" pitchFamily="50" charset="-128"/>
              </a:rPr>
              <a:t>心の傷</a:t>
            </a:r>
            <a:r>
              <a:rPr lang="ja-JP" altLang="en-US" sz="3600" dirty="0">
                <a:solidFill>
                  <a:srgbClr val="00B050"/>
                </a:solidFill>
                <a:latin typeface="ＭＳ Ｐゴシック" panose="020B0600070205080204" pitchFamily="50" charset="-128"/>
                <a:ea typeface="ＭＳ Ｐゴシック" panose="020B0600070205080204" pitchFamily="50" charset="-128"/>
              </a:rPr>
              <a:t>）</a:t>
            </a:r>
            <a:r>
              <a:rPr lang="ja-JP" altLang="ja-JP" sz="3600" dirty="0">
                <a:latin typeface="ＭＳ Ｐゴシック" panose="020B0600070205080204" pitchFamily="50" charset="-128"/>
                <a:ea typeface="ＭＳ Ｐゴシック" panose="020B0600070205080204" pitchFamily="50" charset="-128"/>
              </a:rPr>
              <a:t>ができる</a:t>
            </a:r>
            <a:endParaRPr lang="en-US" altLang="ja-JP" sz="3600" dirty="0">
              <a:latin typeface="ＭＳ Ｐゴシック" panose="020B0600070205080204" pitchFamily="50" charset="-128"/>
              <a:ea typeface="ＭＳ Ｐゴシック" panose="020B0600070205080204" pitchFamily="50" charset="-128"/>
            </a:endParaRPr>
          </a:p>
          <a:p>
            <a:pPr marL="342900" lvl="0" indent="-342900" algn="l">
              <a:buFont typeface="Arial" panose="020B0604020202020204" pitchFamily="34" charset="0"/>
              <a:buChar char="•"/>
            </a:pPr>
            <a:endParaRPr lang="en-US" altLang="ja-JP" sz="12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2"/>
          </p:nvPr>
        </p:nvSpPr>
        <p:spPr/>
        <p:txBody>
          <a:bodyPr/>
          <a:lstStyle/>
          <a:p>
            <a:fld id="{DC0F30EA-423F-449D-A3CC-24E3AB670461}" type="slidenum">
              <a:rPr kumimoji="1" lang="ja-JP" altLang="en-US" smtClean="0"/>
              <a:t>30</a:t>
            </a:fld>
            <a:endParaRPr kumimoji="1" lang="ja-JP" altLang="en-US"/>
          </a:p>
        </p:txBody>
      </p:sp>
      <p:sp>
        <p:nvSpPr>
          <p:cNvPr id="5" name="日付プレースホルダー 4"/>
          <p:cNvSpPr>
            <a:spLocks noGrp="1"/>
          </p:cNvSpPr>
          <p:nvPr>
            <p:ph type="dt" sz="half" idx="10"/>
          </p:nvPr>
        </p:nvSpPr>
        <p:spPr/>
        <p:txBody>
          <a:bodyPr/>
          <a:lstStyle/>
          <a:p>
            <a:r>
              <a:rPr kumimoji="1" lang="en-US" altLang="ja-JP"/>
              <a:t>2022/12/5</a:t>
            </a:r>
            <a:r>
              <a:rPr kumimoji="1" lang="ja-JP" altLang="en-US"/>
              <a:t>十勝むつみのクリニック</a:t>
            </a:r>
          </a:p>
        </p:txBody>
      </p:sp>
    </p:spTree>
    <p:extLst>
      <p:ext uri="{BB962C8B-B14F-4D97-AF65-F5344CB8AC3E}">
        <p14:creationId xmlns:p14="http://schemas.microsoft.com/office/powerpoint/2010/main" val="17027281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57051" y="252549"/>
            <a:ext cx="11599818" cy="731520"/>
          </a:xfrm>
        </p:spPr>
        <p:txBody>
          <a:bodyPr>
            <a:normAutofit fontScale="90000"/>
          </a:bodyPr>
          <a:lstStyle/>
          <a:p>
            <a:r>
              <a:rPr lang="ja-JP" altLang="en-US" dirty="0">
                <a:latin typeface="ＭＳ Ｐゴシック" panose="020B0600070205080204" pitchFamily="50" charset="-128"/>
                <a:ea typeface="ＭＳ Ｐゴシック" panose="020B0600070205080204" pitchFamily="50" charset="-128"/>
              </a:rPr>
              <a:t>不安と葛藤を防ぐには</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サブタイトル 2"/>
          <p:cNvSpPr>
            <a:spLocks noGrp="1"/>
          </p:cNvSpPr>
          <p:nvPr>
            <p:ph type="subTitle" idx="1"/>
          </p:nvPr>
        </p:nvSpPr>
        <p:spPr>
          <a:xfrm>
            <a:off x="426720" y="1062094"/>
            <a:ext cx="11599818" cy="5795906"/>
          </a:xfrm>
        </p:spPr>
        <p:txBody>
          <a:bodyPr>
            <a:noAutofit/>
          </a:bodyPr>
          <a:lstStyle/>
          <a:p>
            <a:pPr marL="571500" lvl="0" indent="-571500" algn="l">
              <a:buFont typeface="Arial" panose="020B0604020202020204" pitchFamily="34" charset="0"/>
              <a:buChar char="•"/>
            </a:pPr>
            <a:endParaRPr lang="en-US" altLang="ja-JP" sz="1200" dirty="0">
              <a:latin typeface="ＭＳ Ｐゴシック" panose="020B0600070205080204" pitchFamily="50" charset="-128"/>
              <a:ea typeface="ＭＳ Ｐゴシック" panose="020B0600070205080204" pitchFamily="50" charset="-128"/>
            </a:endParaRPr>
          </a:p>
          <a:p>
            <a:pPr marL="571500" lvl="0" indent="-571500" algn="l">
              <a:buFont typeface="Arial" panose="020B0604020202020204" pitchFamily="34" charset="0"/>
              <a:buChar char="•"/>
            </a:pPr>
            <a:r>
              <a:rPr lang="ja-JP" altLang="ja-JP" sz="3600" u="sng" dirty="0">
                <a:latin typeface="ＭＳ Ｐゴシック" panose="020B0600070205080204" pitchFamily="50" charset="-128"/>
                <a:ea typeface="ＭＳ Ｐゴシック" panose="020B0600070205080204" pitchFamily="50" charset="-128"/>
              </a:rPr>
              <a:t>ずっと我慢して学校に行き、</a:t>
            </a:r>
            <a:r>
              <a:rPr lang="ja-JP" altLang="ja-JP" sz="3600" u="sng" dirty="0">
                <a:solidFill>
                  <a:srgbClr val="FF0000"/>
                </a:solidFill>
                <a:latin typeface="ＭＳ Ｐゴシック" panose="020B0600070205080204" pitchFamily="50" charset="-128"/>
                <a:ea typeface="ＭＳ Ｐゴシック" panose="020B0600070205080204" pitchFamily="50" charset="-128"/>
              </a:rPr>
              <a:t>苦しみに耐え</a:t>
            </a:r>
            <a:r>
              <a:rPr lang="ja-JP" altLang="en-US" sz="3600" u="sng" dirty="0">
                <a:solidFill>
                  <a:srgbClr val="FF0000"/>
                </a:solidFill>
                <a:latin typeface="ＭＳ Ｐゴシック" panose="020B0600070205080204" pitchFamily="50" charset="-128"/>
                <a:ea typeface="ＭＳ Ｐゴシック" panose="020B0600070205080204" pitchFamily="50" charset="-128"/>
              </a:rPr>
              <a:t>ている</a:t>
            </a:r>
            <a:endParaRPr lang="en-US" altLang="ja-JP" sz="3600" u="sng" dirty="0">
              <a:solidFill>
                <a:srgbClr val="FF0000"/>
              </a:solidFill>
              <a:latin typeface="ＭＳ Ｐゴシック" panose="020B0600070205080204" pitchFamily="50" charset="-128"/>
              <a:ea typeface="ＭＳ Ｐゴシック" panose="020B0600070205080204" pitchFamily="50" charset="-128"/>
            </a:endParaRPr>
          </a:p>
          <a:p>
            <a:pPr marL="571500" lvl="0" indent="-571500" algn="l">
              <a:buFont typeface="Arial" panose="020B0604020202020204" pitchFamily="34" charset="0"/>
              <a:buChar char="•"/>
            </a:pPr>
            <a:endParaRPr lang="en-US" altLang="ja-JP" sz="1200" u="sng" dirty="0">
              <a:latin typeface="ＭＳ Ｐゴシック" panose="020B0600070205080204" pitchFamily="50" charset="-128"/>
              <a:ea typeface="ＭＳ Ｐゴシック" panose="020B0600070205080204" pitchFamily="50" charset="-128"/>
            </a:endParaRPr>
          </a:p>
          <a:p>
            <a:pPr marL="571500" lvl="0" indent="-571500" algn="l">
              <a:buFont typeface="Arial" panose="020B0604020202020204" pitchFamily="34" charset="0"/>
              <a:buChar char="•"/>
            </a:pPr>
            <a:r>
              <a:rPr lang="ja-JP" altLang="ja-JP" sz="3600" u="sng" dirty="0">
                <a:latin typeface="ＭＳ Ｐゴシック" panose="020B0600070205080204" pitchFamily="50" charset="-128"/>
                <a:ea typeface="ＭＳ Ｐゴシック" panose="020B0600070205080204" pitchFamily="50" charset="-128"/>
              </a:rPr>
              <a:t>張りつめていた糸が切れると、</a:t>
            </a:r>
            <a:r>
              <a:rPr lang="ja-JP" altLang="ja-JP" sz="3600" u="sng" dirty="0">
                <a:solidFill>
                  <a:srgbClr val="0070C0"/>
                </a:solidFill>
                <a:latin typeface="ＭＳ Ｐゴシック" panose="020B0600070205080204" pitchFamily="50" charset="-128"/>
                <a:ea typeface="ＭＳ Ｐゴシック" panose="020B0600070205080204" pitchFamily="50" charset="-128"/>
              </a:rPr>
              <a:t>「自分が悪いのだ、至らないのだ」</a:t>
            </a:r>
            <a:r>
              <a:rPr lang="ja-JP" altLang="ja-JP" sz="3600" u="sng" dirty="0">
                <a:latin typeface="ＭＳ Ｐゴシック" panose="020B0600070205080204" pitchFamily="50" charset="-128"/>
                <a:ea typeface="ＭＳ Ｐゴシック" panose="020B0600070205080204" pitchFamily="50" charset="-128"/>
              </a:rPr>
              <a:t>と自責する</a:t>
            </a:r>
            <a:endParaRPr lang="en-US" altLang="ja-JP" sz="3600" u="sng" dirty="0">
              <a:latin typeface="ＭＳ Ｐゴシック" panose="020B0600070205080204" pitchFamily="50" charset="-128"/>
              <a:ea typeface="ＭＳ Ｐゴシック" panose="020B0600070205080204" pitchFamily="50" charset="-128"/>
            </a:endParaRPr>
          </a:p>
          <a:p>
            <a:pPr marL="571500" lvl="0" indent="-571500" algn="l">
              <a:buFont typeface="Arial" panose="020B0604020202020204" pitchFamily="34" charset="0"/>
              <a:buChar char="•"/>
            </a:pPr>
            <a:endParaRPr lang="ja-JP" altLang="ja-JP" sz="1200" dirty="0">
              <a:latin typeface="ＭＳ Ｐゴシック" panose="020B0600070205080204" pitchFamily="50" charset="-128"/>
              <a:ea typeface="ＭＳ Ｐゴシック" panose="020B0600070205080204" pitchFamily="50" charset="-128"/>
            </a:endParaRPr>
          </a:p>
          <a:p>
            <a:pPr marL="571500" lvl="0" indent="-571500" algn="l">
              <a:buFont typeface="Arial" panose="020B0604020202020204" pitchFamily="34" charset="0"/>
              <a:buChar char="•"/>
            </a:pPr>
            <a:r>
              <a:rPr lang="ja-JP" altLang="ja-JP" sz="3600" dirty="0">
                <a:latin typeface="ＭＳ Ｐゴシック" panose="020B0600070205080204" pitchFamily="50" charset="-128"/>
                <a:ea typeface="ＭＳ Ｐゴシック" panose="020B0600070205080204" pitchFamily="50" charset="-128"/>
              </a:rPr>
              <a:t>そうやって大人になった</a:t>
            </a:r>
            <a:r>
              <a:rPr lang="ja-JP" altLang="en-US" sz="3600" dirty="0">
                <a:latin typeface="ＭＳ Ｐゴシック" panose="020B0600070205080204" pitchFamily="50" charset="-128"/>
                <a:ea typeface="ＭＳ Ｐゴシック" panose="020B0600070205080204" pitchFamily="50" charset="-128"/>
              </a:rPr>
              <a:t>人</a:t>
            </a:r>
            <a:r>
              <a:rPr lang="ja-JP" altLang="ja-JP" sz="3600" dirty="0">
                <a:latin typeface="ＭＳ Ｐゴシック" panose="020B0600070205080204" pitchFamily="50" charset="-128"/>
                <a:ea typeface="ＭＳ Ｐゴシック" panose="020B0600070205080204" pitchFamily="50" charset="-128"/>
              </a:rPr>
              <a:t>が抱える</a:t>
            </a:r>
            <a:r>
              <a:rPr lang="ja-JP" altLang="ja-JP" sz="3600" dirty="0">
                <a:solidFill>
                  <a:srgbClr val="00B050"/>
                </a:solidFill>
                <a:latin typeface="ＭＳ Ｐゴシック" panose="020B0600070205080204" pitchFamily="50" charset="-128"/>
                <a:ea typeface="ＭＳ Ｐゴシック" panose="020B0600070205080204" pitchFamily="50" charset="-128"/>
              </a:rPr>
              <a:t>「心の傷」がどん</a:t>
            </a:r>
            <a:r>
              <a:rPr lang="ja-JP" altLang="en-US" sz="3600" dirty="0">
                <a:solidFill>
                  <a:srgbClr val="00B050"/>
                </a:solidFill>
                <a:latin typeface="ＭＳ Ｐゴシック" panose="020B0600070205080204" pitchFamily="50" charset="-128"/>
                <a:ea typeface="ＭＳ Ｐゴシック" panose="020B0600070205080204" pitchFamily="50" charset="-128"/>
              </a:rPr>
              <a:t>なに激しいものなのか</a:t>
            </a:r>
            <a:endParaRPr lang="en-US" altLang="ja-JP" sz="3600" dirty="0">
              <a:solidFill>
                <a:srgbClr val="00B050"/>
              </a:solidFill>
              <a:latin typeface="ＭＳ Ｐゴシック" panose="020B0600070205080204" pitchFamily="50" charset="-128"/>
              <a:ea typeface="ＭＳ Ｐゴシック" panose="020B0600070205080204" pitchFamily="50" charset="-128"/>
            </a:endParaRPr>
          </a:p>
          <a:p>
            <a:pPr marL="571500" lvl="0" indent="-571500" algn="l">
              <a:buFont typeface="Arial" panose="020B0604020202020204" pitchFamily="34" charset="0"/>
              <a:buChar char="•"/>
            </a:pPr>
            <a:endParaRPr lang="en-US" altLang="ja-JP" sz="1200" dirty="0">
              <a:latin typeface="ＭＳ Ｐゴシック" panose="020B0600070205080204" pitchFamily="50" charset="-128"/>
              <a:ea typeface="ＭＳ Ｐゴシック" panose="020B0600070205080204" pitchFamily="50" charset="-128"/>
            </a:endParaRPr>
          </a:p>
          <a:p>
            <a:pPr marL="571500" lvl="0" indent="-571500" algn="l">
              <a:buFont typeface="Arial" panose="020B0604020202020204" pitchFamily="34" charset="0"/>
              <a:buChar char="•"/>
            </a:pPr>
            <a:r>
              <a:rPr lang="ja-JP" altLang="en-US" sz="3600" dirty="0">
                <a:latin typeface="ＭＳ Ｐゴシック" panose="020B0600070205080204" pitchFamily="50" charset="-128"/>
                <a:ea typeface="ＭＳ Ｐゴシック" panose="020B0600070205080204" pitchFamily="50" charset="-128"/>
              </a:rPr>
              <a:t>社会の常識や正論に叩かれて、</a:t>
            </a:r>
            <a:r>
              <a:rPr lang="ja-JP" altLang="ja-JP" sz="3600" dirty="0">
                <a:solidFill>
                  <a:srgbClr val="7030A0"/>
                </a:solidFill>
                <a:latin typeface="ＭＳ Ｐゴシック" panose="020B0600070205080204" pitchFamily="50" charset="-128"/>
                <a:ea typeface="ＭＳ Ｐゴシック" panose="020B0600070205080204" pitchFamily="50" charset="-128"/>
              </a:rPr>
              <a:t>その傷がさらにえぐられることもあ</a:t>
            </a:r>
            <a:r>
              <a:rPr lang="ja-JP" altLang="en-US" sz="3600" dirty="0">
                <a:solidFill>
                  <a:srgbClr val="7030A0"/>
                </a:solidFill>
                <a:latin typeface="ＭＳ Ｐゴシック" panose="020B0600070205080204" pitchFamily="50" charset="-128"/>
                <a:ea typeface="ＭＳ Ｐゴシック" panose="020B0600070205080204" pitchFamily="50" charset="-128"/>
              </a:rPr>
              <a:t>る</a:t>
            </a:r>
            <a:endParaRPr lang="ja-JP" altLang="ja-JP" sz="3600" dirty="0">
              <a:solidFill>
                <a:srgbClr val="7030A0"/>
              </a:solidFill>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2"/>
          </p:nvPr>
        </p:nvSpPr>
        <p:spPr/>
        <p:txBody>
          <a:bodyPr/>
          <a:lstStyle/>
          <a:p>
            <a:fld id="{DC0F30EA-423F-449D-A3CC-24E3AB670461}" type="slidenum">
              <a:rPr kumimoji="1" lang="ja-JP" altLang="en-US" smtClean="0"/>
              <a:t>31</a:t>
            </a:fld>
            <a:endParaRPr kumimoji="1" lang="ja-JP" altLang="en-US"/>
          </a:p>
        </p:txBody>
      </p:sp>
      <p:sp>
        <p:nvSpPr>
          <p:cNvPr id="5" name="日付プレースホルダー 4"/>
          <p:cNvSpPr>
            <a:spLocks noGrp="1"/>
          </p:cNvSpPr>
          <p:nvPr>
            <p:ph type="dt" sz="half" idx="10"/>
          </p:nvPr>
        </p:nvSpPr>
        <p:spPr/>
        <p:txBody>
          <a:bodyPr/>
          <a:lstStyle/>
          <a:p>
            <a:r>
              <a:rPr kumimoji="1" lang="en-US" altLang="ja-JP"/>
              <a:t>2022/12/5</a:t>
            </a:r>
            <a:r>
              <a:rPr kumimoji="1" lang="ja-JP" altLang="en-US"/>
              <a:t>十勝むつみのクリニック</a:t>
            </a:r>
          </a:p>
        </p:txBody>
      </p:sp>
    </p:spTree>
    <p:extLst>
      <p:ext uri="{BB962C8B-B14F-4D97-AF65-F5344CB8AC3E}">
        <p14:creationId xmlns:p14="http://schemas.microsoft.com/office/powerpoint/2010/main" val="37065043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57051" y="365761"/>
            <a:ext cx="11599818" cy="766354"/>
          </a:xfrm>
        </p:spPr>
        <p:txBody>
          <a:bodyPr>
            <a:normAutofit fontScale="90000"/>
          </a:bodyPr>
          <a:lstStyle/>
          <a:p>
            <a:r>
              <a:rPr lang="ja-JP" altLang="en-US" dirty="0">
                <a:latin typeface="ＭＳ Ｐゴシック" panose="020B0600070205080204" pitchFamily="50" charset="-128"/>
                <a:ea typeface="ＭＳ Ｐゴシック" panose="020B0600070205080204" pitchFamily="50" charset="-128"/>
              </a:rPr>
              <a:t>学校（仕事）に行かないのはダメ？</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サブタイトル 2"/>
          <p:cNvSpPr>
            <a:spLocks noGrp="1"/>
          </p:cNvSpPr>
          <p:nvPr>
            <p:ph type="subTitle" idx="1"/>
          </p:nvPr>
        </p:nvSpPr>
        <p:spPr>
          <a:xfrm>
            <a:off x="357051" y="1236265"/>
            <a:ext cx="11599818" cy="5408375"/>
          </a:xfrm>
        </p:spPr>
        <p:txBody>
          <a:bodyPr>
            <a:noAutofit/>
          </a:bodyPr>
          <a:lstStyle/>
          <a:p>
            <a:endParaRPr lang="en-US" altLang="ja-JP" sz="4800" dirty="0">
              <a:solidFill>
                <a:srgbClr val="FF0000"/>
              </a:solidFill>
              <a:latin typeface="ＭＳ Ｐゴシック" panose="020B0600070205080204" pitchFamily="50" charset="-128"/>
              <a:ea typeface="ＭＳ Ｐゴシック" panose="020B0600070205080204" pitchFamily="50" charset="-128"/>
            </a:endParaRPr>
          </a:p>
          <a:p>
            <a:r>
              <a:rPr lang="ja-JP" altLang="en-US" sz="4800" u="sng" dirty="0">
                <a:solidFill>
                  <a:srgbClr val="FF0000"/>
                </a:solidFill>
                <a:highlight>
                  <a:srgbClr val="FFFF00"/>
                </a:highlight>
                <a:latin typeface="ＭＳ Ｐゴシック" panose="020B0600070205080204" pitchFamily="50" charset="-128"/>
                <a:ea typeface="ＭＳ Ｐゴシック" panose="020B0600070205080204" pitchFamily="50" charset="-128"/>
              </a:rPr>
              <a:t>いまは</a:t>
            </a:r>
            <a:r>
              <a:rPr lang="ja-JP" altLang="en-US" sz="4800" u="sng" dirty="0">
                <a:solidFill>
                  <a:srgbClr val="FF0000"/>
                </a:solidFill>
                <a:latin typeface="ＭＳ Ｐゴシック" panose="020B0600070205080204" pitchFamily="50" charset="-128"/>
                <a:ea typeface="ＭＳ Ｐゴシック" panose="020B0600070205080204" pitchFamily="50" charset="-128"/>
              </a:rPr>
              <a:t>、無理しなくても、いいんだよ</a:t>
            </a:r>
            <a:endParaRPr lang="en-US" altLang="ja-JP" sz="4800" u="sng" dirty="0">
              <a:latin typeface="ＭＳ Ｐゴシック" panose="020B0600070205080204" pitchFamily="50" charset="-128"/>
              <a:ea typeface="ＭＳ Ｐゴシック" panose="020B0600070205080204" pitchFamily="50" charset="-128"/>
            </a:endParaRPr>
          </a:p>
          <a:p>
            <a:r>
              <a:rPr kumimoji="1" lang="ja-JP" altLang="en-US" sz="4800" dirty="0">
                <a:solidFill>
                  <a:srgbClr val="0307B5"/>
                </a:solidFill>
                <a:latin typeface="ＭＳ Ｐゴシック" panose="020B0600070205080204" pitchFamily="50" charset="-128"/>
                <a:ea typeface="ＭＳ Ｐゴシック" panose="020B0600070205080204" pitchFamily="50" charset="-128"/>
              </a:rPr>
              <a:t>必ず、元気を回復するときが来るよ</a:t>
            </a:r>
            <a:endParaRPr kumimoji="1" lang="en-US" altLang="ja-JP" sz="4800" dirty="0">
              <a:solidFill>
                <a:schemeClr val="tx1"/>
              </a:solidFill>
              <a:latin typeface="ＭＳ Ｐゴシック" panose="020B0600070205080204" pitchFamily="50" charset="-128"/>
              <a:ea typeface="ＭＳ Ｐゴシック" panose="020B0600070205080204" pitchFamily="50" charset="-128"/>
            </a:endParaRPr>
          </a:p>
          <a:p>
            <a:r>
              <a:rPr lang="ja-JP" altLang="en-US" sz="4800" u="sng" dirty="0">
                <a:solidFill>
                  <a:srgbClr val="00B050"/>
                </a:solidFill>
                <a:highlight>
                  <a:srgbClr val="FFFF00"/>
                </a:highlight>
                <a:latin typeface="ＭＳ Ｐゴシック" panose="020B0600070205080204" pitchFamily="50" charset="-128"/>
                <a:ea typeface="ＭＳ Ｐゴシック" panose="020B0600070205080204" pitchFamily="50" charset="-128"/>
              </a:rPr>
              <a:t>いまは</a:t>
            </a:r>
            <a:r>
              <a:rPr lang="ja-JP" altLang="en-US" sz="4800" u="sng" dirty="0">
                <a:solidFill>
                  <a:srgbClr val="00B050"/>
                </a:solidFill>
                <a:latin typeface="ＭＳ Ｐゴシック" panose="020B0600070205080204" pitchFamily="50" charset="-128"/>
                <a:ea typeface="ＭＳ Ｐゴシック" panose="020B0600070205080204" pitchFamily="50" charset="-128"/>
              </a:rPr>
              <a:t>、休んでもいいんだよ</a:t>
            </a:r>
            <a:endParaRPr lang="en-US" altLang="ja-JP" sz="4800" u="sng" dirty="0">
              <a:solidFill>
                <a:srgbClr val="00B050"/>
              </a:solidFill>
              <a:latin typeface="ＭＳ Ｐゴシック" panose="020B0600070205080204" pitchFamily="50" charset="-128"/>
              <a:ea typeface="ＭＳ Ｐゴシック" panose="020B0600070205080204" pitchFamily="50" charset="-128"/>
            </a:endParaRPr>
          </a:p>
          <a:p>
            <a:endParaRPr kumimoji="1" lang="en-US" altLang="ja-JP" sz="4800" dirty="0">
              <a:solidFill>
                <a:srgbClr val="00B050"/>
              </a:solidFill>
              <a:latin typeface="ＭＳ Ｐゴシック" panose="020B0600070205080204" pitchFamily="50" charset="-128"/>
              <a:ea typeface="ＭＳ Ｐゴシック" panose="020B0600070205080204" pitchFamily="50" charset="-128"/>
            </a:endParaRPr>
          </a:p>
          <a:p>
            <a:r>
              <a:rPr lang="ja-JP" altLang="en-US" sz="4800" dirty="0">
                <a:latin typeface="ＭＳ Ｐゴシック" panose="020B0600070205080204" pitchFamily="50" charset="-128"/>
                <a:ea typeface="ＭＳ Ｐゴシック" panose="020B0600070205080204" pitchFamily="50" charset="-128"/>
              </a:rPr>
              <a:t>他人も自分も、責めることはないよ</a:t>
            </a:r>
            <a:endParaRPr lang="en-US" altLang="ja-JP" sz="4800" dirty="0">
              <a:latin typeface="ＭＳ Ｐゴシック" panose="020B0600070205080204" pitchFamily="50" charset="-128"/>
              <a:ea typeface="ＭＳ Ｐゴシック" panose="020B0600070205080204" pitchFamily="50" charset="-128"/>
            </a:endParaRPr>
          </a:p>
          <a:p>
            <a:endParaRPr kumimoji="1" lang="ja-JP" altLang="en-US" sz="4800" dirty="0">
              <a:solidFill>
                <a:srgbClr val="7030A0"/>
              </a:solidFill>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2"/>
          </p:nvPr>
        </p:nvSpPr>
        <p:spPr/>
        <p:txBody>
          <a:bodyPr/>
          <a:lstStyle/>
          <a:p>
            <a:fld id="{DC0F30EA-423F-449D-A3CC-24E3AB670461}" type="slidenum">
              <a:rPr kumimoji="1" lang="ja-JP" altLang="en-US" smtClean="0"/>
              <a:t>32</a:t>
            </a:fld>
            <a:endParaRPr kumimoji="1" lang="ja-JP" altLang="en-US"/>
          </a:p>
        </p:txBody>
      </p:sp>
      <p:sp>
        <p:nvSpPr>
          <p:cNvPr id="5" name="日付プレースホルダー 4"/>
          <p:cNvSpPr>
            <a:spLocks noGrp="1"/>
          </p:cNvSpPr>
          <p:nvPr>
            <p:ph type="dt" sz="half" idx="10"/>
          </p:nvPr>
        </p:nvSpPr>
        <p:spPr/>
        <p:txBody>
          <a:bodyPr/>
          <a:lstStyle/>
          <a:p>
            <a:r>
              <a:rPr kumimoji="1" lang="en-US" altLang="ja-JP"/>
              <a:t>2022/12/5</a:t>
            </a:r>
            <a:r>
              <a:rPr kumimoji="1" lang="ja-JP" altLang="en-US"/>
              <a:t>十勝むつみのクリニック</a:t>
            </a:r>
          </a:p>
        </p:txBody>
      </p:sp>
    </p:spTree>
    <p:extLst>
      <p:ext uri="{BB962C8B-B14F-4D97-AF65-F5344CB8AC3E}">
        <p14:creationId xmlns:p14="http://schemas.microsoft.com/office/powerpoint/2010/main" val="14183626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57051" y="365761"/>
            <a:ext cx="11599818" cy="932360"/>
          </a:xfrm>
        </p:spPr>
        <p:txBody>
          <a:bodyPr>
            <a:normAutofit/>
          </a:bodyPr>
          <a:lstStyle/>
          <a:p>
            <a:r>
              <a:rPr lang="ja-JP" altLang="ja-JP" dirty="0">
                <a:latin typeface="ＭＳ Ｐゴシック" panose="020B0600070205080204" pitchFamily="50" charset="-128"/>
                <a:ea typeface="ＭＳ Ｐゴシック" panose="020B0600070205080204" pitchFamily="50" charset="-128"/>
              </a:rPr>
              <a:t>トラウマからの回復</a:t>
            </a:r>
            <a:r>
              <a:rPr lang="ja-JP" altLang="en-US" dirty="0">
                <a:latin typeface="ＭＳ Ｐゴシック" panose="020B0600070205080204" pitchFamily="50" charset="-128"/>
                <a:ea typeface="ＭＳ Ｐゴシック" panose="020B0600070205080204" pitchFamily="50" charset="-128"/>
              </a:rPr>
              <a:t>のポイント</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サブタイトル 2"/>
          <p:cNvSpPr>
            <a:spLocks noGrp="1"/>
          </p:cNvSpPr>
          <p:nvPr>
            <p:ph type="subTitle" idx="1"/>
          </p:nvPr>
        </p:nvSpPr>
        <p:spPr>
          <a:xfrm>
            <a:off x="296091" y="1436915"/>
            <a:ext cx="11599818" cy="5582194"/>
          </a:xfrm>
        </p:spPr>
        <p:txBody>
          <a:bodyPr>
            <a:noAutofit/>
          </a:bodyPr>
          <a:lstStyle/>
          <a:p>
            <a:pPr marL="342900" indent="-342900" algn="l">
              <a:buFont typeface="Arial" panose="020B0604020202020204" pitchFamily="34" charset="0"/>
              <a:buChar char="•"/>
            </a:pPr>
            <a:r>
              <a:rPr lang="ja-JP" altLang="en-US" sz="3600" u="sng" dirty="0">
                <a:solidFill>
                  <a:srgbClr val="00B050"/>
                </a:solidFill>
                <a:latin typeface="ＭＳ Ｐゴシック" panose="020B0600070205080204" pitchFamily="50" charset="-128"/>
                <a:ea typeface="ＭＳ Ｐゴシック" panose="020B0600070205080204" pitchFamily="50" charset="-128"/>
              </a:rPr>
              <a:t>子どもにとっての</a:t>
            </a:r>
            <a:r>
              <a:rPr lang="ja-JP" altLang="ja-JP" sz="3600" u="sng" dirty="0">
                <a:solidFill>
                  <a:srgbClr val="00B050"/>
                </a:solidFill>
                <a:latin typeface="ＭＳ Ｐゴシック" panose="020B0600070205080204" pitchFamily="50" charset="-128"/>
                <a:ea typeface="ＭＳ Ｐゴシック" panose="020B0600070205080204" pitchFamily="50" charset="-128"/>
              </a:rPr>
              <a:t>安心</a:t>
            </a:r>
            <a:r>
              <a:rPr lang="ja-JP" altLang="en-US" sz="3600" u="sng" dirty="0">
                <a:solidFill>
                  <a:srgbClr val="00B050"/>
                </a:solidFill>
                <a:latin typeface="ＭＳ Ｐゴシック" panose="020B0600070205080204" pitchFamily="50" charset="-128"/>
                <a:ea typeface="ＭＳ Ｐゴシック" panose="020B0600070205080204" pitchFamily="50" charset="-128"/>
              </a:rPr>
              <a:t>安全</a:t>
            </a:r>
            <a:r>
              <a:rPr lang="ja-JP" altLang="ja-JP" sz="3600" u="sng" dirty="0">
                <a:solidFill>
                  <a:srgbClr val="00B050"/>
                </a:solidFill>
                <a:latin typeface="ＭＳ Ｐゴシック" panose="020B0600070205080204" pitchFamily="50" charset="-128"/>
                <a:ea typeface="ＭＳ Ｐゴシック" panose="020B0600070205080204" pitchFamily="50" charset="-128"/>
              </a:rPr>
              <a:t>の基地</a:t>
            </a:r>
            <a:r>
              <a:rPr lang="ja-JP" altLang="ja-JP" sz="3600" u="sng" dirty="0">
                <a:latin typeface="ＭＳ Ｐゴシック" panose="020B0600070205080204" pitchFamily="50" charset="-128"/>
                <a:ea typeface="ＭＳ Ｐゴシック" panose="020B0600070205080204" pitchFamily="50" charset="-128"/>
              </a:rPr>
              <a:t>を</a:t>
            </a:r>
            <a:r>
              <a:rPr lang="ja-JP" altLang="ja-JP" sz="3600" u="sng" dirty="0">
                <a:solidFill>
                  <a:srgbClr val="FF0000"/>
                </a:solidFill>
                <a:latin typeface="ＭＳ Ｐゴシック" panose="020B0600070205080204" pitchFamily="50" charset="-128"/>
                <a:ea typeface="ＭＳ Ｐゴシック" panose="020B0600070205080204" pitchFamily="50" charset="-128"/>
              </a:rPr>
              <a:t>構築すること</a:t>
            </a:r>
            <a:endParaRPr lang="en-US" altLang="ja-JP" sz="3600" u="sng" dirty="0">
              <a:solidFill>
                <a:srgbClr val="FF0000"/>
              </a:solidFill>
              <a:latin typeface="ＭＳ Ｐゴシック" panose="020B0600070205080204" pitchFamily="50" charset="-128"/>
              <a:ea typeface="ＭＳ Ｐゴシック" panose="020B0600070205080204" pitchFamily="50" charset="-128"/>
            </a:endParaRPr>
          </a:p>
          <a:p>
            <a:pPr marL="342900" indent="-342900" algn="l">
              <a:buFont typeface="Arial" panose="020B0604020202020204" pitchFamily="34" charset="0"/>
              <a:buChar char="•"/>
            </a:pPr>
            <a:endParaRPr lang="ja-JP" altLang="ja-JP" sz="900" dirty="0">
              <a:solidFill>
                <a:srgbClr val="FF0000"/>
              </a:solidFill>
              <a:latin typeface="ＭＳ Ｐゴシック" panose="020B0600070205080204" pitchFamily="50" charset="-128"/>
              <a:ea typeface="ＭＳ Ｐゴシック" panose="020B0600070205080204" pitchFamily="50" charset="-128"/>
            </a:endParaRPr>
          </a:p>
          <a:p>
            <a:pPr marL="342900" lvl="0" indent="-342900" algn="l">
              <a:buFont typeface="Arial" panose="020B0604020202020204" pitchFamily="34" charset="0"/>
              <a:buChar char="•"/>
            </a:pPr>
            <a:r>
              <a:rPr lang="ja-JP" altLang="ja-JP" sz="3600" dirty="0">
                <a:solidFill>
                  <a:srgbClr val="0404AC"/>
                </a:solidFill>
                <a:latin typeface="ＭＳ Ｐゴシック" panose="020B0600070205080204" pitchFamily="50" charset="-128"/>
                <a:ea typeface="ＭＳ Ｐゴシック" panose="020B0600070205080204" pitchFamily="50" charset="-128"/>
              </a:rPr>
              <a:t>子どもがずっと心に溜めてきた思いや感情</a:t>
            </a:r>
            <a:r>
              <a:rPr lang="ja-JP" altLang="ja-JP" sz="3600" dirty="0">
                <a:latin typeface="ＭＳ Ｐゴシック" panose="020B0600070205080204" pitchFamily="50" charset="-128"/>
                <a:ea typeface="ＭＳ Ｐゴシック" panose="020B0600070205080204" pitchFamily="50" charset="-128"/>
              </a:rPr>
              <a:t>を吐き出そうとする時、</a:t>
            </a:r>
            <a:r>
              <a:rPr lang="ja-JP" altLang="ja-JP" sz="3600" dirty="0">
                <a:solidFill>
                  <a:srgbClr val="FF0000"/>
                </a:solidFill>
                <a:highlight>
                  <a:srgbClr val="FFFF00"/>
                </a:highlight>
                <a:latin typeface="ＭＳ Ｐゴシック" panose="020B0600070205080204" pitchFamily="50" charset="-128"/>
                <a:ea typeface="ＭＳ Ｐゴシック" panose="020B0600070205080204" pitchFamily="50" charset="-128"/>
              </a:rPr>
              <a:t>それらを受け止め</a:t>
            </a:r>
            <a:r>
              <a:rPr lang="ja-JP" altLang="ja-JP" sz="3600" dirty="0">
                <a:latin typeface="ＭＳ Ｐゴシック" panose="020B0600070205080204" pitchFamily="50" charset="-128"/>
                <a:ea typeface="ＭＳ Ｐゴシック" panose="020B0600070205080204" pitchFamily="50" charset="-128"/>
              </a:rPr>
              <a:t>、子どもの</a:t>
            </a:r>
            <a:r>
              <a:rPr lang="ja-JP" altLang="ja-JP" sz="3600" dirty="0">
                <a:solidFill>
                  <a:srgbClr val="FF0000"/>
                </a:solidFill>
                <a:highlight>
                  <a:srgbClr val="FFFF00"/>
                </a:highlight>
                <a:latin typeface="ＭＳ Ｐゴシック" panose="020B0600070205080204" pitchFamily="50" charset="-128"/>
                <a:ea typeface="ＭＳ Ｐゴシック" panose="020B0600070205080204" pitchFamily="50" charset="-128"/>
              </a:rPr>
              <a:t>心の痛みに寄り添って</a:t>
            </a:r>
            <a:r>
              <a:rPr lang="ja-JP" altLang="ja-JP" sz="3600" dirty="0">
                <a:latin typeface="ＭＳ Ｐゴシック" panose="020B0600070205080204" pitchFamily="50" charset="-128"/>
                <a:ea typeface="ＭＳ Ｐゴシック" panose="020B0600070205080204" pitchFamily="50" charset="-128"/>
              </a:rPr>
              <a:t>あげること</a:t>
            </a:r>
            <a:endParaRPr lang="en-US" altLang="ja-JP" sz="3600" dirty="0">
              <a:latin typeface="ＭＳ Ｐゴシック" panose="020B0600070205080204" pitchFamily="50" charset="-128"/>
              <a:ea typeface="ＭＳ Ｐゴシック" panose="020B0600070205080204" pitchFamily="50" charset="-128"/>
            </a:endParaRPr>
          </a:p>
          <a:p>
            <a:pPr marL="342900" lvl="0" indent="-342900" algn="l">
              <a:buFont typeface="Arial" panose="020B0604020202020204" pitchFamily="34" charset="0"/>
              <a:buChar char="•"/>
            </a:pPr>
            <a:endParaRPr lang="ja-JP" altLang="ja-JP" sz="900" dirty="0">
              <a:latin typeface="ＭＳ Ｐゴシック" panose="020B0600070205080204" pitchFamily="50" charset="-128"/>
              <a:ea typeface="ＭＳ Ｐゴシック" panose="020B0600070205080204" pitchFamily="50" charset="-128"/>
            </a:endParaRPr>
          </a:p>
          <a:p>
            <a:pPr marL="342900" lvl="0" indent="-342900" algn="l">
              <a:buFont typeface="Arial" panose="020B0604020202020204" pitchFamily="34" charset="0"/>
              <a:buChar char="•"/>
            </a:pPr>
            <a:r>
              <a:rPr lang="ja-JP" altLang="ja-JP" sz="3600" dirty="0">
                <a:solidFill>
                  <a:srgbClr val="7030A0"/>
                </a:solidFill>
                <a:latin typeface="ＭＳ Ｐゴシック" panose="020B0600070205080204" pitchFamily="50" charset="-128"/>
                <a:ea typeface="ＭＳ Ｐゴシック" panose="020B0600070205080204" pitchFamily="50" charset="-128"/>
              </a:rPr>
              <a:t>子どもの満たされていない心の飢え（空虚感・孤独感）を満たしていくこと</a:t>
            </a:r>
            <a:r>
              <a:rPr lang="ja-JP" altLang="en-US" sz="3600" dirty="0">
                <a:solidFill>
                  <a:srgbClr val="FF0000"/>
                </a:solidFill>
                <a:highlight>
                  <a:srgbClr val="FFFF00"/>
                </a:highlight>
                <a:latin typeface="ＭＳ Ｐゴシック" panose="020B0600070205080204" pitchFamily="50" charset="-128"/>
                <a:ea typeface="ＭＳ Ｐゴシック" panose="020B0600070205080204" pitchFamily="50" charset="-128"/>
              </a:rPr>
              <a:t>（社会的に活躍できること）</a:t>
            </a:r>
            <a:endParaRPr lang="en-US" altLang="ja-JP" sz="3600" dirty="0">
              <a:solidFill>
                <a:srgbClr val="FF0000"/>
              </a:solidFill>
              <a:highlight>
                <a:srgbClr val="FFFF00"/>
              </a:highlight>
              <a:latin typeface="ＭＳ Ｐゴシック" panose="020B0600070205080204" pitchFamily="50" charset="-128"/>
              <a:ea typeface="ＭＳ Ｐゴシック" panose="020B0600070205080204" pitchFamily="50" charset="-128"/>
            </a:endParaRPr>
          </a:p>
          <a:p>
            <a:pPr marL="342900" lvl="0" indent="-342900" algn="l">
              <a:buFont typeface="Arial" panose="020B0604020202020204" pitchFamily="34" charset="0"/>
              <a:buChar char="•"/>
            </a:pPr>
            <a:endParaRPr lang="ja-JP" altLang="ja-JP" sz="900" dirty="0">
              <a:solidFill>
                <a:srgbClr val="FF0000"/>
              </a:solidFill>
              <a:latin typeface="ＭＳ Ｐゴシック" panose="020B0600070205080204" pitchFamily="50" charset="-128"/>
              <a:ea typeface="ＭＳ Ｐゴシック" panose="020B0600070205080204" pitchFamily="50" charset="-128"/>
            </a:endParaRPr>
          </a:p>
          <a:p>
            <a:pPr algn="l"/>
            <a:r>
              <a:rPr lang="en-US" altLang="ja-JP" sz="3600" dirty="0">
                <a:latin typeface="ＭＳ Ｐゴシック" panose="020B0600070205080204" pitchFamily="50" charset="-128"/>
                <a:ea typeface="ＭＳ Ｐゴシック" panose="020B0600070205080204" pitchFamily="50" charset="-128"/>
              </a:rPr>
              <a:t>※</a:t>
            </a:r>
            <a:r>
              <a:rPr lang="ja-JP" altLang="en-US" sz="3600" dirty="0">
                <a:latin typeface="ＭＳ Ｐゴシック" panose="020B0600070205080204" pitchFamily="50" charset="-128"/>
                <a:ea typeface="ＭＳ Ｐゴシック" panose="020B0600070205080204" pitchFamily="50" charset="-128"/>
              </a:rPr>
              <a:t>つまり、</a:t>
            </a:r>
            <a:r>
              <a:rPr lang="ja-JP" altLang="ja-JP" sz="3600" u="sng" dirty="0">
                <a:solidFill>
                  <a:srgbClr val="00B050"/>
                </a:solidFill>
                <a:latin typeface="ＭＳ Ｐゴシック" panose="020B0600070205080204" pitchFamily="50" charset="-128"/>
                <a:ea typeface="ＭＳ Ｐゴシック" panose="020B0600070205080204" pitchFamily="50" charset="-128"/>
              </a:rPr>
              <a:t>共感的</a:t>
            </a:r>
            <a:r>
              <a:rPr lang="ja-JP" altLang="ja-JP" sz="3600" u="sng" dirty="0">
                <a:latin typeface="ＭＳ Ｐゴシック" panose="020B0600070205080204" pitchFamily="50" charset="-128"/>
                <a:ea typeface="ＭＳ Ｐゴシック" panose="020B0600070205080204" pitchFamily="50" charset="-128"/>
              </a:rPr>
              <a:t>に子どもの</a:t>
            </a:r>
            <a:r>
              <a:rPr lang="ja-JP" altLang="ja-JP" sz="3600" u="sng" dirty="0">
                <a:solidFill>
                  <a:srgbClr val="00B050"/>
                </a:solidFill>
                <a:latin typeface="ＭＳ Ｐゴシック" panose="020B0600070205080204" pitchFamily="50" charset="-128"/>
                <a:ea typeface="ＭＳ Ｐゴシック" panose="020B0600070205080204" pitchFamily="50" charset="-128"/>
              </a:rPr>
              <a:t>気持ちを汲み取り</a:t>
            </a:r>
            <a:r>
              <a:rPr lang="ja-JP" altLang="ja-JP" sz="3600" u="sng" dirty="0">
                <a:latin typeface="ＭＳ Ｐゴシック" panose="020B0600070205080204" pitchFamily="50" charset="-128"/>
                <a:ea typeface="ＭＳ Ｐゴシック" panose="020B0600070205080204" pitchFamily="50" charset="-128"/>
              </a:rPr>
              <a:t>、子どもの反応や求めに応えようとする関わりが、特に重要である</a:t>
            </a:r>
          </a:p>
          <a:p>
            <a:pPr marL="571500" indent="-571500" algn="l">
              <a:buFont typeface="Arial" panose="020B0604020202020204" pitchFamily="34" charset="0"/>
              <a:buChar char="•"/>
            </a:pPr>
            <a:endParaRPr kumimoji="1" lang="ja-JP" altLang="en-US" sz="3600" dirty="0">
              <a:solidFill>
                <a:schemeClr val="tx1"/>
              </a:solidFill>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2"/>
          </p:nvPr>
        </p:nvSpPr>
        <p:spPr/>
        <p:txBody>
          <a:bodyPr/>
          <a:lstStyle/>
          <a:p>
            <a:fld id="{58E70909-AA54-413C-B4A4-65B2E83BDFAE}" type="slidenum">
              <a:rPr kumimoji="1" lang="ja-JP" altLang="en-US" smtClean="0"/>
              <a:t>33</a:t>
            </a:fld>
            <a:endParaRPr kumimoji="1" lang="ja-JP" altLang="en-US" dirty="0"/>
          </a:p>
        </p:txBody>
      </p:sp>
      <p:sp>
        <p:nvSpPr>
          <p:cNvPr id="5" name="日付プレースホルダー 4"/>
          <p:cNvSpPr>
            <a:spLocks noGrp="1"/>
          </p:cNvSpPr>
          <p:nvPr>
            <p:ph type="dt" sz="half" idx="10"/>
          </p:nvPr>
        </p:nvSpPr>
        <p:spPr/>
        <p:txBody>
          <a:bodyPr/>
          <a:lstStyle/>
          <a:p>
            <a:r>
              <a:rPr kumimoji="1" lang="en-US" altLang="ja-JP"/>
              <a:t>2022/12/5</a:t>
            </a:r>
            <a:r>
              <a:rPr kumimoji="1" lang="ja-JP" altLang="en-US"/>
              <a:t>十勝むつみのクリニック</a:t>
            </a:r>
          </a:p>
        </p:txBody>
      </p:sp>
    </p:spTree>
    <p:extLst>
      <p:ext uri="{BB962C8B-B14F-4D97-AF65-F5344CB8AC3E}">
        <p14:creationId xmlns:p14="http://schemas.microsoft.com/office/powerpoint/2010/main" val="6193811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310243" y="220436"/>
            <a:ext cx="11666764" cy="6555921"/>
          </a:xfrm>
        </p:spPr>
        <p:txBody>
          <a:bodyPr>
            <a:normAutofit/>
          </a:bodyPr>
          <a:lstStyle/>
          <a:p>
            <a:endParaRPr lang="en-US" altLang="ja-JP" dirty="0">
              <a:solidFill>
                <a:srgbClr val="FF0000"/>
              </a:solidFill>
            </a:endParaRPr>
          </a:p>
          <a:p>
            <a:r>
              <a:rPr lang="ja-JP" altLang="ja-JP" sz="4800" dirty="0">
                <a:solidFill>
                  <a:srgbClr val="FF0000"/>
                </a:solidFill>
                <a:latin typeface="ＭＳ Ｐゴシック" panose="020B0600070205080204" pitchFamily="50" charset="-128"/>
                <a:ea typeface="ＭＳ Ｐゴシック" panose="020B0600070205080204" pitchFamily="50" charset="-128"/>
              </a:rPr>
              <a:t>「学校に行きたくない」と</a:t>
            </a:r>
            <a:endParaRPr lang="en-US" altLang="ja-JP" sz="4800" dirty="0">
              <a:solidFill>
                <a:srgbClr val="FF0000"/>
              </a:solidFill>
              <a:latin typeface="ＭＳ Ｐゴシック" panose="020B0600070205080204" pitchFamily="50" charset="-128"/>
              <a:ea typeface="ＭＳ Ｐゴシック" panose="020B0600070205080204" pitchFamily="50" charset="-128"/>
            </a:endParaRPr>
          </a:p>
          <a:p>
            <a:r>
              <a:rPr lang="ja-JP" altLang="ja-JP" sz="4800" dirty="0">
                <a:solidFill>
                  <a:srgbClr val="FF0000"/>
                </a:solidFill>
                <a:latin typeface="ＭＳ Ｐゴシック" panose="020B0600070205080204" pitchFamily="50" charset="-128"/>
                <a:ea typeface="ＭＳ Ｐゴシック" panose="020B0600070205080204" pitchFamily="50" charset="-128"/>
              </a:rPr>
              <a:t>子どもが言ったとき</a:t>
            </a:r>
            <a:r>
              <a:rPr lang="ja-JP" altLang="en-US" sz="4800" dirty="0">
                <a:solidFill>
                  <a:srgbClr val="FF0000"/>
                </a:solidFill>
                <a:latin typeface="ＭＳ Ｐゴシック" panose="020B0600070205080204" pitchFamily="50" charset="-128"/>
                <a:ea typeface="ＭＳ Ｐゴシック" panose="020B0600070205080204" pitchFamily="50" charset="-128"/>
              </a:rPr>
              <a:t>、</a:t>
            </a:r>
            <a:r>
              <a:rPr lang="ja-JP" altLang="ja-JP" sz="4800" dirty="0">
                <a:solidFill>
                  <a:srgbClr val="FF0000"/>
                </a:solidFill>
                <a:latin typeface="ＭＳ Ｐゴシック" panose="020B0600070205080204" pitchFamily="50" charset="-128"/>
                <a:ea typeface="ＭＳ Ｐゴシック" panose="020B0600070205080204" pitchFamily="50" charset="-128"/>
              </a:rPr>
              <a:t>親ができること</a:t>
            </a:r>
            <a:endParaRPr lang="en-US" altLang="ja-JP" sz="4800" dirty="0">
              <a:solidFill>
                <a:srgbClr val="FF0000"/>
              </a:solidFill>
              <a:latin typeface="ＭＳ Ｐゴシック" panose="020B0600070205080204" pitchFamily="50" charset="-128"/>
              <a:ea typeface="ＭＳ Ｐゴシック" panose="020B0600070205080204" pitchFamily="50" charset="-128"/>
            </a:endParaRPr>
          </a:p>
          <a:p>
            <a:endParaRPr lang="ja-JP" altLang="ja-JP" sz="5400" dirty="0">
              <a:latin typeface="ＭＳ Ｐゴシック" panose="020B0600070205080204" pitchFamily="50" charset="-128"/>
              <a:ea typeface="ＭＳ Ｐゴシック" panose="020B0600070205080204" pitchFamily="50" charset="-128"/>
            </a:endParaRPr>
          </a:p>
          <a:p>
            <a:r>
              <a:rPr lang="ja-JP" altLang="ja-JP" sz="3600" dirty="0">
                <a:solidFill>
                  <a:srgbClr val="0000CC"/>
                </a:solidFill>
                <a:latin typeface="ＭＳ Ｐゴシック" panose="020B0600070205080204" pitchFamily="50" charset="-128"/>
                <a:ea typeface="ＭＳ Ｐゴシック" panose="020B0600070205080204" pitchFamily="50" charset="-128"/>
              </a:rPr>
              <a:t>不登校新聞編集長</a:t>
            </a:r>
            <a:r>
              <a:rPr lang="ja-JP" altLang="en-US" sz="3600" dirty="0">
                <a:solidFill>
                  <a:srgbClr val="0000CC"/>
                </a:solidFill>
                <a:latin typeface="ＭＳ Ｐゴシック" panose="020B0600070205080204" pitchFamily="50" charset="-128"/>
                <a:ea typeface="ＭＳ Ｐゴシック" panose="020B0600070205080204" pitchFamily="50" charset="-128"/>
              </a:rPr>
              <a:t>　</a:t>
            </a:r>
            <a:r>
              <a:rPr lang="ja-JP" altLang="ja-JP" sz="3600" dirty="0">
                <a:solidFill>
                  <a:srgbClr val="0000CC"/>
                </a:solidFill>
                <a:latin typeface="ＭＳ Ｐゴシック" panose="020B0600070205080204" pitchFamily="50" charset="-128"/>
                <a:ea typeface="ＭＳ Ｐゴシック" panose="020B0600070205080204" pitchFamily="50" charset="-128"/>
              </a:rPr>
              <a:t>　</a:t>
            </a:r>
            <a:endParaRPr lang="en-US" altLang="ja-JP" sz="3600" dirty="0">
              <a:solidFill>
                <a:srgbClr val="0000CC"/>
              </a:solidFill>
              <a:latin typeface="ＭＳ Ｐゴシック" panose="020B0600070205080204" pitchFamily="50" charset="-128"/>
              <a:ea typeface="ＭＳ Ｐゴシック" panose="020B0600070205080204" pitchFamily="50" charset="-128"/>
            </a:endParaRPr>
          </a:p>
          <a:p>
            <a:r>
              <a:rPr lang="ja-JP" altLang="ja-JP" sz="3600" dirty="0">
                <a:solidFill>
                  <a:srgbClr val="0000CC"/>
                </a:solidFill>
                <a:latin typeface="ＭＳ Ｐゴシック" panose="020B0600070205080204" pitchFamily="50" charset="-128"/>
                <a:ea typeface="ＭＳ Ｐゴシック" panose="020B0600070205080204" pitchFamily="50" charset="-128"/>
              </a:rPr>
              <a:t>石井志昴（しこう）</a:t>
            </a:r>
            <a:r>
              <a:rPr lang="ja-JP" altLang="ja-JP" sz="3600" dirty="0">
                <a:latin typeface="ＭＳ Ｐゴシック" panose="020B0600070205080204" pitchFamily="50" charset="-128"/>
                <a:ea typeface="ＭＳ Ｐゴシック" panose="020B0600070205080204" pitchFamily="50" charset="-128"/>
              </a:rPr>
              <a:t>　</a:t>
            </a:r>
            <a:r>
              <a:rPr lang="ja-JP" altLang="en-US" sz="3600" dirty="0">
                <a:latin typeface="ＭＳ Ｐゴシック" panose="020B0600070205080204" pitchFamily="50" charset="-128"/>
                <a:ea typeface="ＭＳ Ｐゴシック" panose="020B0600070205080204" pitchFamily="50" charset="-128"/>
              </a:rPr>
              <a:t>　</a:t>
            </a:r>
            <a:endParaRPr lang="en-US" altLang="ja-JP" sz="3600" dirty="0">
              <a:latin typeface="ＭＳ Ｐゴシック" panose="020B0600070205080204" pitchFamily="50" charset="-128"/>
              <a:ea typeface="ＭＳ Ｐゴシック" panose="020B0600070205080204" pitchFamily="50" charset="-128"/>
            </a:endParaRPr>
          </a:p>
          <a:p>
            <a:endParaRPr lang="en-US" altLang="ja-JP" sz="3600" dirty="0">
              <a:latin typeface="ＭＳ Ｐゴシック" panose="020B0600070205080204" pitchFamily="50" charset="-128"/>
              <a:ea typeface="ＭＳ Ｐゴシック" panose="020B0600070205080204" pitchFamily="50" charset="-128"/>
            </a:endParaRPr>
          </a:p>
          <a:p>
            <a:r>
              <a:rPr lang="ja-JP" altLang="ja-JP" sz="3600" dirty="0">
                <a:latin typeface="ＭＳ Ｐゴシック" panose="020B0600070205080204" pitchFamily="50" charset="-128"/>
                <a:ea typeface="ＭＳ Ｐゴシック" panose="020B0600070205080204" pitchFamily="50" charset="-128"/>
              </a:rPr>
              <a:t>ポプラ新書　</a:t>
            </a:r>
            <a:endParaRPr lang="en-US" altLang="ja-JP" sz="3600" dirty="0">
              <a:latin typeface="ＭＳ Ｐゴシック" panose="020B0600070205080204" pitchFamily="50" charset="-128"/>
              <a:ea typeface="ＭＳ Ｐゴシック" panose="020B0600070205080204" pitchFamily="50" charset="-128"/>
            </a:endParaRPr>
          </a:p>
          <a:p>
            <a:r>
              <a:rPr lang="en-US" altLang="ja-JP" sz="3600" dirty="0">
                <a:latin typeface="ＭＳ Ｐゴシック" panose="020B0600070205080204" pitchFamily="50" charset="-128"/>
                <a:ea typeface="ＭＳ Ｐゴシック" panose="020B0600070205080204" pitchFamily="50" charset="-128"/>
              </a:rPr>
              <a:t>2021</a:t>
            </a:r>
            <a:r>
              <a:rPr lang="ja-JP" altLang="ja-JP" sz="3600" dirty="0">
                <a:latin typeface="ＭＳ Ｐゴシック" panose="020B0600070205080204" pitchFamily="50" charset="-128"/>
                <a:ea typeface="ＭＳ Ｐゴシック" panose="020B0600070205080204" pitchFamily="50" charset="-128"/>
              </a:rPr>
              <a:t>年</a:t>
            </a:r>
            <a:r>
              <a:rPr lang="en-US" altLang="ja-JP" sz="3600" dirty="0">
                <a:latin typeface="ＭＳ Ｐゴシック" panose="020B0600070205080204" pitchFamily="50" charset="-128"/>
                <a:ea typeface="ＭＳ Ｐゴシック" panose="020B0600070205080204" pitchFamily="50" charset="-128"/>
              </a:rPr>
              <a:t>8</a:t>
            </a:r>
            <a:r>
              <a:rPr lang="ja-JP" altLang="ja-JP" sz="3600" dirty="0">
                <a:latin typeface="ＭＳ Ｐゴシック" panose="020B0600070205080204" pitchFamily="50" charset="-128"/>
                <a:ea typeface="ＭＳ Ｐゴシック" panose="020B0600070205080204" pitchFamily="50" charset="-128"/>
              </a:rPr>
              <a:t>月出版</a:t>
            </a:r>
          </a:p>
          <a:p>
            <a:endParaRPr kumimoji="1" lang="ja-JP" altLang="en-US" dirty="0"/>
          </a:p>
        </p:txBody>
      </p:sp>
    </p:spTree>
    <p:extLst>
      <p:ext uri="{BB962C8B-B14F-4D97-AF65-F5344CB8AC3E}">
        <p14:creationId xmlns:p14="http://schemas.microsoft.com/office/powerpoint/2010/main" val="8163625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10243" y="171451"/>
            <a:ext cx="11666764" cy="751114"/>
          </a:xfrm>
        </p:spPr>
        <p:txBody>
          <a:bodyPr>
            <a:normAutofit/>
          </a:bodyPr>
          <a:lstStyle/>
          <a:p>
            <a:r>
              <a:rPr kumimoji="1" lang="ja-JP" altLang="en-US" sz="4800" dirty="0">
                <a:latin typeface="ＭＳ Ｐゴシック" panose="020B0600070205080204" pitchFamily="50" charset="-128"/>
                <a:ea typeface="ＭＳ Ｐゴシック" panose="020B0600070205080204" pitchFamily="50" charset="-128"/>
              </a:rPr>
              <a:t>不登校の共通項</a:t>
            </a:r>
          </a:p>
        </p:txBody>
      </p:sp>
      <p:sp>
        <p:nvSpPr>
          <p:cNvPr id="3" name="サブタイトル 2"/>
          <p:cNvSpPr>
            <a:spLocks noGrp="1"/>
          </p:cNvSpPr>
          <p:nvPr>
            <p:ph type="subTitle" idx="1"/>
          </p:nvPr>
        </p:nvSpPr>
        <p:spPr>
          <a:xfrm>
            <a:off x="310243" y="996043"/>
            <a:ext cx="11666764" cy="5780314"/>
          </a:xfrm>
        </p:spPr>
        <p:txBody>
          <a:bodyPr>
            <a:normAutofit/>
          </a:bodyPr>
          <a:lstStyle/>
          <a:p>
            <a:pPr marL="342900" lvl="0" indent="-342900" algn="l">
              <a:buFont typeface="Arial" panose="020B0604020202020204" pitchFamily="34" charset="0"/>
              <a:buChar char="•"/>
            </a:pPr>
            <a:r>
              <a:rPr lang="ja-JP" altLang="ja-JP" sz="3600" dirty="0">
                <a:latin typeface="ＭＳ Ｐゴシック" panose="020B0600070205080204" pitchFamily="50" charset="-128"/>
                <a:ea typeface="ＭＳ Ｐゴシック" panose="020B0600070205080204" pitchFamily="50" charset="-128"/>
              </a:rPr>
              <a:t>どんな子どもでも、</a:t>
            </a:r>
            <a:r>
              <a:rPr lang="ja-JP" altLang="ja-JP" sz="3600" dirty="0">
                <a:solidFill>
                  <a:srgbClr val="FFC000"/>
                </a:solidFill>
                <a:latin typeface="ＭＳ Ｐゴシック" panose="020B0600070205080204" pitchFamily="50" charset="-128"/>
                <a:ea typeface="ＭＳ Ｐゴシック" panose="020B0600070205080204" pitchFamily="50" charset="-128"/>
              </a:rPr>
              <a:t>心がオーバーヒート</a:t>
            </a:r>
            <a:r>
              <a:rPr lang="ja-JP" altLang="ja-JP" sz="3600" dirty="0">
                <a:latin typeface="ＭＳ Ｐゴシック" panose="020B0600070205080204" pitchFamily="50" charset="-128"/>
                <a:ea typeface="ＭＳ Ｐゴシック" panose="020B0600070205080204" pitchFamily="50" charset="-128"/>
              </a:rPr>
              <a:t>したら不登校になる</a:t>
            </a:r>
          </a:p>
          <a:p>
            <a:pPr marL="342900" lvl="0" indent="-342900" algn="l">
              <a:buFont typeface="Arial" panose="020B0604020202020204" pitchFamily="34" charset="0"/>
              <a:buChar char="•"/>
            </a:pPr>
            <a:r>
              <a:rPr lang="ja-JP" altLang="ja-JP" sz="3600" dirty="0">
                <a:latin typeface="ＭＳ Ｐゴシック" panose="020B0600070205080204" pitchFamily="50" charset="-128"/>
                <a:ea typeface="ＭＳ Ｐゴシック" panose="020B0600070205080204" pitchFamily="50" charset="-128"/>
              </a:rPr>
              <a:t>その道筋は千差万別だが、共通項がある</a:t>
            </a:r>
          </a:p>
          <a:p>
            <a:pPr lvl="0" algn="l"/>
            <a:r>
              <a:rPr lang="ja-JP" altLang="ja-JP" sz="3600" dirty="0">
                <a:solidFill>
                  <a:srgbClr val="FF0000"/>
                </a:solidFill>
                <a:latin typeface="ＭＳ Ｐゴシック" panose="020B0600070205080204" pitchFamily="50" charset="-128"/>
                <a:ea typeface="ＭＳ Ｐゴシック" panose="020B0600070205080204" pitchFamily="50" charset="-128"/>
              </a:rPr>
              <a:t>①　</a:t>
            </a:r>
            <a:r>
              <a:rPr lang="ja-JP" altLang="ja-JP" sz="3600" u="sng" dirty="0">
                <a:solidFill>
                  <a:srgbClr val="FF0000"/>
                </a:solidFill>
                <a:latin typeface="ＭＳ Ｐゴシック" panose="020B0600070205080204" pitchFamily="50" charset="-128"/>
                <a:ea typeface="ＭＳ Ｐゴシック" panose="020B0600070205080204" pitchFamily="50" charset="-128"/>
              </a:rPr>
              <a:t>親も子も不登校で苦しんでいる</a:t>
            </a:r>
          </a:p>
          <a:p>
            <a:pPr lvl="0" algn="l"/>
            <a:r>
              <a:rPr lang="ja-JP" altLang="ja-JP" sz="3600" dirty="0">
                <a:solidFill>
                  <a:srgbClr val="FF0000"/>
                </a:solidFill>
                <a:latin typeface="ＭＳ Ｐゴシック" panose="020B0600070205080204" pitchFamily="50" charset="-128"/>
                <a:ea typeface="ＭＳ Ｐゴシック" panose="020B0600070205080204" pitchFamily="50" charset="-128"/>
              </a:rPr>
              <a:t>②　</a:t>
            </a:r>
            <a:r>
              <a:rPr lang="ja-JP" altLang="ja-JP" sz="3600" u="sng" dirty="0">
                <a:solidFill>
                  <a:srgbClr val="FF0000"/>
                </a:solidFill>
                <a:latin typeface="ＭＳ Ｐゴシック" panose="020B0600070205080204" pitchFamily="50" charset="-128"/>
                <a:ea typeface="ＭＳ Ｐゴシック" panose="020B0600070205080204" pitchFamily="50" charset="-128"/>
              </a:rPr>
              <a:t>子どもを思うあまりに追い詰めてしまった親が多い</a:t>
            </a:r>
          </a:p>
          <a:p>
            <a:pPr marL="342900" lvl="0" indent="-342900" algn="l">
              <a:buFont typeface="Arial" panose="020B0604020202020204" pitchFamily="34" charset="0"/>
              <a:buChar char="•"/>
            </a:pPr>
            <a:r>
              <a:rPr lang="ja-JP" altLang="ja-JP" sz="3600" dirty="0">
                <a:latin typeface="ＭＳ Ｐゴシック" panose="020B0600070205080204" pitchFamily="50" charset="-128"/>
                <a:ea typeface="ＭＳ Ｐゴシック" panose="020B0600070205080204" pitchFamily="50" charset="-128"/>
              </a:rPr>
              <a:t>そこからの学びは、子どもはもちろん親も、</a:t>
            </a:r>
            <a:endParaRPr lang="en-US" altLang="ja-JP" sz="3600" dirty="0">
              <a:latin typeface="ＭＳ Ｐゴシック" panose="020B0600070205080204" pitchFamily="50" charset="-128"/>
              <a:ea typeface="ＭＳ Ｐゴシック" panose="020B0600070205080204" pitchFamily="50" charset="-128"/>
            </a:endParaRPr>
          </a:p>
          <a:p>
            <a:pPr lvl="0" algn="l"/>
            <a:r>
              <a:rPr lang="ja-JP" altLang="en-US" sz="3600" dirty="0">
                <a:solidFill>
                  <a:srgbClr val="00B050"/>
                </a:solidFill>
                <a:latin typeface="ＭＳ Ｐゴシック" panose="020B0600070205080204" pitchFamily="50" charset="-128"/>
                <a:ea typeface="ＭＳ Ｐゴシック" panose="020B0600070205080204" pitchFamily="50" charset="-128"/>
              </a:rPr>
              <a:t>　</a:t>
            </a:r>
            <a:r>
              <a:rPr lang="ja-JP" altLang="ja-JP" sz="3600" dirty="0">
                <a:solidFill>
                  <a:srgbClr val="00B050"/>
                </a:solidFill>
                <a:latin typeface="ＭＳ Ｐゴシック" panose="020B0600070205080204" pitchFamily="50" charset="-128"/>
                <a:ea typeface="ＭＳ Ｐゴシック" panose="020B0600070205080204" pitchFamily="50" charset="-128"/>
              </a:rPr>
              <a:t>「自分を大切にする」ということ</a:t>
            </a:r>
          </a:p>
          <a:p>
            <a:pPr marL="342900" lvl="0" indent="-342900" algn="l">
              <a:buFont typeface="Arial" panose="020B0604020202020204" pitchFamily="34" charset="0"/>
              <a:buChar char="•"/>
            </a:pPr>
            <a:r>
              <a:rPr lang="ja-JP" altLang="ja-JP" sz="3600" dirty="0">
                <a:solidFill>
                  <a:srgbClr val="0000CC"/>
                </a:solidFill>
                <a:latin typeface="ＭＳ Ｐゴシック" panose="020B0600070205080204" pitchFamily="50" charset="-128"/>
                <a:ea typeface="ＭＳ Ｐゴシック" panose="020B0600070205080204" pitchFamily="50" charset="-128"/>
              </a:rPr>
              <a:t>常識や世間体などは大切ではない</a:t>
            </a:r>
          </a:p>
          <a:p>
            <a:pPr marL="342900" lvl="0" indent="-342900" algn="l">
              <a:buFont typeface="Arial" panose="020B0604020202020204" pitchFamily="34" charset="0"/>
              <a:buChar char="•"/>
            </a:pPr>
            <a:r>
              <a:rPr lang="ja-JP" altLang="ja-JP" sz="3600" dirty="0">
                <a:latin typeface="ＭＳ Ｐゴシック" panose="020B0600070205080204" pitchFamily="50" charset="-128"/>
                <a:ea typeface="ＭＳ Ｐゴシック" panose="020B0600070205080204" pitchFamily="50" charset="-128"/>
              </a:rPr>
              <a:t>それに気づけると、</a:t>
            </a:r>
            <a:r>
              <a:rPr lang="ja-JP" altLang="ja-JP" sz="3600" dirty="0">
                <a:solidFill>
                  <a:srgbClr val="7030A0"/>
                </a:solidFill>
                <a:latin typeface="ＭＳ Ｐゴシック" panose="020B0600070205080204" pitchFamily="50" charset="-128"/>
                <a:ea typeface="ＭＳ Ｐゴシック" panose="020B0600070205080204" pitchFamily="50" charset="-128"/>
              </a:rPr>
              <a:t>不登校の向こう側に穏やかな日を過ごすことができる</a:t>
            </a:r>
          </a:p>
          <a:p>
            <a:pPr marL="342900" indent="-342900" algn="l">
              <a:buFont typeface="Arial" panose="020B0604020202020204" pitchFamily="34" charset="0"/>
              <a:buChar char="•"/>
            </a:pPr>
            <a:endParaRPr kumimoji="1" lang="ja-JP" altLang="en-US" sz="36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6009806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10243" y="171451"/>
            <a:ext cx="11666764" cy="751114"/>
          </a:xfrm>
        </p:spPr>
        <p:txBody>
          <a:bodyPr>
            <a:normAutofit/>
          </a:bodyPr>
          <a:lstStyle/>
          <a:p>
            <a:r>
              <a:rPr lang="ja-JP" altLang="ja-JP" sz="4800" dirty="0">
                <a:latin typeface="ＭＳ Ｐゴシック" panose="020B0600070205080204" pitchFamily="50" charset="-128"/>
                <a:ea typeface="ＭＳ Ｐゴシック" panose="020B0600070205080204" pitchFamily="50" charset="-128"/>
              </a:rPr>
              <a:t>子どもの</a:t>
            </a:r>
            <a:r>
              <a:rPr lang="en-US" altLang="ja-JP" sz="4800" dirty="0">
                <a:latin typeface="ＭＳ Ｐゴシック" panose="020B0600070205080204" pitchFamily="50" charset="-128"/>
                <a:ea typeface="ＭＳ Ｐゴシック" panose="020B0600070205080204" pitchFamily="50" charset="-128"/>
              </a:rPr>
              <a:t>SOS</a:t>
            </a:r>
            <a:r>
              <a:rPr lang="ja-JP" altLang="ja-JP" sz="4800" dirty="0">
                <a:latin typeface="ＭＳ Ｐゴシック" panose="020B0600070205080204" pitchFamily="50" charset="-128"/>
                <a:ea typeface="ＭＳ Ｐゴシック" panose="020B0600070205080204" pitchFamily="50" charset="-128"/>
              </a:rPr>
              <a:t>のサイン</a:t>
            </a:r>
            <a:endParaRPr kumimoji="1" lang="ja-JP" altLang="en-US" sz="4800" dirty="0">
              <a:latin typeface="ＭＳ Ｐゴシック" panose="020B0600070205080204" pitchFamily="50" charset="-128"/>
              <a:ea typeface="ＭＳ Ｐゴシック" panose="020B0600070205080204" pitchFamily="50" charset="-128"/>
            </a:endParaRPr>
          </a:p>
        </p:txBody>
      </p:sp>
      <p:sp>
        <p:nvSpPr>
          <p:cNvPr id="3" name="サブタイトル 2"/>
          <p:cNvSpPr>
            <a:spLocks noGrp="1"/>
          </p:cNvSpPr>
          <p:nvPr>
            <p:ph type="subTitle" idx="1"/>
          </p:nvPr>
        </p:nvSpPr>
        <p:spPr>
          <a:xfrm>
            <a:off x="204107" y="996043"/>
            <a:ext cx="11789228" cy="5780314"/>
          </a:xfrm>
        </p:spPr>
        <p:txBody>
          <a:bodyPr>
            <a:normAutofit lnSpcReduction="10000"/>
          </a:bodyPr>
          <a:lstStyle/>
          <a:p>
            <a:pPr lvl="0" algn="l"/>
            <a:r>
              <a:rPr lang="ja-JP" altLang="ja-JP" sz="3600" u="sng" dirty="0">
                <a:solidFill>
                  <a:srgbClr val="FF0000"/>
                </a:solidFill>
                <a:highlight>
                  <a:srgbClr val="FFFF00"/>
                </a:highlight>
                <a:latin typeface="ＭＳ Ｐゴシック" panose="020B0600070205080204" pitchFamily="50" charset="-128"/>
                <a:ea typeface="ＭＳ Ｐゴシック" panose="020B0600070205080204" pitchFamily="50" charset="-128"/>
              </a:rPr>
              <a:t>①体調不良②食欲不振③情緒不安定④宿題不能⑤不眠</a:t>
            </a:r>
            <a:endParaRPr lang="en-US" altLang="ja-JP" sz="3600" u="sng" dirty="0">
              <a:solidFill>
                <a:srgbClr val="FF0000"/>
              </a:solidFill>
              <a:highlight>
                <a:srgbClr val="FFFF00"/>
              </a:highlight>
              <a:latin typeface="ＭＳ Ｐゴシック" panose="020B0600070205080204" pitchFamily="50" charset="-128"/>
              <a:ea typeface="ＭＳ Ｐゴシック" panose="020B0600070205080204" pitchFamily="50" charset="-128"/>
            </a:endParaRPr>
          </a:p>
          <a:p>
            <a:pPr lvl="0" algn="l"/>
            <a:endParaRPr lang="ja-JP" altLang="ja-JP" sz="1000" dirty="0">
              <a:solidFill>
                <a:srgbClr val="FF0000"/>
              </a:solidFill>
              <a:latin typeface="ＭＳ Ｐゴシック" panose="020B0600070205080204" pitchFamily="50" charset="-128"/>
              <a:ea typeface="ＭＳ Ｐゴシック" panose="020B0600070205080204" pitchFamily="50" charset="-128"/>
            </a:endParaRPr>
          </a:p>
          <a:p>
            <a:pPr marL="571500" lvl="0" indent="-571500" algn="l">
              <a:buFont typeface="Arial" panose="020B0604020202020204" pitchFamily="34" charset="0"/>
              <a:buChar char="•"/>
            </a:pPr>
            <a:r>
              <a:rPr lang="ja-JP" altLang="ja-JP" sz="3600" dirty="0">
                <a:latin typeface="ＭＳ Ｐゴシック" panose="020B0600070205080204" pitchFamily="50" charset="-128"/>
                <a:ea typeface="ＭＳ Ｐゴシック" panose="020B0600070205080204" pitchFamily="50" charset="-128"/>
              </a:rPr>
              <a:t>子どもが</a:t>
            </a:r>
            <a:r>
              <a:rPr lang="ja-JP" altLang="ja-JP" sz="3600" dirty="0">
                <a:solidFill>
                  <a:srgbClr val="0070C0"/>
                </a:solidFill>
                <a:latin typeface="ＭＳ Ｐゴシック" panose="020B0600070205080204" pitchFamily="50" charset="-128"/>
                <a:ea typeface="ＭＳ Ｐゴシック" panose="020B0600070205080204" pitchFamily="50" charset="-128"/>
              </a:rPr>
              <a:t>「学校を休みたい」</a:t>
            </a:r>
            <a:r>
              <a:rPr lang="ja-JP" altLang="ja-JP" sz="3600" dirty="0">
                <a:latin typeface="ＭＳ Ｐゴシック" panose="020B0600070205080204" pitchFamily="50" charset="-128"/>
                <a:ea typeface="ＭＳ Ｐゴシック" panose="020B0600070205080204" pitchFamily="50" charset="-128"/>
              </a:rPr>
              <a:t>と言ったら休ませる・・・こまめに休んでいると長続きする</a:t>
            </a:r>
          </a:p>
          <a:p>
            <a:pPr marL="571500" lvl="0" indent="-571500" algn="l">
              <a:buFont typeface="Arial" panose="020B0604020202020204" pitchFamily="34" charset="0"/>
              <a:buChar char="•"/>
            </a:pPr>
            <a:r>
              <a:rPr lang="ja-JP" altLang="ja-JP" sz="3600" dirty="0">
                <a:solidFill>
                  <a:srgbClr val="00B050"/>
                </a:solidFill>
                <a:latin typeface="ＭＳ Ｐゴシック" panose="020B0600070205080204" pitchFamily="50" charset="-128"/>
                <a:ea typeface="ＭＳ Ｐゴシック" panose="020B0600070205080204" pitchFamily="50" charset="-128"/>
              </a:rPr>
              <a:t>時には休んで、手を抜きながら、やればいい</a:t>
            </a:r>
          </a:p>
          <a:p>
            <a:pPr marL="571500" lvl="0" indent="-571500" algn="l">
              <a:buFont typeface="Arial" panose="020B0604020202020204" pitchFamily="34" charset="0"/>
              <a:buChar char="•"/>
            </a:pPr>
            <a:r>
              <a:rPr lang="ja-JP" altLang="ja-JP" sz="3600" dirty="0">
                <a:latin typeface="ＭＳ Ｐゴシック" panose="020B0600070205080204" pitchFamily="50" charset="-128"/>
                <a:ea typeface="ＭＳ Ｐゴシック" panose="020B0600070205080204" pitchFamily="50" charset="-128"/>
              </a:rPr>
              <a:t>つらいまま登校をし続けると、子どもの心の傷が圧倒的に深くなる</a:t>
            </a:r>
          </a:p>
          <a:p>
            <a:pPr marL="571500" lvl="0" indent="-571500" algn="l">
              <a:buFont typeface="Arial" panose="020B0604020202020204" pitchFamily="34" charset="0"/>
              <a:buChar char="•"/>
            </a:pPr>
            <a:r>
              <a:rPr lang="ja-JP" altLang="ja-JP" sz="3600" dirty="0">
                <a:solidFill>
                  <a:srgbClr val="0000CC"/>
                </a:solidFill>
                <a:latin typeface="ＭＳ Ｐゴシック" panose="020B0600070205080204" pitchFamily="50" charset="-128"/>
                <a:ea typeface="ＭＳ Ｐゴシック" panose="020B0600070205080204" pitchFamily="50" charset="-128"/>
              </a:rPr>
              <a:t>心がオーバーヒートして、とうとうエンストしてしまった</a:t>
            </a:r>
            <a:endParaRPr lang="en-US" altLang="ja-JP" sz="3600" dirty="0">
              <a:solidFill>
                <a:srgbClr val="0000CC"/>
              </a:solidFill>
              <a:latin typeface="ＭＳ Ｐゴシック" panose="020B0600070205080204" pitchFamily="50" charset="-128"/>
              <a:ea typeface="ＭＳ Ｐゴシック" panose="020B0600070205080204" pitchFamily="50" charset="-128"/>
            </a:endParaRPr>
          </a:p>
          <a:p>
            <a:pPr marL="571500" lvl="0" indent="-571500" algn="l">
              <a:buFont typeface="Arial" panose="020B0604020202020204" pitchFamily="34" charset="0"/>
              <a:buChar char="•"/>
            </a:pPr>
            <a:r>
              <a:rPr lang="ja-JP" altLang="ja-JP" sz="3600" dirty="0">
                <a:solidFill>
                  <a:srgbClr val="0000CC"/>
                </a:solidFill>
                <a:latin typeface="ＭＳ Ｐゴシック" panose="020B0600070205080204" pitchFamily="50" charset="-128"/>
                <a:ea typeface="ＭＳ Ｐゴシック" panose="020B0600070205080204" pitchFamily="50" charset="-128"/>
              </a:rPr>
              <a:t>安全装置が働いてスイッチが切れた</a:t>
            </a:r>
            <a:endParaRPr lang="en-US" altLang="ja-JP" sz="3600" dirty="0">
              <a:solidFill>
                <a:srgbClr val="0000CC"/>
              </a:solidFill>
              <a:latin typeface="ＭＳ Ｐゴシック" panose="020B0600070205080204" pitchFamily="50" charset="-128"/>
              <a:ea typeface="ＭＳ Ｐゴシック" panose="020B0600070205080204" pitchFamily="50" charset="-128"/>
            </a:endParaRPr>
          </a:p>
          <a:p>
            <a:pPr marL="571500" indent="-571500" algn="l">
              <a:buFont typeface="Arial" panose="020B0604020202020204" pitchFamily="34" charset="0"/>
              <a:buChar char="•"/>
            </a:pPr>
            <a:r>
              <a:rPr lang="ja-JP" altLang="ja-JP" sz="3600" dirty="0">
                <a:latin typeface="ＭＳ Ｐゴシック" panose="020B0600070205080204" pitchFamily="50" charset="-128"/>
                <a:ea typeface="ＭＳ Ｐゴシック" panose="020B0600070205080204" pitchFamily="50" charset="-128"/>
              </a:rPr>
              <a:t>イジメのピークは小２、クラスカーストは小</a:t>
            </a:r>
            <a:r>
              <a:rPr lang="en-US" altLang="ja-JP" sz="3600" dirty="0">
                <a:latin typeface="ＭＳ Ｐゴシック" panose="020B0600070205080204" pitchFamily="50" charset="-128"/>
                <a:ea typeface="ＭＳ Ｐゴシック" panose="020B0600070205080204" pitchFamily="50" charset="-128"/>
              </a:rPr>
              <a:t>4</a:t>
            </a:r>
            <a:r>
              <a:rPr lang="ja-JP" altLang="ja-JP" sz="3600" dirty="0">
                <a:latin typeface="ＭＳ Ｐゴシック" panose="020B0600070205080204" pitchFamily="50" charset="-128"/>
                <a:ea typeface="ＭＳ Ｐゴシック" panose="020B0600070205080204" pitchFamily="50" charset="-128"/>
              </a:rPr>
              <a:t>（</a:t>
            </a:r>
            <a:r>
              <a:rPr lang="ja-JP" altLang="en-US" sz="3600" dirty="0">
                <a:latin typeface="ＭＳ Ｐゴシック" panose="020B0600070205080204" pitchFamily="50" charset="-128"/>
                <a:ea typeface="ＭＳ Ｐゴシック" panose="020B0600070205080204" pitchFamily="50" charset="-128"/>
              </a:rPr>
              <a:t>女</a:t>
            </a:r>
            <a:r>
              <a:rPr lang="ja-JP" altLang="ja-JP" sz="3600" dirty="0">
                <a:latin typeface="ＭＳ Ｐゴシック" panose="020B0600070205080204" pitchFamily="50" charset="-128"/>
                <a:ea typeface="ＭＳ Ｐゴシック" panose="020B0600070205080204" pitchFamily="50" charset="-128"/>
              </a:rPr>
              <a:t>）、中１（男）</a:t>
            </a:r>
            <a:endParaRPr lang="en-US" altLang="ja-JP" sz="3600" dirty="0">
              <a:latin typeface="ＭＳ Ｐゴシック" panose="020B0600070205080204" pitchFamily="50" charset="-128"/>
              <a:ea typeface="ＭＳ Ｐゴシック" panose="020B0600070205080204" pitchFamily="50" charset="-128"/>
            </a:endParaRPr>
          </a:p>
          <a:p>
            <a:pPr marL="571500" indent="-571500" algn="l">
              <a:buFont typeface="Arial" panose="020B0604020202020204" pitchFamily="34" charset="0"/>
              <a:buChar char="•"/>
            </a:pPr>
            <a:r>
              <a:rPr lang="ja-JP" altLang="ja-JP" sz="3600" dirty="0">
                <a:latin typeface="ＭＳ Ｐゴシック" panose="020B0600070205080204" pitchFamily="50" charset="-128"/>
                <a:ea typeface="ＭＳ Ｐゴシック" panose="020B0600070205080204" pitchFamily="50" charset="-128"/>
              </a:rPr>
              <a:t>子どもが偏差値教育で輪切りになっている</a:t>
            </a:r>
            <a:endParaRPr lang="ja-JP" altLang="ja-JP" sz="3600" dirty="0">
              <a:solidFill>
                <a:srgbClr val="0000CC"/>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8696484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10243" y="171451"/>
            <a:ext cx="11666764" cy="751114"/>
          </a:xfrm>
        </p:spPr>
        <p:txBody>
          <a:bodyPr>
            <a:normAutofit/>
          </a:bodyPr>
          <a:lstStyle/>
          <a:p>
            <a:r>
              <a:rPr lang="ja-JP" altLang="en-US" sz="4800" dirty="0">
                <a:latin typeface="ＭＳ Ｐゴシック" panose="020B0600070205080204" pitchFamily="50" charset="-128"/>
                <a:ea typeface="ＭＳ Ｐゴシック" panose="020B0600070205080204" pitchFamily="50" charset="-128"/>
              </a:rPr>
              <a:t>不登校対応　三原則　（</a:t>
            </a:r>
            <a:r>
              <a:rPr lang="ja-JP" altLang="ja-JP" sz="4800" dirty="0">
                <a:latin typeface="ＭＳ Ｐゴシック" panose="020B0600070205080204" pitchFamily="50" charset="-128"/>
                <a:ea typeface="ＭＳ Ｐゴシック" panose="020B0600070205080204" pitchFamily="50" charset="-128"/>
              </a:rPr>
              <a:t>石井志昴</a:t>
            </a:r>
            <a:r>
              <a:rPr lang="ja-JP" altLang="en-US" sz="4800" dirty="0">
                <a:latin typeface="ＭＳ Ｐゴシック" panose="020B0600070205080204" pitchFamily="50" charset="-128"/>
                <a:ea typeface="ＭＳ Ｐゴシック" panose="020B0600070205080204" pitchFamily="50" charset="-128"/>
              </a:rPr>
              <a:t>）</a:t>
            </a:r>
            <a:endParaRPr kumimoji="1" lang="ja-JP" altLang="en-US" sz="4800" dirty="0">
              <a:latin typeface="ＭＳ Ｐゴシック" panose="020B0600070205080204" pitchFamily="50" charset="-128"/>
              <a:ea typeface="ＭＳ Ｐゴシック" panose="020B0600070205080204" pitchFamily="50" charset="-128"/>
            </a:endParaRPr>
          </a:p>
        </p:txBody>
      </p:sp>
      <p:sp>
        <p:nvSpPr>
          <p:cNvPr id="3" name="サブタイトル 2"/>
          <p:cNvSpPr>
            <a:spLocks noGrp="1"/>
          </p:cNvSpPr>
          <p:nvPr>
            <p:ph type="subTitle" idx="1"/>
          </p:nvPr>
        </p:nvSpPr>
        <p:spPr>
          <a:xfrm>
            <a:off x="297180" y="1009106"/>
            <a:ext cx="11666764" cy="5780314"/>
          </a:xfrm>
        </p:spPr>
        <p:txBody>
          <a:bodyPr>
            <a:normAutofit/>
          </a:bodyPr>
          <a:lstStyle/>
          <a:p>
            <a:pPr algn="l"/>
            <a:endParaRPr lang="en-US" altLang="ja-JP" sz="3600" dirty="0">
              <a:latin typeface="ＭＳ Ｐゴシック" panose="020B0600070205080204" pitchFamily="50" charset="-128"/>
              <a:ea typeface="ＭＳ Ｐゴシック" panose="020B0600070205080204" pitchFamily="50" charset="-128"/>
            </a:endParaRPr>
          </a:p>
          <a:p>
            <a:pPr algn="l"/>
            <a:endParaRPr lang="en-US" altLang="ja-JP" sz="3600" dirty="0">
              <a:latin typeface="ＭＳ Ｐゴシック" panose="020B0600070205080204" pitchFamily="50" charset="-128"/>
              <a:ea typeface="ＭＳ Ｐゴシック" panose="020B0600070205080204" pitchFamily="50" charset="-128"/>
            </a:endParaRPr>
          </a:p>
          <a:p>
            <a:pPr lvl="0" algn="l"/>
            <a:r>
              <a:rPr lang="ja-JP" altLang="en-US" sz="3600" dirty="0">
                <a:latin typeface="ＭＳ Ｐゴシック" panose="020B0600070205080204" pitchFamily="50" charset="-128"/>
                <a:ea typeface="ＭＳ Ｐゴシック" panose="020B0600070205080204" pitchFamily="50" charset="-128"/>
              </a:rPr>
              <a:t>　　</a:t>
            </a:r>
            <a:r>
              <a:rPr lang="ja-JP" altLang="ja-JP" sz="3600" dirty="0">
                <a:latin typeface="ＭＳ Ｐゴシック" panose="020B0600070205080204" pitchFamily="50" charset="-128"/>
                <a:ea typeface="ＭＳ Ｐゴシック" panose="020B0600070205080204" pitchFamily="50" charset="-128"/>
              </a:rPr>
              <a:t>①　</a:t>
            </a:r>
            <a:r>
              <a:rPr lang="ja-JP" altLang="ja-JP" sz="3600" u="sng" dirty="0">
                <a:solidFill>
                  <a:srgbClr val="FF0000"/>
                </a:solidFill>
                <a:latin typeface="ＭＳ Ｐゴシック" panose="020B0600070205080204" pitchFamily="50" charset="-128"/>
                <a:ea typeface="ＭＳ Ｐゴシック" panose="020B0600070205080204" pitchFamily="50" charset="-128"/>
              </a:rPr>
              <a:t>まずは、心と体を休ませること</a:t>
            </a:r>
            <a:endParaRPr lang="en-US" altLang="ja-JP" sz="3600" u="sng" dirty="0">
              <a:solidFill>
                <a:srgbClr val="FF0000"/>
              </a:solidFill>
              <a:latin typeface="ＭＳ Ｐゴシック" panose="020B0600070205080204" pitchFamily="50" charset="-128"/>
              <a:ea typeface="ＭＳ Ｐゴシック" panose="020B0600070205080204" pitchFamily="50" charset="-128"/>
            </a:endParaRPr>
          </a:p>
          <a:p>
            <a:pPr marL="342900" lvl="0" indent="-342900" algn="l">
              <a:buFont typeface="Arial" panose="020B0604020202020204" pitchFamily="34" charset="0"/>
              <a:buChar char="•"/>
            </a:pPr>
            <a:endParaRPr lang="ja-JP" altLang="ja-JP" sz="3600" u="sng" dirty="0">
              <a:latin typeface="ＭＳ Ｐゴシック" panose="020B0600070205080204" pitchFamily="50" charset="-128"/>
              <a:ea typeface="ＭＳ Ｐゴシック" panose="020B0600070205080204" pitchFamily="50" charset="-128"/>
            </a:endParaRPr>
          </a:p>
          <a:p>
            <a:pPr lvl="0" algn="l"/>
            <a:r>
              <a:rPr lang="ja-JP" altLang="en-US" sz="3600" dirty="0">
                <a:latin typeface="ＭＳ Ｐゴシック" panose="020B0600070205080204" pitchFamily="50" charset="-128"/>
                <a:ea typeface="ＭＳ Ｐゴシック" panose="020B0600070205080204" pitchFamily="50" charset="-128"/>
              </a:rPr>
              <a:t>　　</a:t>
            </a:r>
            <a:r>
              <a:rPr lang="ja-JP" altLang="ja-JP" sz="3600" dirty="0">
                <a:latin typeface="ＭＳ Ｐゴシック" panose="020B0600070205080204" pitchFamily="50" charset="-128"/>
                <a:ea typeface="ＭＳ Ｐゴシック" panose="020B0600070205080204" pitchFamily="50" charset="-128"/>
              </a:rPr>
              <a:t>②　</a:t>
            </a:r>
            <a:r>
              <a:rPr lang="ja-JP" altLang="ja-JP" sz="3600" u="sng" dirty="0">
                <a:solidFill>
                  <a:srgbClr val="0000CC"/>
                </a:solidFill>
                <a:latin typeface="ＭＳ Ｐゴシック" panose="020B0600070205080204" pitchFamily="50" charset="-128"/>
                <a:ea typeface="ＭＳ Ｐゴシック" panose="020B0600070205080204" pitchFamily="50" charset="-128"/>
              </a:rPr>
              <a:t>勉強はいつでも、何時からでもできると開き直ること</a:t>
            </a:r>
            <a:endParaRPr lang="en-US" altLang="ja-JP" sz="3600" u="sng" dirty="0">
              <a:solidFill>
                <a:srgbClr val="0000CC"/>
              </a:solidFill>
              <a:latin typeface="ＭＳ Ｐゴシック" panose="020B0600070205080204" pitchFamily="50" charset="-128"/>
              <a:ea typeface="ＭＳ Ｐゴシック" panose="020B0600070205080204" pitchFamily="50" charset="-128"/>
            </a:endParaRPr>
          </a:p>
          <a:p>
            <a:pPr marL="342900" lvl="0" indent="-342900" algn="l">
              <a:buFont typeface="Arial" panose="020B0604020202020204" pitchFamily="34" charset="0"/>
              <a:buChar char="•"/>
            </a:pPr>
            <a:endParaRPr lang="ja-JP" altLang="ja-JP" sz="3600" u="sng" dirty="0">
              <a:latin typeface="ＭＳ Ｐゴシック" panose="020B0600070205080204" pitchFamily="50" charset="-128"/>
              <a:ea typeface="ＭＳ Ｐゴシック" panose="020B0600070205080204" pitchFamily="50" charset="-128"/>
            </a:endParaRPr>
          </a:p>
          <a:p>
            <a:pPr lvl="0" algn="l"/>
            <a:r>
              <a:rPr lang="ja-JP" altLang="en-US" sz="3600" dirty="0">
                <a:latin typeface="ＭＳ Ｐゴシック" panose="020B0600070205080204" pitchFamily="50" charset="-128"/>
                <a:ea typeface="ＭＳ Ｐゴシック" panose="020B0600070205080204" pitchFamily="50" charset="-128"/>
              </a:rPr>
              <a:t>　　</a:t>
            </a:r>
            <a:r>
              <a:rPr lang="ja-JP" altLang="ja-JP" sz="3600" dirty="0">
                <a:latin typeface="ＭＳ Ｐゴシック" panose="020B0600070205080204" pitchFamily="50" charset="-128"/>
                <a:ea typeface="ＭＳ Ｐゴシック" panose="020B0600070205080204" pitchFamily="50" charset="-128"/>
              </a:rPr>
              <a:t>③　</a:t>
            </a:r>
            <a:r>
              <a:rPr lang="ja-JP" altLang="ja-JP" sz="3600" u="sng" dirty="0">
                <a:solidFill>
                  <a:srgbClr val="00B050"/>
                </a:solidFill>
                <a:latin typeface="ＭＳ Ｐゴシック" panose="020B0600070205080204" pitchFamily="50" charset="-128"/>
                <a:ea typeface="ＭＳ Ｐゴシック" panose="020B0600070205080204" pitchFamily="50" charset="-128"/>
              </a:rPr>
              <a:t>子どもが学びたいところで学ばせること</a:t>
            </a:r>
          </a:p>
          <a:p>
            <a:pPr marL="342900" indent="-342900" algn="l">
              <a:buFont typeface="Arial" panose="020B0604020202020204" pitchFamily="34" charset="0"/>
              <a:buChar char="•"/>
            </a:pPr>
            <a:endParaRPr kumimoji="1" lang="ja-JP" altLang="en-US" sz="36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3630097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10243" y="171451"/>
            <a:ext cx="11666764" cy="751114"/>
          </a:xfrm>
        </p:spPr>
        <p:txBody>
          <a:bodyPr>
            <a:normAutofit/>
          </a:bodyPr>
          <a:lstStyle/>
          <a:p>
            <a:r>
              <a:rPr lang="ja-JP" altLang="en-US" sz="4800" dirty="0">
                <a:latin typeface="ＭＳ Ｐゴシック" panose="020B0600070205080204" pitchFamily="50" charset="-128"/>
                <a:ea typeface="ＭＳ Ｐゴシック" panose="020B0600070205080204" pitchFamily="50" charset="-128"/>
              </a:rPr>
              <a:t>休み始めてからの変化</a:t>
            </a:r>
            <a:endParaRPr kumimoji="1" lang="ja-JP" altLang="en-US" sz="4800" dirty="0">
              <a:latin typeface="ＭＳ Ｐゴシック" panose="020B0600070205080204" pitchFamily="50" charset="-128"/>
              <a:ea typeface="ＭＳ Ｐゴシック" panose="020B0600070205080204" pitchFamily="50" charset="-128"/>
            </a:endParaRPr>
          </a:p>
        </p:txBody>
      </p:sp>
      <p:sp>
        <p:nvSpPr>
          <p:cNvPr id="3" name="サブタイトル 2"/>
          <p:cNvSpPr>
            <a:spLocks noGrp="1"/>
          </p:cNvSpPr>
          <p:nvPr>
            <p:ph type="subTitle" idx="1"/>
          </p:nvPr>
        </p:nvSpPr>
        <p:spPr>
          <a:xfrm>
            <a:off x="310243" y="996043"/>
            <a:ext cx="11666764" cy="5780314"/>
          </a:xfrm>
        </p:spPr>
        <p:txBody>
          <a:bodyPr>
            <a:noAutofit/>
          </a:bodyPr>
          <a:lstStyle/>
          <a:p>
            <a:pPr lvl="0" algn="l"/>
            <a:r>
              <a:rPr lang="ja-JP" altLang="ja-JP" sz="3600" dirty="0">
                <a:latin typeface="ＭＳ Ｐゴシック" panose="020B0600070205080204" pitchFamily="50" charset="-128"/>
                <a:ea typeface="ＭＳ Ｐゴシック" panose="020B0600070205080204" pitchFamily="50" charset="-128"/>
              </a:rPr>
              <a:t>①　</a:t>
            </a:r>
            <a:r>
              <a:rPr lang="ja-JP" altLang="ja-JP" sz="3600" u="sng" dirty="0">
                <a:solidFill>
                  <a:srgbClr val="FF0000"/>
                </a:solidFill>
                <a:latin typeface="ＭＳ Ｐゴシック" panose="020B0600070205080204" pitchFamily="50" charset="-128"/>
                <a:ea typeface="ＭＳ Ｐゴシック" panose="020B0600070205080204" pitchFamily="50" charset="-128"/>
              </a:rPr>
              <a:t>休んだ直後は、眠れなかったり、イライラしたりする</a:t>
            </a:r>
          </a:p>
          <a:p>
            <a:pPr marL="342900" lvl="0" indent="-342900" algn="l">
              <a:buFont typeface="Arial" panose="020B0604020202020204" pitchFamily="34" charset="0"/>
              <a:buChar char="•"/>
            </a:pPr>
            <a:r>
              <a:rPr lang="ja-JP" altLang="ja-JP" sz="3600" dirty="0">
                <a:latin typeface="ＭＳ Ｐゴシック" panose="020B0600070205080204" pitchFamily="50" charset="-128"/>
                <a:ea typeface="ＭＳ Ｐゴシック" panose="020B0600070205080204" pitchFamily="50" charset="-128"/>
              </a:rPr>
              <a:t>今まで蓋をして溜めていたものが噴き出る・・・</a:t>
            </a:r>
            <a:r>
              <a:rPr lang="ja-JP" altLang="ja-JP" sz="3600" dirty="0">
                <a:solidFill>
                  <a:srgbClr val="FFC000"/>
                </a:solidFill>
                <a:latin typeface="ＭＳ Ｐゴシック" panose="020B0600070205080204" pitchFamily="50" charset="-128"/>
                <a:ea typeface="ＭＳ Ｐゴシック" panose="020B0600070205080204" pitchFamily="50" charset="-128"/>
              </a:rPr>
              <a:t>「膿を出す」</a:t>
            </a:r>
          </a:p>
          <a:p>
            <a:pPr marL="342900" lvl="0" indent="-342900" algn="l">
              <a:buFont typeface="Arial" panose="020B0604020202020204" pitchFamily="34" charset="0"/>
              <a:buChar char="•"/>
            </a:pPr>
            <a:r>
              <a:rPr lang="ja-JP" altLang="ja-JP" sz="3600" dirty="0">
                <a:highlight>
                  <a:srgbClr val="00FF00"/>
                </a:highlight>
                <a:latin typeface="ＭＳ Ｐゴシック" panose="020B0600070205080204" pitchFamily="50" charset="-128"/>
                <a:ea typeface="ＭＳ Ｐゴシック" panose="020B0600070205080204" pitchFamily="50" charset="-128"/>
              </a:rPr>
              <a:t>無理に立て直さないで、子どものペースで立ち直る</a:t>
            </a:r>
          </a:p>
          <a:p>
            <a:pPr lvl="0" algn="l"/>
            <a:r>
              <a:rPr lang="ja-JP" altLang="ja-JP" sz="3600" dirty="0">
                <a:latin typeface="ＭＳ Ｐゴシック" panose="020B0600070205080204" pitchFamily="50" charset="-128"/>
                <a:ea typeface="ＭＳ Ｐゴシック" panose="020B0600070205080204" pitchFamily="50" charset="-128"/>
              </a:rPr>
              <a:t>②　</a:t>
            </a:r>
            <a:r>
              <a:rPr lang="ja-JP" altLang="ja-JP" sz="3600" u="sng" dirty="0">
                <a:solidFill>
                  <a:srgbClr val="0000CC"/>
                </a:solidFill>
                <a:latin typeface="ＭＳ Ｐゴシック" panose="020B0600070205080204" pitchFamily="50" charset="-128"/>
                <a:ea typeface="ＭＳ Ｐゴシック" panose="020B0600070205080204" pitchFamily="50" charset="-128"/>
              </a:rPr>
              <a:t>そのうちに感情を噴出させる時期がくる</a:t>
            </a:r>
          </a:p>
          <a:p>
            <a:pPr marL="342900" lvl="0" indent="-342900" algn="l">
              <a:buFont typeface="Arial" panose="020B0604020202020204" pitchFamily="34" charset="0"/>
              <a:buChar char="•"/>
            </a:pPr>
            <a:r>
              <a:rPr lang="ja-JP" altLang="ja-JP" sz="3600" dirty="0">
                <a:latin typeface="ＭＳ Ｐゴシック" panose="020B0600070205080204" pitchFamily="50" charset="-128"/>
                <a:ea typeface="ＭＳ Ｐゴシック" panose="020B0600070205080204" pitchFamily="50" charset="-128"/>
              </a:rPr>
              <a:t>ものすごく甘えたり、突然に怒り出したり泣いたりする</a:t>
            </a:r>
          </a:p>
          <a:p>
            <a:pPr marL="342900" lvl="0" indent="-342900" algn="l">
              <a:buFont typeface="Arial" panose="020B0604020202020204" pitchFamily="34" charset="0"/>
              <a:buChar char="•"/>
            </a:pPr>
            <a:r>
              <a:rPr lang="ja-JP" altLang="ja-JP" sz="3600" dirty="0">
                <a:highlight>
                  <a:srgbClr val="00FF00"/>
                </a:highlight>
                <a:latin typeface="ＭＳ Ｐゴシック" panose="020B0600070205080204" pitchFamily="50" charset="-128"/>
                <a:ea typeface="ＭＳ Ｐゴシック" panose="020B0600070205080204" pitchFamily="50" charset="-128"/>
              </a:rPr>
              <a:t>そばにいて、子どもの感情に付き合うしかない</a:t>
            </a:r>
          </a:p>
          <a:p>
            <a:pPr lvl="0" algn="l"/>
            <a:r>
              <a:rPr lang="ja-JP" altLang="ja-JP" sz="3600" dirty="0">
                <a:latin typeface="ＭＳ Ｐゴシック" panose="020B0600070205080204" pitchFamily="50" charset="-128"/>
                <a:ea typeface="ＭＳ Ｐゴシック" panose="020B0600070205080204" pitchFamily="50" charset="-128"/>
              </a:rPr>
              <a:t>③　</a:t>
            </a:r>
            <a:r>
              <a:rPr lang="ja-JP" altLang="ja-JP" sz="3600" u="sng" dirty="0">
                <a:solidFill>
                  <a:srgbClr val="00B050"/>
                </a:solidFill>
                <a:latin typeface="ＭＳ Ｐゴシック" panose="020B0600070205080204" pitchFamily="50" charset="-128"/>
                <a:ea typeface="ＭＳ Ｐゴシック" panose="020B0600070205080204" pitchFamily="50" charset="-128"/>
              </a:rPr>
              <a:t>やがて言語化する時期がくる</a:t>
            </a:r>
          </a:p>
          <a:p>
            <a:pPr marL="342900" lvl="0" indent="-342900" algn="l">
              <a:buFont typeface="Arial" panose="020B0604020202020204" pitchFamily="34" charset="0"/>
              <a:buChar char="•"/>
            </a:pPr>
            <a:r>
              <a:rPr lang="ja-JP" altLang="ja-JP" sz="3600" dirty="0">
                <a:highlight>
                  <a:srgbClr val="00FF00"/>
                </a:highlight>
                <a:latin typeface="ＭＳ Ｐゴシック" panose="020B0600070205080204" pitchFamily="50" charset="-128"/>
                <a:ea typeface="ＭＳ Ｐゴシック" panose="020B0600070205080204" pitchFamily="50" charset="-128"/>
              </a:rPr>
              <a:t>子どもの話が回りくどくても、じっくり聞くこと</a:t>
            </a:r>
            <a:endParaRPr kumimoji="1" lang="ja-JP" altLang="en-US" sz="3600" dirty="0">
              <a:highlight>
                <a:srgbClr val="00FF00"/>
              </a:highlight>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5128321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10243" y="171451"/>
            <a:ext cx="11666764" cy="751114"/>
          </a:xfrm>
        </p:spPr>
        <p:txBody>
          <a:bodyPr>
            <a:normAutofit/>
          </a:bodyPr>
          <a:lstStyle/>
          <a:p>
            <a:r>
              <a:rPr lang="ja-JP" altLang="en-US" sz="4800" dirty="0">
                <a:latin typeface="ＭＳ Ｐゴシック" panose="020B0600070205080204" pitchFamily="50" charset="-128"/>
                <a:ea typeface="ＭＳ Ｐゴシック" panose="020B0600070205080204" pitchFamily="50" charset="-128"/>
              </a:rPr>
              <a:t>休み始めてからの変化</a:t>
            </a:r>
            <a:endParaRPr kumimoji="1" lang="ja-JP" altLang="en-US" sz="4800" dirty="0"/>
          </a:p>
        </p:txBody>
      </p:sp>
      <p:sp>
        <p:nvSpPr>
          <p:cNvPr id="3" name="サブタイトル 2"/>
          <p:cNvSpPr>
            <a:spLocks noGrp="1"/>
          </p:cNvSpPr>
          <p:nvPr>
            <p:ph type="subTitle" idx="1"/>
          </p:nvPr>
        </p:nvSpPr>
        <p:spPr>
          <a:xfrm>
            <a:off x="310243" y="996043"/>
            <a:ext cx="11666764" cy="5780314"/>
          </a:xfrm>
        </p:spPr>
        <p:txBody>
          <a:bodyPr>
            <a:noAutofit/>
          </a:bodyPr>
          <a:lstStyle/>
          <a:p>
            <a:pPr lvl="0" algn="l"/>
            <a:r>
              <a:rPr lang="ja-JP" altLang="ja-JP" sz="3600" dirty="0">
                <a:latin typeface="ＭＳ Ｐゴシック" panose="020B0600070205080204" pitchFamily="50" charset="-128"/>
                <a:ea typeface="ＭＳ Ｐゴシック" panose="020B0600070205080204" pitchFamily="50" charset="-128"/>
              </a:rPr>
              <a:t>④　</a:t>
            </a:r>
            <a:r>
              <a:rPr lang="ja-JP" altLang="ja-JP" sz="3600" u="sng" dirty="0">
                <a:solidFill>
                  <a:srgbClr val="7030A0"/>
                </a:solidFill>
                <a:latin typeface="ＭＳ Ｐゴシック" panose="020B0600070205080204" pitchFamily="50" charset="-128"/>
                <a:ea typeface="ＭＳ Ｐゴシック" panose="020B0600070205080204" pitchFamily="50" charset="-128"/>
              </a:rPr>
              <a:t>ついに親離れする時期が来る</a:t>
            </a:r>
          </a:p>
          <a:p>
            <a:pPr marL="342900" lvl="0" indent="-342900" algn="l">
              <a:buFont typeface="Arial" panose="020B0604020202020204" pitchFamily="34" charset="0"/>
              <a:buChar char="•"/>
            </a:pPr>
            <a:r>
              <a:rPr lang="ja-JP" altLang="ja-JP" sz="3600" dirty="0">
                <a:latin typeface="ＭＳ Ｐゴシック" panose="020B0600070205080204" pitchFamily="50" charset="-128"/>
                <a:ea typeface="ＭＳ Ｐゴシック" panose="020B0600070205080204" pitchFamily="50" charset="-128"/>
              </a:rPr>
              <a:t>友達と過ごすようになるが</a:t>
            </a:r>
            <a:endParaRPr lang="en-US" altLang="ja-JP" sz="3600" dirty="0">
              <a:latin typeface="ＭＳ Ｐゴシック" panose="020B0600070205080204" pitchFamily="50" charset="-128"/>
              <a:ea typeface="ＭＳ Ｐゴシック" panose="020B0600070205080204" pitchFamily="50" charset="-128"/>
            </a:endParaRPr>
          </a:p>
          <a:p>
            <a:pPr marL="342900" lvl="0" indent="-342900" algn="l">
              <a:buFont typeface="Arial" panose="020B0604020202020204" pitchFamily="34" charset="0"/>
              <a:buChar char="•"/>
            </a:pPr>
            <a:r>
              <a:rPr lang="ja-JP" altLang="ja-JP" sz="3600" dirty="0">
                <a:latin typeface="ＭＳ Ｐゴシック" panose="020B0600070205080204" pitchFamily="50" charset="-128"/>
                <a:ea typeface="ＭＳ Ｐゴシック" panose="020B0600070205080204" pitchFamily="50" charset="-128"/>
              </a:rPr>
              <a:t>行き</a:t>
            </a:r>
            <a:r>
              <a:rPr lang="ja-JP" altLang="ja-JP" sz="3600" dirty="0" err="1">
                <a:latin typeface="ＭＳ Ｐゴシック" panose="020B0600070205080204" pitchFamily="50" charset="-128"/>
                <a:ea typeface="ＭＳ Ｐゴシック" panose="020B0600070205080204" pitchFamily="50" charset="-128"/>
              </a:rPr>
              <a:t>つ戻りつして</a:t>
            </a:r>
            <a:r>
              <a:rPr lang="ja-JP" altLang="ja-JP" sz="3600" dirty="0">
                <a:latin typeface="ＭＳ Ｐゴシック" panose="020B0600070205080204" pitchFamily="50" charset="-128"/>
                <a:ea typeface="ＭＳ Ｐゴシック" panose="020B0600070205080204" pitchFamily="50" charset="-128"/>
              </a:rPr>
              <a:t>揺れるのが普通</a:t>
            </a:r>
          </a:p>
          <a:p>
            <a:pPr lvl="0" algn="l"/>
            <a:r>
              <a:rPr lang="ja-JP" altLang="ja-JP" sz="3600" dirty="0">
                <a:latin typeface="ＭＳ Ｐゴシック" panose="020B0600070205080204" pitchFamily="50" charset="-128"/>
                <a:ea typeface="ＭＳ Ｐゴシック" panose="020B0600070205080204" pitchFamily="50" charset="-128"/>
              </a:rPr>
              <a:t>⑤　</a:t>
            </a:r>
            <a:r>
              <a:rPr lang="ja-JP" altLang="ja-JP" sz="3600" u="sng" dirty="0">
                <a:solidFill>
                  <a:srgbClr val="0070C0"/>
                </a:solidFill>
                <a:latin typeface="ＭＳ Ｐゴシック" panose="020B0600070205080204" pitchFamily="50" charset="-128"/>
                <a:ea typeface="ＭＳ Ｐゴシック" panose="020B0600070205080204" pitchFamily="50" charset="-128"/>
              </a:rPr>
              <a:t>最後</a:t>
            </a:r>
            <a:r>
              <a:rPr lang="ja-JP" altLang="en-US" sz="3600" u="sng" dirty="0">
                <a:solidFill>
                  <a:srgbClr val="0070C0"/>
                </a:solidFill>
                <a:latin typeface="ＭＳ Ｐゴシック" panose="020B0600070205080204" pitchFamily="50" charset="-128"/>
                <a:ea typeface="ＭＳ Ｐゴシック" panose="020B0600070205080204" pitchFamily="50" charset="-128"/>
              </a:rPr>
              <a:t>に、</a:t>
            </a:r>
            <a:r>
              <a:rPr lang="ja-JP" altLang="ja-JP" sz="3600" u="sng" dirty="0">
                <a:solidFill>
                  <a:srgbClr val="0070C0"/>
                </a:solidFill>
                <a:latin typeface="ＭＳ Ｐゴシック" panose="020B0600070205080204" pitchFamily="50" charset="-128"/>
                <a:ea typeface="ＭＳ Ｐゴシック" panose="020B0600070205080204" pitchFamily="50" charset="-128"/>
              </a:rPr>
              <a:t>気持ちを整理させる時期</a:t>
            </a:r>
            <a:r>
              <a:rPr lang="ja-JP" altLang="en-US" sz="3600" u="sng" dirty="0">
                <a:solidFill>
                  <a:srgbClr val="0070C0"/>
                </a:solidFill>
                <a:latin typeface="ＭＳ Ｐゴシック" panose="020B0600070205080204" pitchFamily="50" charset="-128"/>
                <a:ea typeface="ＭＳ Ｐゴシック" panose="020B0600070205080204" pitchFamily="50" charset="-128"/>
              </a:rPr>
              <a:t>が来る</a:t>
            </a:r>
            <a:endParaRPr lang="ja-JP" altLang="ja-JP" sz="3600" u="sng" dirty="0">
              <a:solidFill>
                <a:srgbClr val="0070C0"/>
              </a:solidFill>
              <a:latin typeface="ＭＳ Ｐゴシック" panose="020B0600070205080204" pitchFamily="50" charset="-128"/>
              <a:ea typeface="ＭＳ Ｐゴシック" panose="020B0600070205080204" pitchFamily="50" charset="-128"/>
            </a:endParaRPr>
          </a:p>
          <a:p>
            <a:pPr marL="571500" lvl="0" indent="-571500" algn="l">
              <a:buFont typeface="Arial" panose="020B0604020202020204" pitchFamily="34" charset="0"/>
              <a:buChar char="•"/>
            </a:pPr>
            <a:r>
              <a:rPr lang="ja-JP" altLang="ja-JP" sz="3600" dirty="0">
                <a:latin typeface="ＭＳ Ｐゴシック" panose="020B0600070205080204" pitchFamily="50" charset="-128"/>
                <a:ea typeface="ＭＳ Ｐゴシック" panose="020B0600070205080204" pitchFamily="50" charset="-128"/>
              </a:rPr>
              <a:t>イジメの話を聞いても・・・</a:t>
            </a:r>
          </a:p>
          <a:p>
            <a:pPr marL="571500" lvl="0" indent="-571500" algn="l">
              <a:buFont typeface="Arial" panose="020B0604020202020204" pitchFamily="34" charset="0"/>
              <a:buChar char="•"/>
            </a:pPr>
            <a:r>
              <a:rPr lang="ja-JP" altLang="ja-JP" sz="3600" u="sng" dirty="0">
                <a:latin typeface="ＭＳ Ｐゴシック" panose="020B0600070205080204" pitchFamily="50" charset="-128"/>
                <a:ea typeface="ＭＳ Ｐゴシック" panose="020B0600070205080204" pitchFamily="50" charset="-128"/>
              </a:rPr>
              <a:t>心に</a:t>
            </a:r>
            <a:r>
              <a:rPr lang="ja-JP" altLang="ja-JP" sz="3600" u="sng" dirty="0" err="1">
                <a:latin typeface="ＭＳ Ｐゴシック" panose="020B0600070205080204" pitchFamily="50" charset="-128"/>
                <a:ea typeface="ＭＳ Ｐゴシック" panose="020B0600070205080204" pitchFamily="50" charset="-128"/>
              </a:rPr>
              <a:t>さざ</a:t>
            </a:r>
            <a:r>
              <a:rPr lang="ja-JP" altLang="ja-JP" sz="3600" u="sng" dirty="0">
                <a:latin typeface="ＭＳ Ｐゴシック" panose="020B0600070205080204" pitchFamily="50" charset="-128"/>
                <a:ea typeface="ＭＳ Ｐゴシック" panose="020B0600070205080204" pitchFamily="50" charset="-128"/>
              </a:rPr>
              <a:t>波が立たなくなる、自分と他人を比較しなくなる、罪悪感を持たなくなる</a:t>
            </a:r>
          </a:p>
          <a:p>
            <a:pPr marL="571500" lvl="0" indent="-571500" algn="l">
              <a:buFont typeface="Arial" panose="020B0604020202020204" pitchFamily="34" charset="0"/>
              <a:buChar char="•"/>
            </a:pPr>
            <a:r>
              <a:rPr lang="ja-JP" altLang="ja-JP" sz="3600" dirty="0">
                <a:solidFill>
                  <a:srgbClr val="00B050"/>
                </a:solidFill>
                <a:latin typeface="ＭＳ Ｐゴシック" panose="020B0600070205080204" pitchFamily="50" charset="-128"/>
                <a:ea typeface="ＭＳ Ｐゴシック" panose="020B0600070205080204" pitchFamily="50" charset="-128"/>
              </a:rPr>
              <a:t>周囲に支えられて、認められて、穏やかに心が回復して、自分と折り合いがつく</a:t>
            </a:r>
          </a:p>
          <a:p>
            <a:pPr marL="342900" indent="-342900" algn="l">
              <a:buFont typeface="Arial" panose="020B0604020202020204" pitchFamily="34" charset="0"/>
              <a:buChar char="•"/>
            </a:pPr>
            <a:endParaRPr kumimoji="1" lang="ja-JP" altLang="en-US" sz="36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075458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866A7E-F127-BF4E-A19A-8D7EFE620E3D}"/>
              </a:ext>
            </a:extLst>
          </p:cNvPr>
          <p:cNvSpPr>
            <a:spLocks noGrp="1"/>
          </p:cNvSpPr>
          <p:nvPr>
            <p:ph type="ctrTitle"/>
          </p:nvPr>
        </p:nvSpPr>
        <p:spPr>
          <a:xfrm>
            <a:off x="182880" y="106680"/>
            <a:ext cx="11856720" cy="838199"/>
          </a:xfrm>
        </p:spPr>
        <p:txBody>
          <a:bodyPr>
            <a:normAutofit/>
          </a:bodyPr>
          <a:lstStyle/>
          <a:p>
            <a:r>
              <a:rPr lang="ja-JP" altLang="en-US" sz="4800" dirty="0">
                <a:latin typeface="ＭＳ Ｐゴシック" panose="020B0600070205080204" pitchFamily="50" charset="-128"/>
                <a:ea typeface="ＭＳ Ｐゴシック" panose="020B0600070205080204" pitchFamily="50" charset="-128"/>
              </a:rPr>
              <a:t>はじめに</a:t>
            </a:r>
            <a:endParaRPr kumimoji="1" lang="ja-JP" altLang="en-US" sz="4800" dirty="0">
              <a:latin typeface="ＭＳ Ｐゴシック" panose="020B0600070205080204" pitchFamily="50" charset="-128"/>
              <a:ea typeface="ＭＳ Ｐゴシック" panose="020B0600070205080204" pitchFamily="50" charset="-128"/>
            </a:endParaRPr>
          </a:p>
        </p:txBody>
      </p:sp>
      <p:sp>
        <p:nvSpPr>
          <p:cNvPr id="3" name="字幕 2">
            <a:extLst>
              <a:ext uri="{FF2B5EF4-FFF2-40B4-BE49-F238E27FC236}">
                <a16:creationId xmlns:a16="http://schemas.microsoft.com/office/drawing/2014/main" id="{119F7B49-E9BB-443E-E4A3-4DAC67E865FE}"/>
              </a:ext>
            </a:extLst>
          </p:cNvPr>
          <p:cNvSpPr>
            <a:spLocks noGrp="1"/>
          </p:cNvSpPr>
          <p:nvPr>
            <p:ph type="subTitle" idx="1"/>
          </p:nvPr>
        </p:nvSpPr>
        <p:spPr>
          <a:xfrm>
            <a:off x="182880" y="944880"/>
            <a:ext cx="11856720" cy="5669280"/>
          </a:xfrm>
        </p:spPr>
        <p:txBody>
          <a:bodyPr>
            <a:noAutofit/>
          </a:bodyPr>
          <a:lstStyle/>
          <a:p>
            <a:pPr marL="571500" indent="-571500" algn="l">
              <a:buFont typeface="Arial" panose="020B0604020202020204" pitchFamily="34" charset="0"/>
              <a:buChar char="•"/>
            </a:pPr>
            <a:r>
              <a:rPr kumimoji="1" lang="ja-JP" altLang="en-US" sz="3600" u="sng" dirty="0">
                <a:solidFill>
                  <a:srgbClr val="FF0000"/>
                </a:solidFill>
                <a:latin typeface="ＭＳ Ｐゴシック" panose="020B0600070205080204" pitchFamily="50" charset="-128"/>
                <a:ea typeface="ＭＳ Ｐゴシック" panose="020B0600070205080204" pitchFamily="50" charset="-128"/>
              </a:rPr>
              <a:t>自他を区別する境界線の薄い人</a:t>
            </a:r>
            <a:r>
              <a:rPr kumimoji="1" lang="ja-JP" altLang="en-US" sz="3600" u="sng" dirty="0">
                <a:latin typeface="ＭＳ Ｐゴシック" panose="020B0600070205080204" pitchFamily="50" charset="-128"/>
                <a:ea typeface="ＭＳ Ｐゴシック" panose="020B0600070205080204" pitchFamily="50" charset="-128"/>
              </a:rPr>
              <a:t>は、繊細で開放的、周囲の影響を受けやすく、感覚刺激に強く反応し、身体的苦痛に敏感で、過剰な刺激でストレスを受けたり疲弊したりする。</a:t>
            </a:r>
            <a:endParaRPr kumimoji="1" lang="en-US" altLang="ja-JP" sz="3600" u="sng" dirty="0">
              <a:latin typeface="ＭＳ Ｐゴシック" panose="020B0600070205080204" pitchFamily="50" charset="-128"/>
              <a:ea typeface="ＭＳ Ｐゴシック" panose="020B0600070205080204" pitchFamily="50" charset="-128"/>
            </a:endParaRPr>
          </a:p>
          <a:p>
            <a:pPr marL="571500" indent="-571500" algn="l">
              <a:buFont typeface="Arial" panose="020B0604020202020204" pitchFamily="34" charset="0"/>
              <a:buChar char="•"/>
            </a:pPr>
            <a:r>
              <a:rPr kumimoji="1" lang="ja-JP" altLang="en-US" sz="3600" dirty="0">
                <a:solidFill>
                  <a:srgbClr val="0000CC"/>
                </a:solidFill>
                <a:latin typeface="ＭＳ Ｐゴシック" panose="020B0600070205080204" pitchFamily="50" charset="-128"/>
                <a:ea typeface="ＭＳ Ｐゴシック" panose="020B0600070205080204" pitchFamily="50" charset="-128"/>
              </a:rPr>
              <a:t>免疫系の反応がより強い</a:t>
            </a:r>
            <a:r>
              <a:rPr kumimoji="1" lang="ja-JP" altLang="en-US" sz="3600" dirty="0">
                <a:latin typeface="ＭＳ Ｐゴシック" panose="020B0600070205080204" pitchFamily="50" charset="-128"/>
                <a:ea typeface="ＭＳ Ｐゴシック" panose="020B0600070205080204" pitchFamily="50" charset="-128"/>
              </a:rPr>
              <a:t>ため、アレルギーを含めた過敏性が起こりやすく、子ども時代の出来事から深い影響を受けやすい。</a:t>
            </a:r>
            <a:endParaRPr kumimoji="1" lang="en-US" altLang="ja-JP" sz="3600" dirty="0">
              <a:latin typeface="ＭＳ Ｐゴシック" panose="020B0600070205080204" pitchFamily="50" charset="-128"/>
              <a:ea typeface="ＭＳ Ｐゴシック" panose="020B0600070205080204" pitchFamily="50" charset="-128"/>
            </a:endParaRPr>
          </a:p>
          <a:p>
            <a:pPr marL="571500" indent="-571500" algn="l">
              <a:buFont typeface="Arial" panose="020B0604020202020204" pitchFamily="34" charset="0"/>
              <a:buChar char="•"/>
            </a:pPr>
            <a:r>
              <a:rPr lang="ja-JP" altLang="en-US" sz="3600" dirty="0">
                <a:solidFill>
                  <a:srgbClr val="00B050"/>
                </a:solidFill>
                <a:latin typeface="ＭＳ Ｐゴシック" panose="020B0600070205080204" pitchFamily="50" charset="-128"/>
                <a:ea typeface="ＭＳ Ｐゴシック" panose="020B0600070205080204" pitchFamily="50" charset="-128"/>
              </a:rPr>
              <a:t>児童期逆境体験（</a:t>
            </a:r>
            <a:r>
              <a:rPr lang="en-US" altLang="ja-JP" sz="3600" dirty="0">
                <a:solidFill>
                  <a:srgbClr val="00B050"/>
                </a:solidFill>
                <a:latin typeface="ＭＳ Ｐゴシック" panose="020B0600070205080204" pitchFamily="50" charset="-128"/>
                <a:ea typeface="ＭＳ Ｐゴシック" panose="020B0600070205080204" pitchFamily="50" charset="-128"/>
              </a:rPr>
              <a:t>ADE)</a:t>
            </a:r>
            <a:r>
              <a:rPr lang="ja-JP" altLang="en-US" sz="3600" dirty="0">
                <a:solidFill>
                  <a:srgbClr val="00B050"/>
                </a:solidFill>
                <a:latin typeface="ＭＳ Ｐゴシック" panose="020B0600070205080204" pitchFamily="50" charset="-128"/>
                <a:ea typeface="ＭＳ Ｐゴシック" panose="020B0600070205080204" pitchFamily="50" charset="-128"/>
              </a:rPr>
              <a:t>によるストレス反応</a:t>
            </a:r>
            <a:r>
              <a:rPr lang="ja-JP" altLang="en-US" sz="3600" dirty="0">
                <a:latin typeface="ＭＳ Ｐゴシック" panose="020B0600070205080204" pitchFamily="50" charset="-128"/>
                <a:ea typeface="ＭＳ Ｐゴシック" panose="020B0600070205080204" pitchFamily="50" charset="-128"/>
              </a:rPr>
              <a:t>がより強いため、医学では診断されにくい</a:t>
            </a:r>
            <a:r>
              <a:rPr lang="ja-JP" altLang="en-US" sz="3600" dirty="0">
                <a:solidFill>
                  <a:srgbClr val="7030A0"/>
                </a:solidFill>
                <a:latin typeface="ＭＳ Ｐゴシック" panose="020B0600070205080204" pitchFamily="50" charset="-128"/>
                <a:ea typeface="ＭＳ Ｐゴシック" panose="020B0600070205080204" pitchFamily="50" charset="-128"/>
              </a:rPr>
              <a:t>機能性慢性疾患を呈しやすい</a:t>
            </a:r>
            <a:r>
              <a:rPr lang="ja-JP" altLang="en-US" sz="3600" dirty="0">
                <a:latin typeface="ＭＳ Ｐゴシック" panose="020B0600070205080204" pitchFamily="50" charset="-128"/>
                <a:ea typeface="ＭＳ Ｐゴシック" panose="020B0600070205080204" pitchFamily="50" charset="-128"/>
              </a:rPr>
              <a:t>。</a:t>
            </a:r>
            <a:endParaRPr kumimoji="1" lang="en-US" altLang="ja-JP" sz="3600" dirty="0">
              <a:latin typeface="ＭＳ Ｐゴシック" panose="020B0600070205080204" pitchFamily="50" charset="-128"/>
              <a:ea typeface="ＭＳ Ｐゴシック" panose="020B0600070205080204" pitchFamily="50" charset="-128"/>
            </a:endParaRPr>
          </a:p>
        </p:txBody>
      </p:sp>
      <p:sp>
        <p:nvSpPr>
          <p:cNvPr id="4" name="日付プレースホルダー 3">
            <a:extLst>
              <a:ext uri="{FF2B5EF4-FFF2-40B4-BE49-F238E27FC236}">
                <a16:creationId xmlns:a16="http://schemas.microsoft.com/office/drawing/2014/main" id="{3CF8E846-5A04-AEC2-9BD4-CDACD3054F1F}"/>
              </a:ext>
            </a:extLst>
          </p:cNvPr>
          <p:cNvSpPr>
            <a:spLocks noGrp="1"/>
          </p:cNvSpPr>
          <p:nvPr>
            <p:ph type="dt" sz="half" idx="10"/>
          </p:nvPr>
        </p:nvSpPr>
        <p:spPr/>
        <p:txBody>
          <a:bodyPr/>
          <a:lstStyle/>
          <a:p>
            <a:r>
              <a:rPr kumimoji="1" lang="en-US" altLang="ja-JP"/>
              <a:t>2022/12/5</a:t>
            </a:r>
            <a:r>
              <a:rPr kumimoji="1" lang="ja-JP" altLang="en-US"/>
              <a:t>十勝むつみのクリニック</a:t>
            </a:r>
          </a:p>
        </p:txBody>
      </p:sp>
      <p:sp>
        <p:nvSpPr>
          <p:cNvPr id="5" name="スライド番号プレースホルダー 4">
            <a:extLst>
              <a:ext uri="{FF2B5EF4-FFF2-40B4-BE49-F238E27FC236}">
                <a16:creationId xmlns:a16="http://schemas.microsoft.com/office/drawing/2014/main" id="{F44FF885-2328-D5DB-9154-1A344384BCCC}"/>
              </a:ext>
            </a:extLst>
          </p:cNvPr>
          <p:cNvSpPr>
            <a:spLocks noGrp="1"/>
          </p:cNvSpPr>
          <p:nvPr>
            <p:ph type="sldNum" sz="quarter" idx="12"/>
          </p:nvPr>
        </p:nvSpPr>
        <p:spPr/>
        <p:txBody>
          <a:bodyPr/>
          <a:lstStyle/>
          <a:p>
            <a:fld id="{5AB4CEAA-A475-442B-8C24-E7BCA606E1D5}" type="slidenum">
              <a:rPr kumimoji="1" lang="ja-JP" altLang="en-US" smtClean="0"/>
              <a:t>4</a:t>
            </a:fld>
            <a:endParaRPr kumimoji="1" lang="ja-JP" altLang="en-US"/>
          </a:p>
        </p:txBody>
      </p:sp>
    </p:spTree>
    <p:extLst>
      <p:ext uri="{BB962C8B-B14F-4D97-AF65-F5344CB8AC3E}">
        <p14:creationId xmlns:p14="http://schemas.microsoft.com/office/powerpoint/2010/main" val="36855102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10243" y="171451"/>
            <a:ext cx="11666764" cy="751114"/>
          </a:xfrm>
        </p:spPr>
        <p:txBody>
          <a:bodyPr>
            <a:normAutofit/>
          </a:bodyPr>
          <a:lstStyle/>
          <a:p>
            <a:r>
              <a:rPr lang="ja-JP" altLang="ja-JP" sz="4800" dirty="0">
                <a:latin typeface="ＭＳ Ｐゴシック" panose="020B0600070205080204" pitchFamily="50" charset="-128"/>
                <a:ea typeface="ＭＳ Ｐゴシック" panose="020B0600070205080204" pitchFamily="50" charset="-128"/>
              </a:rPr>
              <a:t>子どもが言われてうれしい言葉</a:t>
            </a:r>
            <a:endParaRPr kumimoji="1" lang="ja-JP" altLang="en-US" sz="4800" dirty="0"/>
          </a:p>
        </p:txBody>
      </p:sp>
      <p:sp>
        <p:nvSpPr>
          <p:cNvPr id="3" name="サブタイトル 2"/>
          <p:cNvSpPr>
            <a:spLocks noGrp="1"/>
          </p:cNvSpPr>
          <p:nvPr>
            <p:ph type="subTitle" idx="1"/>
          </p:nvPr>
        </p:nvSpPr>
        <p:spPr>
          <a:xfrm>
            <a:off x="310243" y="996043"/>
            <a:ext cx="11666764" cy="5780314"/>
          </a:xfrm>
        </p:spPr>
        <p:txBody>
          <a:bodyPr>
            <a:normAutofit/>
          </a:bodyPr>
          <a:lstStyle/>
          <a:p>
            <a:pPr marL="342900" lvl="0" indent="-342900" algn="l">
              <a:buFont typeface="Arial" panose="020B0604020202020204" pitchFamily="34" charset="0"/>
              <a:buChar char="•"/>
            </a:pPr>
            <a:r>
              <a:rPr lang="ja-JP" altLang="ja-JP" sz="3600" dirty="0">
                <a:latin typeface="ＭＳ Ｐゴシック" panose="020B0600070205080204" pitchFamily="50" charset="-128"/>
                <a:ea typeface="ＭＳ Ｐゴシック" panose="020B0600070205080204" pitchFamily="50" charset="-128"/>
              </a:rPr>
              <a:t>①</a:t>
            </a:r>
            <a:r>
              <a:rPr lang="ja-JP" altLang="ja-JP" sz="3600" dirty="0">
                <a:solidFill>
                  <a:srgbClr val="0070C0"/>
                </a:solidFill>
                <a:latin typeface="ＭＳ Ｐゴシック" panose="020B0600070205080204" pitchFamily="50" charset="-128"/>
                <a:ea typeface="ＭＳ Ｐゴシック" panose="020B0600070205080204" pitchFamily="50" charset="-128"/>
              </a:rPr>
              <a:t>「好きにしていいよ」</a:t>
            </a:r>
            <a:r>
              <a:rPr lang="ja-JP" altLang="ja-JP" sz="3600" dirty="0">
                <a:latin typeface="ＭＳ Ｐゴシック" panose="020B0600070205080204" pitchFamily="50" charset="-128"/>
                <a:ea typeface="ＭＳ Ｐゴシック" panose="020B0600070205080204" pitchFamily="50" charset="-128"/>
              </a:rPr>
              <a:t>、②</a:t>
            </a:r>
            <a:r>
              <a:rPr lang="ja-JP" altLang="ja-JP" sz="3600" dirty="0">
                <a:solidFill>
                  <a:srgbClr val="0070C0"/>
                </a:solidFill>
                <a:latin typeface="ＭＳ Ｐゴシック" panose="020B0600070205080204" pitchFamily="50" charset="-128"/>
                <a:ea typeface="ＭＳ Ｐゴシック" panose="020B0600070205080204" pitchFamily="50" charset="-128"/>
              </a:rPr>
              <a:t>「ありがとう」</a:t>
            </a:r>
          </a:p>
          <a:p>
            <a:pPr marL="342900" lvl="0" indent="-342900" algn="l">
              <a:buFont typeface="Arial" panose="020B0604020202020204" pitchFamily="34" charset="0"/>
              <a:buChar char="•"/>
            </a:pPr>
            <a:r>
              <a:rPr lang="ja-JP" altLang="ja-JP" sz="3600" dirty="0">
                <a:latin typeface="ＭＳ Ｐゴシック" panose="020B0600070205080204" pitchFamily="50" charset="-128"/>
                <a:ea typeface="ＭＳ Ｐゴシック" panose="020B0600070205080204" pitchFamily="50" charset="-128"/>
              </a:rPr>
              <a:t>一旦、勉強はおいて、まずは休息をとること・・・</a:t>
            </a:r>
            <a:r>
              <a:rPr lang="ja-JP" altLang="ja-JP" sz="3600" dirty="0">
                <a:solidFill>
                  <a:srgbClr val="FF0000"/>
                </a:solidFill>
                <a:latin typeface="ＭＳ Ｐゴシック" panose="020B0600070205080204" pitchFamily="50" charset="-128"/>
                <a:ea typeface="ＭＳ Ｐゴシック" panose="020B0600070205080204" pitchFamily="50" charset="-128"/>
              </a:rPr>
              <a:t>つらいままだと何も進まない</a:t>
            </a:r>
          </a:p>
          <a:p>
            <a:pPr marL="342900" lvl="0" indent="-342900" algn="l">
              <a:buFont typeface="Arial" panose="020B0604020202020204" pitchFamily="34" charset="0"/>
              <a:buChar char="•"/>
            </a:pPr>
            <a:r>
              <a:rPr lang="ja-JP" altLang="ja-JP" sz="3600" dirty="0">
                <a:latin typeface="ＭＳ Ｐゴシック" panose="020B0600070205080204" pitchFamily="50" charset="-128"/>
                <a:ea typeface="ＭＳ Ｐゴシック" panose="020B0600070205080204" pitchFamily="50" charset="-128"/>
              </a:rPr>
              <a:t>そうこうしていると、ある日突然に動き出す・・・</a:t>
            </a:r>
            <a:r>
              <a:rPr lang="ja-JP" altLang="ja-JP" sz="3600" dirty="0">
                <a:solidFill>
                  <a:srgbClr val="FF0000"/>
                </a:solidFill>
                <a:latin typeface="ＭＳ Ｐゴシック" panose="020B0600070205080204" pitchFamily="50" charset="-128"/>
                <a:ea typeface="ＭＳ Ｐゴシック" panose="020B0600070205080204" pitchFamily="50" charset="-128"/>
              </a:rPr>
              <a:t>やろうと思ってからでも勉強は遅くない</a:t>
            </a:r>
          </a:p>
          <a:p>
            <a:pPr marL="342900" lvl="0" indent="-342900" algn="l">
              <a:buFont typeface="Arial" panose="020B0604020202020204" pitchFamily="34" charset="0"/>
              <a:buChar char="•"/>
            </a:pPr>
            <a:r>
              <a:rPr lang="ja-JP" altLang="ja-JP" sz="3600" u="sng" dirty="0">
                <a:latin typeface="ＭＳ Ｐゴシック" panose="020B0600070205080204" pitchFamily="50" charset="-128"/>
                <a:ea typeface="ＭＳ Ｐゴシック" panose="020B0600070205080204" pitchFamily="50" charset="-128"/>
              </a:rPr>
              <a:t>勉強のためには、自分が受けてきた心の傷や苦しさが</a:t>
            </a:r>
            <a:r>
              <a:rPr lang="ja-JP" altLang="en-US" sz="3600" u="sng" dirty="0">
                <a:latin typeface="ＭＳ Ｐゴシック" panose="020B0600070205080204" pitchFamily="50" charset="-128"/>
                <a:ea typeface="ＭＳ Ｐゴシック" panose="020B0600070205080204" pitchFamily="50" charset="-128"/>
              </a:rPr>
              <a:t>、　</a:t>
            </a:r>
            <a:r>
              <a:rPr lang="ja-JP" altLang="ja-JP" sz="3600" u="sng" dirty="0">
                <a:latin typeface="ＭＳ Ｐゴシック" panose="020B0600070205080204" pitchFamily="50" charset="-128"/>
                <a:ea typeface="ＭＳ Ｐゴシック" panose="020B0600070205080204" pitchFamily="50" charset="-128"/>
              </a:rPr>
              <a:t>ケアされていることが前提となる</a:t>
            </a:r>
          </a:p>
          <a:p>
            <a:pPr marL="342900" lvl="0" indent="-342900" algn="l">
              <a:buFont typeface="Arial" panose="020B0604020202020204" pitchFamily="34" charset="0"/>
              <a:buChar char="•"/>
            </a:pPr>
            <a:r>
              <a:rPr lang="ja-JP" altLang="ja-JP" sz="3600" dirty="0">
                <a:latin typeface="ＭＳ Ｐゴシック" panose="020B0600070205080204" pitchFamily="50" charset="-128"/>
                <a:ea typeface="ＭＳ Ｐゴシック" panose="020B0600070205080204" pitchFamily="50" charset="-128"/>
              </a:rPr>
              <a:t>心も体も休息ができていること・・・</a:t>
            </a:r>
            <a:r>
              <a:rPr lang="ja-JP" altLang="ja-JP" sz="3600" dirty="0">
                <a:solidFill>
                  <a:srgbClr val="0000CC"/>
                </a:solidFill>
                <a:latin typeface="ＭＳ Ｐゴシック" panose="020B0600070205080204" pitchFamily="50" charset="-128"/>
                <a:ea typeface="ＭＳ Ｐゴシック" panose="020B0600070205080204" pitchFamily="50" charset="-128"/>
              </a:rPr>
              <a:t>「いつはじめてもいい、いつやめてもいい」</a:t>
            </a:r>
          </a:p>
        </p:txBody>
      </p:sp>
    </p:spTree>
    <p:extLst>
      <p:ext uri="{BB962C8B-B14F-4D97-AF65-F5344CB8AC3E}">
        <p14:creationId xmlns:p14="http://schemas.microsoft.com/office/powerpoint/2010/main" val="23110232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10243" y="171451"/>
            <a:ext cx="11666764" cy="751114"/>
          </a:xfrm>
        </p:spPr>
        <p:txBody>
          <a:bodyPr>
            <a:normAutofit/>
          </a:bodyPr>
          <a:lstStyle/>
          <a:p>
            <a:r>
              <a:rPr lang="ja-JP" altLang="en-US" sz="4800" dirty="0">
                <a:latin typeface="ＭＳ Ｐゴシック" panose="020B0600070205080204" pitchFamily="50" charset="-128"/>
                <a:ea typeface="ＭＳ Ｐゴシック" panose="020B0600070205080204" pitchFamily="50" charset="-128"/>
              </a:rPr>
              <a:t>気になる行動対策</a:t>
            </a:r>
            <a:endParaRPr kumimoji="1" lang="ja-JP" altLang="en-US" sz="4800" dirty="0">
              <a:latin typeface="ＭＳ Ｐゴシック" panose="020B0600070205080204" pitchFamily="50" charset="-128"/>
              <a:ea typeface="ＭＳ Ｐゴシック" panose="020B0600070205080204" pitchFamily="50" charset="-128"/>
            </a:endParaRPr>
          </a:p>
        </p:txBody>
      </p:sp>
      <p:sp>
        <p:nvSpPr>
          <p:cNvPr id="3" name="サブタイトル 2"/>
          <p:cNvSpPr>
            <a:spLocks noGrp="1"/>
          </p:cNvSpPr>
          <p:nvPr>
            <p:ph type="subTitle" idx="1"/>
          </p:nvPr>
        </p:nvSpPr>
        <p:spPr>
          <a:xfrm>
            <a:off x="310243" y="996043"/>
            <a:ext cx="11666764" cy="5780314"/>
          </a:xfrm>
        </p:spPr>
        <p:txBody>
          <a:bodyPr>
            <a:noAutofit/>
          </a:bodyPr>
          <a:lstStyle/>
          <a:p>
            <a:pPr algn="l"/>
            <a:r>
              <a:rPr lang="ja-JP" altLang="ja-JP" sz="3600" dirty="0">
                <a:solidFill>
                  <a:srgbClr val="FF0000"/>
                </a:solidFill>
                <a:latin typeface="ＭＳ Ｐゴシック" panose="020B0600070205080204" pitchFamily="50" charset="-128"/>
                <a:ea typeface="ＭＳ Ｐゴシック" panose="020B0600070205080204" pitchFamily="50" charset="-128"/>
              </a:rPr>
              <a:t>＜ネット中毒対策＞</a:t>
            </a:r>
          </a:p>
          <a:p>
            <a:pPr marL="342900" lvl="0" indent="-342900" algn="l">
              <a:buFont typeface="Arial" panose="020B0604020202020204" pitchFamily="34" charset="0"/>
              <a:buChar char="•"/>
            </a:pPr>
            <a:r>
              <a:rPr lang="ja-JP" altLang="ja-JP" sz="3600" dirty="0">
                <a:highlight>
                  <a:srgbClr val="00FFFF"/>
                </a:highlight>
                <a:latin typeface="ＭＳ Ｐゴシック" panose="020B0600070205080204" pitchFamily="50" charset="-128"/>
                <a:ea typeface="ＭＳ Ｐゴシック" panose="020B0600070205080204" pitchFamily="50" charset="-128"/>
              </a:rPr>
              <a:t>年齢に応じたフィルタリング、塾、</a:t>
            </a:r>
            <a:r>
              <a:rPr lang="en-US" altLang="ja-JP" sz="3600" dirty="0">
                <a:highlight>
                  <a:srgbClr val="00FFFF"/>
                </a:highlight>
                <a:latin typeface="ＭＳ Ｐゴシック" panose="020B0600070205080204" pitchFamily="50" charset="-128"/>
                <a:ea typeface="ＭＳ Ｐゴシック" panose="020B0600070205080204" pitchFamily="50" charset="-128"/>
              </a:rPr>
              <a:t>AI</a:t>
            </a:r>
            <a:r>
              <a:rPr lang="ja-JP" altLang="ja-JP" sz="3600" dirty="0">
                <a:highlight>
                  <a:srgbClr val="00FFFF"/>
                </a:highlight>
                <a:latin typeface="ＭＳ Ｐゴシック" panose="020B0600070205080204" pitchFamily="50" charset="-128"/>
                <a:ea typeface="ＭＳ Ｐゴシック" panose="020B0600070205080204" pitchFamily="50" charset="-128"/>
              </a:rPr>
              <a:t>教材、</a:t>
            </a:r>
            <a:r>
              <a:rPr lang="en-US" altLang="ja-JP" sz="3600" dirty="0">
                <a:highlight>
                  <a:srgbClr val="00FFFF"/>
                </a:highlight>
                <a:latin typeface="ＭＳ Ｐゴシック" panose="020B0600070205080204" pitchFamily="50" charset="-128"/>
                <a:ea typeface="ＭＳ Ｐゴシック" panose="020B0600070205080204" pitchFamily="50" charset="-128"/>
              </a:rPr>
              <a:t>You-tube</a:t>
            </a:r>
            <a:r>
              <a:rPr lang="ja-JP" altLang="ja-JP" sz="3600" dirty="0" err="1">
                <a:highlight>
                  <a:srgbClr val="00FFFF"/>
                </a:highlight>
                <a:latin typeface="ＭＳ Ｐゴシック" panose="020B0600070205080204" pitchFamily="50" charset="-128"/>
                <a:ea typeface="ＭＳ Ｐゴシック" panose="020B0600070205080204" pitchFamily="50" charset="-128"/>
              </a:rPr>
              <a:t>、</a:t>
            </a:r>
            <a:r>
              <a:rPr lang="ja-JP" altLang="en-US" sz="3600" dirty="0">
                <a:highlight>
                  <a:srgbClr val="00FFFF"/>
                </a:highlight>
                <a:latin typeface="ＭＳ Ｐゴシック" panose="020B0600070205080204" pitchFamily="50" charset="-128"/>
                <a:ea typeface="ＭＳ Ｐゴシック" panose="020B0600070205080204" pitchFamily="50" charset="-128"/>
              </a:rPr>
              <a:t>　　　</a:t>
            </a:r>
            <a:r>
              <a:rPr lang="ja-JP" altLang="ja-JP" sz="3600" dirty="0">
                <a:highlight>
                  <a:srgbClr val="00FFFF"/>
                </a:highlight>
                <a:latin typeface="ＭＳ Ｐゴシック" panose="020B0600070205080204" pitchFamily="50" charset="-128"/>
                <a:ea typeface="ＭＳ Ｐゴシック" panose="020B0600070205080204" pitchFamily="50" charset="-128"/>
              </a:rPr>
              <a:t>フリースクール</a:t>
            </a:r>
          </a:p>
          <a:p>
            <a:pPr marL="342900" lvl="0" indent="-342900" algn="l">
              <a:buFont typeface="Arial" panose="020B0604020202020204" pitchFamily="34" charset="0"/>
              <a:buChar char="•"/>
            </a:pPr>
            <a:r>
              <a:rPr lang="ja-JP" altLang="ja-JP" sz="3600" dirty="0">
                <a:highlight>
                  <a:srgbClr val="FFFF00"/>
                </a:highlight>
                <a:latin typeface="ＭＳ Ｐゴシック" panose="020B0600070205080204" pitchFamily="50" charset="-128"/>
                <a:ea typeface="ＭＳ Ｐゴシック" panose="020B0600070205080204" pitchFamily="50" charset="-128"/>
              </a:rPr>
              <a:t>子どもの発案でルールを決めるが、親の意見も伝える</a:t>
            </a:r>
            <a:endParaRPr lang="en-US" altLang="ja-JP" sz="3600" dirty="0">
              <a:highlight>
                <a:srgbClr val="FFFF00"/>
              </a:highlight>
              <a:latin typeface="ＭＳ Ｐゴシック" panose="020B0600070205080204" pitchFamily="50" charset="-128"/>
              <a:ea typeface="ＭＳ Ｐゴシック" panose="020B0600070205080204" pitchFamily="50" charset="-128"/>
            </a:endParaRPr>
          </a:p>
          <a:p>
            <a:pPr marL="342900" lvl="0" indent="-342900" algn="l">
              <a:buFont typeface="Arial" panose="020B0604020202020204" pitchFamily="34" charset="0"/>
              <a:buChar char="•"/>
            </a:pPr>
            <a:endParaRPr lang="ja-JP" altLang="ja-JP" sz="3600" dirty="0">
              <a:latin typeface="ＭＳ Ｐゴシック" panose="020B0600070205080204" pitchFamily="50" charset="-128"/>
              <a:ea typeface="ＭＳ Ｐゴシック" panose="020B0600070205080204" pitchFamily="50" charset="-128"/>
            </a:endParaRPr>
          </a:p>
          <a:p>
            <a:pPr algn="l"/>
            <a:r>
              <a:rPr lang="ja-JP" altLang="ja-JP" sz="3600" dirty="0">
                <a:solidFill>
                  <a:srgbClr val="FF0000"/>
                </a:solidFill>
                <a:latin typeface="ＭＳ Ｐゴシック" panose="020B0600070205080204" pitchFamily="50" charset="-128"/>
                <a:ea typeface="ＭＳ Ｐゴシック" panose="020B0600070205080204" pitchFamily="50" charset="-128"/>
              </a:rPr>
              <a:t>＜昼夜逆転対策＞</a:t>
            </a:r>
          </a:p>
          <a:p>
            <a:pPr marL="342900" lvl="0" indent="-342900" algn="l">
              <a:buFont typeface="Arial" panose="020B0604020202020204" pitchFamily="34" charset="0"/>
              <a:buChar char="•"/>
            </a:pPr>
            <a:r>
              <a:rPr lang="ja-JP" altLang="en-US" sz="3600" dirty="0">
                <a:latin typeface="ＭＳ Ｐゴシック" panose="020B0600070205080204" pitchFamily="50" charset="-128"/>
                <a:ea typeface="ＭＳ Ｐゴシック" panose="020B0600070205080204" pitchFamily="50" charset="-128"/>
              </a:rPr>
              <a:t>「</a:t>
            </a:r>
            <a:r>
              <a:rPr lang="ja-JP" altLang="ja-JP" sz="3600" dirty="0">
                <a:latin typeface="ＭＳ Ｐゴシック" panose="020B0600070205080204" pitchFamily="50" charset="-128"/>
                <a:ea typeface="ＭＳ Ｐゴシック" panose="020B0600070205080204" pitchFamily="50" charset="-128"/>
              </a:rPr>
              <a:t>学校に行かなくても大丈夫だ</a:t>
            </a:r>
            <a:r>
              <a:rPr lang="ja-JP" altLang="en-US" sz="3600" dirty="0">
                <a:latin typeface="ＭＳ Ｐゴシック" panose="020B0600070205080204" pitchFamily="50" charset="-128"/>
                <a:ea typeface="ＭＳ Ｐゴシック" panose="020B0600070205080204" pitchFamily="50" charset="-128"/>
              </a:rPr>
              <a:t>」</a:t>
            </a:r>
            <a:r>
              <a:rPr lang="ja-JP" altLang="ja-JP" sz="3600" dirty="0">
                <a:latin typeface="ＭＳ Ｐゴシック" panose="020B0600070205080204" pitchFamily="50" charset="-128"/>
                <a:ea typeface="ＭＳ Ｐゴシック" panose="020B0600070205080204" pitchFamily="50" charset="-128"/>
              </a:rPr>
              <a:t>と</a:t>
            </a:r>
            <a:r>
              <a:rPr lang="ja-JP" altLang="en-US" sz="3600" dirty="0">
                <a:latin typeface="ＭＳ Ｐゴシック" panose="020B0600070205080204" pitchFamily="50" charset="-128"/>
                <a:ea typeface="ＭＳ Ｐゴシック" panose="020B0600070205080204" pitchFamily="50" charset="-128"/>
              </a:rPr>
              <a:t>思えると</a:t>
            </a:r>
            <a:r>
              <a:rPr lang="ja-JP" altLang="ja-JP" sz="3600" dirty="0">
                <a:latin typeface="ＭＳ Ｐゴシック" panose="020B0600070205080204" pitchFamily="50" charset="-128"/>
                <a:ea typeface="ＭＳ Ｐゴシック" panose="020B0600070205080204" pitchFamily="50" charset="-128"/>
              </a:rPr>
              <a:t>安心でき、心が回復してくると、やりたいことが見えてくる</a:t>
            </a:r>
            <a:endParaRPr lang="en-US" altLang="ja-JP" sz="3600" dirty="0">
              <a:latin typeface="ＭＳ Ｐゴシック" panose="020B0600070205080204" pitchFamily="50" charset="-128"/>
              <a:ea typeface="ＭＳ Ｐゴシック" panose="020B0600070205080204" pitchFamily="50" charset="-128"/>
            </a:endParaRPr>
          </a:p>
          <a:p>
            <a:pPr marL="342900" lvl="0" indent="-342900" algn="l">
              <a:buFont typeface="Arial" panose="020B0604020202020204" pitchFamily="34" charset="0"/>
              <a:buChar char="•"/>
            </a:pPr>
            <a:endParaRPr lang="ja-JP" altLang="ja-JP" sz="3600" dirty="0">
              <a:latin typeface="ＭＳ Ｐゴシック" panose="020B0600070205080204" pitchFamily="50" charset="-128"/>
              <a:ea typeface="ＭＳ Ｐゴシック" panose="020B0600070205080204" pitchFamily="50" charset="-128"/>
            </a:endParaRPr>
          </a:p>
          <a:p>
            <a:pPr marL="342900" indent="-342900" algn="l">
              <a:buFont typeface="Arial" panose="020B0604020202020204" pitchFamily="34" charset="0"/>
              <a:buChar char="•"/>
            </a:pPr>
            <a:endParaRPr kumimoji="1" lang="ja-JP" altLang="en-US" sz="36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2410734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10243" y="171451"/>
            <a:ext cx="11666764" cy="751114"/>
          </a:xfrm>
        </p:spPr>
        <p:txBody>
          <a:bodyPr>
            <a:normAutofit/>
          </a:bodyPr>
          <a:lstStyle/>
          <a:p>
            <a:r>
              <a:rPr lang="ja-JP" altLang="ja-JP" sz="4800" dirty="0">
                <a:latin typeface="ＭＳ Ｐゴシック" panose="020B0600070205080204" pitchFamily="50" charset="-128"/>
                <a:ea typeface="ＭＳ Ｐゴシック" panose="020B0600070205080204" pitchFamily="50" charset="-128"/>
              </a:rPr>
              <a:t>フリースクール</a:t>
            </a:r>
            <a:endParaRPr kumimoji="1" lang="ja-JP" altLang="en-US" sz="4800" dirty="0"/>
          </a:p>
        </p:txBody>
      </p:sp>
      <p:sp>
        <p:nvSpPr>
          <p:cNvPr id="3" name="サブタイトル 2"/>
          <p:cNvSpPr>
            <a:spLocks noGrp="1"/>
          </p:cNvSpPr>
          <p:nvPr>
            <p:ph type="subTitle" idx="1"/>
          </p:nvPr>
        </p:nvSpPr>
        <p:spPr>
          <a:xfrm>
            <a:off x="310243" y="1200149"/>
            <a:ext cx="11666764" cy="5576207"/>
          </a:xfrm>
        </p:spPr>
        <p:txBody>
          <a:bodyPr>
            <a:noAutofit/>
          </a:bodyPr>
          <a:lstStyle/>
          <a:p>
            <a:pPr marL="342900" lvl="0" indent="-342900" algn="l">
              <a:buFont typeface="Arial" panose="020B0604020202020204" pitchFamily="34" charset="0"/>
              <a:buChar char="•"/>
            </a:pPr>
            <a:r>
              <a:rPr lang="ja-JP" altLang="ja-JP" sz="3600" dirty="0">
                <a:solidFill>
                  <a:srgbClr val="FF0000"/>
                </a:solidFill>
                <a:latin typeface="ＭＳ Ｐゴシック" panose="020B0600070205080204" pitchFamily="50" charset="-128"/>
                <a:ea typeface="ＭＳ Ｐゴシック" panose="020B0600070205080204" pitchFamily="50" charset="-128"/>
              </a:rPr>
              <a:t>あなたが一番大切な存在で</a:t>
            </a:r>
            <a:r>
              <a:rPr lang="ja-JP" altLang="en-US" sz="3600" dirty="0">
                <a:solidFill>
                  <a:srgbClr val="FF0000"/>
                </a:solidFill>
                <a:latin typeface="ＭＳ Ｐゴシック" panose="020B0600070205080204" pitchFamily="50" charset="-128"/>
                <a:ea typeface="ＭＳ Ｐゴシック" panose="020B0600070205080204" pitchFamily="50" charset="-128"/>
              </a:rPr>
              <a:t>あり</a:t>
            </a:r>
            <a:r>
              <a:rPr lang="ja-JP" altLang="ja-JP" sz="3600" dirty="0">
                <a:solidFill>
                  <a:srgbClr val="FF0000"/>
                </a:solidFill>
                <a:latin typeface="ＭＳ Ｐゴシック" panose="020B0600070205080204" pitchFamily="50" charset="-128"/>
                <a:ea typeface="ＭＳ Ｐゴシック" panose="020B0600070205080204" pitchFamily="50" charset="-128"/>
              </a:rPr>
              <a:t>、あなた自身の意思で学びたいことを学んでいく</a:t>
            </a:r>
            <a:r>
              <a:rPr lang="ja-JP" altLang="en-US" sz="3600" dirty="0">
                <a:solidFill>
                  <a:srgbClr val="FF0000"/>
                </a:solidFill>
                <a:latin typeface="ＭＳ Ｐゴシック" panose="020B0600070205080204" pitchFamily="50" charset="-128"/>
                <a:ea typeface="ＭＳ Ｐゴシック" panose="020B0600070205080204" pitchFamily="50" charset="-128"/>
              </a:rPr>
              <a:t>こと</a:t>
            </a:r>
            <a:endParaRPr lang="en-US" altLang="ja-JP" sz="3600" dirty="0">
              <a:solidFill>
                <a:srgbClr val="FF0000"/>
              </a:solidFill>
              <a:latin typeface="ＭＳ Ｐゴシック" panose="020B0600070205080204" pitchFamily="50" charset="-128"/>
              <a:ea typeface="ＭＳ Ｐゴシック" panose="020B0600070205080204" pitchFamily="50" charset="-128"/>
            </a:endParaRPr>
          </a:p>
          <a:p>
            <a:pPr marL="342900" lvl="0" indent="-342900" algn="l">
              <a:buFont typeface="Arial" panose="020B0604020202020204" pitchFamily="34" charset="0"/>
              <a:buChar char="•"/>
            </a:pPr>
            <a:endParaRPr lang="en-US" altLang="ja-JP" sz="3600" dirty="0">
              <a:latin typeface="ＭＳ Ｐゴシック" panose="020B0600070205080204" pitchFamily="50" charset="-128"/>
              <a:ea typeface="ＭＳ Ｐゴシック" panose="020B0600070205080204" pitchFamily="50" charset="-128"/>
            </a:endParaRPr>
          </a:p>
          <a:p>
            <a:pPr marL="342900" lvl="0" indent="-342900" algn="l">
              <a:buFont typeface="Arial" panose="020B0604020202020204" pitchFamily="34" charset="0"/>
              <a:buChar char="•"/>
            </a:pPr>
            <a:r>
              <a:rPr lang="ja-JP" altLang="ja-JP" sz="3600" dirty="0">
                <a:solidFill>
                  <a:srgbClr val="0000CC"/>
                </a:solidFill>
                <a:latin typeface="ＭＳ Ｐゴシック" panose="020B0600070205080204" pitchFamily="50" charset="-128"/>
                <a:ea typeface="ＭＳ Ｐゴシック" panose="020B0600070205080204" pitchFamily="50" charset="-128"/>
              </a:rPr>
              <a:t>何もならないこともあるけど、何かにつながるかも知れないので、周囲がコントロールしないこと</a:t>
            </a:r>
            <a:endParaRPr lang="en-US" altLang="ja-JP" sz="3600" dirty="0">
              <a:solidFill>
                <a:srgbClr val="0000CC"/>
              </a:solidFill>
              <a:latin typeface="ＭＳ Ｐゴシック" panose="020B0600070205080204" pitchFamily="50" charset="-128"/>
              <a:ea typeface="ＭＳ Ｐゴシック" panose="020B0600070205080204" pitchFamily="50" charset="-128"/>
            </a:endParaRPr>
          </a:p>
          <a:p>
            <a:pPr marL="342900" lvl="0" indent="-342900" algn="l">
              <a:buFont typeface="Arial" panose="020B0604020202020204" pitchFamily="34" charset="0"/>
              <a:buChar char="•"/>
            </a:pPr>
            <a:endParaRPr lang="ja-JP" altLang="ja-JP" sz="3600" dirty="0">
              <a:latin typeface="ＭＳ Ｐゴシック" panose="020B0600070205080204" pitchFamily="50" charset="-128"/>
              <a:ea typeface="ＭＳ Ｐゴシック" panose="020B0600070205080204" pitchFamily="50" charset="-128"/>
            </a:endParaRPr>
          </a:p>
          <a:p>
            <a:pPr marL="342900" lvl="0" indent="-342900" algn="l">
              <a:buFont typeface="Arial" panose="020B0604020202020204" pitchFamily="34" charset="0"/>
              <a:buChar char="•"/>
            </a:pPr>
            <a:r>
              <a:rPr lang="ja-JP" altLang="ja-JP" sz="3600" dirty="0">
                <a:solidFill>
                  <a:srgbClr val="00B050"/>
                </a:solidFill>
                <a:latin typeface="ＭＳ Ｐゴシック" panose="020B0600070205080204" pitchFamily="50" charset="-128"/>
                <a:ea typeface="ＭＳ Ｐゴシック" panose="020B0600070205080204" pitchFamily="50" charset="-128"/>
              </a:rPr>
              <a:t>社会性は集団の中ではなく、家庭の中で育つ</a:t>
            </a:r>
          </a:p>
          <a:p>
            <a:pPr marL="342900" indent="-342900" algn="l">
              <a:buFont typeface="Arial" panose="020B0604020202020204" pitchFamily="34" charset="0"/>
              <a:buChar char="•"/>
            </a:pPr>
            <a:endParaRPr kumimoji="1" lang="ja-JP" altLang="en-US" sz="36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021821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524000" y="692331"/>
            <a:ext cx="9879874" cy="5943600"/>
          </a:xfrm>
        </p:spPr>
        <p:txBody>
          <a:bodyPr>
            <a:normAutofit/>
          </a:bodyPr>
          <a:lstStyle/>
          <a:p>
            <a:endParaRPr lang="en-US" altLang="ja-JP" sz="5400" dirty="0">
              <a:solidFill>
                <a:srgbClr val="FF0000"/>
              </a:solidFill>
              <a:latin typeface="ＭＳ Ｐゴシック" panose="020B0600070205080204" pitchFamily="50" charset="-128"/>
              <a:ea typeface="ＭＳ Ｐゴシック" panose="020B0600070205080204" pitchFamily="50" charset="-128"/>
            </a:endParaRPr>
          </a:p>
          <a:p>
            <a:r>
              <a:rPr lang="ja-JP" altLang="en-US" sz="5400" dirty="0">
                <a:solidFill>
                  <a:srgbClr val="FF0000"/>
                </a:solidFill>
                <a:latin typeface="ＭＳ Ｐゴシック" panose="020B0600070205080204" pitchFamily="50" charset="-128"/>
                <a:ea typeface="ＭＳ Ｐゴシック" panose="020B0600070205080204" pitchFamily="50" charset="-128"/>
              </a:rPr>
              <a:t>「ポリヴェ</a:t>
            </a:r>
            <a:r>
              <a:rPr lang="en-US" altLang="ja-JP" sz="5400" dirty="0">
                <a:solidFill>
                  <a:srgbClr val="FF0000"/>
                </a:solidFill>
                <a:latin typeface="ＭＳ Ｐゴシック" panose="020B0600070205080204" pitchFamily="50" charset="-128"/>
                <a:ea typeface="ＭＳ Ｐゴシック" panose="020B0600070205080204" pitchFamily="50" charset="-128"/>
              </a:rPr>
              <a:t>―</a:t>
            </a:r>
            <a:r>
              <a:rPr lang="ja-JP" altLang="en-US" sz="5400" dirty="0">
                <a:solidFill>
                  <a:srgbClr val="FF0000"/>
                </a:solidFill>
                <a:latin typeface="ＭＳ Ｐゴシック" panose="020B0600070205080204" pitchFamily="50" charset="-128"/>
                <a:ea typeface="ＭＳ Ｐゴシック" panose="020B0600070205080204" pitchFamily="50" charset="-128"/>
              </a:rPr>
              <a:t>ガル理論を読む」</a:t>
            </a:r>
            <a:endParaRPr lang="en-US" altLang="ja-JP" sz="5400" dirty="0">
              <a:solidFill>
                <a:srgbClr val="FF0000"/>
              </a:solidFill>
              <a:latin typeface="ＭＳ Ｐゴシック" panose="020B0600070205080204" pitchFamily="50" charset="-128"/>
              <a:ea typeface="ＭＳ Ｐゴシック" panose="020B0600070205080204" pitchFamily="50" charset="-128"/>
            </a:endParaRPr>
          </a:p>
          <a:p>
            <a:r>
              <a:rPr lang="ja-JP" altLang="ja-JP" sz="4400" dirty="0">
                <a:solidFill>
                  <a:srgbClr val="FF0000"/>
                </a:solidFill>
                <a:latin typeface="ＭＳ Ｐゴシック" panose="020B0600070205080204" pitchFamily="50" charset="-128"/>
                <a:ea typeface="ＭＳ Ｐゴシック" panose="020B0600070205080204" pitchFamily="50" charset="-128"/>
              </a:rPr>
              <a:t>　</a:t>
            </a:r>
            <a:r>
              <a:rPr lang="ja-JP" altLang="en-US" sz="4400" dirty="0">
                <a:solidFill>
                  <a:srgbClr val="FF0000"/>
                </a:solidFill>
                <a:latin typeface="ＭＳ Ｐゴシック" panose="020B0600070205080204" pitchFamily="50" charset="-128"/>
                <a:ea typeface="ＭＳ Ｐゴシック" panose="020B0600070205080204" pitchFamily="50" charset="-128"/>
              </a:rPr>
              <a:t>オンライン講演会</a:t>
            </a:r>
            <a:endParaRPr lang="en-US" altLang="ja-JP" sz="4400" dirty="0">
              <a:solidFill>
                <a:srgbClr val="FF0000"/>
              </a:solidFill>
              <a:latin typeface="ＭＳ Ｐゴシック" panose="020B0600070205080204" pitchFamily="50" charset="-128"/>
              <a:ea typeface="ＭＳ Ｐゴシック" panose="020B0600070205080204" pitchFamily="50" charset="-128"/>
            </a:endParaRPr>
          </a:p>
          <a:p>
            <a:r>
              <a:rPr lang="ja-JP" altLang="ja-JP" sz="4400" dirty="0">
                <a:solidFill>
                  <a:srgbClr val="002060"/>
                </a:solidFill>
                <a:latin typeface="ＭＳ Ｐゴシック" panose="020B0600070205080204" pitchFamily="50" charset="-128"/>
                <a:ea typeface="ＭＳ Ｐゴシック" panose="020B0600070205080204" pitchFamily="50" charset="-128"/>
              </a:rPr>
              <a:t>　</a:t>
            </a:r>
            <a:endParaRPr lang="en-US" altLang="ja-JP" sz="4400" dirty="0">
              <a:latin typeface="ＭＳ Ｐゴシック" panose="020B0600070205080204" pitchFamily="50" charset="-128"/>
              <a:ea typeface="ＭＳ Ｐゴシック" panose="020B0600070205080204" pitchFamily="50" charset="-128"/>
            </a:endParaRPr>
          </a:p>
          <a:p>
            <a:r>
              <a:rPr lang="ja-JP" altLang="en-US" sz="4400" dirty="0">
                <a:solidFill>
                  <a:srgbClr val="00B050"/>
                </a:solidFill>
                <a:latin typeface="ＭＳ Ｐゴシック" panose="020B0600070205080204" pitchFamily="50" charset="-128"/>
                <a:ea typeface="ＭＳ Ｐゴシック" panose="020B0600070205080204" pitchFamily="50" charset="-128"/>
              </a:rPr>
              <a:t>津田真人</a:t>
            </a:r>
            <a:endParaRPr lang="en-US" altLang="ja-JP" sz="4400" dirty="0">
              <a:solidFill>
                <a:srgbClr val="00B050"/>
              </a:solidFill>
              <a:latin typeface="ＭＳ Ｐゴシック" panose="020B0600070205080204" pitchFamily="50" charset="-128"/>
              <a:ea typeface="ＭＳ Ｐゴシック" panose="020B0600070205080204" pitchFamily="50" charset="-128"/>
            </a:endParaRPr>
          </a:p>
          <a:p>
            <a:r>
              <a:rPr lang="en-US" altLang="ja-JP" sz="2800" b="1" dirty="0">
                <a:latin typeface="ＭＳ Ｐゴシック" panose="020B0600070205080204" pitchFamily="50" charset="-128"/>
                <a:ea typeface="ＭＳ Ｐゴシック" panose="020B0600070205080204" pitchFamily="50" charset="-128"/>
              </a:rPr>
              <a:t>2020 </a:t>
            </a:r>
            <a:r>
              <a:rPr lang="en-US" altLang="ja-JP" sz="2800" b="1" dirty="0" err="1">
                <a:latin typeface="ＭＳ Ｐゴシック" panose="020B0600070205080204" pitchFamily="50" charset="-128"/>
                <a:ea typeface="ＭＳ Ｐゴシック" panose="020B0600070205080204" pitchFamily="50" charset="-128"/>
              </a:rPr>
              <a:t>Mahito</a:t>
            </a:r>
            <a:r>
              <a:rPr lang="en-US" altLang="ja-JP" sz="2800" b="1" dirty="0">
                <a:latin typeface="ＭＳ Ｐゴシック" panose="020B0600070205080204" pitchFamily="50" charset="-128"/>
                <a:ea typeface="ＭＳ Ｐゴシック" panose="020B0600070205080204" pitchFamily="50" charset="-128"/>
              </a:rPr>
              <a:t> </a:t>
            </a:r>
            <a:r>
              <a:rPr lang="en-US" altLang="ja-JP" sz="2800" b="1" dirty="0" err="1">
                <a:latin typeface="ＭＳ Ｐゴシック" panose="020B0600070205080204" pitchFamily="50" charset="-128"/>
                <a:ea typeface="ＭＳ Ｐゴシック" panose="020B0600070205080204" pitchFamily="50" charset="-128"/>
              </a:rPr>
              <a:t>Tsuda</a:t>
            </a:r>
            <a:r>
              <a:rPr lang="en-US" altLang="ja-JP" sz="2800" b="1" dirty="0">
                <a:latin typeface="ＭＳ Ｐゴシック" panose="020B0600070205080204" pitchFamily="50" charset="-128"/>
                <a:ea typeface="ＭＳ Ｐゴシック" panose="020B0600070205080204" pitchFamily="50" charset="-128"/>
              </a:rPr>
              <a:t> </a:t>
            </a:r>
            <a:endParaRPr lang="en-US" altLang="ja-JP" sz="4400" dirty="0">
              <a:latin typeface="ＭＳ Ｐゴシック" panose="020B0600070205080204" pitchFamily="50" charset="-128"/>
              <a:ea typeface="ＭＳ Ｐゴシック" panose="020B0600070205080204" pitchFamily="50" charset="-128"/>
            </a:endParaRPr>
          </a:p>
          <a:p>
            <a:r>
              <a:rPr lang="ja-JP" altLang="en-US" sz="4400" dirty="0">
                <a:latin typeface="ＭＳ Ｐゴシック" panose="020B0600070205080204" pitchFamily="50" charset="-128"/>
                <a:ea typeface="ＭＳ Ｐゴシック" panose="020B0600070205080204" pitchFamily="50" charset="-128"/>
              </a:rPr>
              <a:t>（２０２１年２月２３日）</a:t>
            </a:r>
            <a:r>
              <a:rPr lang="ja-JP" altLang="ja-JP" sz="4400" dirty="0">
                <a:latin typeface="ＭＳ Ｐゴシック" panose="020B0600070205080204" pitchFamily="50" charset="-128"/>
                <a:ea typeface="ＭＳ Ｐゴシック" panose="020B0600070205080204" pitchFamily="50" charset="-128"/>
              </a:rPr>
              <a:t>　</a:t>
            </a:r>
          </a:p>
          <a:p>
            <a:endParaRPr kumimoji="1" lang="ja-JP" altLang="en-US" sz="4400" dirty="0">
              <a:latin typeface="ＭＳ Ｐゴシック" panose="020B0600070205080204" pitchFamily="50" charset="-128"/>
              <a:ea typeface="ＭＳ Ｐゴシック" panose="020B0600070205080204" pitchFamily="50" charset="-128"/>
            </a:endParaRPr>
          </a:p>
        </p:txBody>
      </p:sp>
      <p:sp>
        <p:nvSpPr>
          <p:cNvPr id="2" name="スライド番号プレースホルダー 1"/>
          <p:cNvSpPr>
            <a:spLocks noGrp="1"/>
          </p:cNvSpPr>
          <p:nvPr>
            <p:ph type="sldNum" sz="quarter" idx="12"/>
          </p:nvPr>
        </p:nvSpPr>
        <p:spPr/>
        <p:txBody>
          <a:bodyPr/>
          <a:lstStyle/>
          <a:p>
            <a:fld id="{DC0F30EA-423F-449D-A3CC-24E3AB670461}" type="slidenum">
              <a:rPr kumimoji="1" lang="ja-JP" altLang="en-US" smtClean="0"/>
              <a:t>43</a:t>
            </a:fld>
            <a:endParaRPr kumimoji="1" lang="ja-JP" altLang="en-US"/>
          </a:p>
        </p:txBody>
      </p:sp>
      <p:sp>
        <p:nvSpPr>
          <p:cNvPr id="4" name="日付プレースホルダー 3"/>
          <p:cNvSpPr>
            <a:spLocks noGrp="1"/>
          </p:cNvSpPr>
          <p:nvPr>
            <p:ph type="dt" sz="half" idx="10"/>
          </p:nvPr>
        </p:nvSpPr>
        <p:spPr/>
        <p:txBody>
          <a:bodyPr/>
          <a:lstStyle/>
          <a:p>
            <a:r>
              <a:rPr kumimoji="1" lang="en-US" altLang="ja-JP"/>
              <a:t>2022/12/5</a:t>
            </a:r>
            <a:r>
              <a:rPr kumimoji="1" lang="ja-JP" altLang="en-US"/>
              <a:t>十勝むつみのクリニック</a:t>
            </a:r>
          </a:p>
        </p:txBody>
      </p:sp>
    </p:spTree>
    <p:extLst>
      <p:ext uri="{BB962C8B-B14F-4D97-AF65-F5344CB8AC3E}">
        <p14:creationId xmlns:p14="http://schemas.microsoft.com/office/powerpoint/2010/main" val="14136095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B5C1C9CE-423F-4D6A-9CFD-CE23F6BF8D54}" type="slidenum">
              <a:rPr kumimoji="1" lang="ja-JP" altLang="en-US" smtClean="0"/>
              <a:t>44</a:t>
            </a:fld>
            <a:endParaRPr kumimoji="1" lang="ja-JP" altLang="en-US" dirty="0"/>
          </a:p>
        </p:txBody>
      </p:sp>
      <p:pic>
        <p:nvPicPr>
          <p:cNvPr id="2" name="図 1"/>
          <p:cNvPicPr>
            <a:picLocks noChangeAspect="1"/>
          </p:cNvPicPr>
          <p:nvPr/>
        </p:nvPicPr>
        <p:blipFill>
          <a:blip r:embed="rId2"/>
          <a:stretch>
            <a:fillRect/>
          </a:stretch>
        </p:blipFill>
        <p:spPr>
          <a:xfrm>
            <a:off x="378822" y="174392"/>
            <a:ext cx="4943091" cy="6582682"/>
          </a:xfrm>
          <a:prstGeom prst="rect">
            <a:avLst/>
          </a:prstGeom>
        </p:spPr>
      </p:pic>
      <p:pic>
        <p:nvPicPr>
          <p:cNvPr id="6" name="図 5"/>
          <p:cNvPicPr>
            <a:picLocks noChangeAspect="1"/>
          </p:cNvPicPr>
          <p:nvPr/>
        </p:nvPicPr>
        <p:blipFill rotWithShape="1">
          <a:blip r:embed="rId3" cstate="print">
            <a:extLst>
              <a:ext uri="{28A0092B-C50C-407E-A947-70E740481C1C}">
                <a14:useLocalDpi xmlns:a14="http://schemas.microsoft.com/office/drawing/2010/main" val="0"/>
              </a:ext>
            </a:extLst>
          </a:blip>
          <a:srcRect l="8487" t="3453" r="9889" b="53690"/>
          <a:stretch/>
        </p:blipFill>
        <p:spPr>
          <a:xfrm>
            <a:off x="5539084" y="1228113"/>
            <a:ext cx="6417783" cy="4844184"/>
          </a:xfrm>
          <a:prstGeom prst="rect">
            <a:avLst/>
          </a:prstGeom>
        </p:spPr>
      </p:pic>
      <p:sp>
        <p:nvSpPr>
          <p:cNvPr id="3" name="テキスト ボックス 2"/>
          <p:cNvSpPr txBox="1"/>
          <p:nvPr/>
        </p:nvSpPr>
        <p:spPr>
          <a:xfrm>
            <a:off x="6021973" y="457201"/>
            <a:ext cx="5438501" cy="769441"/>
          </a:xfrm>
          <a:prstGeom prst="rect">
            <a:avLst/>
          </a:prstGeom>
          <a:noFill/>
        </p:spPr>
        <p:txBody>
          <a:bodyPr wrap="square" rtlCol="0">
            <a:spAutoFit/>
          </a:bodyPr>
          <a:lstStyle/>
          <a:p>
            <a:r>
              <a:rPr lang="ja-JP" altLang="en-US" sz="4400" dirty="0">
                <a:solidFill>
                  <a:srgbClr val="FF0000"/>
                </a:solidFill>
                <a:latin typeface="ＭＳ Ｐゴシック" panose="020B0600070205080204" pitchFamily="50" charset="-128"/>
                <a:ea typeface="ＭＳ Ｐゴシック" panose="020B0600070205080204" pitchFamily="50" charset="-128"/>
              </a:rPr>
              <a:t>「多重迷走神経理論」</a:t>
            </a:r>
            <a:endParaRPr lang="en-US" altLang="ja-JP" sz="4400" dirty="0">
              <a:solidFill>
                <a:srgbClr val="FF0000"/>
              </a:solidFill>
              <a:latin typeface="ＭＳ Ｐゴシック" panose="020B0600070205080204" pitchFamily="50" charset="-128"/>
              <a:ea typeface="ＭＳ Ｐゴシック" panose="020B0600070205080204" pitchFamily="50" charset="-128"/>
            </a:endParaRPr>
          </a:p>
        </p:txBody>
      </p:sp>
      <p:sp>
        <p:nvSpPr>
          <p:cNvPr id="5" name="テキスト ボックス 4"/>
          <p:cNvSpPr txBox="1"/>
          <p:nvPr/>
        </p:nvSpPr>
        <p:spPr>
          <a:xfrm>
            <a:off x="7196330" y="6207221"/>
            <a:ext cx="3249608" cy="307777"/>
          </a:xfrm>
          <a:prstGeom prst="rect">
            <a:avLst/>
          </a:prstGeom>
          <a:noFill/>
        </p:spPr>
        <p:txBody>
          <a:bodyPr wrap="none" rtlCol="0">
            <a:spAutoFit/>
          </a:bodyPr>
          <a:lstStyle/>
          <a:p>
            <a:r>
              <a:rPr kumimoji="1" lang="ja-JP" altLang="en-US" sz="1400" dirty="0">
                <a:latin typeface="ＭＳ Ｐゴシック" panose="020B0600070205080204" pitchFamily="50" charset="-128"/>
                <a:ea typeface="ＭＳ Ｐゴシック" panose="020B0600070205080204" pitchFamily="50" charset="-128"/>
              </a:rPr>
              <a:t>「今ここ」神経系エクササイズ（浅井咲子）</a:t>
            </a:r>
          </a:p>
        </p:txBody>
      </p:sp>
      <p:sp>
        <p:nvSpPr>
          <p:cNvPr id="7" name="テキスト ボックス 6"/>
          <p:cNvSpPr txBox="1"/>
          <p:nvPr/>
        </p:nvSpPr>
        <p:spPr>
          <a:xfrm>
            <a:off x="10240736" y="2819402"/>
            <a:ext cx="1826141" cy="646331"/>
          </a:xfrm>
          <a:prstGeom prst="rect">
            <a:avLst/>
          </a:prstGeom>
          <a:noFill/>
        </p:spPr>
        <p:txBody>
          <a:bodyPr wrap="none" rtlCol="0">
            <a:spAutoFit/>
          </a:bodyPr>
          <a:lstStyle/>
          <a:p>
            <a:r>
              <a:rPr lang="ja-JP" altLang="ja-JP" dirty="0">
                <a:solidFill>
                  <a:srgbClr val="FF9933"/>
                </a:solidFill>
                <a:latin typeface="ＭＳ Ｐゴシック" panose="020B0600070205080204" pitchFamily="50" charset="-128"/>
                <a:ea typeface="ＭＳ Ｐゴシック" panose="020B0600070205080204" pitchFamily="50" charset="-128"/>
              </a:rPr>
              <a:t>戦う逃</a:t>
            </a:r>
            <a:r>
              <a:rPr lang="ja-JP" altLang="en-US" dirty="0">
                <a:solidFill>
                  <a:srgbClr val="FF9933"/>
                </a:solidFill>
                <a:latin typeface="ＭＳ Ｐゴシック" panose="020B0600070205080204" pitchFamily="50" charset="-128"/>
                <a:ea typeface="ＭＳ Ｐゴシック" panose="020B0600070205080204" pitchFamily="50" charset="-128"/>
              </a:rPr>
              <a:t>げ</a:t>
            </a:r>
            <a:r>
              <a:rPr lang="ja-JP" altLang="ja-JP" dirty="0">
                <a:solidFill>
                  <a:srgbClr val="FF9933"/>
                </a:solidFill>
                <a:latin typeface="ＭＳ Ｐゴシック" panose="020B0600070205080204" pitchFamily="50" charset="-128"/>
                <a:ea typeface="ＭＳ Ｐゴシック" panose="020B0600070205080204" pitchFamily="50" charset="-128"/>
              </a:rPr>
              <a:t>るモード</a:t>
            </a:r>
            <a:endParaRPr lang="en-US" altLang="ja-JP" dirty="0">
              <a:solidFill>
                <a:srgbClr val="FF9933"/>
              </a:solidFill>
              <a:latin typeface="ＭＳ Ｐゴシック" panose="020B0600070205080204" pitchFamily="50" charset="-128"/>
              <a:ea typeface="ＭＳ Ｐゴシック" panose="020B0600070205080204" pitchFamily="50" charset="-128"/>
            </a:endParaRPr>
          </a:p>
          <a:p>
            <a:r>
              <a:rPr lang="ja-JP" altLang="ja-JP" dirty="0">
                <a:solidFill>
                  <a:srgbClr val="FF9933"/>
                </a:solidFill>
                <a:latin typeface="ＭＳ Ｐゴシック" panose="020B0600070205080204" pitchFamily="50" charset="-128"/>
                <a:ea typeface="ＭＳ Ｐゴシック" panose="020B0600070205080204" pitchFamily="50" charset="-128"/>
              </a:rPr>
              <a:t>緊張や興奮</a:t>
            </a:r>
            <a:endParaRPr kumimoji="1" lang="ja-JP" altLang="en-US" dirty="0">
              <a:solidFill>
                <a:srgbClr val="FF9933"/>
              </a:solidFill>
              <a:latin typeface="ＭＳ Ｐゴシック" panose="020B0600070205080204" pitchFamily="50" charset="-128"/>
              <a:ea typeface="ＭＳ Ｐゴシック" panose="020B0600070205080204" pitchFamily="50" charset="-128"/>
            </a:endParaRPr>
          </a:p>
        </p:txBody>
      </p:sp>
      <p:sp>
        <p:nvSpPr>
          <p:cNvPr id="8" name="テキスト ボックス 7"/>
          <p:cNvSpPr txBox="1"/>
          <p:nvPr/>
        </p:nvSpPr>
        <p:spPr>
          <a:xfrm>
            <a:off x="5189760" y="5428163"/>
            <a:ext cx="1680268" cy="923330"/>
          </a:xfrm>
          <a:prstGeom prst="rect">
            <a:avLst/>
          </a:prstGeom>
          <a:noFill/>
        </p:spPr>
        <p:txBody>
          <a:bodyPr wrap="none" rtlCol="0">
            <a:spAutoFit/>
          </a:bodyPr>
          <a:lstStyle/>
          <a:p>
            <a:r>
              <a:rPr lang="ja-JP" altLang="ja-JP" b="1" dirty="0">
                <a:solidFill>
                  <a:srgbClr val="226825"/>
                </a:solidFill>
                <a:latin typeface="ＭＳ Ｐゴシック" panose="020B0600070205080204" pitchFamily="50" charset="-128"/>
                <a:ea typeface="ＭＳ Ｐゴシック" panose="020B0600070205080204" pitchFamily="50" charset="-128"/>
              </a:rPr>
              <a:t>つながりモード</a:t>
            </a:r>
            <a:endParaRPr lang="en-US" altLang="ja-JP" b="1" dirty="0">
              <a:solidFill>
                <a:srgbClr val="226825"/>
              </a:solidFill>
              <a:latin typeface="ＭＳ Ｐゴシック" panose="020B0600070205080204" pitchFamily="50" charset="-128"/>
              <a:ea typeface="ＭＳ Ｐゴシック" panose="020B0600070205080204" pitchFamily="50" charset="-128"/>
            </a:endParaRPr>
          </a:p>
          <a:p>
            <a:r>
              <a:rPr lang="ja-JP" altLang="ja-JP" b="1" dirty="0">
                <a:solidFill>
                  <a:srgbClr val="226825"/>
                </a:solidFill>
                <a:latin typeface="ＭＳ Ｐゴシック" panose="020B0600070205080204" pitchFamily="50" charset="-128"/>
                <a:ea typeface="ＭＳ Ｐゴシック" panose="020B0600070205080204" pitchFamily="50" charset="-128"/>
              </a:rPr>
              <a:t>誰かとつながる</a:t>
            </a:r>
            <a:endParaRPr lang="en-US" altLang="ja-JP" b="1" dirty="0">
              <a:solidFill>
                <a:srgbClr val="226825"/>
              </a:solidFill>
              <a:latin typeface="ＭＳ Ｐゴシック" panose="020B0600070205080204" pitchFamily="50" charset="-128"/>
              <a:ea typeface="ＭＳ Ｐゴシック" panose="020B0600070205080204" pitchFamily="50" charset="-128"/>
            </a:endParaRPr>
          </a:p>
          <a:p>
            <a:r>
              <a:rPr lang="ja-JP" altLang="en-US" b="1" dirty="0">
                <a:solidFill>
                  <a:srgbClr val="226825"/>
                </a:solidFill>
                <a:latin typeface="ＭＳ Ｐゴシック" panose="020B0600070205080204" pitchFamily="50" charset="-128"/>
                <a:ea typeface="ＭＳ Ｐゴシック" panose="020B0600070205080204" pitchFamily="50" charset="-128"/>
              </a:rPr>
              <a:t>何かとつながる</a:t>
            </a:r>
            <a:endParaRPr kumimoji="1" lang="ja-JP" altLang="en-US" b="1" dirty="0">
              <a:solidFill>
                <a:srgbClr val="226825"/>
              </a:solidFill>
              <a:latin typeface="ＭＳ Ｐゴシック" panose="020B0600070205080204" pitchFamily="50" charset="-128"/>
              <a:ea typeface="ＭＳ Ｐゴシック" panose="020B0600070205080204" pitchFamily="50" charset="-128"/>
            </a:endParaRPr>
          </a:p>
        </p:txBody>
      </p:sp>
      <p:sp>
        <p:nvSpPr>
          <p:cNvPr id="9" name="テキスト ボックス 8"/>
          <p:cNvSpPr txBox="1"/>
          <p:nvPr/>
        </p:nvSpPr>
        <p:spPr>
          <a:xfrm>
            <a:off x="10402603" y="5527314"/>
            <a:ext cx="1904689" cy="923330"/>
          </a:xfrm>
          <a:prstGeom prst="rect">
            <a:avLst/>
          </a:prstGeom>
          <a:noFill/>
        </p:spPr>
        <p:txBody>
          <a:bodyPr wrap="none" rtlCol="0">
            <a:spAutoFit/>
          </a:bodyPr>
          <a:lstStyle/>
          <a:p>
            <a:r>
              <a:rPr lang="ja-JP" altLang="ja-JP" b="1" dirty="0">
                <a:solidFill>
                  <a:srgbClr val="6666FF"/>
                </a:solidFill>
                <a:latin typeface="ＭＳ Ｐゴシック" panose="020B0600070205080204" pitchFamily="50" charset="-128"/>
                <a:ea typeface="ＭＳ Ｐゴシック" panose="020B0600070205080204" pitchFamily="50" charset="-128"/>
              </a:rPr>
              <a:t>休む食べるモード</a:t>
            </a:r>
            <a:endParaRPr lang="en-US" altLang="ja-JP" b="1" dirty="0">
              <a:solidFill>
                <a:srgbClr val="6666FF"/>
              </a:solidFill>
              <a:latin typeface="ＭＳ Ｐゴシック" panose="020B0600070205080204" pitchFamily="50" charset="-128"/>
              <a:ea typeface="ＭＳ Ｐゴシック" panose="020B0600070205080204" pitchFamily="50" charset="-128"/>
            </a:endParaRPr>
          </a:p>
          <a:p>
            <a:r>
              <a:rPr lang="ja-JP" altLang="ja-JP" b="1" dirty="0">
                <a:solidFill>
                  <a:srgbClr val="6666FF"/>
                </a:solidFill>
                <a:latin typeface="ＭＳ Ｐゴシック" panose="020B0600070205080204" pitchFamily="50" charset="-128"/>
                <a:ea typeface="ＭＳ Ｐゴシック" panose="020B0600070205080204" pitchFamily="50" charset="-128"/>
              </a:rPr>
              <a:t>一人でリラックス</a:t>
            </a:r>
            <a:endParaRPr lang="en-US" altLang="ja-JP" b="1" dirty="0">
              <a:solidFill>
                <a:srgbClr val="6666FF"/>
              </a:solidFill>
              <a:latin typeface="ＭＳ Ｐゴシック" panose="020B0600070205080204" pitchFamily="50" charset="-128"/>
              <a:ea typeface="ＭＳ Ｐゴシック" panose="020B0600070205080204" pitchFamily="50" charset="-128"/>
            </a:endParaRPr>
          </a:p>
          <a:p>
            <a:r>
              <a:rPr kumimoji="1" lang="ja-JP" altLang="en-US" b="1" dirty="0">
                <a:solidFill>
                  <a:srgbClr val="6666FF"/>
                </a:solidFill>
                <a:latin typeface="ＭＳ Ｐゴシック" panose="020B0600070205080204" pitchFamily="50" charset="-128"/>
                <a:ea typeface="ＭＳ Ｐゴシック" panose="020B0600070205080204" pitchFamily="50" charset="-128"/>
              </a:rPr>
              <a:t>静かにリラックス</a:t>
            </a:r>
          </a:p>
        </p:txBody>
      </p:sp>
      <p:sp>
        <p:nvSpPr>
          <p:cNvPr id="10" name="テキスト ボックス 9"/>
          <p:cNvSpPr txBox="1"/>
          <p:nvPr/>
        </p:nvSpPr>
        <p:spPr>
          <a:xfrm>
            <a:off x="9480085" y="1598855"/>
            <a:ext cx="2574744" cy="646331"/>
          </a:xfrm>
          <a:prstGeom prst="rect">
            <a:avLst/>
          </a:prstGeom>
          <a:noFill/>
        </p:spPr>
        <p:txBody>
          <a:bodyPr wrap="none" rtlCol="0">
            <a:spAutoFit/>
          </a:bodyPr>
          <a:lstStyle/>
          <a:p>
            <a:r>
              <a:rPr lang="ja-JP" altLang="en-US" dirty="0">
                <a:solidFill>
                  <a:srgbClr val="7030A0"/>
                </a:solidFill>
                <a:latin typeface="ＭＳ Ｐゴシック" panose="020B0600070205080204" pitchFamily="50" charset="-128"/>
                <a:ea typeface="ＭＳ Ｐゴシック" panose="020B0600070205080204" pitchFamily="50" charset="-128"/>
              </a:rPr>
              <a:t>動けなくなるモード</a:t>
            </a:r>
            <a:endParaRPr lang="en-US" altLang="ja-JP" dirty="0">
              <a:solidFill>
                <a:srgbClr val="7030A0"/>
              </a:solidFill>
              <a:latin typeface="ＭＳ Ｐゴシック" panose="020B0600070205080204" pitchFamily="50" charset="-128"/>
              <a:ea typeface="ＭＳ Ｐゴシック" panose="020B0600070205080204" pitchFamily="50" charset="-128"/>
            </a:endParaRPr>
          </a:p>
          <a:p>
            <a:r>
              <a:rPr lang="ja-JP" altLang="en-US" dirty="0">
                <a:solidFill>
                  <a:srgbClr val="7030A0"/>
                </a:solidFill>
                <a:latin typeface="ＭＳ Ｐゴシック" panose="020B0600070205080204" pitchFamily="50" charset="-128"/>
                <a:ea typeface="ＭＳ Ｐゴシック" panose="020B0600070205080204" pitchFamily="50" charset="-128"/>
              </a:rPr>
              <a:t>凍りつき→シャットダウン</a:t>
            </a:r>
            <a:endParaRPr kumimoji="1" lang="ja-JP" altLang="en-US" dirty="0">
              <a:solidFill>
                <a:srgbClr val="7030A0"/>
              </a:solidFill>
              <a:latin typeface="ＭＳ Ｐゴシック" panose="020B0600070205080204" pitchFamily="50" charset="-128"/>
              <a:ea typeface="ＭＳ Ｐゴシック" panose="020B0600070205080204" pitchFamily="50" charset="-128"/>
            </a:endParaRPr>
          </a:p>
        </p:txBody>
      </p:sp>
      <p:sp>
        <p:nvSpPr>
          <p:cNvPr id="11" name="テキスト ボックス 10"/>
          <p:cNvSpPr txBox="1"/>
          <p:nvPr/>
        </p:nvSpPr>
        <p:spPr>
          <a:xfrm>
            <a:off x="1303018" y="6488978"/>
            <a:ext cx="2276585" cy="276999"/>
          </a:xfrm>
          <a:prstGeom prst="rect">
            <a:avLst/>
          </a:prstGeom>
          <a:noFill/>
        </p:spPr>
        <p:txBody>
          <a:bodyPr wrap="none" rtlCol="0">
            <a:spAutoFit/>
          </a:bodyPr>
          <a:lstStyle/>
          <a:p>
            <a:r>
              <a:rPr kumimoji="1" lang="ja-JP" altLang="en-US" sz="1200" b="1" dirty="0">
                <a:latin typeface="ＭＳ Ｐゴシック" panose="020B0600070205080204" pitchFamily="50" charset="-128"/>
                <a:ea typeface="ＭＳ Ｐゴシック" panose="020B0600070205080204" pitchFamily="50" charset="-128"/>
              </a:rPr>
              <a:t>メンタルサポート　</a:t>
            </a:r>
            <a:r>
              <a:rPr kumimoji="1" lang="en-US" altLang="ja-JP" sz="1200" b="1" dirty="0">
                <a:latin typeface="ＭＳ Ｐゴシック" panose="020B0600070205080204" pitchFamily="50" charset="-128"/>
                <a:ea typeface="ＭＳ Ｐゴシック" panose="020B0600070205080204" pitchFamily="50" charset="-128"/>
              </a:rPr>
              <a:t>Balance</a:t>
            </a:r>
            <a:r>
              <a:rPr kumimoji="1" lang="ja-JP" altLang="en-US" sz="1200" b="1" dirty="0">
                <a:latin typeface="ＭＳ Ｐゴシック" panose="020B0600070205080204" pitchFamily="50" charset="-128"/>
                <a:ea typeface="ＭＳ Ｐゴシック" panose="020B0600070205080204" pitchFamily="50" charset="-128"/>
              </a:rPr>
              <a:t>　</a:t>
            </a:r>
            <a:r>
              <a:rPr kumimoji="1" lang="en-US" altLang="ja-JP" sz="1200" b="1" dirty="0">
                <a:latin typeface="ＭＳ Ｐゴシック" panose="020B0600070205080204" pitchFamily="50" charset="-128"/>
                <a:ea typeface="ＭＳ Ｐゴシック" panose="020B0600070205080204" pitchFamily="50" charset="-128"/>
              </a:rPr>
              <a:t>2019</a:t>
            </a:r>
            <a:endParaRPr kumimoji="1" lang="ja-JP" altLang="en-US" sz="1200" b="1" dirty="0">
              <a:latin typeface="ＭＳ Ｐゴシック" panose="020B0600070205080204" pitchFamily="50" charset="-128"/>
              <a:ea typeface="ＭＳ Ｐゴシック" panose="020B0600070205080204" pitchFamily="50" charset="-128"/>
            </a:endParaRPr>
          </a:p>
        </p:txBody>
      </p:sp>
      <p:sp>
        <p:nvSpPr>
          <p:cNvPr id="12" name="日付プレースホルダー 11"/>
          <p:cNvSpPr>
            <a:spLocks noGrp="1"/>
          </p:cNvSpPr>
          <p:nvPr>
            <p:ph type="dt" sz="half" idx="10"/>
          </p:nvPr>
        </p:nvSpPr>
        <p:spPr/>
        <p:txBody>
          <a:bodyPr/>
          <a:lstStyle/>
          <a:p>
            <a:r>
              <a:rPr kumimoji="1" lang="en-US" altLang="ja-JP"/>
              <a:t>2022/12/5</a:t>
            </a:r>
            <a:r>
              <a:rPr kumimoji="1" lang="ja-JP" altLang="en-US"/>
              <a:t>十勝むつみのクリニック</a:t>
            </a:r>
          </a:p>
        </p:txBody>
      </p:sp>
    </p:spTree>
    <p:extLst>
      <p:ext uri="{BB962C8B-B14F-4D97-AF65-F5344CB8AC3E}">
        <p14:creationId xmlns:p14="http://schemas.microsoft.com/office/powerpoint/2010/main" val="34317971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B5C1C9CE-423F-4D6A-9CFD-CE23F6BF8D54}" type="slidenum">
              <a:rPr kumimoji="1" lang="ja-JP" altLang="en-US" smtClean="0"/>
              <a:t>45</a:t>
            </a:fld>
            <a:endParaRPr kumimoji="1" lang="ja-JP" altLang="en-US" dirty="0"/>
          </a:p>
        </p:txBody>
      </p:sp>
      <p:pic>
        <p:nvPicPr>
          <p:cNvPr id="2" name="図 1"/>
          <p:cNvPicPr>
            <a:picLocks noChangeAspect="1"/>
          </p:cNvPicPr>
          <p:nvPr/>
        </p:nvPicPr>
        <p:blipFill>
          <a:blip r:embed="rId2"/>
          <a:stretch>
            <a:fillRect/>
          </a:stretch>
        </p:blipFill>
        <p:spPr>
          <a:xfrm>
            <a:off x="378822" y="174392"/>
            <a:ext cx="4943091" cy="6582682"/>
          </a:xfrm>
          <a:prstGeom prst="rect">
            <a:avLst/>
          </a:prstGeom>
        </p:spPr>
      </p:pic>
      <p:pic>
        <p:nvPicPr>
          <p:cNvPr id="6" name="図 5"/>
          <p:cNvPicPr>
            <a:picLocks noChangeAspect="1"/>
          </p:cNvPicPr>
          <p:nvPr/>
        </p:nvPicPr>
        <p:blipFill rotWithShape="1">
          <a:blip r:embed="rId3" cstate="print">
            <a:extLst>
              <a:ext uri="{28A0092B-C50C-407E-A947-70E740481C1C}">
                <a14:useLocalDpi xmlns:a14="http://schemas.microsoft.com/office/drawing/2010/main" val="0"/>
              </a:ext>
            </a:extLst>
          </a:blip>
          <a:srcRect l="8487" t="3453" r="9889" b="53690"/>
          <a:stretch/>
        </p:blipFill>
        <p:spPr>
          <a:xfrm>
            <a:off x="5539084" y="1228113"/>
            <a:ext cx="6417783" cy="4844184"/>
          </a:xfrm>
          <a:prstGeom prst="rect">
            <a:avLst/>
          </a:prstGeom>
        </p:spPr>
      </p:pic>
      <p:sp>
        <p:nvSpPr>
          <p:cNvPr id="3" name="テキスト ボックス 2"/>
          <p:cNvSpPr txBox="1"/>
          <p:nvPr/>
        </p:nvSpPr>
        <p:spPr>
          <a:xfrm>
            <a:off x="6021973" y="457201"/>
            <a:ext cx="5438501" cy="769441"/>
          </a:xfrm>
          <a:prstGeom prst="rect">
            <a:avLst/>
          </a:prstGeom>
          <a:noFill/>
        </p:spPr>
        <p:txBody>
          <a:bodyPr wrap="square" rtlCol="0">
            <a:spAutoFit/>
          </a:bodyPr>
          <a:lstStyle/>
          <a:p>
            <a:r>
              <a:rPr lang="ja-JP" altLang="en-US" sz="4400" dirty="0">
                <a:solidFill>
                  <a:srgbClr val="FF0000"/>
                </a:solidFill>
                <a:latin typeface="ＭＳ Ｐゴシック" panose="020B0600070205080204" pitchFamily="50" charset="-128"/>
                <a:ea typeface="ＭＳ Ｐゴシック" panose="020B0600070205080204" pitchFamily="50" charset="-128"/>
              </a:rPr>
              <a:t>「多重迷走神経理論」</a:t>
            </a:r>
            <a:endParaRPr lang="en-US" altLang="ja-JP" sz="4400" dirty="0">
              <a:solidFill>
                <a:srgbClr val="FF0000"/>
              </a:solidFill>
              <a:latin typeface="ＭＳ Ｐゴシック" panose="020B0600070205080204" pitchFamily="50" charset="-128"/>
              <a:ea typeface="ＭＳ Ｐゴシック" panose="020B0600070205080204" pitchFamily="50" charset="-128"/>
            </a:endParaRPr>
          </a:p>
        </p:txBody>
      </p:sp>
      <p:sp>
        <p:nvSpPr>
          <p:cNvPr id="5" name="テキスト ボックス 4"/>
          <p:cNvSpPr txBox="1"/>
          <p:nvPr/>
        </p:nvSpPr>
        <p:spPr>
          <a:xfrm>
            <a:off x="7196330" y="6207221"/>
            <a:ext cx="3249608" cy="307777"/>
          </a:xfrm>
          <a:prstGeom prst="rect">
            <a:avLst/>
          </a:prstGeom>
          <a:noFill/>
        </p:spPr>
        <p:txBody>
          <a:bodyPr wrap="none" rtlCol="0">
            <a:spAutoFit/>
          </a:bodyPr>
          <a:lstStyle/>
          <a:p>
            <a:r>
              <a:rPr kumimoji="1" lang="ja-JP" altLang="en-US" sz="1400" dirty="0">
                <a:latin typeface="ＭＳ Ｐゴシック" panose="020B0600070205080204" pitchFamily="50" charset="-128"/>
                <a:ea typeface="ＭＳ Ｐゴシック" panose="020B0600070205080204" pitchFamily="50" charset="-128"/>
              </a:rPr>
              <a:t>「今ここ」神経系エクササイズ（浅井咲子）</a:t>
            </a:r>
          </a:p>
        </p:txBody>
      </p:sp>
      <p:sp>
        <p:nvSpPr>
          <p:cNvPr id="7" name="テキスト ボックス 6"/>
          <p:cNvSpPr txBox="1"/>
          <p:nvPr/>
        </p:nvSpPr>
        <p:spPr>
          <a:xfrm>
            <a:off x="10240736" y="2819402"/>
            <a:ext cx="1826141" cy="646331"/>
          </a:xfrm>
          <a:prstGeom prst="rect">
            <a:avLst/>
          </a:prstGeom>
          <a:noFill/>
        </p:spPr>
        <p:txBody>
          <a:bodyPr wrap="none" rtlCol="0">
            <a:spAutoFit/>
          </a:bodyPr>
          <a:lstStyle/>
          <a:p>
            <a:r>
              <a:rPr lang="ja-JP" altLang="ja-JP" dirty="0">
                <a:solidFill>
                  <a:srgbClr val="FF9933"/>
                </a:solidFill>
                <a:latin typeface="ＭＳ Ｐゴシック" panose="020B0600070205080204" pitchFamily="50" charset="-128"/>
                <a:ea typeface="ＭＳ Ｐゴシック" panose="020B0600070205080204" pitchFamily="50" charset="-128"/>
              </a:rPr>
              <a:t>戦う逃</a:t>
            </a:r>
            <a:r>
              <a:rPr lang="ja-JP" altLang="en-US" dirty="0">
                <a:solidFill>
                  <a:srgbClr val="FF9933"/>
                </a:solidFill>
                <a:latin typeface="ＭＳ Ｐゴシック" panose="020B0600070205080204" pitchFamily="50" charset="-128"/>
                <a:ea typeface="ＭＳ Ｐゴシック" panose="020B0600070205080204" pitchFamily="50" charset="-128"/>
              </a:rPr>
              <a:t>げ</a:t>
            </a:r>
            <a:r>
              <a:rPr lang="ja-JP" altLang="ja-JP" dirty="0">
                <a:solidFill>
                  <a:srgbClr val="FF9933"/>
                </a:solidFill>
                <a:latin typeface="ＭＳ Ｐゴシック" panose="020B0600070205080204" pitchFamily="50" charset="-128"/>
                <a:ea typeface="ＭＳ Ｐゴシック" panose="020B0600070205080204" pitchFamily="50" charset="-128"/>
              </a:rPr>
              <a:t>るモード</a:t>
            </a:r>
            <a:endParaRPr lang="en-US" altLang="ja-JP" dirty="0">
              <a:solidFill>
                <a:srgbClr val="FF9933"/>
              </a:solidFill>
              <a:latin typeface="ＭＳ Ｐゴシック" panose="020B0600070205080204" pitchFamily="50" charset="-128"/>
              <a:ea typeface="ＭＳ Ｐゴシック" panose="020B0600070205080204" pitchFamily="50" charset="-128"/>
            </a:endParaRPr>
          </a:p>
          <a:p>
            <a:r>
              <a:rPr lang="ja-JP" altLang="ja-JP" dirty="0">
                <a:solidFill>
                  <a:srgbClr val="FF9933"/>
                </a:solidFill>
                <a:latin typeface="ＭＳ Ｐゴシック" panose="020B0600070205080204" pitchFamily="50" charset="-128"/>
                <a:ea typeface="ＭＳ Ｐゴシック" panose="020B0600070205080204" pitchFamily="50" charset="-128"/>
              </a:rPr>
              <a:t>緊張や興奮</a:t>
            </a:r>
            <a:endParaRPr kumimoji="1" lang="ja-JP" altLang="en-US" dirty="0">
              <a:solidFill>
                <a:srgbClr val="FF9933"/>
              </a:solidFill>
              <a:latin typeface="ＭＳ Ｐゴシック" panose="020B0600070205080204" pitchFamily="50" charset="-128"/>
              <a:ea typeface="ＭＳ Ｐゴシック" panose="020B0600070205080204" pitchFamily="50" charset="-128"/>
            </a:endParaRPr>
          </a:p>
        </p:txBody>
      </p:sp>
      <p:sp>
        <p:nvSpPr>
          <p:cNvPr id="8" name="テキスト ボックス 7"/>
          <p:cNvSpPr txBox="1"/>
          <p:nvPr/>
        </p:nvSpPr>
        <p:spPr>
          <a:xfrm>
            <a:off x="5189760" y="5428163"/>
            <a:ext cx="1680268" cy="923330"/>
          </a:xfrm>
          <a:prstGeom prst="rect">
            <a:avLst/>
          </a:prstGeom>
          <a:noFill/>
        </p:spPr>
        <p:txBody>
          <a:bodyPr wrap="none" rtlCol="0">
            <a:spAutoFit/>
          </a:bodyPr>
          <a:lstStyle/>
          <a:p>
            <a:r>
              <a:rPr lang="ja-JP" altLang="ja-JP" b="1" dirty="0">
                <a:solidFill>
                  <a:srgbClr val="226825"/>
                </a:solidFill>
                <a:latin typeface="ＭＳ Ｐゴシック" panose="020B0600070205080204" pitchFamily="50" charset="-128"/>
                <a:ea typeface="ＭＳ Ｐゴシック" panose="020B0600070205080204" pitchFamily="50" charset="-128"/>
              </a:rPr>
              <a:t>つながりモード</a:t>
            </a:r>
            <a:endParaRPr lang="en-US" altLang="ja-JP" b="1" dirty="0">
              <a:solidFill>
                <a:srgbClr val="226825"/>
              </a:solidFill>
              <a:latin typeface="ＭＳ Ｐゴシック" panose="020B0600070205080204" pitchFamily="50" charset="-128"/>
              <a:ea typeface="ＭＳ Ｐゴシック" panose="020B0600070205080204" pitchFamily="50" charset="-128"/>
            </a:endParaRPr>
          </a:p>
          <a:p>
            <a:r>
              <a:rPr lang="ja-JP" altLang="ja-JP" b="1" dirty="0">
                <a:solidFill>
                  <a:srgbClr val="226825"/>
                </a:solidFill>
                <a:latin typeface="ＭＳ Ｐゴシック" panose="020B0600070205080204" pitchFamily="50" charset="-128"/>
                <a:ea typeface="ＭＳ Ｐゴシック" panose="020B0600070205080204" pitchFamily="50" charset="-128"/>
              </a:rPr>
              <a:t>誰かと</a:t>
            </a:r>
            <a:r>
              <a:rPr lang="ja-JP" altLang="en-US" b="1" dirty="0">
                <a:solidFill>
                  <a:srgbClr val="226825"/>
                </a:solidFill>
                <a:latin typeface="ＭＳ Ｐゴシック" panose="020B0600070205080204" pitchFamily="50" charset="-128"/>
                <a:ea typeface="ＭＳ Ｐゴシック" panose="020B0600070205080204" pitchFamily="50" charset="-128"/>
              </a:rPr>
              <a:t>触れ合う</a:t>
            </a:r>
            <a:endParaRPr lang="en-US" altLang="ja-JP" b="1" dirty="0">
              <a:solidFill>
                <a:srgbClr val="226825"/>
              </a:solidFill>
              <a:latin typeface="ＭＳ Ｐゴシック" panose="020B0600070205080204" pitchFamily="50" charset="-128"/>
              <a:ea typeface="ＭＳ Ｐゴシック" panose="020B0600070205080204" pitchFamily="50" charset="-128"/>
            </a:endParaRPr>
          </a:p>
          <a:p>
            <a:r>
              <a:rPr lang="ja-JP" altLang="en-US" b="1" dirty="0">
                <a:solidFill>
                  <a:srgbClr val="226825"/>
                </a:solidFill>
                <a:latin typeface="ＭＳ Ｐゴシック" panose="020B0600070205080204" pitchFamily="50" charset="-128"/>
                <a:ea typeface="ＭＳ Ｐゴシック" panose="020B0600070205080204" pitchFamily="50" charset="-128"/>
              </a:rPr>
              <a:t>何かと触れ合う</a:t>
            </a:r>
            <a:endParaRPr kumimoji="1" lang="ja-JP" altLang="en-US" b="1" dirty="0">
              <a:solidFill>
                <a:srgbClr val="226825"/>
              </a:solidFill>
              <a:latin typeface="ＭＳ Ｐゴシック" panose="020B0600070205080204" pitchFamily="50" charset="-128"/>
              <a:ea typeface="ＭＳ Ｐゴシック" panose="020B0600070205080204" pitchFamily="50" charset="-128"/>
            </a:endParaRPr>
          </a:p>
        </p:txBody>
      </p:sp>
      <p:sp>
        <p:nvSpPr>
          <p:cNvPr id="9" name="テキスト ボックス 8"/>
          <p:cNvSpPr txBox="1"/>
          <p:nvPr/>
        </p:nvSpPr>
        <p:spPr>
          <a:xfrm>
            <a:off x="10402603" y="5447802"/>
            <a:ext cx="1806905" cy="923330"/>
          </a:xfrm>
          <a:prstGeom prst="rect">
            <a:avLst/>
          </a:prstGeom>
          <a:noFill/>
        </p:spPr>
        <p:txBody>
          <a:bodyPr wrap="none" rtlCol="0">
            <a:spAutoFit/>
          </a:bodyPr>
          <a:lstStyle/>
          <a:p>
            <a:r>
              <a:rPr lang="ja-JP" altLang="en-US" b="1" dirty="0">
                <a:solidFill>
                  <a:srgbClr val="6666FF"/>
                </a:solidFill>
                <a:latin typeface="ＭＳ Ｐゴシック" panose="020B0600070205080204" pitchFamily="50" charset="-128"/>
                <a:ea typeface="ＭＳ Ｐゴシック" panose="020B0600070205080204" pitchFamily="50" charset="-128"/>
              </a:rPr>
              <a:t>運動</a:t>
            </a:r>
            <a:r>
              <a:rPr lang="ja-JP" altLang="ja-JP" b="1" dirty="0">
                <a:solidFill>
                  <a:srgbClr val="6666FF"/>
                </a:solidFill>
                <a:latin typeface="ＭＳ Ｐゴシック" panose="020B0600070205080204" pitchFamily="50" charset="-128"/>
                <a:ea typeface="ＭＳ Ｐゴシック" panose="020B0600070205080204" pitchFamily="50" charset="-128"/>
              </a:rPr>
              <a:t>モード</a:t>
            </a:r>
            <a:endParaRPr lang="en-US" altLang="ja-JP" b="1" dirty="0">
              <a:solidFill>
                <a:srgbClr val="6666FF"/>
              </a:solidFill>
              <a:latin typeface="ＭＳ Ｐゴシック" panose="020B0600070205080204" pitchFamily="50" charset="-128"/>
              <a:ea typeface="ＭＳ Ｐゴシック" panose="020B0600070205080204" pitchFamily="50" charset="-128"/>
            </a:endParaRPr>
          </a:p>
          <a:p>
            <a:r>
              <a:rPr lang="ja-JP" altLang="ja-JP" b="1" dirty="0">
                <a:solidFill>
                  <a:srgbClr val="6666FF"/>
                </a:solidFill>
                <a:latin typeface="ＭＳ Ｐゴシック" panose="020B0600070205080204" pitchFamily="50" charset="-128"/>
                <a:ea typeface="ＭＳ Ｐゴシック" panose="020B0600070205080204" pitchFamily="50" charset="-128"/>
              </a:rPr>
              <a:t>一人で</a:t>
            </a:r>
            <a:r>
              <a:rPr lang="ja-JP" altLang="en-US" b="1" dirty="0">
                <a:solidFill>
                  <a:srgbClr val="6666FF"/>
                </a:solidFill>
                <a:latin typeface="ＭＳ Ｐゴシック" panose="020B0600070205080204" pitchFamily="50" charset="-128"/>
                <a:ea typeface="ＭＳ Ｐゴシック" panose="020B0600070205080204" pitchFamily="50" charset="-128"/>
              </a:rPr>
              <a:t>軽い運動</a:t>
            </a:r>
            <a:endParaRPr lang="en-US" altLang="ja-JP" b="1" dirty="0">
              <a:solidFill>
                <a:srgbClr val="6666FF"/>
              </a:solidFill>
              <a:latin typeface="ＭＳ Ｐゴシック" panose="020B0600070205080204" pitchFamily="50" charset="-128"/>
              <a:ea typeface="ＭＳ Ｐゴシック" panose="020B0600070205080204" pitchFamily="50" charset="-128"/>
            </a:endParaRPr>
          </a:p>
          <a:p>
            <a:r>
              <a:rPr kumimoji="1" lang="ja-JP" altLang="en-US" b="1" dirty="0">
                <a:solidFill>
                  <a:srgbClr val="6666FF"/>
                </a:solidFill>
                <a:latin typeface="ＭＳ Ｐゴシック" panose="020B0600070205080204" pitchFamily="50" charset="-128"/>
                <a:ea typeface="ＭＳ Ｐゴシック" panose="020B0600070205080204" pitchFamily="50" charset="-128"/>
              </a:rPr>
              <a:t>静かに</a:t>
            </a:r>
            <a:r>
              <a:rPr lang="ja-JP" altLang="en-US" b="1" dirty="0">
                <a:solidFill>
                  <a:srgbClr val="6666FF"/>
                </a:solidFill>
                <a:latin typeface="ＭＳ Ｐゴシック" panose="020B0600070205080204" pitchFamily="50" charset="-128"/>
                <a:ea typeface="ＭＳ Ｐゴシック" panose="020B0600070205080204" pitchFamily="50" charset="-128"/>
              </a:rPr>
              <a:t>ストレッチ</a:t>
            </a:r>
            <a:endParaRPr kumimoji="1" lang="ja-JP" altLang="en-US" b="1" dirty="0">
              <a:solidFill>
                <a:srgbClr val="6666FF"/>
              </a:solidFill>
              <a:latin typeface="ＭＳ Ｐゴシック" panose="020B0600070205080204" pitchFamily="50" charset="-128"/>
              <a:ea typeface="ＭＳ Ｐゴシック" panose="020B0600070205080204" pitchFamily="50" charset="-128"/>
            </a:endParaRPr>
          </a:p>
        </p:txBody>
      </p:sp>
      <p:sp>
        <p:nvSpPr>
          <p:cNvPr id="10" name="テキスト ボックス 9"/>
          <p:cNvSpPr txBox="1"/>
          <p:nvPr/>
        </p:nvSpPr>
        <p:spPr>
          <a:xfrm>
            <a:off x="9480085" y="1598855"/>
            <a:ext cx="2574744" cy="646331"/>
          </a:xfrm>
          <a:prstGeom prst="rect">
            <a:avLst/>
          </a:prstGeom>
          <a:noFill/>
        </p:spPr>
        <p:txBody>
          <a:bodyPr wrap="none" rtlCol="0">
            <a:spAutoFit/>
          </a:bodyPr>
          <a:lstStyle/>
          <a:p>
            <a:r>
              <a:rPr lang="ja-JP" altLang="en-US" dirty="0">
                <a:solidFill>
                  <a:srgbClr val="7030A0"/>
                </a:solidFill>
                <a:latin typeface="ＭＳ Ｐゴシック" panose="020B0600070205080204" pitchFamily="50" charset="-128"/>
                <a:ea typeface="ＭＳ Ｐゴシック" panose="020B0600070205080204" pitchFamily="50" charset="-128"/>
              </a:rPr>
              <a:t>動けなくなるモード</a:t>
            </a:r>
            <a:endParaRPr lang="en-US" altLang="ja-JP" dirty="0">
              <a:solidFill>
                <a:srgbClr val="7030A0"/>
              </a:solidFill>
              <a:latin typeface="ＭＳ Ｐゴシック" panose="020B0600070205080204" pitchFamily="50" charset="-128"/>
              <a:ea typeface="ＭＳ Ｐゴシック" panose="020B0600070205080204" pitchFamily="50" charset="-128"/>
            </a:endParaRPr>
          </a:p>
          <a:p>
            <a:r>
              <a:rPr lang="ja-JP" altLang="en-US" dirty="0">
                <a:solidFill>
                  <a:srgbClr val="7030A0"/>
                </a:solidFill>
                <a:latin typeface="ＭＳ Ｐゴシック" panose="020B0600070205080204" pitchFamily="50" charset="-128"/>
                <a:ea typeface="ＭＳ Ｐゴシック" panose="020B0600070205080204" pitchFamily="50" charset="-128"/>
              </a:rPr>
              <a:t>凍りつき→シャットダウン</a:t>
            </a:r>
            <a:endParaRPr kumimoji="1" lang="ja-JP" altLang="en-US" dirty="0">
              <a:solidFill>
                <a:srgbClr val="7030A0"/>
              </a:solidFill>
              <a:latin typeface="ＭＳ Ｐゴシック" panose="020B0600070205080204" pitchFamily="50" charset="-128"/>
              <a:ea typeface="ＭＳ Ｐゴシック" panose="020B0600070205080204" pitchFamily="50" charset="-128"/>
            </a:endParaRPr>
          </a:p>
        </p:txBody>
      </p:sp>
      <p:sp>
        <p:nvSpPr>
          <p:cNvPr id="11" name="テキスト ボックス 10"/>
          <p:cNvSpPr txBox="1"/>
          <p:nvPr/>
        </p:nvSpPr>
        <p:spPr>
          <a:xfrm>
            <a:off x="1303018" y="6488978"/>
            <a:ext cx="2276585" cy="276999"/>
          </a:xfrm>
          <a:prstGeom prst="rect">
            <a:avLst/>
          </a:prstGeom>
          <a:noFill/>
        </p:spPr>
        <p:txBody>
          <a:bodyPr wrap="none" rtlCol="0">
            <a:spAutoFit/>
          </a:bodyPr>
          <a:lstStyle/>
          <a:p>
            <a:r>
              <a:rPr kumimoji="1" lang="ja-JP" altLang="en-US" sz="1200" b="1" dirty="0">
                <a:latin typeface="ＭＳ Ｐゴシック" panose="020B0600070205080204" pitchFamily="50" charset="-128"/>
                <a:ea typeface="ＭＳ Ｐゴシック" panose="020B0600070205080204" pitchFamily="50" charset="-128"/>
              </a:rPr>
              <a:t>メンタルサポート　</a:t>
            </a:r>
            <a:r>
              <a:rPr kumimoji="1" lang="en-US" altLang="ja-JP" sz="1200" b="1" dirty="0">
                <a:latin typeface="ＭＳ Ｐゴシック" panose="020B0600070205080204" pitchFamily="50" charset="-128"/>
                <a:ea typeface="ＭＳ Ｐゴシック" panose="020B0600070205080204" pitchFamily="50" charset="-128"/>
              </a:rPr>
              <a:t>Balance</a:t>
            </a:r>
            <a:r>
              <a:rPr kumimoji="1" lang="ja-JP" altLang="en-US" sz="1200" b="1" dirty="0">
                <a:latin typeface="ＭＳ Ｐゴシック" panose="020B0600070205080204" pitchFamily="50" charset="-128"/>
                <a:ea typeface="ＭＳ Ｐゴシック" panose="020B0600070205080204" pitchFamily="50" charset="-128"/>
              </a:rPr>
              <a:t>　</a:t>
            </a:r>
            <a:r>
              <a:rPr kumimoji="1" lang="en-US" altLang="ja-JP" sz="1200" b="1" dirty="0">
                <a:latin typeface="ＭＳ Ｐゴシック" panose="020B0600070205080204" pitchFamily="50" charset="-128"/>
                <a:ea typeface="ＭＳ Ｐゴシック" panose="020B0600070205080204" pitchFamily="50" charset="-128"/>
              </a:rPr>
              <a:t>2019</a:t>
            </a:r>
            <a:endParaRPr kumimoji="1" lang="ja-JP" altLang="en-US" sz="1200" b="1" dirty="0">
              <a:latin typeface="ＭＳ Ｐゴシック" panose="020B0600070205080204" pitchFamily="50" charset="-128"/>
              <a:ea typeface="ＭＳ Ｐゴシック" panose="020B0600070205080204" pitchFamily="50" charset="-128"/>
            </a:endParaRPr>
          </a:p>
        </p:txBody>
      </p:sp>
      <p:sp>
        <p:nvSpPr>
          <p:cNvPr id="12" name="日付プレースホルダー 11"/>
          <p:cNvSpPr>
            <a:spLocks noGrp="1"/>
          </p:cNvSpPr>
          <p:nvPr>
            <p:ph type="dt" sz="half" idx="10"/>
          </p:nvPr>
        </p:nvSpPr>
        <p:spPr/>
        <p:txBody>
          <a:bodyPr/>
          <a:lstStyle/>
          <a:p>
            <a:r>
              <a:rPr kumimoji="1" lang="en-US" altLang="ja-JP"/>
              <a:t>2022/12/5</a:t>
            </a:r>
            <a:r>
              <a:rPr kumimoji="1" lang="ja-JP" altLang="en-US"/>
              <a:t>十勝むつみのクリニック</a:t>
            </a:r>
          </a:p>
        </p:txBody>
      </p:sp>
    </p:spTree>
    <p:extLst>
      <p:ext uri="{BB962C8B-B14F-4D97-AF65-F5344CB8AC3E}">
        <p14:creationId xmlns:p14="http://schemas.microsoft.com/office/powerpoint/2010/main" val="37614262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グループ化 16"/>
          <p:cNvGrpSpPr/>
          <p:nvPr/>
        </p:nvGrpSpPr>
        <p:grpSpPr>
          <a:xfrm>
            <a:off x="45405" y="3552908"/>
            <a:ext cx="11671324" cy="3018142"/>
            <a:chOff x="45405" y="3552908"/>
            <a:chExt cx="11671324" cy="3018142"/>
          </a:xfrm>
        </p:grpSpPr>
        <p:pic>
          <p:nvPicPr>
            <p:cNvPr id="2" name="図 1"/>
            <p:cNvPicPr>
              <a:picLocks noChangeAspect="1"/>
            </p:cNvPicPr>
            <p:nvPr/>
          </p:nvPicPr>
          <p:blipFill>
            <a:blip r:embed="rId2"/>
            <a:stretch>
              <a:fillRect/>
            </a:stretch>
          </p:blipFill>
          <p:spPr>
            <a:xfrm>
              <a:off x="45405" y="4165565"/>
              <a:ext cx="3792183" cy="2275311"/>
            </a:xfrm>
            <a:prstGeom prst="rect">
              <a:avLst/>
            </a:prstGeom>
          </p:spPr>
        </p:pic>
        <p:sp>
          <p:nvSpPr>
            <p:cNvPr id="3" name="テキスト ボックス 2"/>
            <p:cNvSpPr txBox="1"/>
            <p:nvPr/>
          </p:nvSpPr>
          <p:spPr>
            <a:xfrm>
              <a:off x="1032244" y="3571107"/>
              <a:ext cx="1491114" cy="523220"/>
            </a:xfrm>
            <a:prstGeom prst="rect">
              <a:avLst/>
            </a:prstGeom>
            <a:noFill/>
          </p:spPr>
          <p:txBody>
            <a:bodyPr wrap="square" rtlCol="0">
              <a:spAutoFit/>
            </a:bodyPr>
            <a:lstStyle/>
            <a:p>
              <a:r>
                <a:rPr kumimoji="1" lang="ja-JP" altLang="en-US" sz="2800" dirty="0">
                  <a:solidFill>
                    <a:srgbClr val="FF0000"/>
                  </a:solidFill>
                  <a:latin typeface="ＭＳ Ｐゴシック" panose="020B0600070205080204" pitchFamily="50" charset="-128"/>
                  <a:ea typeface="ＭＳ Ｐゴシック" panose="020B0600070205080204" pitchFamily="50" charset="-128"/>
                </a:rPr>
                <a:t>高止まり</a:t>
              </a:r>
            </a:p>
          </p:txBody>
        </p:sp>
        <p:pic>
          <p:nvPicPr>
            <p:cNvPr id="4" name="図 3"/>
            <p:cNvPicPr>
              <a:picLocks noChangeAspect="1"/>
            </p:cNvPicPr>
            <p:nvPr/>
          </p:nvPicPr>
          <p:blipFill>
            <a:blip r:embed="rId3"/>
            <a:stretch>
              <a:fillRect/>
            </a:stretch>
          </p:blipFill>
          <p:spPr>
            <a:xfrm>
              <a:off x="3732984" y="4051638"/>
              <a:ext cx="4091668" cy="2494921"/>
            </a:xfrm>
            <a:prstGeom prst="rect">
              <a:avLst/>
            </a:prstGeom>
          </p:spPr>
        </p:pic>
        <p:sp>
          <p:nvSpPr>
            <p:cNvPr id="5" name="テキスト ボックス 4"/>
            <p:cNvSpPr txBox="1"/>
            <p:nvPr/>
          </p:nvSpPr>
          <p:spPr>
            <a:xfrm>
              <a:off x="4874214" y="3552908"/>
              <a:ext cx="1809207" cy="523220"/>
            </a:xfrm>
            <a:prstGeom prst="rect">
              <a:avLst/>
            </a:prstGeom>
            <a:noFill/>
          </p:spPr>
          <p:txBody>
            <a:bodyPr wrap="square" rtlCol="0">
              <a:spAutoFit/>
            </a:bodyPr>
            <a:lstStyle/>
            <a:p>
              <a:r>
                <a:rPr kumimoji="1" lang="ja-JP" altLang="en-US" sz="2800" dirty="0">
                  <a:solidFill>
                    <a:srgbClr val="FF0000"/>
                  </a:solidFill>
                  <a:latin typeface="ＭＳ Ｐゴシック" panose="020B0600070205080204" pitchFamily="50" charset="-128"/>
                  <a:ea typeface="ＭＳ Ｐゴシック" panose="020B0600070205080204" pitchFamily="50" charset="-128"/>
                </a:rPr>
                <a:t>切り替わり</a:t>
              </a:r>
            </a:p>
          </p:txBody>
        </p:sp>
        <p:pic>
          <p:nvPicPr>
            <p:cNvPr id="6" name="図 5"/>
            <p:cNvPicPr>
              <a:picLocks noChangeAspect="1"/>
            </p:cNvPicPr>
            <p:nvPr/>
          </p:nvPicPr>
          <p:blipFill>
            <a:blip r:embed="rId4"/>
            <a:stretch>
              <a:fillRect/>
            </a:stretch>
          </p:blipFill>
          <p:spPr>
            <a:xfrm>
              <a:off x="7824652" y="4076128"/>
              <a:ext cx="3892077" cy="2494922"/>
            </a:xfrm>
            <a:prstGeom prst="rect">
              <a:avLst/>
            </a:prstGeom>
          </p:spPr>
        </p:pic>
        <p:sp>
          <p:nvSpPr>
            <p:cNvPr id="7" name="テキスト ボックス 6"/>
            <p:cNvSpPr txBox="1"/>
            <p:nvPr/>
          </p:nvSpPr>
          <p:spPr>
            <a:xfrm>
              <a:off x="9139748" y="3585382"/>
              <a:ext cx="1261884" cy="523220"/>
            </a:xfrm>
            <a:prstGeom prst="rect">
              <a:avLst/>
            </a:prstGeom>
            <a:noFill/>
          </p:spPr>
          <p:txBody>
            <a:bodyPr wrap="none" rtlCol="0">
              <a:spAutoFit/>
            </a:bodyPr>
            <a:lstStyle/>
            <a:p>
              <a:r>
                <a:rPr lang="ja-JP" altLang="en-US" sz="2800" dirty="0">
                  <a:solidFill>
                    <a:srgbClr val="FF0000"/>
                  </a:solidFill>
                  <a:latin typeface="ＭＳ Ｐゴシック" panose="020B0600070205080204" pitchFamily="50" charset="-128"/>
                  <a:ea typeface="ＭＳ Ｐゴシック" panose="020B0600070205080204" pitchFamily="50" charset="-128"/>
                </a:rPr>
                <a:t>乱高下</a:t>
              </a:r>
              <a:endParaRPr kumimoji="1" lang="ja-JP" altLang="en-US" sz="2800" dirty="0">
                <a:solidFill>
                  <a:srgbClr val="FF0000"/>
                </a:solidFill>
                <a:latin typeface="ＭＳ Ｐゴシック" panose="020B0600070205080204" pitchFamily="50" charset="-128"/>
                <a:ea typeface="ＭＳ Ｐゴシック" panose="020B0600070205080204" pitchFamily="50" charset="-128"/>
              </a:endParaRPr>
            </a:p>
          </p:txBody>
        </p:sp>
      </p:grpSp>
      <p:grpSp>
        <p:nvGrpSpPr>
          <p:cNvPr id="10" name="グループ化 9"/>
          <p:cNvGrpSpPr/>
          <p:nvPr/>
        </p:nvGrpSpPr>
        <p:grpSpPr>
          <a:xfrm>
            <a:off x="294532" y="193261"/>
            <a:ext cx="11739624" cy="3229745"/>
            <a:chOff x="229218" y="1154524"/>
            <a:chExt cx="11739624" cy="3229745"/>
          </a:xfrm>
        </p:grpSpPr>
        <p:pic>
          <p:nvPicPr>
            <p:cNvPr id="11" name="図 10"/>
            <p:cNvPicPr>
              <a:picLocks noChangeAspect="1"/>
            </p:cNvPicPr>
            <p:nvPr/>
          </p:nvPicPr>
          <p:blipFill>
            <a:blip r:embed="rId5"/>
            <a:stretch>
              <a:fillRect/>
            </a:stretch>
          </p:blipFill>
          <p:spPr>
            <a:xfrm>
              <a:off x="229218" y="1898052"/>
              <a:ext cx="4062894" cy="2350105"/>
            </a:xfrm>
            <a:prstGeom prst="rect">
              <a:avLst/>
            </a:prstGeom>
          </p:spPr>
        </p:pic>
        <p:sp>
          <p:nvSpPr>
            <p:cNvPr id="12" name="テキスト ボックス 11"/>
            <p:cNvSpPr txBox="1"/>
            <p:nvPr/>
          </p:nvSpPr>
          <p:spPr>
            <a:xfrm>
              <a:off x="785405" y="1174729"/>
              <a:ext cx="3313067" cy="523220"/>
            </a:xfrm>
            <a:prstGeom prst="rect">
              <a:avLst/>
            </a:prstGeom>
            <a:noFill/>
          </p:spPr>
          <p:txBody>
            <a:bodyPr wrap="square" rtlCol="0">
              <a:spAutoFit/>
            </a:bodyPr>
            <a:lstStyle/>
            <a:p>
              <a:r>
                <a:rPr kumimoji="1" lang="ja-JP" altLang="en-US" sz="2800" dirty="0">
                  <a:latin typeface="ＭＳ Ｐゴシック" panose="020B0600070205080204" pitchFamily="50" charset="-128"/>
                  <a:ea typeface="ＭＳ Ｐゴシック" panose="020B0600070205080204" pitchFamily="50" charset="-128"/>
                </a:rPr>
                <a:t>サバイバルのモデル</a:t>
              </a:r>
            </a:p>
          </p:txBody>
        </p:sp>
        <p:pic>
          <p:nvPicPr>
            <p:cNvPr id="13" name="図 12"/>
            <p:cNvPicPr>
              <a:picLocks noChangeAspect="1"/>
            </p:cNvPicPr>
            <p:nvPr/>
          </p:nvPicPr>
          <p:blipFill>
            <a:blip r:embed="rId6"/>
            <a:stretch>
              <a:fillRect/>
            </a:stretch>
          </p:blipFill>
          <p:spPr>
            <a:xfrm>
              <a:off x="4098472" y="1934936"/>
              <a:ext cx="3844120" cy="2449333"/>
            </a:xfrm>
            <a:prstGeom prst="rect">
              <a:avLst/>
            </a:prstGeom>
          </p:spPr>
        </p:pic>
        <p:sp>
          <p:nvSpPr>
            <p:cNvPr id="14" name="テキスト ボックス 13"/>
            <p:cNvSpPr txBox="1"/>
            <p:nvPr/>
          </p:nvSpPr>
          <p:spPr>
            <a:xfrm>
              <a:off x="5210053" y="1154524"/>
              <a:ext cx="1620957" cy="523220"/>
            </a:xfrm>
            <a:prstGeom prst="rect">
              <a:avLst/>
            </a:prstGeom>
            <a:noFill/>
          </p:spPr>
          <p:txBody>
            <a:bodyPr wrap="none" rtlCol="0">
              <a:spAutoFit/>
            </a:bodyPr>
            <a:lstStyle/>
            <a:p>
              <a:r>
                <a:rPr kumimoji="1" lang="ja-JP" altLang="en-US" sz="2800" dirty="0">
                  <a:latin typeface="ＭＳ Ｐゴシック" panose="020B0600070205080204" pitchFamily="50" charset="-128"/>
                  <a:ea typeface="ＭＳ Ｐゴシック" panose="020B0600070205080204" pitchFamily="50" charset="-128"/>
                </a:rPr>
                <a:t>協働調整</a:t>
              </a:r>
            </a:p>
          </p:txBody>
        </p:sp>
        <p:pic>
          <p:nvPicPr>
            <p:cNvPr id="15" name="図 14"/>
            <p:cNvPicPr>
              <a:picLocks noChangeAspect="1"/>
            </p:cNvPicPr>
            <p:nvPr/>
          </p:nvPicPr>
          <p:blipFill>
            <a:blip r:embed="rId7"/>
            <a:stretch>
              <a:fillRect/>
            </a:stretch>
          </p:blipFill>
          <p:spPr>
            <a:xfrm>
              <a:off x="7744187" y="1812443"/>
              <a:ext cx="4224655" cy="2514676"/>
            </a:xfrm>
            <a:prstGeom prst="rect">
              <a:avLst/>
            </a:prstGeom>
          </p:spPr>
        </p:pic>
        <p:sp>
          <p:nvSpPr>
            <p:cNvPr id="16" name="テキスト ボックス 15"/>
            <p:cNvSpPr txBox="1"/>
            <p:nvPr/>
          </p:nvSpPr>
          <p:spPr>
            <a:xfrm>
              <a:off x="8532974" y="1154524"/>
              <a:ext cx="2266967" cy="523220"/>
            </a:xfrm>
            <a:prstGeom prst="rect">
              <a:avLst/>
            </a:prstGeom>
            <a:noFill/>
          </p:spPr>
          <p:txBody>
            <a:bodyPr wrap="none" rtlCol="0">
              <a:spAutoFit/>
            </a:bodyPr>
            <a:lstStyle/>
            <a:p>
              <a:r>
                <a:rPr kumimoji="1" lang="ja-JP" altLang="en-US" sz="2800" dirty="0">
                  <a:latin typeface="ＭＳ Ｐゴシック" panose="020B0600070205080204" pitchFamily="50" charset="-128"/>
                  <a:ea typeface="ＭＳ Ｐゴシック" panose="020B0600070205080204" pitchFamily="50" charset="-128"/>
                </a:rPr>
                <a:t>二重の気づき</a:t>
              </a:r>
            </a:p>
          </p:txBody>
        </p:sp>
      </p:grpSp>
      <p:sp>
        <p:nvSpPr>
          <p:cNvPr id="8" name="スライド番号プレースホルダー 7"/>
          <p:cNvSpPr>
            <a:spLocks noGrp="1"/>
          </p:cNvSpPr>
          <p:nvPr>
            <p:ph type="sldNum" sz="quarter" idx="12"/>
          </p:nvPr>
        </p:nvSpPr>
        <p:spPr/>
        <p:txBody>
          <a:bodyPr/>
          <a:lstStyle/>
          <a:p>
            <a:fld id="{2F04EF8C-426B-4C46-B1C7-3C8576EEA91E}" type="slidenum">
              <a:rPr kumimoji="1" lang="ja-JP" altLang="en-US" smtClean="0"/>
              <a:t>46</a:t>
            </a:fld>
            <a:endParaRPr kumimoji="1" lang="ja-JP" altLang="en-US"/>
          </a:p>
        </p:txBody>
      </p:sp>
      <p:sp>
        <p:nvSpPr>
          <p:cNvPr id="18" name="テキスト ボックス 17"/>
          <p:cNvSpPr txBox="1"/>
          <p:nvPr/>
        </p:nvSpPr>
        <p:spPr>
          <a:xfrm>
            <a:off x="3914285" y="6531428"/>
            <a:ext cx="4192849" cy="307777"/>
          </a:xfrm>
          <a:prstGeom prst="rect">
            <a:avLst/>
          </a:prstGeom>
          <a:noFill/>
        </p:spPr>
        <p:txBody>
          <a:bodyPr wrap="square" rtlCol="0">
            <a:spAutoFit/>
          </a:bodyPr>
          <a:lstStyle/>
          <a:p>
            <a:r>
              <a:rPr kumimoji="1" lang="ja-JP" altLang="en-US" sz="1400" dirty="0">
                <a:latin typeface="ＭＳ Ｐゴシック" panose="020B0600070205080204" pitchFamily="50" charset="-128"/>
                <a:ea typeface="ＭＳ Ｐゴシック" panose="020B0600070205080204" pitchFamily="50" charset="-128"/>
              </a:rPr>
              <a:t>「</a:t>
            </a:r>
            <a:r>
              <a:rPr lang="ja-JP" altLang="en-US" sz="1400" dirty="0">
                <a:latin typeface="ＭＳ Ｐゴシック" panose="020B0600070205080204" pitchFamily="50" charset="-128"/>
                <a:ea typeface="ＭＳ Ｐゴシック" panose="020B0600070205080204" pitchFamily="50" charset="-128"/>
              </a:rPr>
              <a:t>いごこち</a:t>
            </a:r>
            <a:r>
              <a:rPr kumimoji="1" lang="ja-JP" altLang="en-US" sz="1400" dirty="0">
                <a:latin typeface="ＭＳ Ｐゴシック" panose="020B0600070205080204" pitchFamily="50" charset="-128"/>
                <a:ea typeface="ＭＳ Ｐゴシック" panose="020B0600070205080204" pitchFamily="50" charset="-128"/>
              </a:rPr>
              <a:t>」神経系</a:t>
            </a:r>
            <a:r>
              <a:rPr lang="ja-JP" altLang="en-US" sz="1400" dirty="0">
                <a:latin typeface="ＭＳ Ｐゴシック" panose="020B0600070205080204" pitchFamily="50" charset="-128"/>
                <a:ea typeface="ＭＳ Ｐゴシック" panose="020B0600070205080204" pitchFamily="50" charset="-128"/>
              </a:rPr>
              <a:t>アポローチ</a:t>
            </a:r>
            <a:r>
              <a:rPr kumimoji="1" lang="ja-JP" altLang="en-US" sz="1400" dirty="0">
                <a:latin typeface="ＭＳ Ｐゴシック" panose="020B0600070205080204" pitchFamily="50" charset="-128"/>
                <a:ea typeface="ＭＳ Ｐゴシック" panose="020B0600070205080204" pitchFamily="50" charset="-128"/>
              </a:rPr>
              <a:t>（浅井咲子）　梨の木社</a:t>
            </a:r>
          </a:p>
        </p:txBody>
      </p:sp>
      <p:sp>
        <p:nvSpPr>
          <p:cNvPr id="9" name="日付プレースホルダー 8">
            <a:extLst>
              <a:ext uri="{FF2B5EF4-FFF2-40B4-BE49-F238E27FC236}">
                <a16:creationId xmlns:a16="http://schemas.microsoft.com/office/drawing/2014/main" id="{107BD6DA-FFBA-5F3F-ECCB-622035FEB055}"/>
              </a:ext>
            </a:extLst>
          </p:cNvPr>
          <p:cNvSpPr>
            <a:spLocks noGrp="1"/>
          </p:cNvSpPr>
          <p:nvPr>
            <p:ph type="dt" sz="half" idx="10"/>
          </p:nvPr>
        </p:nvSpPr>
        <p:spPr/>
        <p:txBody>
          <a:bodyPr/>
          <a:lstStyle/>
          <a:p>
            <a:r>
              <a:rPr kumimoji="1" lang="en-US" altLang="ja-JP"/>
              <a:t>2022/12/5</a:t>
            </a:r>
            <a:r>
              <a:rPr kumimoji="1" lang="ja-JP" altLang="en-US"/>
              <a:t>十勝むつみのクリニック</a:t>
            </a:r>
          </a:p>
        </p:txBody>
      </p:sp>
    </p:spTree>
    <p:extLst>
      <p:ext uri="{BB962C8B-B14F-4D97-AF65-F5344CB8AC3E}">
        <p14:creationId xmlns:p14="http://schemas.microsoft.com/office/powerpoint/2010/main" val="6938125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9026" y="104503"/>
            <a:ext cx="11809817" cy="836401"/>
          </a:xfrm>
        </p:spPr>
        <p:txBody>
          <a:bodyPr>
            <a:normAutofit/>
          </a:bodyPr>
          <a:lstStyle/>
          <a:p>
            <a:r>
              <a:rPr lang="ja-JP" altLang="en-US" sz="4800" dirty="0">
                <a:latin typeface="ＭＳ Ｐゴシック" panose="020B0600070205080204" pitchFamily="50" charset="-128"/>
                <a:ea typeface="ＭＳ Ｐゴシック" panose="020B0600070205080204" pitchFamily="50" charset="-128"/>
              </a:rPr>
              <a:t>「つながり／ふれあい」が健康をもたらす</a:t>
            </a:r>
            <a:endParaRPr kumimoji="1" lang="ja-JP" altLang="en-US" sz="4800" dirty="0">
              <a:latin typeface="ＭＳ Ｐゴシック" panose="020B0600070205080204" pitchFamily="50" charset="-128"/>
              <a:ea typeface="ＭＳ Ｐゴシック" panose="020B0600070205080204" pitchFamily="50" charset="-128"/>
            </a:endParaRPr>
          </a:p>
        </p:txBody>
      </p:sp>
      <p:sp>
        <p:nvSpPr>
          <p:cNvPr id="3" name="サブタイトル 2"/>
          <p:cNvSpPr>
            <a:spLocks noGrp="1"/>
          </p:cNvSpPr>
          <p:nvPr>
            <p:ph type="subTitle" idx="1"/>
          </p:nvPr>
        </p:nvSpPr>
        <p:spPr>
          <a:xfrm>
            <a:off x="2455821" y="1364973"/>
            <a:ext cx="7907379" cy="5388523"/>
          </a:xfrm>
        </p:spPr>
        <p:txBody>
          <a:bodyPr>
            <a:normAutofit fontScale="85000" lnSpcReduction="20000"/>
          </a:bodyPr>
          <a:lstStyle/>
          <a:p>
            <a:pPr marL="685800" indent="-685800" algn="l">
              <a:buFont typeface="Arial" panose="020B0604020202020204" pitchFamily="34" charset="0"/>
              <a:buChar char="•"/>
            </a:pPr>
            <a:r>
              <a:rPr lang="ja-JP" altLang="en-US" sz="5600" dirty="0">
                <a:solidFill>
                  <a:srgbClr val="00B050"/>
                </a:solidFill>
                <a:latin typeface="ＭＳ Ｐゴシック" panose="020B0600070205080204" pitchFamily="50" charset="-128"/>
                <a:ea typeface="ＭＳ Ｐゴシック" panose="020B0600070205080204" pitchFamily="50" charset="-128"/>
              </a:rPr>
              <a:t>「仲間」「家族」</a:t>
            </a:r>
            <a:r>
              <a:rPr lang="ja-JP" altLang="en-US" sz="5600" dirty="0">
                <a:latin typeface="ＭＳ Ｐゴシック" panose="020B0600070205080204" pitchFamily="50" charset="-128"/>
                <a:ea typeface="ＭＳ Ｐゴシック" panose="020B0600070205080204" pitchFamily="50" charset="-128"/>
              </a:rPr>
              <a:t>との対話</a:t>
            </a:r>
            <a:endParaRPr lang="en-US" altLang="ja-JP" sz="5600" dirty="0">
              <a:latin typeface="ＭＳ Ｐゴシック" panose="020B0600070205080204" pitchFamily="50" charset="-128"/>
              <a:ea typeface="ＭＳ Ｐゴシック" panose="020B0600070205080204" pitchFamily="50" charset="-128"/>
            </a:endParaRPr>
          </a:p>
          <a:p>
            <a:pPr marL="571500" indent="-571500" algn="l">
              <a:buFont typeface="Arial" panose="020B0604020202020204" pitchFamily="34" charset="0"/>
              <a:buChar char="•"/>
            </a:pPr>
            <a:r>
              <a:rPr lang="ja-JP" altLang="en-US" sz="5600" dirty="0">
                <a:latin typeface="ＭＳ Ｐゴシック" panose="020B0600070205080204" pitchFamily="50" charset="-128"/>
                <a:ea typeface="ＭＳ Ｐゴシック" panose="020B0600070205080204" pitchFamily="50" charset="-128"/>
              </a:rPr>
              <a:t>「動物」「植物」との対話</a:t>
            </a:r>
            <a:endParaRPr lang="en-US" altLang="ja-JP" sz="5600" dirty="0">
              <a:latin typeface="ＭＳ Ｐゴシック" panose="020B0600070205080204" pitchFamily="50" charset="-128"/>
              <a:ea typeface="ＭＳ Ｐゴシック" panose="020B0600070205080204" pitchFamily="50" charset="-128"/>
            </a:endParaRPr>
          </a:p>
          <a:p>
            <a:pPr marL="571500" indent="-571500" algn="l">
              <a:buFont typeface="Arial" panose="020B0604020202020204" pitchFamily="34" charset="0"/>
              <a:buChar char="•"/>
            </a:pPr>
            <a:r>
              <a:rPr lang="ja-JP" altLang="en-US" sz="5600" dirty="0">
                <a:solidFill>
                  <a:srgbClr val="7030A0"/>
                </a:solidFill>
                <a:latin typeface="ＭＳ Ｐゴシック" panose="020B0600070205080204" pitchFamily="50" charset="-128"/>
                <a:ea typeface="ＭＳ Ｐゴシック" panose="020B0600070205080204" pitchFamily="50" charset="-128"/>
              </a:rPr>
              <a:t>「自然」「宇宙」</a:t>
            </a:r>
            <a:r>
              <a:rPr lang="ja-JP" altLang="en-US" sz="5600" dirty="0">
                <a:latin typeface="ＭＳ Ｐゴシック" panose="020B0600070205080204" pitchFamily="50" charset="-128"/>
                <a:ea typeface="ＭＳ Ｐゴシック" panose="020B0600070205080204" pitchFamily="50" charset="-128"/>
              </a:rPr>
              <a:t>との対話</a:t>
            </a:r>
            <a:endParaRPr lang="en-US" altLang="ja-JP" sz="5600" dirty="0">
              <a:latin typeface="ＭＳ Ｐゴシック" panose="020B0600070205080204" pitchFamily="50" charset="-128"/>
              <a:ea typeface="ＭＳ Ｐゴシック" panose="020B0600070205080204" pitchFamily="50" charset="-128"/>
            </a:endParaRPr>
          </a:p>
          <a:p>
            <a:pPr marL="571500" indent="-571500" algn="l">
              <a:buFont typeface="Arial" panose="020B0604020202020204" pitchFamily="34" charset="0"/>
              <a:buChar char="•"/>
            </a:pPr>
            <a:r>
              <a:rPr lang="ja-JP" altLang="en-US" sz="5600" dirty="0">
                <a:solidFill>
                  <a:srgbClr val="0070C0"/>
                </a:solidFill>
                <a:latin typeface="ＭＳ Ｐゴシック" panose="020B0600070205080204" pitchFamily="50" charset="-128"/>
                <a:ea typeface="ＭＳ Ｐゴシック" panose="020B0600070205080204" pitchFamily="50" charset="-128"/>
              </a:rPr>
              <a:t>「先祖」「神仏」</a:t>
            </a:r>
            <a:r>
              <a:rPr lang="ja-JP" altLang="en-US" sz="5600" dirty="0">
                <a:latin typeface="ＭＳ Ｐゴシック" panose="020B0600070205080204" pitchFamily="50" charset="-128"/>
                <a:ea typeface="ＭＳ Ｐゴシック" panose="020B0600070205080204" pitchFamily="50" charset="-128"/>
              </a:rPr>
              <a:t>との対話</a:t>
            </a:r>
            <a:endParaRPr lang="en-US" altLang="ja-JP" sz="5600" dirty="0">
              <a:latin typeface="ＭＳ Ｐゴシック" panose="020B0600070205080204" pitchFamily="50" charset="-128"/>
              <a:ea typeface="ＭＳ Ｐゴシック" panose="020B0600070205080204" pitchFamily="50" charset="-128"/>
            </a:endParaRPr>
          </a:p>
          <a:p>
            <a:pPr marL="571500" indent="-571500" algn="l">
              <a:buFont typeface="Arial" panose="020B0604020202020204" pitchFamily="34" charset="0"/>
              <a:buChar char="•"/>
            </a:pPr>
            <a:r>
              <a:rPr lang="ja-JP" altLang="en-US" sz="5600" dirty="0">
                <a:latin typeface="ＭＳ Ｐゴシック" panose="020B0600070205080204" pitchFamily="50" charset="-128"/>
                <a:ea typeface="ＭＳ Ｐゴシック" panose="020B0600070205080204" pitchFamily="50" charset="-128"/>
              </a:rPr>
              <a:t>「古典」「名著」との対話</a:t>
            </a:r>
            <a:endParaRPr lang="en-US" altLang="ja-JP" sz="5600" dirty="0">
              <a:latin typeface="ＭＳ Ｐゴシック" panose="020B0600070205080204" pitchFamily="50" charset="-128"/>
              <a:ea typeface="ＭＳ Ｐゴシック" panose="020B0600070205080204" pitchFamily="50" charset="-128"/>
            </a:endParaRPr>
          </a:p>
          <a:p>
            <a:pPr marL="571500" indent="-571500" algn="l">
              <a:buFont typeface="Arial" panose="020B0604020202020204" pitchFamily="34" charset="0"/>
              <a:buChar char="•"/>
            </a:pPr>
            <a:r>
              <a:rPr lang="ja-JP" altLang="en-US" sz="5600" dirty="0">
                <a:solidFill>
                  <a:srgbClr val="FFC000"/>
                </a:solidFill>
                <a:latin typeface="ＭＳ Ｐゴシック" panose="020B0600070205080204" pitchFamily="50" charset="-128"/>
                <a:ea typeface="ＭＳ Ｐゴシック" panose="020B0600070205080204" pitchFamily="50" charset="-128"/>
              </a:rPr>
              <a:t>「場所」「物質」</a:t>
            </a:r>
            <a:r>
              <a:rPr lang="ja-JP" altLang="en-US" sz="5600" dirty="0">
                <a:latin typeface="ＭＳ Ｐゴシック" panose="020B0600070205080204" pitchFamily="50" charset="-128"/>
                <a:ea typeface="ＭＳ Ｐゴシック" panose="020B0600070205080204" pitchFamily="50" charset="-128"/>
              </a:rPr>
              <a:t>との対話</a:t>
            </a:r>
            <a:endParaRPr lang="en-US" altLang="ja-JP" sz="5600" dirty="0">
              <a:latin typeface="ＭＳ Ｐゴシック" panose="020B0600070205080204" pitchFamily="50" charset="-128"/>
              <a:ea typeface="ＭＳ Ｐゴシック" panose="020B0600070205080204" pitchFamily="50" charset="-128"/>
            </a:endParaRPr>
          </a:p>
          <a:p>
            <a:pPr marL="571500" indent="-571500" algn="l">
              <a:buFont typeface="Arial" panose="020B0604020202020204" pitchFamily="34" charset="0"/>
              <a:buChar char="•"/>
            </a:pPr>
            <a:r>
              <a:rPr lang="ja-JP" altLang="en-US" sz="5600" dirty="0">
                <a:latin typeface="ＭＳ Ｐゴシック" panose="020B0600070205080204" pitchFamily="50" charset="-128"/>
                <a:ea typeface="ＭＳ Ｐゴシック" panose="020B0600070205080204" pitchFamily="50" charset="-128"/>
              </a:rPr>
              <a:t>「概念」「想像」との対話</a:t>
            </a:r>
            <a:endParaRPr lang="en-US" altLang="ja-JP" sz="5600" dirty="0">
              <a:latin typeface="ＭＳ Ｐゴシック" panose="020B0600070205080204" pitchFamily="50" charset="-128"/>
              <a:ea typeface="ＭＳ Ｐゴシック" panose="020B0600070205080204" pitchFamily="50" charset="-128"/>
            </a:endParaRPr>
          </a:p>
          <a:p>
            <a:pPr marL="571500" indent="-571500" algn="l">
              <a:buFont typeface="Arial" panose="020B0604020202020204" pitchFamily="34" charset="0"/>
              <a:buChar char="•"/>
            </a:pPr>
            <a:r>
              <a:rPr lang="ja-JP" altLang="en-US" sz="5600" dirty="0">
                <a:solidFill>
                  <a:srgbClr val="FF0000"/>
                </a:solidFill>
                <a:latin typeface="ＭＳ Ｐゴシック" panose="020B0600070205080204" pitchFamily="50" charset="-128"/>
                <a:ea typeface="ＭＳ Ｐゴシック" panose="020B0600070205080204" pitchFamily="50" charset="-128"/>
              </a:rPr>
              <a:t>「自己」「身体」</a:t>
            </a:r>
            <a:r>
              <a:rPr lang="ja-JP" altLang="en-US" sz="5600" dirty="0">
                <a:latin typeface="ＭＳ Ｐゴシック" panose="020B0600070205080204" pitchFamily="50" charset="-128"/>
                <a:ea typeface="ＭＳ Ｐゴシック" panose="020B0600070205080204" pitchFamily="50" charset="-128"/>
              </a:rPr>
              <a:t>との対話</a:t>
            </a:r>
            <a:endParaRPr lang="en-US" altLang="ja-JP" sz="5600" dirty="0">
              <a:latin typeface="ＭＳ Ｐゴシック" panose="020B0600070205080204" pitchFamily="50" charset="-128"/>
              <a:ea typeface="ＭＳ Ｐゴシック" panose="020B0600070205080204" pitchFamily="50" charset="-128"/>
            </a:endParaRPr>
          </a:p>
          <a:p>
            <a:pPr marL="571500" indent="-571500" algn="l">
              <a:buFont typeface="Arial" panose="020B0604020202020204" pitchFamily="34" charset="0"/>
              <a:buChar char="•"/>
            </a:pPr>
            <a:endParaRPr lang="ja-JP" altLang="ja-JP" sz="4800" dirty="0"/>
          </a:p>
          <a:p>
            <a:endParaRPr lang="ja-JP" altLang="ja-JP" dirty="0"/>
          </a:p>
        </p:txBody>
      </p:sp>
      <p:sp>
        <p:nvSpPr>
          <p:cNvPr id="4" name="スライド番号プレースホルダー 3"/>
          <p:cNvSpPr>
            <a:spLocks noGrp="1"/>
          </p:cNvSpPr>
          <p:nvPr>
            <p:ph type="sldNum" sz="quarter" idx="12"/>
          </p:nvPr>
        </p:nvSpPr>
        <p:spPr/>
        <p:txBody>
          <a:bodyPr/>
          <a:lstStyle/>
          <a:p>
            <a:fld id="{58E70909-AA54-413C-B4A4-65B2E83BDFAE}" type="slidenum">
              <a:rPr kumimoji="1" lang="ja-JP" altLang="en-US" smtClean="0"/>
              <a:t>47</a:t>
            </a:fld>
            <a:endParaRPr kumimoji="1" lang="ja-JP" altLang="en-US"/>
          </a:p>
        </p:txBody>
      </p:sp>
      <p:sp>
        <p:nvSpPr>
          <p:cNvPr id="5" name="日付プレースホルダー 4">
            <a:extLst>
              <a:ext uri="{FF2B5EF4-FFF2-40B4-BE49-F238E27FC236}">
                <a16:creationId xmlns:a16="http://schemas.microsoft.com/office/drawing/2014/main" id="{D36EB5A7-E15A-72A0-1FC0-C2475D51C911}"/>
              </a:ext>
            </a:extLst>
          </p:cNvPr>
          <p:cNvSpPr>
            <a:spLocks noGrp="1"/>
          </p:cNvSpPr>
          <p:nvPr>
            <p:ph type="dt" sz="half" idx="10"/>
          </p:nvPr>
        </p:nvSpPr>
        <p:spPr/>
        <p:txBody>
          <a:bodyPr/>
          <a:lstStyle/>
          <a:p>
            <a:r>
              <a:rPr kumimoji="1" lang="en-US" altLang="ja-JP"/>
              <a:t>2022/12/5</a:t>
            </a:r>
            <a:r>
              <a:rPr kumimoji="1" lang="ja-JP" altLang="en-US"/>
              <a:t>十勝むつみのクリニック</a:t>
            </a:r>
          </a:p>
        </p:txBody>
      </p:sp>
    </p:spTree>
    <p:extLst>
      <p:ext uri="{BB962C8B-B14F-4D97-AF65-F5344CB8AC3E}">
        <p14:creationId xmlns:p14="http://schemas.microsoft.com/office/powerpoint/2010/main" val="10708841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サブタイトル 2"/>
          <p:cNvSpPr txBox="1">
            <a:spLocks/>
          </p:cNvSpPr>
          <p:nvPr/>
        </p:nvSpPr>
        <p:spPr>
          <a:xfrm>
            <a:off x="726393" y="1418603"/>
            <a:ext cx="11066803" cy="515311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endParaRPr lang="ja-JP" altLang="en-US" sz="2800" dirty="0">
              <a:latin typeface="ＭＳ Ｐゴシック" panose="020B0600070205080204" pitchFamily="50" charset="-128"/>
              <a:ea typeface="ＭＳ Ｐゴシック" panose="020B0600070205080204" pitchFamily="50" charset="-128"/>
            </a:endParaRPr>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8389" y="0"/>
            <a:ext cx="9695221" cy="6858000"/>
          </a:xfrm>
          <a:prstGeom prst="rect">
            <a:avLst/>
          </a:prstGeom>
        </p:spPr>
      </p:pic>
      <p:sp>
        <p:nvSpPr>
          <p:cNvPr id="2" name="スライド番号プレースホルダー 1"/>
          <p:cNvSpPr>
            <a:spLocks noGrp="1"/>
          </p:cNvSpPr>
          <p:nvPr>
            <p:ph type="sldNum" sz="quarter" idx="12"/>
          </p:nvPr>
        </p:nvSpPr>
        <p:spPr/>
        <p:txBody>
          <a:bodyPr/>
          <a:lstStyle/>
          <a:p>
            <a:fld id="{58E70909-AA54-413C-B4A4-65B2E83BDFAE}" type="slidenum">
              <a:rPr kumimoji="1" lang="ja-JP" altLang="en-US" smtClean="0"/>
              <a:t>48</a:t>
            </a:fld>
            <a:endParaRPr kumimoji="1" lang="ja-JP" altLang="en-US"/>
          </a:p>
        </p:txBody>
      </p:sp>
      <p:cxnSp>
        <p:nvCxnSpPr>
          <p:cNvPr id="6" name="直線コネクタ 5"/>
          <p:cNvCxnSpPr/>
          <p:nvPr/>
        </p:nvCxnSpPr>
        <p:spPr>
          <a:xfrm flipH="1">
            <a:off x="9905635" y="160564"/>
            <a:ext cx="40821" cy="35596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flipH="1">
            <a:off x="9468596" y="160564"/>
            <a:ext cx="40821" cy="35596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10442121" y="160564"/>
            <a:ext cx="302079" cy="2247900"/>
          </a:xfrm>
          <a:prstGeom prst="rect">
            <a:avLst/>
          </a:prstGeom>
          <a:noFill/>
          <a:ln w="28575">
            <a:solidFill>
              <a:srgbClr val="0052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1213461" y="2141307"/>
            <a:ext cx="553998" cy="3400931"/>
          </a:xfrm>
          <a:prstGeom prst="rect">
            <a:avLst/>
          </a:prstGeom>
          <a:noFill/>
        </p:spPr>
        <p:txBody>
          <a:bodyPr vert="eaVert" wrap="none" rtlCol="0">
            <a:spAutoFit/>
          </a:bodyPr>
          <a:lstStyle/>
          <a:p>
            <a:r>
              <a:rPr kumimoji="1" lang="ja-JP" altLang="en-US" sz="2400" dirty="0">
                <a:latin typeface="ＭＳ Ｐゴシック" panose="020B0600070205080204" pitchFamily="50" charset="-128"/>
                <a:ea typeface="ＭＳ Ｐゴシック" panose="020B0600070205080204" pitchFamily="50" charset="-128"/>
              </a:rPr>
              <a:t>依存症は孤立の病である</a:t>
            </a:r>
          </a:p>
        </p:txBody>
      </p:sp>
      <p:sp>
        <p:nvSpPr>
          <p:cNvPr id="11" name="正方形/長方形 10"/>
          <p:cNvSpPr/>
          <p:nvPr/>
        </p:nvSpPr>
        <p:spPr>
          <a:xfrm>
            <a:off x="11353800" y="1882071"/>
            <a:ext cx="310398" cy="3919402"/>
          </a:xfrm>
          <a:prstGeom prst="rect">
            <a:avLst/>
          </a:prstGeom>
          <a:noFill/>
          <a:ln w="28575">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日付プレースホルダー 2">
            <a:extLst>
              <a:ext uri="{FF2B5EF4-FFF2-40B4-BE49-F238E27FC236}">
                <a16:creationId xmlns:a16="http://schemas.microsoft.com/office/drawing/2014/main" id="{02962C7F-F670-3E71-CCB1-29163562C7D5}"/>
              </a:ext>
            </a:extLst>
          </p:cNvPr>
          <p:cNvSpPr>
            <a:spLocks noGrp="1"/>
          </p:cNvSpPr>
          <p:nvPr>
            <p:ph type="dt" sz="half" idx="10"/>
          </p:nvPr>
        </p:nvSpPr>
        <p:spPr/>
        <p:txBody>
          <a:bodyPr/>
          <a:lstStyle/>
          <a:p>
            <a:r>
              <a:rPr kumimoji="1" lang="en-US" altLang="ja-JP"/>
              <a:t>2022/12/5</a:t>
            </a:r>
            <a:r>
              <a:rPr kumimoji="1" lang="ja-JP" altLang="en-US"/>
              <a:t>十勝むつみのクリニック</a:t>
            </a:r>
          </a:p>
        </p:txBody>
      </p:sp>
    </p:spTree>
    <p:extLst>
      <p:ext uri="{BB962C8B-B14F-4D97-AF65-F5344CB8AC3E}">
        <p14:creationId xmlns:p14="http://schemas.microsoft.com/office/powerpoint/2010/main" val="1899067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テキスト ボックス 54"/>
          <p:cNvSpPr txBox="1"/>
          <p:nvPr/>
        </p:nvSpPr>
        <p:spPr>
          <a:xfrm>
            <a:off x="1489461" y="267255"/>
            <a:ext cx="10360477" cy="923330"/>
          </a:xfrm>
          <a:prstGeom prst="rect">
            <a:avLst/>
          </a:prstGeom>
          <a:noFill/>
        </p:spPr>
        <p:txBody>
          <a:bodyPr wrap="square" rtlCol="0">
            <a:spAutoFit/>
          </a:bodyPr>
          <a:lstStyle/>
          <a:p>
            <a:r>
              <a:rPr kumimoji="1" lang="ja-JP" altLang="en-US" sz="5400" dirty="0">
                <a:latin typeface="ＭＳ Ｐゴシック" panose="020B0600070205080204" pitchFamily="50" charset="-128"/>
                <a:ea typeface="ＭＳ Ｐゴシック" panose="020B0600070205080204" pitchFamily="50" charset="-128"/>
              </a:rPr>
              <a:t>ストレスの</a:t>
            </a:r>
            <a:r>
              <a:rPr lang="ja-JP" altLang="en-US" sz="5400" dirty="0">
                <a:latin typeface="ＭＳ Ｐゴシック" panose="020B0600070205080204" pitchFamily="50" charset="-128"/>
                <a:ea typeface="ＭＳ Ｐゴシック" panose="020B0600070205080204" pitchFamily="50" charset="-128"/>
              </a:rPr>
              <a:t>３</a:t>
            </a:r>
            <a:r>
              <a:rPr kumimoji="1" lang="ja-JP" altLang="en-US" sz="5400" dirty="0">
                <a:latin typeface="ＭＳ Ｐゴシック" panose="020B0600070205080204" pitchFamily="50" charset="-128"/>
                <a:ea typeface="ＭＳ Ｐゴシック" panose="020B0600070205080204" pitchFamily="50" charset="-128"/>
              </a:rPr>
              <a:t>段階論</a:t>
            </a:r>
            <a:r>
              <a:rPr kumimoji="1" lang="ja-JP" altLang="en-US" sz="4400" dirty="0">
                <a:latin typeface="ＭＳ Ｐゴシック" panose="020B0600070205080204" pitchFamily="50" charset="-128"/>
                <a:ea typeface="ＭＳ Ｐゴシック" panose="020B0600070205080204" pitchFamily="50" charset="-128"/>
              </a:rPr>
              <a:t>（セリエ、１９３６～）</a:t>
            </a:r>
          </a:p>
        </p:txBody>
      </p:sp>
      <p:grpSp>
        <p:nvGrpSpPr>
          <p:cNvPr id="66" name="グループ化 65"/>
          <p:cNvGrpSpPr/>
          <p:nvPr/>
        </p:nvGrpSpPr>
        <p:grpSpPr>
          <a:xfrm>
            <a:off x="1588553" y="1259258"/>
            <a:ext cx="9440874" cy="4449698"/>
            <a:chOff x="1368804" y="1112376"/>
            <a:chExt cx="9440874" cy="4449698"/>
          </a:xfrm>
        </p:grpSpPr>
        <p:grpSp>
          <p:nvGrpSpPr>
            <p:cNvPr id="54" name="グループ化 53"/>
            <p:cNvGrpSpPr/>
            <p:nvPr/>
          </p:nvGrpSpPr>
          <p:grpSpPr>
            <a:xfrm>
              <a:off x="1432233" y="1112376"/>
              <a:ext cx="9377445" cy="3827101"/>
              <a:chOff x="1141675" y="488533"/>
              <a:chExt cx="9377445" cy="3827101"/>
            </a:xfrm>
          </p:grpSpPr>
          <p:grpSp>
            <p:nvGrpSpPr>
              <p:cNvPr id="24" name="グループ化 23"/>
              <p:cNvGrpSpPr/>
              <p:nvPr/>
            </p:nvGrpSpPr>
            <p:grpSpPr>
              <a:xfrm>
                <a:off x="1606611" y="1475248"/>
                <a:ext cx="8867073" cy="1737968"/>
                <a:chOff x="1495514" y="1321426"/>
                <a:chExt cx="8867073" cy="1737968"/>
              </a:xfrm>
            </p:grpSpPr>
            <p:sp>
              <p:nvSpPr>
                <p:cNvPr id="9" name="フリーフォーム 8"/>
                <p:cNvSpPr/>
                <p:nvPr/>
              </p:nvSpPr>
              <p:spPr>
                <a:xfrm>
                  <a:off x="1495514" y="1321426"/>
                  <a:ext cx="3281585" cy="1404682"/>
                </a:xfrm>
                <a:custGeom>
                  <a:avLst/>
                  <a:gdLst>
                    <a:gd name="connsiteX0" fmla="*/ 0 w 3281585"/>
                    <a:gd name="connsiteY0" fmla="*/ 1404682 h 1404682"/>
                    <a:gd name="connsiteX1" fmla="*/ 1051133 w 3281585"/>
                    <a:gd name="connsiteY1" fmla="*/ 191180 h 1404682"/>
                    <a:gd name="connsiteX2" fmla="*/ 3281585 w 3281585"/>
                    <a:gd name="connsiteY2" fmla="*/ 20264 h 1404682"/>
                  </a:gdLst>
                  <a:ahLst/>
                  <a:cxnLst>
                    <a:cxn ang="0">
                      <a:pos x="connsiteX0" y="connsiteY0"/>
                    </a:cxn>
                    <a:cxn ang="0">
                      <a:pos x="connsiteX1" y="connsiteY1"/>
                    </a:cxn>
                    <a:cxn ang="0">
                      <a:pos x="connsiteX2" y="connsiteY2"/>
                    </a:cxn>
                  </a:cxnLst>
                  <a:rect l="l" t="t" r="r" b="b"/>
                  <a:pathLst>
                    <a:path w="3281585" h="1404682">
                      <a:moveTo>
                        <a:pt x="0" y="1404682"/>
                      </a:moveTo>
                      <a:cubicBezTo>
                        <a:pt x="252101" y="913299"/>
                        <a:pt x="504202" y="421916"/>
                        <a:pt x="1051133" y="191180"/>
                      </a:cubicBezTo>
                      <a:cubicBezTo>
                        <a:pt x="1598064" y="-39556"/>
                        <a:pt x="2439824" y="-9646"/>
                        <a:pt x="3281585" y="20264"/>
                      </a:cubicBezTo>
                    </a:path>
                  </a:pathLst>
                </a:custGeom>
                <a:noFill/>
                <a:ln w="28575">
                  <a:solidFill>
                    <a:srgbClr val="0000CC"/>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コネクタ 10"/>
                <p:cNvCxnSpPr/>
                <p:nvPr/>
              </p:nvCxnSpPr>
              <p:spPr>
                <a:xfrm>
                  <a:off x="4265972" y="1330456"/>
                  <a:ext cx="3023594" cy="19779"/>
                </a:xfrm>
                <a:prstGeom prst="line">
                  <a:avLst/>
                </a:prstGeom>
                <a:ln w="28575">
                  <a:solidFill>
                    <a:srgbClr val="0000CC"/>
                  </a:solidFill>
                  <a:prstDash val="lgDash"/>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a:off x="7329639" y="1365760"/>
                  <a:ext cx="3032948" cy="1693634"/>
                </a:xfrm>
                <a:prstGeom prst="straightConnector1">
                  <a:avLst/>
                </a:prstGeom>
                <a:ln w="28575">
                  <a:solidFill>
                    <a:srgbClr val="0000CC"/>
                  </a:solidFill>
                  <a:prstDash val="lgDash"/>
                  <a:tailEnd type="triangle"/>
                </a:ln>
              </p:spPr>
              <p:style>
                <a:lnRef idx="1">
                  <a:schemeClr val="accent1"/>
                </a:lnRef>
                <a:fillRef idx="0">
                  <a:schemeClr val="accent1"/>
                </a:fillRef>
                <a:effectRef idx="0">
                  <a:schemeClr val="accent1"/>
                </a:effectRef>
                <a:fontRef idx="minor">
                  <a:schemeClr val="tx1"/>
                </a:fontRef>
              </p:style>
            </p:cxnSp>
          </p:grpSp>
          <p:cxnSp>
            <p:nvCxnSpPr>
              <p:cNvPr id="7" name="直線コネクタ 6"/>
              <p:cNvCxnSpPr/>
              <p:nvPr/>
            </p:nvCxnSpPr>
            <p:spPr>
              <a:xfrm>
                <a:off x="1192951" y="2828662"/>
                <a:ext cx="9302188" cy="420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フリーフォーム 26"/>
              <p:cNvSpPr/>
              <p:nvPr/>
            </p:nvSpPr>
            <p:spPr>
              <a:xfrm>
                <a:off x="1196414" y="1504063"/>
                <a:ext cx="1982624" cy="2075107"/>
              </a:xfrm>
              <a:custGeom>
                <a:avLst/>
                <a:gdLst>
                  <a:gd name="connsiteX0" fmla="*/ 0 w 1982624"/>
                  <a:gd name="connsiteY0" fmla="*/ 1333144 h 2075107"/>
                  <a:gd name="connsiteX1" fmla="*/ 504202 w 1982624"/>
                  <a:gd name="connsiteY1" fmla="*/ 2016807 h 2075107"/>
                  <a:gd name="connsiteX2" fmla="*/ 1982624 w 1982624"/>
                  <a:gd name="connsiteY2" fmla="*/ 0 h 2075107"/>
                </a:gdLst>
                <a:ahLst/>
                <a:cxnLst>
                  <a:cxn ang="0">
                    <a:pos x="connsiteX0" y="connsiteY0"/>
                  </a:cxn>
                  <a:cxn ang="0">
                    <a:pos x="connsiteX1" y="connsiteY1"/>
                  </a:cxn>
                  <a:cxn ang="0">
                    <a:pos x="connsiteX2" y="connsiteY2"/>
                  </a:cxn>
                </a:cxnLst>
                <a:rect l="l" t="t" r="r" b="b"/>
                <a:pathLst>
                  <a:path w="1982624" h="2075107">
                    <a:moveTo>
                      <a:pt x="0" y="1333144"/>
                    </a:moveTo>
                    <a:cubicBezTo>
                      <a:pt x="86882" y="1786071"/>
                      <a:pt x="173765" y="2238998"/>
                      <a:pt x="504202" y="2016807"/>
                    </a:cubicBezTo>
                    <a:cubicBezTo>
                      <a:pt x="834639" y="1794616"/>
                      <a:pt x="1408631" y="897308"/>
                      <a:pt x="1982624" y="0"/>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フリーフォーム 27"/>
              <p:cNvSpPr/>
              <p:nvPr/>
            </p:nvSpPr>
            <p:spPr>
              <a:xfrm>
                <a:off x="3161945" y="941944"/>
                <a:ext cx="2845749" cy="587757"/>
              </a:xfrm>
              <a:custGeom>
                <a:avLst/>
                <a:gdLst>
                  <a:gd name="connsiteX0" fmla="*/ 0 w 2845749"/>
                  <a:gd name="connsiteY0" fmla="*/ 587757 h 587757"/>
                  <a:gd name="connsiteX1" fmla="*/ 1674976 w 2845749"/>
                  <a:gd name="connsiteY1" fmla="*/ 66464 h 587757"/>
                  <a:gd name="connsiteX2" fmla="*/ 2845749 w 2845749"/>
                  <a:gd name="connsiteY2" fmla="*/ 23735 h 587757"/>
                </a:gdLst>
                <a:ahLst/>
                <a:cxnLst>
                  <a:cxn ang="0">
                    <a:pos x="connsiteX0" y="connsiteY0"/>
                  </a:cxn>
                  <a:cxn ang="0">
                    <a:pos x="connsiteX1" y="connsiteY1"/>
                  </a:cxn>
                  <a:cxn ang="0">
                    <a:pos x="connsiteX2" y="connsiteY2"/>
                  </a:cxn>
                </a:cxnLst>
                <a:rect l="l" t="t" r="r" b="b"/>
                <a:pathLst>
                  <a:path w="2845749" h="587757">
                    <a:moveTo>
                      <a:pt x="0" y="587757"/>
                    </a:moveTo>
                    <a:cubicBezTo>
                      <a:pt x="600342" y="374112"/>
                      <a:pt x="1200685" y="160468"/>
                      <a:pt x="1674976" y="66464"/>
                    </a:cubicBezTo>
                    <a:cubicBezTo>
                      <a:pt x="2149268" y="-27540"/>
                      <a:pt x="2497508" y="-1903"/>
                      <a:pt x="2845749" y="23735"/>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 name="直線矢印コネクタ 29"/>
              <p:cNvCxnSpPr/>
              <p:nvPr/>
            </p:nvCxnSpPr>
            <p:spPr>
              <a:xfrm>
                <a:off x="6007694" y="941944"/>
                <a:ext cx="2162086" cy="325404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flipV="1">
                <a:off x="1141675" y="4209781"/>
                <a:ext cx="9329484" cy="716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flipV="1">
                <a:off x="1191523" y="501504"/>
                <a:ext cx="9303616" cy="696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flipH="1">
                <a:off x="1169046" y="554052"/>
                <a:ext cx="18821" cy="3761582"/>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flipH="1">
                <a:off x="2287124" y="544080"/>
                <a:ext cx="18821" cy="3761582"/>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flipH="1">
                <a:off x="7294656" y="508471"/>
                <a:ext cx="611" cy="373452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flipH="1">
                <a:off x="10471159" y="488533"/>
                <a:ext cx="47961" cy="3720278"/>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flipH="1">
                <a:off x="6011672" y="554052"/>
                <a:ext cx="17092" cy="3690364"/>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flipH="1">
                <a:off x="3148828" y="544080"/>
                <a:ext cx="9140" cy="3743067"/>
              </a:xfrm>
              <a:prstGeom prst="line">
                <a:avLst/>
              </a:prstGeom>
            </p:spPr>
            <p:style>
              <a:lnRef idx="1">
                <a:schemeClr val="accent1"/>
              </a:lnRef>
              <a:fillRef idx="0">
                <a:schemeClr val="accent1"/>
              </a:fillRef>
              <a:effectRef idx="0">
                <a:schemeClr val="accent1"/>
              </a:effectRef>
              <a:fontRef idx="minor">
                <a:schemeClr val="tx1"/>
              </a:fontRef>
            </p:style>
          </p:cxnSp>
        </p:grpSp>
        <p:sp>
          <p:nvSpPr>
            <p:cNvPr id="56" name="テキスト ボックス 55"/>
            <p:cNvSpPr txBox="1"/>
            <p:nvPr/>
          </p:nvSpPr>
          <p:spPr>
            <a:xfrm>
              <a:off x="8489523" y="4848804"/>
              <a:ext cx="1569660" cy="646331"/>
            </a:xfrm>
            <a:prstGeom prst="rect">
              <a:avLst/>
            </a:prstGeom>
            <a:noFill/>
          </p:spPr>
          <p:txBody>
            <a:bodyPr wrap="none" rtlCol="0">
              <a:spAutoFit/>
            </a:bodyPr>
            <a:lstStyle/>
            <a:p>
              <a:r>
                <a:rPr kumimoji="1" lang="ja-JP" altLang="en-US" sz="3600" dirty="0">
                  <a:solidFill>
                    <a:srgbClr val="0052C3"/>
                  </a:solidFill>
                  <a:latin typeface="ＭＳ Ｐゴシック" panose="020B0600070205080204" pitchFamily="50" charset="-128"/>
                  <a:ea typeface="ＭＳ Ｐゴシック" panose="020B0600070205080204" pitchFamily="50" charset="-128"/>
                </a:rPr>
                <a:t>疲弊期</a:t>
              </a:r>
            </a:p>
          </p:txBody>
        </p:sp>
        <p:sp>
          <p:nvSpPr>
            <p:cNvPr id="57" name="テキスト ボックス 56"/>
            <p:cNvSpPr txBox="1"/>
            <p:nvPr/>
          </p:nvSpPr>
          <p:spPr>
            <a:xfrm>
              <a:off x="6100121" y="4882987"/>
              <a:ext cx="1569660" cy="646331"/>
            </a:xfrm>
            <a:prstGeom prst="rect">
              <a:avLst/>
            </a:prstGeom>
            <a:noFill/>
          </p:spPr>
          <p:txBody>
            <a:bodyPr wrap="none" rtlCol="0">
              <a:spAutoFit/>
            </a:bodyPr>
            <a:lstStyle/>
            <a:p>
              <a:r>
                <a:rPr lang="ja-JP" altLang="en-US" sz="3600" dirty="0">
                  <a:solidFill>
                    <a:srgbClr val="7030A0"/>
                  </a:solidFill>
                  <a:latin typeface="ＭＳ Ｐゴシック" panose="020B0600070205080204" pitchFamily="50" charset="-128"/>
                  <a:ea typeface="ＭＳ Ｐゴシック" panose="020B0600070205080204" pitchFamily="50" charset="-128"/>
                </a:rPr>
                <a:t>抵抗</a:t>
              </a:r>
              <a:r>
                <a:rPr kumimoji="1" lang="ja-JP" altLang="en-US" sz="3600" dirty="0">
                  <a:solidFill>
                    <a:srgbClr val="7030A0"/>
                  </a:solidFill>
                  <a:latin typeface="ＭＳ Ｐゴシック" panose="020B0600070205080204" pitchFamily="50" charset="-128"/>
                  <a:ea typeface="ＭＳ Ｐゴシック" panose="020B0600070205080204" pitchFamily="50" charset="-128"/>
                </a:rPr>
                <a:t>期</a:t>
              </a:r>
            </a:p>
          </p:txBody>
        </p:sp>
        <p:sp>
          <p:nvSpPr>
            <p:cNvPr id="58" name="テキスト ボックス 57"/>
            <p:cNvSpPr txBox="1"/>
            <p:nvPr/>
          </p:nvSpPr>
          <p:spPr>
            <a:xfrm>
              <a:off x="1487480" y="4915743"/>
              <a:ext cx="2492990" cy="646331"/>
            </a:xfrm>
            <a:prstGeom prst="rect">
              <a:avLst/>
            </a:prstGeom>
            <a:noFill/>
          </p:spPr>
          <p:txBody>
            <a:bodyPr wrap="none" rtlCol="0">
              <a:spAutoFit/>
            </a:bodyPr>
            <a:lstStyle/>
            <a:p>
              <a:r>
                <a:rPr lang="ja-JP" altLang="en-US" sz="3600" dirty="0">
                  <a:latin typeface="ＭＳ Ｐゴシック" panose="020B0600070205080204" pitchFamily="50" charset="-128"/>
                  <a:ea typeface="ＭＳ Ｐゴシック" panose="020B0600070205080204" pitchFamily="50" charset="-128"/>
                </a:rPr>
                <a:t>警告反応</a:t>
              </a:r>
              <a:r>
                <a:rPr kumimoji="1" lang="ja-JP" altLang="en-US" sz="3600" dirty="0">
                  <a:latin typeface="ＭＳ Ｐゴシック" panose="020B0600070205080204" pitchFamily="50" charset="-128"/>
                  <a:ea typeface="ＭＳ Ｐゴシック" panose="020B0600070205080204" pitchFamily="50" charset="-128"/>
                </a:rPr>
                <a:t>期</a:t>
              </a:r>
            </a:p>
          </p:txBody>
        </p:sp>
        <p:sp>
          <p:nvSpPr>
            <p:cNvPr id="59" name="テキスト ボックス 58"/>
            <p:cNvSpPr txBox="1"/>
            <p:nvPr/>
          </p:nvSpPr>
          <p:spPr>
            <a:xfrm>
              <a:off x="4026522" y="1287321"/>
              <a:ext cx="1569660" cy="646331"/>
            </a:xfrm>
            <a:prstGeom prst="rect">
              <a:avLst/>
            </a:prstGeom>
            <a:solidFill>
              <a:schemeClr val="bg1"/>
            </a:solidFill>
          </p:spPr>
          <p:txBody>
            <a:bodyPr wrap="none" rtlCol="0">
              <a:spAutoFit/>
            </a:bodyPr>
            <a:lstStyle/>
            <a:p>
              <a:r>
                <a:rPr lang="ja-JP" altLang="en-US" sz="3600" dirty="0">
                  <a:solidFill>
                    <a:srgbClr val="FF0000"/>
                  </a:solidFill>
                  <a:latin typeface="ＭＳ Ｐゴシック" panose="020B0600070205080204" pitchFamily="50" charset="-128"/>
                  <a:ea typeface="ＭＳ Ｐゴシック" panose="020B0600070205080204" pitchFamily="50" charset="-128"/>
                </a:rPr>
                <a:t>抵抗力</a:t>
              </a:r>
              <a:endParaRPr kumimoji="1" lang="ja-JP" altLang="en-US" sz="3600" dirty="0">
                <a:solidFill>
                  <a:srgbClr val="FF0000"/>
                </a:solidFill>
                <a:latin typeface="ＭＳ Ｐゴシック" panose="020B0600070205080204" pitchFamily="50" charset="-128"/>
                <a:ea typeface="ＭＳ Ｐゴシック" panose="020B0600070205080204" pitchFamily="50" charset="-128"/>
              </a:endParaRPr>
            </a:p>
          </p:txBody>
        </p:sp>
        <p:sp>
          <p:nvSpPr>
            <p:cNvPr id="60" name="テキスト ボックス 59"/>
            <p:cNvSpPr txBox="1"/>
            <p:nvPr/>
          </p:nvSpPr>
          <p:spPr>
            <a:xfrm>
              <a:off x="8068254" y="2479567"/>
              <a:ext cx="1980029" cy="523220"/>
            </a:xfrm>
            <a:prstGeom prst="rect">
              <a:avLst/>
            </a:prstGeom>
            <a:solidFill>
              <a:schemeClr val="bg1"/>
            </a:solidFill>
          </p:spPr>
          <p:txBody>
            <a:bodyPr wrap="none" rtlCol="0">
              <a:spAutoFit/>
            </a:bodyPr>
            <a:lstStyle/>
            <a:p>
              <a:r>
                <a:rPr lang="ja-JP" altLang="en-US" sz="2800" dirty="0">
                  <a:solidFill>
                    <a:srgbClr val="0000CC"/>
                  </a:solidFill>
                  <a:latin typeface="ＭＳ Ｐゴシック" panose="020B0600070205080204" pitchFamily="50" charset="-128"/>
                  <a:ea typeface="ＭＳ Ｐゴシック" panose="020B0600070205080204" pitchFamily="50" charset="-128"/>
                </a:rPr>
                <a:t>副腎皮質量</a:t>
              </a:r>
              <a:endParaRPr kumimoji="1" lang="ja-JP" altLang="en-US" sz="2800" dirty="0">
                <a:solidFill>
                  <a:srgbClr val="0000CC"/>
                </a:solidFill>
                <a:latin typeface="ＭＳ Ｐゴシック" panose="020B0600070205080204" pitchFamily="50" charset="-128"/>
                <a:ea typeface="ＭＳ Ｐゴシック" panose="020B0600070205080204" pitchFamily="50" charset="-128"/>
              </a:endParaRPr>
            </a:p>
          </p:txBody>
        </p:sp>
        <p:sp>
          <p:nvSpPr>
            <p:cNvPr id="61" name="テキスト ボックス 60"/>
            <p:cNvSpPr txBox="1"/>
            <p:nvPr/>
          </p:nvSpPr>
          <p:spPr>
            <a:xfrm>
              <a:off x="4537822" y="4383993"/>
              <a:ext cx="902811" cy="523220"/>
            </a:xfrm>
            <a:prstGeom prst="rect">
              <a:avLst/>
            </a:prstGeom>
            <a:noFill/>
          </p:spPr>
          <p:txBody>
            <a:bodyPr wrap="none" rtlCol="0">
              <a:spAutoFit/>
            </a:bodyPr>
            <a:lstStyle/>
            <a:p>
              <a:r>
                <a:rPr kumimoji="1" lang="ja-JP" altLang="en-US" sz="2800" dirty="0">
                  <a:latin typeface="ＭＳ Ｐゴシック" panose="020B0600070205080204" pitchFamily="50" charset="-128"/>
                  <a:ea typeface="ＭＳ Ｐゴシック" panose="020B0600070205080204" pitchFamily="50" charset="-128"/>
                </a:rPr>
                <a:t>前期</a:t>
              </a:r>
            </a:p>
          </p:txBody>
        </p:sp>
        <p:sp>
          <p:nvSpPr>
            <p:cNvPr id="62" name="テキスト ボックス 61"/>
            <p:cNvSpPr txBox="1"/>
            <p:nvPr/>
          </p:nvSpPr>
          <p:spPr>
            <a:xfrm>
              <a:off x="6484841" y="4356930"/>
              <a:ext cx="902811" cy="523220"/>
            </a:xfrm>
            <a:prstGeom prst="rect">
              <a:avLst/>
            </a:prstGeom>
            <a:noFill/>
          </p:spPr>
          <p:txBody>
            <a:bodyPr wrap="none" rtlCol="0">
              <a:spAutoFit/>
            </a:bodyPr>
            <a:lstStyle/>
            <a:p>
              <a:r>
                <a:rPr lang="ja-JP" altLang="en-US" sz="2800" dirty="0">
                  <a:solidFill>
                    <a:schemeClr val="accent6">
                      <a:lumMod val="50000"/>
                    </a:schemeClr>
                  </a:solidFill>
                  <a:latin typeface="ＭＳ Ｐゴシック" panose="020B0600070205080204" pitchFamily="50" charset="-128"/>
                  <a:ea typeface="ＭＳ Ｐゴシック" panose="020B0600070205080204" pitchFamily="50" charset="-128"/>
                </a:rPr>
                <a:t>後</a:t>
              </a:r>
              <a:r>
                <a:rPr kumimoji="1" lang="ja-JP" altLang="en-US" sz="2800" dirty="0">
                  <a:solidFill>
                    <a:schemeClr val="accent6">
                      <a:lumMod val="50000"/>
                    </a:schemeClr>
                  </a:solidFill>
                  <a:latin typeface="ＭＳ Ｐゴシック" panose="020B0600070205080204" pitchFamily="50" charset="-128"/>
                  <a:ea typeface="ＭＳ Ｐゴシック" panose="020B0600070205080204" pitchFamily="50" charset="-128"/>
                </a:rPr>
                <a:t>期</a:t>
              </a:r>
            </a:p>
          </p:txBody>
        </p:sp>
        <p:sp>
          <p:nvSpPr>
            <p:cNvPr id="64" name="テキスト ボックス 63"/>
            <p:cNvSpPr txBox="1"/>
            <p:nvPr/>
          </p:nvSpPr>
          <p:spPr>
            <a:xfrm>
              <a:off x="1368804" y="3452501"/>
              <a:ext cx="553998" cy="1430841"/>
            </a:xfrm>
            <a:prstGeom prst="rect">
              <a:avLst/>
            </a:prstGeom>
            <a:noFill/>
          </p:spPr>
          <p:txBody>
            <a:bodyPr vert="eaVert" wrap="none" rtlCol="0">
              <a:spAutoFit/>
            </a:bodyPr>
            <a:lstStyle/>
            <a:p>
              <a:r>
                <a:rPr kumimoji="1" lang="ja-JP" altLang="en-US" sz="2400" dirty="0">
                  <a:latin typeface="ＭＳ Ｐゴシック" panose="020B0600070205080204" pitchFamily="50" charset="-128"/>
                  <a:ea typeface="ＭＳ Ｐゴシック" panose="020B0600070205080204" pitchFamily="50" charset="-128"/>
                </a:rPr>
                <a:t>ショック期</a:t>
              </a:r>
            </a:p>
          </p:txBody>
        </p:sp>
        <p:sp>
          <p:nvSpPr>
            <p:cNvPr id="65" name="テキスト ボックス 64"/>
            <p:cNvSpPr txBox="1"/>
            <p:nvPr/>
          </p:nvSpPr>
          <p:spPr>
            <a:xfrm>
              <a:off x="2538155" y="1220621"/>
              <a:ext cx="553998" cy="1738617"/>
            </a:xfrm>
            <a:prstGeom prst="rect">
              <a:avLst/>
            </a:prstGeom>
            <a:noFill/>
          </p:spPr>
          <p:txBody>
            <a:bodyPr vert="eaVert" wrap="none" rtlCol="0">
              <a:spAutoFit/>
            </a:bodyPr>
            <a:lstStyle/>
            <a:p>
              <a:r>
                <a:rPr kumimoji="1" lang="ja-JP" altLang="en-US" sz="2400" dirty="0">
                  <a:latin typeface="ＭＳ Ｐゴシック" panose="020B0600070205080204" pitchFamily="50" charset="-128"/>
                  <a:ea typeface="ＭＳ Ｐゴシック" panose="020B0600070205080204" pitchFamily="50" charset="-128"/>
                </a:rPr>
                <a:t>反ショック期</a:t>
              </a:r>
            </a:p>
          </p:txBody>
        </p:sp>
      </p:grpSp>
      <p:sp>
        <p:nvSpPr>
          <p:cNvPr id="2" name="テキスト ボックス 1"/>
          <p:cNvSpPr txBox="1"/>
          <p:nvPr/>
        </p:nvSpPr>
        <p:spPr>
          <a:xfrm>
            <a:off x="4168056" y="2468168"/>
            <a:ext cx="2031325" cy="923330"/>
          </a:xfrm>
          <a:prstGeom prst="rect">
            <a:avLst/>
          </a:prstGeom>
          <a:noFill/>
        </p:spPr>
        <p:txBody>
          <a:bodyPr wrap="none" rtlCol="0">
            <a:spAutoFit/>
          </a:bodyPr>
          <a:lstStyle/>
          <a:p>
            <a:r>
              <a:rPr kumimoji="1" lang="en-US" altLang="ja-JP" dirty="0">
                <a:solidFill>
                  <a:srgbClr val="FF0000"/>
                </a:solidFill>
                <a:latin typeface="ＭＳ Ｐゴシック" panose="020B0600070205080204" pitchFamily="50" charset="-128"/>
                <a:ea typeface="ＭＳ Ｐゴシック" panose="020B0600070205080204" pitchFamily="50" charset="-128"/>
              </a:rPr>
              <a:t>HPA</a:t>
            </a:r>
            <a:r>
              <a:rPr kumimoji="1" lang="ja-JP" altLang="en-US" dirty="0">
                <a:solidFill>
                  <a:srgbClr val="FF0000"/>
                </a:solidFill>
                <a:latin typeface="ＭＳ Ｐゴシック" panose="020B0600070205080204" pitchFamily="50" charset="-128"/>
                <a:ea typeface="ＭＳ Ｐゴシック" panose="020B0600070205080204" pitchFamily="50" charset="-128"/>
              </a:rPr>
              <a:t>軸を源とし、</a:t>
            </a:r>
            <a:endParaRPr kumimoji="1" lang="en-US" altLang="ja-JP" dirty="0">
              <a:solidFill>
                <a:srgbClr val="FF0000"/>
              </a:solidFill>
              <a:latin typeface="ＭＳ Ｐゴシック" panose="020B0600070205080204" pitchFamily="50" charset="-128"/>
              <a:ea typeface="ＭＳ Ｐゴシック" panose="020B0600070205080204" pitchFamily="50" charset="-128"/>
            </a:endParaRPr>
          </a:p>
          <a:p>
            <a:r>
              <a:rPr lang="ja-JP" altLang="en-US" dirty="0">
                <a:solidFill>
                  <a:srgbClr val="FF0000"/>
                </a:solidFill>
                <a:latin typeface="ＭＳ Ｐゴシック" panose="020B0600070205080204" pitchFamily="50" charset="-128"/>
                <a:ea typeface="ＭＳ Ｐゴシック" panose="020B0600070205080204" pitchFamily="50" charset="-128"/>
              </a:rPr>
              <a:t>交感神経系の亢進</a:t>
            </a:r>
            <a:endParaRPr lang="en-US" altLang="ja-JP" dirty="0">
              <a:solidFill>
                <a:srgbClr val="FF0000"/>
              </a:solidFill>
              <a:latin typeface="ＭＳ Ｐゴシック" panose="020B0600070205080204" pitchFamily="50" charset="-128"/>
              <a:ea typeface="ＭＳ Ｐゴシック" panose="020B0600070205080204" pitchFamily="50" charset="-128"/>
            </a:endParaRPr>
          </a:p>
          <a:p>
            <a:r>
              <a:rPr lang="ja-JP" altLang="en-US" dirty="0">
                <a:solidFill>
                  <a:srgbClr val="FF0000"/>
                </a:solidFill>
                <a:latin typeface="ＭＳ Ｐゴシック" panose="020B0600070205080204" pitchFamily="50" charset="-128"/>
                <a:ea typeface="ＭＳ Ｐゴシック" panose="020B0600070205080204" pitchFamily="50" charset="-128"/>
              </a:rPr>
              <a:t>に支えられている</a:t>
            </a:r>
            <a:endParaRPr kumimoji="1" lang="ja-JP" altLang="en-US" dirty="0">
              <a:solidFill>
                <a:srgbClr val="FF0000"/>
              </a:solidFill>
              <a:latin typeface="ＭＳ Ｐゴシック" panose="020B0600070205080204" pitchFamily="50" charset="-128"/>
              <a:ea typeface="ＭＳ Ｐゴシック" panose="020B0600070205080204" pitchFamily="50" charset="-128"/>
            </a:endParaRPr>
          </a:p>
        </p:txBody>
      </p:sp>
      <p:sp>
        <p:nvSpPr>
          <p:cNvPr id="3" name="テキスト ボックス 2"/>
          <p:cNvSpPr txBox="1"/>
          <p:nvPr/>
        </p:nvSpPr>
        <p:spPr>
          <a:xfrm>
            <a:off x="7573718" y="3647951"/>
            <a:ext cx="3187091" cy="923330"/>
          </a:xfrm>
          <a:prstGeom prst="rect">
            <a:avLst/>
          </a:prstGeom>
          <a:solidFill>
            <a:schemeClr val="bg1"/>
          </a:solidFill>
        </p:spPr>
        <p:txBody>
          <a:bodyPr wrap="none" rtlCol="0">
            <a:spAutoFit/>
          </a:bodyPr>
          <a:lstStyle/>
          <a:p>
            <a:r>
              <a:rPr kumimoji="1" lang="ja-JP" altLang="en-US" dirty="0">
                <a:solidFill>
                  <a:srgbClr val="0052C3"/>
                </a:solidFill>
                <a:latin typeface="ＭＳ Ｐゴシック" panose="020B0600070205080204" pitchFamily="50" charset="-128"/>
                <a:ea typeface="ＭＳ Ｐゴシック" panose="020B0600070205080204" pitchFamily="50" charset="-128"/>
              </a:rPr>
              <a:t>交感神経系の抵抗力が</a:t>
            </a:r>
            <a:endParaRPr kumimoji="1" lang="en-US" altLang="ja-JP" dirty="0">
              <a:solidFill>
                <a:srgbClr val="0052C3"/>
              </a:solidFill>
              <a:latin typeface="ＭＳ Ｐゴシック" panose="020B0600070205080204" pitchFamily="50" charset="-128"/>
              <a:ea typeface="ＭＳ Ｐゴシック" panose="020B0600070205080204" pitchFamily="50" charset="-128"/>
            </a:endParaRPr>
          </a:p>
          <a:p>
            <a:r>
              <a:rPr lang="ja-JP" altLang="en-US" dirty="0">
                <a:solidFill>
                  <a:srgbClr val="0052C3"/>
                </a:solidFill>
                <a:latin typeface="ＭＳ Ｐゴシック" panose="020B0600070205080204" pitchFamily="50" charset="-128"/>
                <a:ea typeface="ＭＳ Ｐゴシック" panose="020B0600070205080204" pitchFamily="50" charset="-128"/>
              </a:rPr>
              <a:t>尽きると、病的状態に</a:t>
            </a:r>
            <a:r>
              <a:rPr kumimoji="1" lang="ja-JP" altLang="en-US" dirty="0">
                <a:solidFill>
                  <a:srgbClr val="0052C3"/>
                </a:solidFill>
                <a:latin typeface="ＭＳ Ｐゴシック" panose="020B0600070205080204" pitchFamily="50" charset="-128"/>
                <a:ea typeface="ＭＳ Ｐゴシック" panose="020B0600070205080204" pitchFamily="50" charset="-128"/>
              </a:rPr>
              <a:t>突入し</a:t>
            </a:r>
            <a:endParaRPr kumimoji="1" lang="en-US" altLang="ja-JP" dirty="0">
              <a:solidFill>
                <a:srgbClr val="0052C3"/>
              </a:solidFill>
              <a:latin typeface="ＭＳ Ｐゴシック" panose="020B0600070205080204" pitchFamily="50" charset="-128"/>
              <a:ea typeface="ＭＳ Ｐゴシック" panose="020B0600070205080204" pitchFamily="50" charset="-128"/>
            </a:endParaRPr>
          </a:p>
          <a:p>
            <a:r>
              <a:rPr kumimoji="1" lang="ja-JP" altLang="en-US" dirty="0">
                <a:solidFill>
                  <a:srgbClr val="0052C3"/>
                </a:solidFill>
                <a:latin typeface="ＭＳ Ｐゴシック" panose="020B0600070205080204" pitchFamily="50" charset="-128"/>
                <a:ea typeface="ＭＳ Ｐゴシック" panose="020B0600070205080204" pitchFamily="50" charset="-128"/>
              </a:rPr>
              <a:t>防衛反応も回復能力も</a:t>
            </a:r>
            <a:r>
              <a:rPr lang="ja-JP" altLang="en-US" dirty="0">
                <a:solidFill>
                  <a:srgbClr val="0052C3"/>
                </a:solidFill>
                <a:latin typeface="ＭＳ Ｐゴシック" panose="020B0600070205080204" pitchFamily="50" charset="-128"/>
                <a:ea typeface="ＭＳ Ｐゴシック" panose="020B0600070205080204" pitchFamily="50" charset="-128"/>
              </a:rPr>
              <a:t>底をつく</a:t>
            </a:r>
            <a:endParaRPr kumimoji="1" lang="ja-JP" altLang="en-US" dirty="0">
              <a:solidFill>
                <a:srgbClr val="0052C3"/>
              </a:solidFill>
              <a:latin typeface="ＭＳ Ｐゴシック" panose="020B0600070205080204" pitchFamily="50" charset="-128"/>
              <a:ea typeface="ＭＳ Ｐゴシック" panose="020B0600070205080204" pitchFamily="50" charset="-128"/>
            </a:endParaRPr>
          </a:p>
        </p:txBody>
      </p:sp>
      <p:sp>
        <p:nvSpPr>
          <p:cNvPr id="4" name="テキスト ボックス 3"/>
          <p:cNvSpPr txBox="1"/>
          <p:nvPr/>
        </p:nvSpPr>
        <p:spPr>
          <a:xfrm>
            <a:off x="3311902" y="5657643"/>
            <a:ext cx="3926075" cy="923330"/>
          </a:xfrm>
          <a:prstGeom prst="rect">
            <a:avLst/>
          </a:prstGeom>
          <a:noFill/>
        </p:spPr>
        <p:txBody>
          <a:bodyPr wrap="none" rtlCol="0">
            <a:spAutoFit/>
          </a:bodyPr>
          <a:lstStyle/>
          <a:p>
            <a:r>
              <a:rPr lang="ja-JP" altLang="en-US" dirty="0">
                <a:solidFill>
                  <a:srgbClr val="FF0000"/>
                </a:solidFill>
                <a:latin typeface="ＭＳ Ｐゴシック" panose="020B0600070205080204" pitchFamily="50" charset="-128"/>
                <a:ea typeface="ＭＳ Ｐゴシック" panose="020B0600070205080204" pitchFamily="50" charset="-128"/>
              </a:rPr>
              <a:t>抵抗期の後期の“凍りつき”の段階は、</a:t>
            </a:r>
            <a:endParaRPr lang="en-US" altLang="ja-JP" dirty="0">
              <a:solidFill>
                <a:srgbClr val="FF0000"/>
              </a:solidFill>
              <a:latin typeface="ＭＳ Ｐゴシック" panose="020B0600070205080204" pitchFamily="50" charset="-128"/>
              <a:ea typeface="ＭＳ Ｐゴシック" panose="020B0600070205080204" pitchFamily="50" charset="-128"/>
            </a:endParaRPr>
          </a:p>
          <a:p>
            <a:r>
              <a:rPr kumimoji="1" lang="ja-JP" altLang="en-US" dirty="0">
                <a:solidFill>
                  <a:srgbClr val="FF0000"/>
                </a:solidFill>
                <a:latin typeface="ＭＳ Ｐゴシック" panose="020B0600070205080204" pitchFamily="50" charset="-128"/>
                <a:ea typeface="ＭＳ Ｐゴシック" panose="020B0600070205080204" pitchFamily="50" charset="-128"/>
              </a:rPr>
              <a:t>交感神経</a:t>
            </a:r>
            <a:r>
              <a:rPr lang="ja-JP" altLang="en-US" dirty="0">
                <a:solidFill>
                  <a:srgbClr val="FF0000"/>
                </a:solidFill>
                <a:latin typeface="ＭＳ Ｐゴシック" panose="020B0600070205080204" pitchFamily="50" charset="-128"/>
                <a:ea typeface="ＭＳ Ｐゴシック" panose="020B0600070205080204" pitchFamily="50" charset="-128"/>
              </a:rPr>
              <a:t>系に拮抗しながら背側迷走</a:t>
            </a:r>
            <a:endParaRPr lang="en-US" altLang="ja-JP" dirty="0">
              <a:solidFill>
                <a:srgbClr val="FF0000"/>
              </a:solidFill>
              <a:latin typeface="ＭＳ Ｐゴシック" panose="020B0600070205080204" pitchFamily="50" charset="-128"/>
              <a:ea typeface="ＭＳ Ｐゴシック" panose="020B0600070205080204" pitchFamily="50" charset="-128"/>
            </a:endParaRPr>
          </a:p>
          <a:p>
            <a:r>
              <a:rPr lang="ja-JP" altLang="en-US" dirty="0">
                <a:solidFill>
                  <a:srgbClr val="FF0000"/>
                </a:solidFill>
                <a:latin typeface="ＭＳ Ｐゴシック" panose="020B0600070205080204" pitchFamily="50" charset="-128"/>
                <a:ea typeface="ＭＳ Ｐゴシック" panose="020B0600070205080204" pitchFamily="50" charset="-128"/>
              </a:rPr>
              <a:t>神経系が</a:t>
            </a:r>
            <a:r>
              <a:rPr lang="ja-JP" altLang="en-US" b="1" dirty="0">
                <a:solidFill>
                  <a:srgbClr val="FF0000"/>
                </a:solidFill>
                <a:latin typeface="ＭＳ Ｐゴシック" panose="020B0600070205080204" pitchFamily="50" charset="-128"/>
                <a:ea typeface="ＭＳ Ｐゴシック" panose="020B0600070205080204" pitchFamily="50" charset="-128"/>
              </a:rPr>
              <a:t>共に亢進</a:t>
            </a:r>
            <a:r>
              <a:rPr lang="ja-JP" altLang="en-US" dirty="0">
                <a:solidFill>
                  <a:srgbClr val="FF0000"/>
                </a:solidFill>
                <a:latin typeface="ＭＳ Ｐゴシック" panose="020B0600070205080204" pitchFamily="50" charset="-128"/>
                <a:ea typeface="ＭＳ Ｐゴシック" panose="020B0600070205080204" pitchFamily="50" charset="-128"/>
              </a:rPr>
              <a:t>している状態。</a:t>
            </a:r>
            <a:endParaRPr lang="en-US" altLang="ja-JP" dirty="0">
              <a:solidFill>
                <a:srgbClr val="FF0000"/>
              </a:solidFill>
              <a:latin typeface="ＭＳ Ｐゴシック" panose="020B0600070205080204" pitchFamily="50" charset="-128"/>
              <a:ea typeface="ＭＳ Ｐゴシック" panose="020B0600070205080204" pitchFamily="50" charset="-128"/>
            </a:endParaRPr>
          </a:p>
        </p:txBody>
      </p:sp>
      <p:sp>
        <p:nvSpPr>
          <p:cNvPr id="33" name="テキスト ボックス 32"/>
          <p:cNvSpPr txBox="1"/>
          <p:nvPr/>
        </p:nvSpPr>
        <p:spPr>
          <a:xfrm>
            <a:off x="7155995" y="5632738"/>
            <a:ext cx="4450257" cy="923330"/>
          </a:xfrm>
          <a:prstGeom prst="rect">
            <a:avLst/>
          </a:prstGeom>
          <a:noFill/>
        </p:spPr>
        <p:txBody>
          <a:bodyPr wrap="none" rtlCol="0">
            <a:spAutoFit/>
          </a:bodyPr>
          <a:lstStyle/>
          <a:p>
            <a:r>
              <a:rPr kumimoji="1" lang="ja-JP" altLang="en-US" dirty="0">
                <a:solidFill>
                  <a:srgbClr val="0052C3"/>
                </a:solidFill>
                <a:latin typeface="ＭＳ Ｐゴシック" panose="020B0600070205080204" pitchFamily="50" charset="-128"/>
                <a:ea typeface="ＭＳ Ｐゴシック" panose="020B0600070205080204" pitchFamily="50" charset="-128"/>
              </a:rPr>
              <a:t>疲弊期の“シャットダウン（虚脱）”の段階は、</a:t>
            </a:r>
            <a:endParaRPr kumimoji="1" lang="en-US" altLang="ja-JP" dirty="0">
              <a:solidFill>
                <a:srgbClr val="0052C3"/>
              </a:solidFill>
              <a:latin typeface="ＭＳ Ｐゴシック" panose="020B0600070205080204" pitchFamily="50" charset="-128"/>
              <a:ea typeface="ＭＳ Ｐゴシック" panose="020B0600070205080204" pitchFamily="50" charset="-128"/>
            </a:endParaRPr>
          </a:p>
          <a:p>
            <a:r>
              <a:rPr kumimoji="1" lang="ja-JP" altLang="en-US" dirty="0">
                <a:solidFill>
                  <a:srgbClr val="0052C3"/>
                </a:solidFill>
                <a:latin typeface="ＭＳ Ｐゴシック" panose="020B0600070205080204" pitchFamily="50" charset="-128"/>
                <a:ea typeface="ＭＳ Ｐゴシック" panose="020B0600070205080204" pitchFamily="50" charset="-128"/>
              </a:rPr>
              <a:t>交感神経系の</a:t>
            </a:r>
            <a:r>
              <a:rPr kumimoji="1" lang="ja-JP" altLang="en-US" b="1" dirty="0">
                <a:solidFill>
                  <a:srgbClr val="0052C3"/>
                </a:solidFill>
                <a:latin typeface="ＭＳ Ｐゴシック" panose="020B0600070205080204" pitchFamily="50" charset="-128"/>
                <a:ea typeface="ＭＳ Ｐゴシック" panose="020B0600070205080204" pitchFamily="50" charset="-128"/>
              </a:rPr>
              <a:t>枯渇</a:t>
            </a:r>
            <a:r>
              <a:rPr kumimoji="1" lang="ja-JP" altLang="en-US" dirty="0">
                <a:solidFill>
                  <a:srgbClr val="0052C3"/>
                </a:solidFill>
                <a:latin typeface="ＭＳ Ｐゴシック" panose="020B0600070205080204" pitchFamily="50" charset="-128"/>
                <a:ea typeface="ＭＳ Ｐゴシック" panose="020B0600070205080204" pitchFamily="50" charset="-128"/>
              </a:rPr>
              <a:t>と</a:t>
            </a:r>
            <a:endParaRPr kumimoji="1" lang="en-US" altLang="ja-JP" dirty="0">
              <a:solidFill>
                <a:srgbClr val="0052C3"/>
              </a:solidFill>
              <a:latin typeface="ＭＳ Ｐゴシック" panose="020B0600070205080204" pitchFamily="50" charset="-128"/>
              <a:ea typeface="ＭＳ Ｐゴシック" panose="020B0600070205080204" pitchFamily="50" charset="-128"/>
            </a:endParaRPr>
          </a:p>
          <a:p>
            <a:r>
              <a:rPr kumimoji="1" lang="ja-JP" altLang="en-US" dirty="0">
                <a:solidFill>
                  <a:srgbClr val="0052C3"/>
                </a:solidFill>
                <a:latin typeface="ＭＳ Ｐゴシック" panose="020B0600070205080204" pitchFamily="50" charset="-128"/>
                <a:ea typeface="ＭＳ Ｐゴシック" panose="020B0600070205080204" pitchFamily="50" charset="-128"/>
              </a:rPr>
              <a:t>背側迷走神経系の</a:t>
            </a:r>
            <a:r>
              <a:rPr kumimoji="1" lang="ja-JP" altLang="en-US" b="1" dirty="0">
                <a:solidFill>
                  <a:srgbClr val="0052C3"/>
                </a:solidFill>
                <a:latin typeface="ＭＳ Ｐゴシック" panose="020B0600070205080204" pitchFamily="50" charset="-128"/>
                <a:ea typeface="ＭＳ Ｐゴシック" panose="020B0600070205080204" pitchFamily="50" charset="-128"/>
              </a:rPr>
              <a:t>優位</a:t>
            </a:r>
            <a:r>
              <a:rPr kumimoji="1" lang="ja-JP" altLang="en-US" dirty="0">
                <a:solidFill>
                  <a:srgbClr val="0052C3"/>
                </a:solidFill>
                <a:latin typeface="ＭＳ Ｐゴシック" panose="020B0600070205080204" pitchFamily="50" charset="-128"/>
                <a:ea typeface="ＭＳ Ｐゴシック" panose="020B0600070205080204" pitchFamily="50" charset="-128"/>
              </a:rPr>
              <a:t>の状態。</a:t>
            </a:r>
          </a:p>
        </p:txBody>
      </p:sp>
      <p:sp>
        <p:nvSpPr>
          <p:cNvPr id="5" name="スライド番号プレースホルダー 4"/>
          <p:cNvSpPr>
            <a:spLocks noGrp="1"/>
          </p:cNvSpPr>
          <p:nvPr>
            <p:ph type="sldNum" sz="quarter" idx="12"/>
          </p:nvPr>
        </p:nvSpPr>
        <p:spPr/>
        <p:txBody>
          <a:bodyPr/>
          <a:lstStyle/>
          <a:p>
            <a:fld id="{DC0F30EA-423F-449D-A3CC-24E3AB670461}" type="slidenum">
              <a:rPr kumimoji="1" lang="ja-JP" altLang="en-US" smtClean="0"/>
              <a:t>49</a:t>
            </a:fld>
            <a:endParaRPr kumimoji="1" lang="ja-JP" altLang="en-US" dirty="0"/>
          </a:p>
        </p:txBody>
      </p:sp>
      <p:sp>
        <p:nvSpPr>
          <p:cNvPr id="6" name="日付プレースホルダー 5"/>
          <p:cNvSpPr>
            <a:spLocks noGrp="1"/>
          </p:cNvSpPr>
          <p:nvPr>
            <p:ph type="dt" sz="half" idx="10"/>
          </p:nvPr>
        </p:nvSpPr>
        <p:spPr/>
        <p:txBody>
          <a:bodyPr/>
          <a:lstStyle/>
          <a:p>
            <a:r>
              <a:rPr kumimoji="1" lang="en-US" altLang="ja-JP"/>
              <a:t>2022/12/5</a:t>
            </a:r>
            <a:r>
              <a:rPr kumimoji="1" lang="ja-JP" altLang="en-US"/>
              <a:t>十勝むつみのクリニック</a:t>
            </a:r>
          </a:p>
        </p:txBody>
      </p:sp>
    </p:spTree>
    <p:extLst>
      <p:ext uri="{BB962C8B-B14F-4D97-AF65-F5344CB8AC3E}">
        <p14:creationId xmlns:p14="http://schemas.microsoft.com/office/powerpoint/2010/main" val="2761532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310243" y="1075039"/>
            <a:ext cx="11552243" cy="5611510"/>
          </a:xfrm>
        </p:spPr>
        <p:txBody>
          <a:bodyPr>
            <a:noAutofit/>
          </a:bodyPr>
          <a:lstStyle/>
          <a:p>
            <a:pPr marL="342900" indent="-342900" algn="l">
              <a:buFont typeface="Arial" panose="020B0604020202020204" pitchFamily="34" charset="0"/>
              <a:buChar char="•"/>
            </a:pPr>
            <a:endParaRPr kumimoji="1" lang="en-US" altLang="ja-JP" sz="3600" dirty="0">
              <a:latin typeface="ＭＳ Ｐゴシック" panose="020B0600070205080204" pitchFamily="50" charset="-128"/>
              <a:ea typeface="ＭＳ Ｐゴシック" panose="020B0600070205080204" pitchFamily="50" charset="-128"/>
            </a:endParaRPr>
          </a:p>
          <a:p>
            <a:pPr marL="342900" indent="-342900" algn="l">
              <a:buFont typeface="Arial" panose="020B0604020202020204" pitchFamily="34" charset="0"/>
              <a:buChar char="•"/>
            </a:pPr>
            <a:endParaRPr kumimoji="1" lang="ja-JP" altLang="en-US" sz="3600" dirty="0">
              <a:latin typeface="ＭＳ Ｐゴシック" panose="020B0600070205080204" pitchFamily="50" charset="-128"/>
              <a:ea typeface="ＭＳ Ｐゴシック" panose="020B0600070205080204" pitchFamily="50" charset="-128"/>
            </a:endParaRPr>
          </a:p>
        </p:txBody>
      </p:sp>
      <p:pic>
        <p:nvPicPr>
          <p:cNvPr id="7" name="図 6">
            <a:extLst>
              <a:ext uri="{FF2B5EF4-FFF2-40B4-BE49-F238E27FC236}">
                <a16:creationId xmlns:a16="http://schemas.microsoft.com/office/drawing/2014/main" id="{00315C6E-18F1-26E2-B160-9B3C6E3114D5}"/>
              </a:ext>
            </a:extLst>
          </p:cNvPr>
          <p:cNvPicPr>
            <a:picLocks noChangeAspect="1"/>
          </p:cNvPicPr>
          <p:nvPr/>
        </p:nvPicPr>
        <p:blipFill>
          <a:blip r:embed="rId2"/>
          <a:stretch>
            <a:fillRect/>
          </a:stretch>
        </p:blipFill>
        <p:spPr>
          <a:xfrm>
            <a:off x="1183532" y="0"/>
            <a:ext cx="9824936" cy="6858000"/>
          </a:xfrm>
          <a:prstGeom prst="rect">
            <a:avLst/>
          </a:prstGeom>
        </p:spPr>
      </p:pic>
      <p:sp>
        <p:nvSpPr>
          <p:cNvPr id="2" name="日付プレースホルダー 1">
            <a:extLst>
              <a:ext uri="{FF2B5EF4-FFF2-40B4-BE49-F238E27FC236}">
                <a16:creationId xmlns:a16="http://schemas.microsoft.com/office/drawing/2014/main" id="{A9C0E033-470E-399B-4F9D-33293CC6934B}"/>
              </a:ext>
            </a:extLst>
          </p:cNvPr>
          <p:cNvSpPr>
            <a:spLocks noGrp="1"/>
          </p:cNvSpPr>
          <p:nvPr>
            <p:ph type="dt" sz="half" idx="10"/>
          </p:nvPr>
        </p:nvSpPr>
        <p:spPr/>
        <p:txBody>
          <a:bodyPr/>
          <a:lstStyle/>
          <a:p>
            <a:r>
              <a:rPr kumimoji="1" lang="en-US" altLang="ja-JP"/>
              <a:t>2022/12/5</a:t>
            </a:r>
            <a:r>
              <a:rPr kumimoji="1" lang="ja-JP" altLang="en-US"/>
              <a:t>十勝むつみのクリニック</a:t>
            </a:r>
          </a:p>
        </p:txBody>
      </p:sp>
      <p:sp>
        <p:nvSpPr>
          <p:cNvPr id="4" name="スライド番号プレースホルダー 3">
            <a:extLst>
              <a:ext uri="{FF2B5EF4-FFF2-40B4-BE49-F238E27FC236}">
                <a16:creationId xmlns:a16="http://schemas.microsoft.com/office/drawing/2014/main" id="{1A050743-C166-9E0E-5CE7-C52333E2AC3B}"/>
              </a:ext>
            </a:extLst>
          </p:cNvPr>
          <p:cNvSpPr>
            <a:spLocks noGrp="1"/>
          </p:cNvSpPr>
          <p:nvPr>
            <p:ph type="sldNum" sz="quarter" idx="12"/>
          </p:nvPr>
        </p:nvSpPr>
        <p:spPr/>
        <p:txBody>
          <a:bodyPr/>
          <a:lstStyle/>
          <a:p>
            <a:fld id="{5AB4CEAA-A475-442B-8C24-E7BCA606E1D5}" type="slidenum">
              <a:rPr kumimoji="1" lang="ja-JP" altLang="en-US" smtClean="0"/>
              <a:t>5</a:t>
            </a:fld>
            <a:endParaRPr kumimoji="1" lang="ja-JP" altLang="en-US"/>
          </a:p>
        </p:txBody>
      </p:sp>
    </p:spTree>
    <p:extLst>
      <p:ext uri="{BB962C8B-B14F-4D97-AF65-F5344CB8AC3E}">
        <p14:creationId xmlns:p14="http://schemas.microsoft.com/office/powerpoint/2010/main" val="25080062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54232"/>
            <a:ext cx="12192000" cy="769120"/>
          </a:xfrm>
        </p:spPr>
        <p:txBody>
          <a:bodyPr>
            <a:noAutofit/>
          </a:bodyPr>
          <a:lstStyle/>
          <a:p>
            <a:r>
              <a:rPr lang="ja-JP" altLang="en-US" sz="4800" b="1" dirty="0">
                <a:latin typeface="ＭＳ Ｐゴシック" panose="020B0600070205080204" pitchFamily="50" charset="-128"/>
                <a:ea typeface="ＭＳ Ｐゴシック" panose="020B0600070205080204" pitchFamily="50" charset="-128"/>
              </a:rPr>
              <a:t>交感神経が働いていない</a:t>
            </a:r>
            <a:r>
              <a:rPr lang="ja-JP" altLang="en-US" sz="4800" b="1" dirty="0">
                <a:solidFill>
                  <a:srgbClr val="FF0000"/>
                </a:solidFill>
                <a:latin typeface="ＭＳ Ｐゴシック" panose="020B0600070205080204" pitchFamily="50" charset="-128"/>
                <a:ea typeface="ＭＳ Ｐゴシック" panose="020B0600070205080204" pitchFamily="50" charset="-128"/>
              </a:rPr>
              <a:t>疲弊期</a:t>
            </a:r>
            <a:r>
              <a:rPr lang="ja-JP" altLang="en-US" sz="4800" b="1" dirty="0">
                <a:latin typeface="ＭＳ Ｐゴシック" panose="020B0600070205080204" pitchFamily="50" charset="-128"/>
                <a:ea typeface="ＭＳ Ｐゴシック" panose="020B0600070205080204" pitchFamily="50" charset="-128"/>
              </a:rPr>
              <a:t>の</a:t>
            </a:r>
            <a:r>
              <a:rPr lang="ja-JP" altLang="ja-JP" sz="4800" b="1" dirty="0">
                <a:latin typeface="ＭＳ Ｐゴシック" panose="020B0600070205080204" pitchFamily="50" charset="-128"/>
                <a:ea typeface="ＭＳ Ｐゴシック" panose="020B0600070205080204" pitchFamily="50" charset="-128"/>
              </a:rPr>
              <a:t>症状</a:t>
            </a:r>
            <a:endParaRPr kumimoji="1" lang="ja-JP" altLang="en-US" sz="4800" dirty="0">
              <a:latin typeface="ＭＳ Ｐゴシック" panose="020B0600070205080204" pitchFamily="50" charset="-128"/>
              <a:ea typeface="ＭＳ Ｐゴシック" panose="020B0600070205080204" pitchFamily="50" charset="-128"/>
            </a:endParaRPr>
          </a:p>
        </p:txBody>
      </p:sp>
      <p:sp>
        <p:nvSpPr>
          <p:cNvPr id="4" name="サブタイトル 2"/>
          <p:cNvSpPr txBox="1">
            <a:spLocks/>
          </p:cNvSpPr>
          <p:nvPr/>
        </p:nvSpPr>
        <p:spPr>
          <a:xfrm>
            <a:off x="615910" y="923352"/>
            <a:ext cx="11123244" cy="56946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marL="457200" lvl="0" indent="-457200" algn="l">
              <a:buFont typeface="Arial" panose="020B0604020202020204" pitchFamily="34" charset="0"/>
              <a:buChar char="•"/>
            </a:pPr>
            <a:r>
              <a:rPr lang="ja-JP" altLang="ja-JP" sz="3600" dirty="0">
                <a:solidFill>
                  <a:srgbClr val="0000CC"/>
                </a:solidFill>
                <a:latin typeface="ＭＳ Ｐゴシック" panose="020B0600070205080204" pitchFamily="50" charset="-128"/>
                <a:ea typeface="ＭＳ Ｐゴシック" panose="020B0600070205080204" pitchFamily="50" charset="-128"/>
              </a:rPr>
              <a:t>慢性的な下痢／体のだるさ／疲労感／疲れやすい／アレルギー／低体温／血圧の低下／やる気の低下／肩こり／頭痛／不定愁訴／ストレス過多／めまい／動悸／耳鳴り／不眠／眠気／日中の眠気／集中力散漫／リウマチ性疾患</a:t>
            </a:r>
            <a:endParaRPr lang="en-US" altLang="ja-JP" sz="3600" dirty="0">
              <a:solidFill>
                <a:srgbClr val="0000CC"/>
              </a:solidFill>
              <a:latin typeface="ＭＳ Ｐゴシック" panose="020B0600070205080204" pitchFamily="50" charset="-128"/>
              <a:ea typeface="ＭＳ Ｐゴシック" panose="020B0600070205080204" pitchFamily="50" charset="-128"/>
            </a:endParaRPr>
          </a:p>
          <a:p>
            <a:pPr marL="457200" indent="-457200" algn="l">
              <a:buFont typeface="Arial" panose="020B0604020202020204" pitchFamily="34" charset="0"/>
              <a:buChar char="•"/>
            </a:pPr>
            <a:r>
              <a:rPr lang="ja-JP" altLang="ja-JP" sz="3600" dirty="0">
                <a:solidFill>
                  <a:srgbClr val="7030A0"/>
                </a:solidFill>
                <a:latin typeface="ＭＳ Ｐゴシック" panose="020B0600070205080204" pitchFamily="50" charset="-128"/>
                <a:ea typeface="ＭＳ Ｐゴシック" panose="020B0600070205080204" pitchFamily="50" charset="-128"/>
              </a:rPr>
              <a:t>倦怠感がある／つかれやすい／長時間寝てしまう／朝、スッキリと起きれない／身体がだる</a:t>
            </a:r>
            <a:r>
              <a:rPr lang="ja-JP" altLang="en-US" sz="3600" dirty="0">
                <a:solidFill>
                  <a:srgbClr val="7030A0"/>
                </a:solidFill>
                <a:latin typeface="ＭＳ Ｐゴシック" panose="020B0600070205080204" pitchFamily="50" charset="-128"/>
                <a:ea typeface="ＭＳ Ｐゴシック" panose="020B0600070205080204" pitchFamily="50" charset="-128"/>
              </a:rPr>
              <a:t>い／</a:t>
            </a:r>
            <a:r>
              <a:rPr lang="ja-JP" altLang="ja-JP" sz="3600" dirty="0">
                <a:solidFill>
                  <a:srgbClr val="7030A0"/>
                </a:solidFill>
                <a:latin typeface="ＭＳ Ｐゴシック" panose="020B0600070205080204" pitchFamily="50" charset="-128"/>
                <a:ea typeface="ＭＳ Ｐゴシック" panose="020B0600070205080204" pitchFamily="50" charset="-128"/>
              </a:rPr>
              <a:t>集中力が続かない／ミスが増えた／物忘れしやすい／憂うつになりやすい／下痢になりやす</a:t>
            </a:r>
            <a:r>
              <a:rPr lang="ja-JP" altLang="en-US" sz="3600" dirty="0">
                <a:solidFill>
                  <a:srgbClr val="7030A0"/>
                </a:solidFill>
                <a:latin typeface="ＭＳ Ｐゴシック" panose="020B0600070205080204" pitchFamily="50" charset="-128"/>
                <a:ea typeface="ＭＳ Ｐゴシック" panose="020B0600070205080204" pitchFamily="50" charset="-128"/>
              </a:rPr>
              <a:t>い</a:t>
            </a:r>
            <a:r>
              <a:rPr lang="ja-JP" altLang="ja-JP" sz="3600" dirty="0">
                <a:solidFill>
                  <a:srgbClr val="7030A0"/>
                </a:solidFill>
                <a:latin typeface="ＭＳ Ｐゴシック" panose="020B0600070205080204" pitchFamily="50" charset="-128"/>
                <a:ea typeface="ＭＳ Ｐゴシック" panose="020B0600070205080204" pitchFamily="50" charset="-128"/>
              </a:rPr>
              <a:t>／食欲が増す</a:t>
            </a:r>
            <a:endParaRPr lang="en-US" altLang="ja-JP" sz="3600" dirty="0">
              <a:solidFill>
                <a:srgbClr val="7030A0"/>
              </a:solidFill>
              <a:latin typeface="ＭＳ Ｐゴシック" panose="020B0600070205080204" pitchFamily="50" charset="-128"/>
              <a:ea typeface="ＭＳ Ｐゴシック" panose="020B0600070205080204" pitchFamily="50" charset="-128"/>
            </a:endParaRPr>
          </a:p>
          <a:p>
            <a:pPr marL="457200" indent="-457200" algn="l">
              <a:buFont typeface="Arial" panose="020B0604020202020204" pitchFamily="34" charset="0"/>
              <a:buChar char="•"/>
            </a:pPr>
            <a:r>
              <a:rPr lang="ja-JP" altLang="ja-JP" sz="3600" dirty="0">
                <a:latin typeface="ＭＳ Ｐゴシック" panose="020B0600070205080204" pitchFamily="50" charset="-128"/>
                <a:ea typeface="ＭＳ Ｐゴシック" panose="020B0600070205080204" pitchFamily="50" charset="-128"/>
              </a:rPr>
              <a:t>副交感神経の過緊張が続</a:t>
            </a:r>
            <a:r>
              <a:rPr lang="ja-JP" altLang="en-US" sz="3600" dirty="0">
                <a:latin typeface="ＭＳ Ｐゴシック" panose="020B0600070205080204" pitchFamily="50" charset="-128"/>
                <a:ea typeface="ＭＳ Ｐゴシック" panose="020B0600070205080204" pitchFamily="50" charset="-128"/>
              </a:rPr>
              <a:t>くと、</a:t>
            </a:r>
            <a:r>
              <a:rPr lang="ja-JP" altLang="ja-JP" sz="3600" dirty="0">
                <a:latin typeface="ＭＳ Ｐゴシック" panose="020B0600070205080204" pitchFamily="50" charset="-128"/>
                <a:ea typeface="ＭＳ Ｐゴシック" panose="020B0600070205080204" pitchFamily="50" charset="-128"/>
              </a:rPr>
              <a:t>筋肉からの発熱が減少するため</a:t>
            </a:r>
            <a:r>
              <a:rPr lang="ja-JP" altLang="ja-JP" sz="3600" dirty="0">
                <a:solidFill>
                  <a:srgbClr val="009900"/>
                </a:solidFill>
                <a:latin typeface="ＭＳ Ｐゴシック" panose="020B0600070205080204" pitchFamily="50" charset="-128"/>
                <a:ea typeface="ＭＳ Ｐゴシック" panose="020B0600070205080204" pitchFamily="50" charset="-128"/>
              </a:rPr>
              <a:t>低血圧</a:t>
            </a:r>
            <a:r>
              <a:rPr lang="ja-JP" altLang="en-US" sz="3600" dirty="0">
                <a:latin typeface="ＭＳ Ｐゴシック" panose="020B0600070205080204" pitchFamily="50" charset="-128"/>
                <a:ea typeface="ＭＳ Ｐゴシック" panose="020B0600070205080204" pitchFamily="50" charset="-128"/>
              </a:rPr>
              <a:t>と</a:t>
            </a:r>
            <a:r>
              <a:rPr lang="ja-JP" altLang="ja-JP" sz="3600" dirty="0">
                <a:solidFill>
                  <a:srgbClr val="009900"/>
                </a:solidFill>
                <a:latin typeface="ＭＳ Ｐゴシック" panose="020B0600070205080204" pitchFamily="50" charset="-128"/>
                <a:ea typeface="ＭＳ Ｐゴシック" panose="020B0600070205080204" pitchFamily="50" charset="-128"/>
              </a:rPr>
              <a:t>低体温</a:t>
            </a:r>
            <a:r>
              <a:rPr lang="ja-JP" altLang="ja-JP" sz="3600" dirty="0">
                <a:latin typeface="ＭＳ Ｐゴシック" panose="020B0600070205080204" pitchFamily="50" charset="-128"/>
                <a:ea typeface="ＭＳ Ｐゴシック" panose="020B0600070205080204" pitchFamily="50" charset="-128"/>
              </a:rPr>
              <a:t>にな</a:t>
            </a:r>
            <a:r>
              <a:rPr lang="ja-JP" altLang="en-US" sz="3600" dirty="0">
                <a:latin typeface="ＭＳ Ｐゴシック" panose="020B0600070205080204" pitchFamily="50" charset="-128"/>
                <a:ea typeface="ＭＳ Ｐゴシック" panose="020B0600070205080204" pitchFamily="50" charset="-128"/>
              </a:rPr>
              <a:t>る</a:t>
            </a:r>
            <a:endParaRPr lang="en-US" altLang="ja-JP" sz="3600" dirty="0">
              <a:latin typeface="ＭＳ Ｐゴシック" panose="020B0600070205080204" pitchFamily="50" charset="-128"/>
              <a:ea typeface="ＭＳ Ｐゴシック" panose="020B0600070205080204" pitchFamily="50" charset="-128"/>
            </a:endParaRPr>
          </a:p>
          <a:p>
            <a:pPr marL="457200" indent="-457200" algn="l">
              <a:buFont typeface="Arial" panose="020B0604020202020204" pitchFamily="34" charset="0"/>
              <a:buChar char="•"/>
            </a:pPr>
            <a:endParaRPr lang="ja-JP" altLang="ja-JP" sz="2800" dirty="0">
              <a:latin typeface="ＭＳ Ｐゴシック" panose="020B0600070205080204" pitchFamily="50" charset="-128"/>
              <a:ea typeface="ＭＳ Ｐゴシック" panose="020B0600070205080204" pitchFamily="50" charset="-128"/>
            </a:endParaRPr>
          </a:p>
        </p:txBody>
      </p:sp>
      <p:sp>
        <p:nvSpPr>
          <p:cNvPr id="3" name="スライド番号プレースホルダー 2"/>
          <p:cNvSpPr>
            <a:spLocks noGrp="1"/>
          </p:cNvSpPr>
          <p:nvPr>
            <p:ph type="sldNum" sz="quarter" idx="12"/>
          </p:nvPr>
        </p:nvSpPr>
        <p:spPr/>
        <p:txBody>
          <a:bodyPr/>
          <a:lstStyle/>
          <a:p>
            <a:fld id="{58E70909-AA54-413C-B4A4-65B2E83BDFAE}" type="slidenum">
              <a:rPr kumimoji="1" lang="ja-JP" altLang="en-US" smtClean="0"/>
              <a:t>50</a:t>
            </a:fld>
            <a:endParaRPr kumimoji="1" lang="ja-JP" altLang="en-US"/>
          </a:p>
        </p:txBody>
      </p:sp>
      <p:sp>
        <p:nvSpPr>
          <p:cNvPr id="5" name="日付プレースホルダー 4"/>
          <p:cNvSpPr>
            <a:spLocks noGrp="1"/>
          </p:cNvSpPr>
          <p:nvPr>
            <p:ph type="dt" sz="half" idx="10"/>
          </p:nvPr>
        </p:nvSpPr>
        <p:spPr/>
        <p:txBody>
          <a:bodyPr/>
          <a:lstStyle/>
          <a:p>
            <a:r>
              <a:rPr kumimoji="1" lang="en-US" altLang="ja-JP"/>
              <a:t>2022/12/5</a:t>
            </a:r>
            <a:r>
              <a:rPr kumimoji="1" lang="ja-JP" altLang="en-US"/>
              <a:t>十勝むつみのクリニック</a:t>
            </a:r>
          </a:p>
        </p:txBody>
      </p:sp>
    </p:spTree>
    <p:extLst>
      <p:ext uri="{BB962C8B-B14F-4D97-AF65-F5344CB8AC3E}">
        <p14:creationId xmlns:p14="http://schemas.microsoft.com/office/powerpoint/2010/main" val="35205814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32111" y="286021"/>
            <a:ext cx="9932126" cy="1252424"/>
          </a:xfrm>
        </p:spPr>
        <p:txBody>
          <a:bodyPr>
            <a:noAutofit/>
          </a:bodyPr>
          <a:lstStyle/>
          <a:p>
            <a:r>
              <a:rPr kumimoji="1" lang="ja-JP" altLang="en-US" sz="4000" dirty="0">
                <a:latin typeface="ＭＳ Ｐゴシック" panose="020B0600070205080204" pitchFamily="50" charset="-128"/>
                <a:ea typeface="ＭＳ Ｐゴシック" panose="020B0600070205080204" pitchFamily="50" charset="-128"/>
              </a:rPr>
              <a:t>「心の傷」の心と身体の反応（４</a:t>
            </a:r>
            <a:r>
              <a:rPr kumimoji="1" lang="en-US" altLang="ja-JP" sz="4000" dirty="0">
                <a:latin typeface="ＭＳ Ｐゴシック" panose="020B0600070205080204" pitchFamily="50" charset="-128"/>
                <a:ea typeface="ＭＳ Ｐゴシック" panose="020B0600070205080204" pitchFamily="50" charset="-128"/>
              </a:rPr>
              <a:t>F)</a:t>
            </a:r>
            <a:br>
              <a:rPr kumimoji="1" lang="en-US" altLang="ja-JP" sz="4000" dirty="0">
                <a:latin typeface="ＭＳ Ｐゴシック" panose="020B0600070205080204" pitchFamily="50" charset="-128"/>
                <a:ea typeface="ＭＳ Ｐゴシック" panose="020B0600070205080204" pitchFamily="50" charset="-128"/>
              </a:rPr>
            </a:br>
            <a:r>
              <a:rPr kumimoji="1" lang="ja-JP" altLang="en-US" sz="4000" dirty="0">
                <a:latin typeface="ＭＳ Ｐゴシック" panose="020B0600070205080204" pitchFamily="50" charset="-128"/>
                <a:ea typeface="ＭＳ Ｐゴシック" panose="020B0600070205080204" pitchFamily="50" charset="-128"/>
              </a:rPr>
              <a:t>心的外傷後ストレス障害（</a:t>
            </a:r>
            <a:r>
              <a:rPr kumimoji="1" lang="en-US" altLang="ja-JP" sz="4000" dirty="0">
                <a:latin typeface="ＭＳ Ｐゴシック" panose="020B0600070205080204" pitchFamily="50" charset="-128"/>
                <a:ea typeface="ＭＳ Ｐゴシック" panose="020B0600070205080204" pitchFamily="50" charset="-128"/>
              </a:rPr>
              <a:t>PTSD)</a:t>
            </a:r>
            <a:endParaRPr kumimoji="1" lang="ja-JP" altLang="en-US" sz="4000" dirty="0">
              <a:latin typeface="ＭＳ Ｐゴシック" panose="020B0600070205080204" pitchFamily="50" charset="-128"/>
              <a:ea typeface="ＭＳ Ｐゴシック" panose="020B0600070205080204" pitchFamily="50" charset="-128"/>
            </a:endParaRPr>
          </a:p>
        </p:txBody>
      </p:sp>
      <p:sp>
        <p:nvSpPr>
          <p:cNvPr id="4" name="角丸四角形 3"/>
          <p:cNvSpPr/>
          <p:nvPr/>
        </p:nvSpPr>
        <p:spPr>
          <a:xfrm>
            <a:off x="1132111" y="1621826"/>
            <a:ext cx="4966063" cy="174403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2400" dirty="0">
                <a:solidFill>
                  <a:srgbClr val="FF0000"/>
                </a:solidFill>
                <a:latin typeface="ＭＳ Ｐゴシック" panose="020B0600070205080204" pitchFamily="50" charset="-128"/>
                <a:ea typeface="ＭＳ Ｐゴシック" panose="020B0600070205080204" pitchFamily="50" charset="-128"/>
              </a:rPr>
              <a:t>&lt;</a:t>
            </a:r>
            <a:r>
              <a:rPr lang="ja-JP" altLang="en-US" sz="2400" dirty="0">
                <a:solidFill>
                  <a:srgbClr val="FF0000"/>
                </a:solidFill>
                <a:latin typeface="ＭＳ Ｐゴシック" panose="020B0600070205080204" pitchFamily="50" charset="-128"/>
                <a:ea typeface="ＭＳ Ｐゴシック" panose="020B0600070205080204" pitchFamily="50" charset="-128"/>
              </a:rPr>
              <a:t>過覚醒／覚醒症状</a:t>
            </a:r>
            <a:r>
              <a:rPr lang="en-US" altLang="ja-JP" sz="2400" dirty="0">
                <a:solidFill>
                  <a:srgbClr val="FF0000"/>
                </a:solidFill>
                <a:latin typeface="ＭＳ Ｐゴシック" panose="020B0600070205080204" pitchFamily="50" charset="-128"/>
                <a:ea typeface="ＭＳ Ｐゴシック" panose="020B0600070205080204" pitchFamily="50" charset="-128"/>
              </a:rPr>
              <a:t>&gt;</a:t>
            </a:r>
            <a:r>
              <a:rPr lang="ja-JP" altLang="en-US" sz="2400" dirty="0">
                <a:solidFill>
                  <a:srgbClr val="002060"/>
                </a:solidFill>
                <a:latin typeface="ＭＳ Ｐゴシック" panose="020B0600070205080204" pitchFamily="50" charset="-128"/>
                <a:ea typeface="ＭＳ Ｐゴシック" panose="020B0600070205080204" pitchFamily="50" charset="-128"/>
              </a:rPr>
              <a:t>　</a:t>
            </a:r>
            <a:r>
              <a:rPr lang="ja-JP" altLang="en-US" sz="2400" dirty="0">
                <a:solidFill>
                  <a:srgbClr val="00B050"/>
                </a:solidFill>
                <a:latin typeface="ＭＳ Ｐゴシック" panose="020B0600070205080204" pitchFamily="50" charset="-128"/>
                <a:ea typeface="ＭＳ Ｐゴシック" panose="020B0600070205080204" pitchFamily="50" charset="-128"/>
              </a:rPr>
              <a:t>（闘争） </a:t>
            </a:r>
            <a:r>
              <a:rPr lang="en-US" altLang="ja-JP" sz="2400" dirty="0">
                <a:solidFill>
                  <a:srgbClr val="00B050"/>
                </a:solidFill>
                <a:latin typeface="ＭＳ Ｐゴシック" panose="020B0600070205080204" pitchFamily="50" charset="-128"/>
                <a:ea typeface="ＭＳ Ｐゴシック" panose="020B0600070205080204" pitchFamily="50" charset="-128"/>
              </a:rPr>
              <a:t>fight</a:t>
            </a:r>
          </a:p>
          <a:p>
            <a:r>
              <a:rPr lang="ja-JP" altLang="en-US" sz="2400" dirty="0">
                <a:solidFill>
                  <a:schemeClr val="tx1"/>
                </a:solidFill>
                <a:latin typeface="ＭＳ Ｐゴシック" panose="020B0600070205080204" pitchFamily="50" charset="-128"/>
                <a:ea typeface="ＭＳ Ｐゴシック" panose="020B0600070205080204" pitchFamily="50" charset="-128"/>
              </a:rPr>
              <a:t>・眠れない　・感覚が過敏になる</a:t>
            </a:r>
            <a:endParaRPr lang="en-US" altLang="ja-JP" sz="2400" dirty="0">
              <a:solidFill>
                <a:schemeClr val="tx1"/>
              </a:solidFill>
              <a:latin typeface="ＭＳ Ｐゴシック" panose="020B0600070205080204" pitchFamily="50" charset="-128"/>
              <a:ea typeface="ＭＳ Ｐゴシック" panose="020B0600070205080204" pitchFamily="50" charset="-128"/>
            </a:endParaRPr>
          </a:p>
          <a:p>
            <a:r>
              <a:rPr lang="ja-JP" altLang="en-US" sz="2400" dirty="0">
                <a:solidFill>
                  <a:schemeClr val="tx1"/>
                </a:solidFill>
                <a:latin typeface="ＭＳ Ｐゴシック" panose="020B0600070205080204" pitchFamily="50" charset="-128"/>
                <a:ea typeface="ＭＳ Ｐゴシック" panose="020B0600070205080204" pitchFamily="50" charset="-128"/>
              </a:rPr>
              <a:t>・過度に警戒する　・集中できない</a:t>
            </a:r>
            <a:endParaRPr lang="en-US" altLang="ja-JP" sz="2400" dirty="0">
              <a:solidFill>
                <a:schemeClr val="tx1"/>
              </a:solidFill>
              <a:latin typeface="ＭＳ Ｐゴシック" panose="020B0600070205080204" pitchFamily="50" charset="-128"/>
              <a:ea typeface="ＭＳ Ｐゴシック" panose="020B0600070205080204" pitchFamily="50" charset="-128"/>
            </a:endParaRPr>
          </a:p>
          <a:p>
            <a:r>
              <a:rPr lang="ja-JP" altLang="en-US" sz="2400" dirty="0">
                <a:solidFill>
                  <a:schemeClr val="tx1"/>
                </a:solidFill>
                <a:latin typeface="ＭＳ Ｐゴシック" panose="020B0600070205080204" pitchFamily="50" charset="-128"/>
                <a:ea typeface="ＭＳ Ｐゴシック" panose="020B0600070205080204" pitchFamily="50" charset="-128"/>
              </a:rPr>
              <a:t>・過剰にビックリする　・イライラする</a:t>
            </a:r>
            <a:endParaRPr lang="en-US" altLang="ja-JP" sz="2400" dirty="0">
              <a:solidFill>
                <a:schemeClr val="tx1"/>
              </a:solidFill>
              <a:latin typeface="ＭＳ Ｐゴシック" panose="020B0600070205080204" pitchFamily="50" charset="-128"/>
              <a:ea typeface="ＭＳ Ｐゴシック" panose="020B0600070205080204" pitchFamily="50" charset="-128"/>
            </a:endParaRPr>
          </a:p>
          <a:p>
            <a:endParaRPr lang="en-US" altLang="ja-JP" sz="2400" dirty="0">
              <a:solidFill>
                <a:schemeClr val="tx1"/>
              </a:solidFill>
              <a:latin typeface="ＭＳ Ｐゴシック" panose="020B0600070205080204" pitchFamily="50" charset="-128"/>
              <a:ea typeface="ＭＳ Ｐゴシック" panose="020B0600070205080204" pitchFamily="50" charset="-128"/>
            </a:endParaRPr>
          </a:p>
          <a:p>
            <a:endParaRPr kumimoji="1" lang="ja-JP" altLang="en-US" dirty="0">
              <a:solidFill>
                <a:schemeClr val="tx1"/>
              </a:solidFill>
            </a:endParaRPr>
          </a:p>
        </p:txBody>
      </p:sp>
      <p:sp>
        <p:nvSpPr>
          <p:cNvPr id="19" name="角丸四角形 18"/>
          <p:cNvSpPr/>
          <p:nvPr/>
        </p:nvSpPr>
        <p:spPr>
          <a:xfrm>
            <a:off x="6237522" y="1621826"/>
            <a:ext cx="4983472" cy="174403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2400" dirty="0">
                <a:solidFill>
                  <a:srgbClr val="FF0000"/>
                </a:solidFill>
                <a:latin typeface="ＭＳ Ｐゴシック" panose="020B0600070205080204" pitchFamily="50" charset="-128"/>
                <a:ea typeface="ＭＳ Ｐゴシック" panose="020B0600070205080204" pitchFamily="50" charset="-128"/>
              </a:rPr>
              <a:t>&lt;</a:t>
            </a:r>
            <a:r>
              <a:rPr lang="ja-JP" altLang="en-US" sz="2400" dirty="0">
                <a:solidFill>
                  <a:srgbClr val="FF0000"/>
                </a:solidFill>
                <a:latin typeface="ＭＳ Ｐゴシック" panose="020B0600070205080204" pitchFamily="50" charset="-128"/>
                <a:ea typeface="ＭＳ Ｐゴシック" panose="020B0600070205080204" pitchFamily="50" charset="-128"/>
              </a:rPr>
              <a:t>凍りつき症状</a:t>
            </a:r>
            <a:r>
              <a:rPr lang="en-US" altLang="ja-JP" sz="2400" dirty="0">
                <a:solidFill>
                  <a:srgbClr val="FF0000"/>
                </a:solidFill>
                <a:latin typeface="ＭＳ Ｐゴシック" panose="020B0600070205080204" pitchFamily="50" charset="-128"/>
                <a:ea typeface="ＭＳ Ｐゴシック" panose="020B0600070205080204" pitchFamily="50" charset="-128"/>
              </a:rPr>
              <a:t>&gt;</a:t>
            </a:r>
            <a:r>
              <a:rPr lang="ja-JP" altLang="en-US" sz="2400" dirty="0">
                <a:solidFill>
                  <a:srgbClr val="00B050"/>
                </a:solidFill>
                <a:latin typeface="ＭＳ Ｐゴシック" panose="020B0600070205080204" pitchFamily="50" charset="-128"/>
                <a:ea typeface="ＭＳ Ｐゴシック" panose="020B0600070205080204" pitchFamily="50" charset="-128"/>
              </a:rPr>
              <a:t>（怖気） </a:t>
            </a:r>
            <a:r>
              <a:rPr lang="en-US" altLang="ja-JP" sz="2400" dirty="0">
                <a:solidFill>
                  <a:srgbClr val="00B050"/>
                </a:solidFill>
                <a:latin typeface="ＭＳ Ｐゴシック" panose="020B0600070205080204" pitchFamily="50" charset="-128"/>
                <a:ea typeface="ＭＳ Ｐゴシック" panose="020B0600070205080204" pitchFamily="50" charset="-128"/>
              </a:rPr>
              <a:t>fright</a:t>
            </a:r>
          </a:p>
          <a:p>
            <a:r>
              <a:rPr lang="ja-JP" altLang="en-US" sz="2400" dirty="0">
                <a:solidFill>
                  <a:srgbClr val="7030A0"/>
                </a:solidFill>
                <a:latin typeface="ＭＳ Ｐゴシック" panose="020B0600070205080204" pitchFamily="50" charset="-128"/>
                <a:ea typeface="ＭＳ Ｐゴシック" panose="020B0600070205080204" pitchFamily="50" charset="-128"/>
              </a:rPr>
              <a:t>・突然、苦痛なことを思い出す</a:t>
            </a:r>
            <a:endParaRPr lang="en-US" altLang="ja-JP" sz="2400" dirty="0">
              <a:solidFill>
                <a:srgbClr val="7030A0"/>
              </a:solidFill>
              <a:latin typeface="ＭＳ Ｐゴシック" panose="020B0600070205080204" pitchFamily="50" charset="-128"/>
              <a:ea typeface="ＭＳ Ｐゴシック" panose="020B0600070205080204" pitchFamily="50" charset="-128"/>
            </a:endParaRPr>
          </a:p>
          <a:p>
            <a:r>
              <a:rPr lang="ja-JP" altLang="en-US" sz="2400" dirty="0">
                <a:solidFill>
                  <a:srgbClr val="7030A0"/>
                </a:solidFill>
                <a:latin typeface="ＭＳ Ｐゴシック" panose="020B0600070205080204" pitchFamily="50" charset="-128"/>
                <a:ea typeface="ＭＳ Ｐゴシック" panose="020B0600070205080204" pitchFamily="50" charset="-128"/>
              </a:rPr>
              <a:t>・苦痛な夢を繰り返し見る</a:t>
            </a:r>
            <a:endParaRPr lang="en-US" altLang="ja-JP" sz="2400" dirty="0">
              <a:solidFill>
                <a:srgbClr val="7030A0"/>
              </a:solidFill>
              <a:latin typeface="ＭＳ Ｐゴシック" panose="020B0600070205080204" pitchFamily="50" charset="-128"/>
              <a:ea typeface="ＭＳ Ｐゴシック" panose="020B0600070205080204" pitchFamily="50" charset="-128"/>
            </a:endParaRPr>
          </a:p>
          <a:p>
            <a:r>
              <a:rPr lang="ja-JP" altLang="en-US" sz="2400" dirty="0">
                <a:solidFill>
                  <a:srgbClr val="7030A0"/>
                </a:solidFill>
                <a:latin typeface="ＭＳ Ｐゴシック" panose="020B0600070205080204" pitchFamily="50" charset="-128"/>
                <a:ea typeface="ＭＳ Ｐゴシック" panose="020B0600070205080204" pitchFamily="50" charset="-128"/>
              </a:rPr>
              <a:t>・</a:t>
            </a:r>
            <a:r>
              <a:rPr lang="ja-JP" altLang="ja-JP" sz="2400" dirty="0">
                <a:solidFill>
                  <a:srgbClr val="7030A0"/>
                </a:solidFill>
                <a:latin typeface="ＭＳ Ｐゴシック" panose="020B0600070205080204" pitchFamily="50" charset="-128"/>
                <a:ea typeface="ＭＳ Ｐゴシック" panose="020B0600070205080204" pitchFamily="50" charset="-128"/>
              </a:rPr>
              <a:t>嗜癖行動への固着</a:t>
            </a:r>
            <a:endParaRPr lang="en-US" altLang="ja-JP" sz="2400" dirty="0">
              <a:solidFill>
                <a:srgbClr val="7030A0"/>
              </a:solidFill>
              <a:latin typeface="ＭＳ Ｐゴシック" panose="020B0600070205080204" pitchFamily="50" charset="-128"/>
              <a:ea typeface="ＭＳ Ｐゴシック" panose="020B0600070205080204" pitchFamily="50" charset="-128"/>
            </a:endParaRPr>
          </a:p>
          <a:p>
            <a:endParaRPr lang="en-US" altLang="ja-JP" sz="2400" dirty="0">
              <a:solidFill>
                <a:schemeClr val="tx1"/>
              </a:solidFill>
              <a:latin typeface="ＭＳ Ｐゴシック" panose="020B0600070205080204" pitchFamily="50" charset="-128"/>
              <a:ea typeface="ＭＳ Ｐゴシック" panose="020B0600070205080204" pitchFamily="50" charset="-128"/>
            </a:endParaRPr>
          </a:p>
          <a:p>
            <a:endParaRPr kumimoji="1" lang="ja-JP" altLang="en-US" dirty="0">
              <a:solidFill>
                <a:schemeClr val="tx1"/>
              </a:solidFill>
            </a:endParaRPr>
          </a:p>
        </p:txBody>
      </p:sp>
      <p:sp>
        <p:nvSpPr>
          <p:cNvPr id="23" name="角丸四角形 22"/>
          <p:cNvSpPr/>
          <p:nvPr/>
        </p:nvSpPr>
        <p:spPr>
          <a:xfrm>
            <a:off x="1132111" y="3620443"/>
            <a:ext cx="5013959" cy="174403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2400" dirty="0">
                <a:solidFill>
                  <a:srgbClr val="FF0000"/>
                </a:solidFill>
                <a:latin typeface="ＭＳ Ｐゴシック" panose="020B0600070205080204" pitchFamily="50" charset="-128"/>
                <a:ea typeface="ＭＳ Ｐゴシック" panose="020B0600070205080204" pitchFamily="50" charset="-128"/>
              </a:rPr>
              <a:t>&lt;</a:t>
            </a:r>
            <a:r>
              <a:rPr lang="ja-JP" altLang="en-US" sz="2400" dirty="0">
                <a:solidFill>
                  <a:srgbClr val="FF0000"/>
                </a:solidFill>
                <a:latin typeface="ＭＳ Ｐゴシック" panose="020B0600070205080204" pitchFamily="50" charset="-128"/>
                <a:ea typeface="ＭＳ Ｐゴシック" panose="020B0600070205080204" pitchFamily="50" charset="-128"/>
              </a:rPr>
              <a:t>陰性気分／回避症状</a:t>
            </a:r>
            <a:r>
              <a:rPr lang="en-US" altLang="ja-JP" sz="2400" dirty="0">
                <a:solidFill>
                  <a:srgbClr val="FF0000"/>
                </a:solidFill>
                <a:latin typeface="ＭＳ Ｐゴシック" panose="020B0600070205080204" pitchFamily="50" charset="-128"/>
                <a:ea typeface="ＭＳ Ｐゴシック" panose="020B0600070205080204" pitchFamily="50" charset="-128"/>
              </a:rPr>
              <a:t>&gt;</a:t>
            </a:r>
            <a:r>
              <a:rPr lang="ja-JP" altLang="en-US" sz="2400" dirty="0">
                <a:solidFill>
                  <a:srgbClr val="00B050"/>
                </a:solidFill>
                <a:latin typeface="ＭＳ Ｐゴシック" panose="020B0600070205080204" pitchFamily="50" charset="-128"/>
                <a:ea typeface="ＭＳ Ｐゴシック" panose="020B0600070205080204" pitchFamily="50" charset="-128"/>
              </a:rPr>
              <a:t>（逃避）</a:t>
            </a:r>
            <a:r>
              <a:rPr lang="en-US" altLang="ja-JP" sz="2400" dirty="0">
                <a:solidFill>
                  <a:srgbClr val="00B050"/>
                </a:solidFill>
                <a:latin typeface="ＭＳ Ｐゴシック" panose="020B0600070205080204" pitchFamily="50" charset="-128"/>
                <a:ea typeface="ＭＳ Ｐゴシック" panose="020B0600070205080204" pitchFamily="50" charset="-128"/>
              </a:rPr>
              <a:t>flight</a:t>
            </a:r>
          </a:p>
          <a:p>
            <a:r>
              <a:rPr lang="ja-JP" altLang="en-US" sz="2400" dirty="0">
                <a:solidFill>
                  <a:schemeClr val="tx1"/>
                </a:solidFill>
                <a:latin typeface="ＭＳ Ｐゴシック" panose="020B0600070205080204" pitchFamily="50" charset="-128"/>
                <a:ea typeface="ＭＳ Ｐゴシック" panose="020B0600070205080204" pitchFamily="50" charset="-128"/>
              </a:rPr>
              <a:t>・幸せ／満足／愛情を感じなくなる</a:t>
            </a:r>
            <a:endParaRPr lang="en-US" altLang="ja-JP" sz="2400" dirty="0">
              <a:solidFill>
                <a:schemeClr val="tx1"/>
              </a:solidFill>
              <a:latin typeface="ＭＳ Ｐゴシック" panose="020B0600070205080204" pitchFamily="50" charset="-128"/>
              <a:ea typeface="ＭＳ Ｐゴシック" panose="020B0600070205080204" pitchFamily="50" charset="-128"/>
            </a:endParaRPr>
          </a:p>
          <a:p>
            <a:r>
              <a:rPr lang="ja-JP" altLang="en-US" sz="2400" dirty="0">
                <a:solidFill>
                  <a:schemeClr val="tx1"/>
                </a:solidFill>
                <a:latin typeface="ＭＳ Ｐゴシック" panose="020B0600070205080204" pitchFamily="50" charset="-128"/>
                <a:ea typeface="ＭＳ Ｐゴシック" panose="020B0600070205080204" pitchFamily="50" charset="-128"/>
              </a:rPr>
              <a:t>・苦痛な人／場所・物を避ける</a:t>
            </a:r>
            <a:endParaRPr lang="en-US" altLang="ja-JP" sz="2400" dirty="0">
              <a:solidFill>
                <a:schemeClr val="tx1"/>
              </a:solidFill>
              <a:latin typeface="ＭＳ Ｐゴシック" panose="020B0600070205080204" pitchFamily="50" charset="-128"/>
              <a:ea typeface="ＭＳ Ｐゴシック" panose="020B0600070205080204" pitchFamily="50" charset="-128"/>
            </a:endParaRPr>
          </a:p>
          <a:p>
            <a:r>
              <a:rPr lang="ja-JP" altLang="en-US" sz="2400" dirty="0">
                <a:solidFill>
                  <a:schemeClr val="tx1"/>
                </a:solidFill>
                <a:latin typeface="ＭＳ Ｐゴシック" panose="020B0600070205080204" pitchFamily="50" charset="-128"/>
                <a:ea typeface="ＭＳ Ｐゴシック" panose="020B0600070205080204" pitchFamily="50" charset="-128"/>
              </a:rPr>
              <a:t>・苦痛な記憶／思考／感情を避ける</a:t>
            </a:r>
            <a:endParaRPr lang="en-US" altLang="ja-JP" sz="2400" dirty="0">
              <a:solidFill>
                <a:schemeClr val="tx1"/>
              </a:solidFill>
              <a:latin typeface="ＭＳ Ｐゴシック" panose="020B0600070205080204" pitchFamily="50" charset="-128"/>
              <a:ea typeface="ＭＳ Ｐゴシック" panose="020B0600070205080204" pitchFamily="50" charset="-128"/>
            </a:endParaRPr>
          </a:p>
          <a:p>
            <a:endParaRPr kumimoji="1" lang="ja-JP" altLang="en-US" dirty="0">
              <a:solidFill>
                <a:schemeClr val="tx1"/>
              </a:solidFill>
            </a:endParaRPr>
          </a:p>
        </p:txBody>
      </p:sp>
      <p:sp>
        <p:nvSpPr>
          <p:cNvPr id="24" name="角丸四角形 23"/>
          <p:cNvSpPr/>
          <p:nvPr/>
        </p:nvSpPr>
        <p:spPr>
          <a:xfrm>
            <a:off x="6298481" y="3629150"/>
            <a:ext cx="4922513" cy="174403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2400" dirty="0">
                <a:solidFill>
                  <a:srgbClr val="FF0000"/>
                </a:solidFill>
                <a:highlight>
                  <a:srgbClr val="00FFFF"/>
                </a:highlight>
                <a:latin typeface="ＭＳ Ｐゴシック" panose="020B0600070205080204" pitchFamily="50" charset="-128"/>
                <a:ea typeface="ＭＳ Ｐゴシック" panose="020B0600070205080204" pitchFamily="50" charset="-128"/>
              </a:rPr>
              <a:t>&lt;</a:t>
            </a:r>
            <a:r>
              <a:rPr lang="ja-JP" altLang="en-US" sz="2400" dirty="0">
                <a:solidFill>
                  <a:srgbClr val="FF0000"/>
                </a:solidFill>
                <a:highlight>
                  <a:srgbClr val="00FFFF"/>
                </a:highlight>
                <a:latin typeface="ＭＳ Ｐゴシック" panose="020B0600070205080204" pitchFamily="50" charset="-128"/>
                <a:ea typeface="ＭＳ Ｐゴシック" panose="020B0600070205080204" pitchFamily="50" charset="-128"/>
              </a:rPr>
              <a:t>解離症状</a:t>
            </a:r>
            <a:r>
              <a:rPr lang="en-US" altLang="ja-JP" sz="2400" dirty="0">
                <a:solidFill>
                  <a:srgbClr val="FF0000"/>
                </a:solidFill>
                <a:highlight>
                  <a:srgbClr val="00FFFF"/>
                </a:highlight>
                <a:latin typeface="ＭＳ Ｐゴシック" panose="020B0600070205080204" pitchFamily="50" charset="-128"/>
                <a:ea typeface="ＭＳ Ｐゴシック" panose="020B0600070205080204" pitchFamily="50" charset="-128"/>
              </a:rPr>
              <a:t>&gt;</a:t>
            </a:r>
            <a:r>
              <a:rPr lang="ja-JP" altLang="en-US" sz="2400" dirty="0">
                <a:solidFill>
                  <a:srgbClr val="00B050"/>
                </a:solidFill>
                <a:highlight>
                  <a:srgbClr val="00FFFF"/>
                </a:highlight>
                <a:latin typeface="ＭＳ Ｐゴシック" panose="020B0600070205080204" pitchFamily="50" charset="-128"/>
                <a:ea typeface="ＭＳ Ｐゴシック" panose="020B0600070205080204" pitchFamily="50" charset="-128"/>
              </a:rPr>
              <a:t>　</a:t>
            </a:r>
            <a:r>
              <a:rPr lang="ja-JP" altLang="en-US" sz="2400" dirty="0">
                <a:solidFill>
                  <a:srgbClr val="00B050"/>
                </a:solidFill>
                <a:latin typeface="ＭＳ Ｐゴシック" panose="020B0600070205080204" pitchFamily="50" charset="-128"/>
                <a:ea typeface="ＭＳ Ｐゴシック" panose="020B0600070205080204" pitchFamily="50" charset="-128"/>
              </a:rPr>
              <a:t>（凍固） </a:t>
            </a:r>
            <a:r>
              <a:rPr lang="en-US" altLang="ja-JP" sz="2400" dirty="0">
                <a:solidFill>
                  <a:srgbClr val="00B050"/>
                </a:solidFill>
                <a:latin typeface="ＭＳ Ｐゴシック" panose="020B0600070205080204" pitchFamily="50" charset="-128"/>
                <a:ea typeface="ＭＳ Ｐゴシック" panose="020B0600070205080204" pitchFamily="50" charset="-128"/>
              </a:rPr>
              <a:t>freeze</a:t>
            </a:r>
          </a:p>
          <a:p>
            <a:r>
              <a:rPr lang="ja-JP" altLang="en-US" sz="2400" dirty="0">
                <a:solidFill>
                  <a:srgbClr val="0E24F0"/>
                </a:solidFill>
                <a:latin typeface="ＭＳ Ｐゴシック" panose="020B0600070205080204" pitchFamily="50" charset="-128"/>
                <a:ea typeface="ＭＳ Ｐゴシック" panose="020B0600070205080204" pitchFamily="50" charset="-128"/>
              </a:rPr>
              <a:t>・周囲が夢のような感じになる</a:t>
            </a:r>
            <a:endParaRPr lang="en-US" altLang="ja-JP" sz="2400" dirty="0">
              <a:solidFill>
                <a:srgbClr val="0E24F0"/>
              </a:solidFill>
              <a:latin typeface="ＭＳ Ｐゴシック" panose="020B0600070205080204" pitchFamily="50" charset="-128"/>
              <a:ea typeface="ＭＳ Ｐゴシック" panose="020B0600070205080204" pitchFamily="50" charset="-128"/>
            </a:endParaRPr>
          </a:p>
          <a:p>
            <a:r>
              <a:rPr lang="ja-JP" altLang="en-US" sz="2400" dirty="0">
                <a:solidFill>
                  <a:srgbClr val="0E24F0"/>
                </a:solidFill>
                <a:latin typeface="ＭＳ Ｐゴシック" panose="020B0600070205080204" pitchFamily="50" charset="-128"/>
                <a:ea typeface="ＭＳ Ｐゴシック" panose="020B0600070205080204" pitchFamily="50" charset="-128"/>
              </a:rPr>
              <a:t>・自分から遊離した感じになる</a:t>
            </a:r>
            <a:endParaRPr lang="en-US" altLang="ja-JP" sz="2400" dirty="0">
              <a:solidFill>
                <a:srgbClr val="0E24F0"/>
              </a:solidFill>
              <a:latin typeface="ＭＳ Ｐゴシック" panose="020B0600070205080204" pitchFamily="50" charset="-128"/>
              <a:ea typeface="ＭＳ Ｐゴシック" panose="020B0600070205080204" pitchFamily="50" charset="-128"/>
            </a:endParaRPr>
          </a:p>
          <a:p>
            <a:r>
              <a:rPr lang="ja-JP" altLang="en-US" sz="2400" dirty="0">
                <a:solidFill>
                  <a:srgbClr val="0E24F0"/>
                </a:solidFill>
                <a:latin typeface="ＭＳ Ｐゴシック" panose="020B0600070205080204" pitchFamily="50" charset="-128"/>
                <a:ea typeface="ＭＳ Ｐゴシック" panose="020B0600070205080204" pitchFamily="50" charset="-128"/>
              </a:rPr>
              <a:t>・自分が自分ではない感じがする</a:t>
            </a:r>
            <a:endParaRPr lang="en-US" altLang="ja-JP" sz="2400" dirty="0">
              <a:solidFill>
                <a:srgbClr val="0E24F0"/>
              </a:solidFill>
              <a:latin typeface="ＭＳ Ｐゴシック" panose="020B0600070205080204" pitchFamily="50" charset="-128"/>
              <a:ea typeface="ＭＳ Ｐゴシック" panose="020B0600070205080204" pitchFamily="50" charset="-128"/>
            </a:endParaRPr>
          </a:p>
          <a:p>
            <a:endParaRPr lang="en-US" altLang="ja-JP" sz="2400" dirty="0">
              <a:solidFill>
                <a:schemeClr val="tx1"/>
              </a:solidFill>
              <a:latin typeface="ＭＳ Ｐゴシック" panose="020B0600070205080204" pitchFamily="50" charset="-128"/>
              <a:ea typeface="ＭＳ Ｐゴシック" panose="020B0600070205080204" pitchFamily="50" charset="-128"/>
            </a:endParaRPr>
          </a:p>
          <a:p>
            <a:endParaRPr kumimoji="1" lang="ja-JP" altLang="en-US" dirty="0">
              <a:solidFill>
                <a:schemeClr val="tx1"/>
              </a:solidFill>
            </a:endParaRPr>
          </a:p>
        </p:txBody>
      </p:sp>
      <p:sp>
        <p:nvSpPr>
          <p:cNvPr id="5" name="スライド番号プレースホルダー 4"/>
          <p:cNvSpPr>
            <a:spLocks noGrp="1"/>
          </p:cNvSpPr>
          <p:nvPr>
            <p:ph type="sldNum" sz="quarter" idx="12"/>
          </p:nvPr>
        </p:nvSpPr>
        <p:spPr/>
        <p:txBody>
          <a:bodyPr/>
          <a:lstStyle/>
          <a:p>
            <a:fld id="{58E70909-AA54-413C-B4A4-65B2E83BDFAE}" type="slidenum">
              <a:rPr kumimoji="1" lang="ja-JP" altLang="en-US" smtClean="0"/>
              <a:t>51</a:t>
            </a:fld>
            <a:endParaRPr kumimoji="1" lang="ja-JP" altLang="en-US"/>
          </a:p>
        </p:txBody>
      </p:sp>
      <p:sp>
        <p:nvSpPr>
          <p:cNvPr id="3" name="日付プレースホルダー 2"/>
          <p:cNvSpPr>
            <a:spLocks noGrp="1"/>
          </p:cNvSpPr>
          <p:nvPr>
            <p:ph type="dt" sz="half" idx="10"/>
          </p:nvPr>
        </p:nvSpPr>
        <p:spPr/>
        <p:txBody>
          <a:bodyPr/>
          <a:lstStyle/>
          <a:p>
            <a:r>
              <a:rPr kumimoji="1" lang="en-US" altLang="ja-JP"/>
              <a:t>2022/12/5</a:t>
            </a:r>
            <a:r>
              <a:rPr kumimoji="1" lang="ja-JP" altLang="en-US"/>
              <a:t>十勝むつみのクリニック</a:t>
            </a:r>
          </a:p>
        </p:txBody>
      </p:sp>
    </p:spTree>
    <p:extLst>
      <p:ext uri="{BB962C8B-B14F-4D97-AF65-F5344CB8AC3E}">
        <p14:creationId xmlns:p14="http://schemas.microsoft.com/office/powerpoint/2010/main" val="37636575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32111" y="677093"/>
            <a:ext cx="9932126" cy="652715"/>
          </a:xfrm>
        </p:spPr>
        <p:txBody>
          <a:bodyPr>
            <a:noAutofit/>
          </a:bodyPr>
          <a:lstStyle/>
          <a:p>
            <a:r>
              <a:rPr lang="ja-JP" altLang="ja-JP" sz="3600" dirty="0">
                <a:solidFill>
                  <a:srgbClr val="000000"/>
                </a:solidFill>
                <a:effectLst/>
                <a:ea typeface="ＭＳ Ｐゴシック" panose="020B0600070205080204" pitchFamily="50" charset="-128"/>
                <a:cs typeface="Times New Roman" panose="02020603050405020304" pitchFamily="18" charset="0"/>
              </a:rPr>
              <a:t>自律神経症状の分類</a:t>
            </a:r>
            <a:r>
              <a:rPr lang="ja-JP" altLang="en-US" sz="3600" dirty="0">
                <a:solidFill>
                  <a:srgbClr val="000000"/>
                </a:solidFill>
                <a:effectLst/>
                <a:ea typeface="ＭＳ Ｐゴシック" panose="020B0600070205080204" pitchFamily="50" charset="-128"/>
                <a:cs typeface="Times New Roman" panose="02020603050405020304" pitchFamily="18" charset="0"/>
              </a:rPr>
              <a:t>　（</a:t>
            </a:r>
            <a:r>
              <a:rPr lang="ja-JP" altLang="ja-JP" sz="3600" dirty="0">
                <a:solidFill>
                  <a:srgbClr val="000000"/>
                </a:solidFill>
                <a:effectLst/>
                <a:ea typeface="ＭＳ Ｐゴシック" panose="020B0600070205080204" pitchFamily="50" charset="-128"/>
                <a:cs typeface="Times New Roman" panose="02020603050405020304" pitchFamily="18" charset="0"/>
              </a:rPr>
              <a:t>ゴールドシュタイン</a:t>
            </a:r>
            <a:r>
              <a:rPr lang="ja-JP" altLang="en-US" sz="3600" dirty="0">
                <a:solidFill>
                  <a:srgbClr val="000000"/>
                </a:solidFill>
                <a:effectLst/>
                <a:ea typeface="ＭＳ Ｐゴシック" panose="020B0600070205080204" pitchFamily="50" charset="-128"/>
                <a:cs typeface="Times New Roman" panose="02020603050405020304" pitchFamily="18" charset="0"/>
              </a:rPr>
              <a:t>）</a:t>
            </a:r>
            <a:endParaRPr kumimoji="1" lang="ja-JP" altLang="en-US" sz="3600" dirty="0">
              <a:latin typeface="ＭＳ Ｐゴシック" panose="020B0600070205080204" pitchFamily="50" charset="-128"/>
              <a:ea typeface="ＭＳ Ｐゴシック" panose="020B0600070205080204" pitchFamily="50" charset="-128"/>
            </a:endParaRPr>
          </a:p>
        </p:txBody>
      </p:sp>
      <p:sp>
        <p:nvSpPr>
          <p:cNvPr id="4" name="角丸四角形 3"/>
          <p:cNvSpPr/>
          <p:nvPr/>
        </p:nvSpPr>
        <p:spPr>
          <a:xfrm>
            <a:off x="691515" y="1684963"/>
            <a:ext cx="5404485" cy="174403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ja-JP" altLang="ja-JP" sz="2400" kern="100" dirty="0">
                <a:solidFill>
                  <a:srgbClr val="000000"/>
                </a:solidFill>
                <a:effectLst/>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rPr>
              <a:t>交感神経系</a:t>
            </a:r>
            <a:r>
              <a:rPr lang="ja-JP" altLang="en-US" sz="2400" kern="100" dirty="0">
                <a:solidFill>
                  <a:srgbClr val="000000"/>
                </a:solidFill>
                <a:effectLst/>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2400" kern="100" dirty="0">
                <a:solidFill>
                  <a:srgbClr val="000000"/>
                </a:solidFill>
                <a:effectLst/>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rPr>
              <a:t>副腎髄質系</a:t>
            </a:r>
            <a:r>
              <a:rPr lang="ja-JP" altLang="ja-JP" sz="24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の</a:t>
            </a:r>
            <a:r>
              <a:rPr lang="ja-JP" altLang="ja-JP" sz="2400" kern="100" dirty="0">
                <a:solidFill>
                  <a:srgbClr val="0000CC"/>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活動低下</a:t>
            </a:r>
            <a:endParaRPr lang="en-US" altLang="ja-JP" sz="2400" kern="100" dirty="0">
              <a:solidFill>
                <a:srgbClr val="0000CC"/>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l"/>
            <a:endParaRPr lang="ja-JP" altLang="ja-JP"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l"/>
            <a:r>
              <a:rPr lang="ja-JP" altLang="ja-JP" sz="24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・起立性低血圧</a:t>
            </a:r>
            <a:r>
              <a:rPr lang="ja-JP" altLang="en-US" sz="24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24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食後性低血圧</a:t>
            </a:r>
            <a:endParaRPr lang="en-US" altLang="ja-JP" sz="2400" kern="100" dirty="0">
              <a:solidFill>
                <a:srgbClr val="000000"/>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l"/>
            <a:r>
              <a:rPr lang="ja-JP" altLang="en-US" sz="24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・発汗減少</a:t>
            </a:r>
            <a:r>
              <a:rPr lang="ja-JP" altLang="ja-JP" sz="24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､縮瞳、低血糖、疲労感など</a:t>
            </a:r>
            <a:endParaRPr lang="ja-JP" altLang="ja-JP"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endParaRPr lang="en-US" altLang="ja-JP" sz="2400" dirty="0">
              <a:solidFill>
                <a:schemeClr val="tx1"/>
              </a:solidFill>
              <a:latin typeface="ＭＳ Ｐゴシック" panose="020B0600070205080204" pitchFamily="50" charset="-128"/>
              <a:ea typeface="ＭＳ Ｐゴシック" panose="020B0600070205080204" pitchFamily="50" charset="-128"/>
            </a:endParaRPr>
          </a:p>
          <a:p>
            <a:endParaRPr kumimoji="1" lang="ja-JP" altLang="en-US" sz="2400" dirty="0">
              <a:solidFill>
                <a:schemeClr val="tx1"/>
              </a:solidFill>
            </a:endParaRPr>
          </a:p>
        </p:txBody>
      </p:sp>
      <p:sp>
        <p:nvSpPr>
          <p:cNvPr id="19" name="角丸四角形 18"/>
          <p:cNvSpPr/>
          <p:nvPr/>
        </p:nvSpPr>
        <p:spPr>
          <a:xfrm>
            <a:off x="6237521" y="1621826"/>
            <a:ext cx="5262963" cy="174403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ja-JP" altLang="ja-JP" sz="2400" kern="100" dirty="0">
                <a:solidFill>
                  <a:srgbClr val="000000"/>
                </a:solidFill>
                <a:effectLst/>
                <a:highlight>
                  <a:srgbClr val="00FFFF"/>
                </a:highlight>
                <a:latin typeface="游明朝" panose="02020400000000000000" pitchFamily="18" charset="-128"/>
                <a:ea typeface="ＭＳ Ｐゴシック" panose="020B0600070205080204" pitchFamily="50" charset="-128"/>
                <a:cs typeface="Times New Roman" panose="02020603050405020304" pitchFamily="18" charset="0"/>
              </a:rPr>
              <a:t>副交感神経系</a:t>
            </a:r>
            <a:r>
              <a:rPr lang="ja-JP" altLang="ja-JP" sz="2400" kern="100" dirty="0">
                <a:solidFill>
                  <a:srgbClr val="000000"/>
                </a:solidFill>
                <a:effectLst/>
                <a:latin typeface="游明朝" panose="02020400000000000000" pitchFamily="18" charset="-128"/>
                <a:ea typeface="ＭＳ Ｐゴシック" panose="020B0600070205080204" pitchFamily="50" charset="-128"/>
                <a:cs typeface="Times New Roman" panose="02020603050405020304" pitchFamily="18" charset="0"/>
              </a:rPr>
              <a:t>の</a:t>
            </a:r>
            <a:r>
              <a:rPr lang="ja-JP" altLang="ja-JP" sz="2400" kern="100" dirty="0">
                <a:solidFill>
                  <a:srgbClr val="0000CC"/>
                </a:solidFill>
                <a:effectLst/>
                <a:latin typeface="游明朝" panose="02020400000000000000" pitchFamily="18" charset="-128"/>
                <a:ea typeface="ＭＳ Ｐゴシック" panose="020B0600070205080204" pitchFamily="50" charset="-128"/>
                <a:cs typeface="Times New Roman" panose="02020603050405020304" pitchFamily="18" charset="0"/>
              </a:rPr>
              <a:t>活動低下</a:t>
            </a:r>
            <a:endParaRPr lang="en-US" altLang="ja-JP" sz="2400" kern="100" dirty="0">
              <a:solidFill>
                <a:srgbClr val="0000CC"/>
              </a:solidFill>
              <a:effectLst/>
              <a:latin typeface="游明朝" panose="02020400000000000000" pitchFamily="18" charset="-128"/>
              <a:ea typeface="ＭＳ Ｐゴシック" panose="020B0600070205080204" pitchFamily="50" charset="-128"/>
              <a:cs typeface="Times New Roman" panose="02020603050405020304" pitchFamily="18" charset="0"/>
            </a:endParaRPr>
          </a:p>
          <a:p>
            <a:pPr algn="l"/>
            <a:endParaRPr lang="ja-JP" alt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l"/>
            <a:r>
              <a:rPr lang="ja-JP" altLang="ja-JP" sz="2400" kern="100" dirty="0">
                <a:solidFill>
                  <a:srgbClr val="000000"/>
                </a:solidFill>
                <a:effectLst/>
                <a:latin typeface="游明朝" panose="02020400000000000000" pitchFamily="18" charset="-128"/>
                <a:ea typeface="ＭＳ Ｐゴシック" panose="020B0600070205080204" pitchFamily="50" charset="-128"/>
                <a:cs typeface="Times New Roman" panose="02020603050405020304" pitchFamily="18" charset="0"/>
              </a:rPr>
              <a:t>・ドライマウス</a:t>
            </a:r>
            <a:r>
              <a:rPr lang="ja-JP" altLang="en-US" sz="2400" kern="100" dirty="0">
                <a:solidFill>
                  <a:srgbClr val="000000"/>
                </a:solidFill>
                <a:latin typeface="游明朝" panose="02020400000000000000" pitchFamily="18" charset="-128"/>
                <a:ea typeface="ＭＳ Ｐゴシック" panose="020B0600070205080204" pitchFamily="50" charset="-128"/>
                <a:cs typeface="Times New Roman" panose="02020603050405020304" pitchFamily="18" charset="0"/>
              </a:rPr>
              <a:t>、</a:t>
            </a:r>
            <a:r>
              <a:rPr lang="ja-JP" altLang="ja-JP" sz="2400" kern="100" dirty="0">
                <a:solidFill>
                  <a:srgbClr val="000000"/>
                </a:solidFill>
                <a:effectLst/>
                <a:latin typeface="游明朝" panose="02020400000000000000" pitchFamily="18" charset="-128"/>
                <a:ea typeface="ＭＳ Ｐゴシック" panose="020B0600070205080204" pitchFamily="50" charset="-128"/>
                <a:cs typeface="Times New Roman" panose="02020603050405020304" pitchFamily="18" charset="0"/>
              </a:rPr>
              <a:t>便秘、ドライアイ</a:t>
            </a:r>
            <a:endParaRPr lang="en-US" altLang="ja-JP" sz="2400" kern="100" dirty="0">
              <a:solidFill>
                <a:srgbClr val="000000"/>
              </a:solidFill>
              <a:effectLst/>
              <a:latin typeface="游明朝" panose="02020400000000000000" pitchFamily="18" charset="-128"/>
              <a:ea typeface="ＭＳ Ｐゴシック" panose="020B0600070205080204" pitchFamily="50" charset="-128"/>
              <a:cs typeface="Times New Roman" panose="02020603050405020304" pitchFamily="18" charset="0"/>
            </a:endParaRPr>
          </a:p>
          <a:p>
            <a:pPr algn="l"/>
            <a:r>
              <a:rPr lang="ja-JP" altLang="en-US" sz="2400" kern="100" dirty="0">
                <a:solidFill>
                  <a:srgbClr val="000000"/>
                </a:solidFill>
                <a:latin typeface="游明朝" panose="02020400000000000000" pitchFamily="18" charset="-128"/>
                <a:ea typeface="ＭＳ Ｐゴシック" panose="020B0600070205080204" pitchFamily="50" charset="-128"/>
                <a:cs typeface="Times New Roman" panose="02020603050405020304" pitchFamily="18" charset="0"/>
              </a:rPr>
              <a:t>・</a:t>
            </a:r>
            <a:r>
              <a:rPr lang="ja-JP" altLang="ja-JP" sz="2400" kern="100" dirty="0">
                <a:solidFill>
                  <a:srgbClr val="000000"/>
                </a:solidFill>
                <a:effectLst/>
                <a:latin typeface="游明朝" panose="02020400000000000000" pitchFamily="18" charset="-128"/>
                <a:ea typeface="ＭＳ Ｐゴシック" panose="020B0600070205080204" pitchFamily="50" charset="-128"/>
                <a:cs typeface="Times New Roman" panose="02020603050405020304" pitchFamily="18" charset="0"/>
              </a:rPr>
              <a:t>排尿</a:t>
            </a:r>
            <a:r>
              <a:rPr lang="ja-JP" altLang="en-US" sz="2400" kern="100" dirty="0">
                <a:solidFill>
                  <a:srgbClr val="000000"/>
                </a:solidFill>
                <a:effectLst/>
                <a:latin typeface="游明朝" panose="02020400000000000000" pitchFamily="18" charset="-128"/>
                <a:ea typeface="ＭＳ Ｐゴシック" panose="020B0600070205080204" pitchFamily="50" charset="-128"/>
                <a:cs typeface="Times New Roman" panose="02020603050405020304" pitchFamily="18" charset="0"/>
              </a:rPr>
              <a:t>困難</a:t>
            </a:r>
            <a:r>
              <a:rPr lang="ja-JP" altLang="en-US" sz="2400" kern="100" dirty="0">
                <a:solidFill>
                  <a:srgbClr val="000000"/>
                </a:solidFill>
                <a:latin typeface="游明朝" panose="02020400000000000000" pitchFamily="18" charset="-128"/>
                <a:ea typeface="ＭＳ Ｐゴシック" panose="020B0600070205080204" pitchFamily="50" charset="-128"/>
                <a:cs typeface="Times New Roman" panose="02020603050405020304" pitchFamily="18" charset="0"/>
              </a:rPr>
              <a:t>、</a:t>
            </a:r>
            <a:r>
              <a:rPr lang="ja-JP" altLang="ja-JP" sz="2400" kern="100" dirty="0">
                <a:solidFill>
                  <a:srgbClr val="000000"/>
                </a:solidFill>
                <a:effectLst/>
                <a:latin typeface="游明朝" panose="02020400000000000000" pitchFamily="18" charset="-128"/>
                <a:ea typeface="ＭＳ Ｐゴシック" panose="020B0600070205080204" pitchFamily="50" charset="-128"/>
                <a:cs typeface="Times New Roman" panose="02020603050405020304" pitchFamily="18" charset="0"/>
              </a:rPr>
              <a:t>頻脈</a:t>
            </a:r>
            <a:r>
              <a:rPr lang="ja-JP" altLang="en-US" sz="2400" kern="100" dirty="0">
                <a:solidFill>
                  <a:srgbClr val="000000"/>
                </a:solidFill>
                <a:latin typeface="游明朝" panose="02020400000000000000" pitchFamily="18" charset="-128"/>
                <a:ea typeface="ＭＳ Ｐゴシック" panose="020B0600070205080204" pitchFamily="50" charset="-128"/>
                <a:cs typeface="Times New Roman" panose="02020603050405020304" pitchFamily="18" charset="0"/>
              </a:rPr>
              <a:t>、</a:t>
            </a:r>
            <a:r>
              <a:rPr lang="ja-JP" altLang="ja-JP" sz="2400" kern="100" dirty="0">
                <a:solidFill>
                  <a:srgbClr val="000000"/>
                </a:solidFill>
                <a:effectLst/>
                <a:latin typeface="游明朝" panose="02020400000000000000" pitchFamily="18" charset="-128"/>
                <a:ea typeface="ＭＳ Ｐゴシック" panose="020B0600070205080204" pitchFamily="50" charset="-128"/>
                <a:cs typeface="Times New Roman" panose="02020603050405020304" pitchFamily="18" charset="0"/>
              </a:rPr>
              <a:t>勃起障害､</a:t>
            </a:r>
            <a:r>
              <a:rPr lang="ja-JP" altLang="en-US" sz="2400" kern="100" dirty="0">
                <a:solidFill>
                  <a:srgbClr val="000000"/>
                </a:solidFill>
                <a:effectLst/>
                <a:latin typeface="游明朝" panose="02020400000000000000" pitchFamily="18" charset="-128"/>
                <a:ea typeface="ＭＳ Ｐゴシック" panose="020B0600070205080204" pitchFamily="50" charset="-128"/>
                <a:cs typeface="Times New Roman" panose="02020603050405020304" pitchFamily="18" charset="0"/>
              </a:rPr>
              <a:t>散瞳</a:t>
            </a:r>
            <a:r>
              <a:rPr lang="ja-JP" altLang="ja-JP" sz="2400" kern="100" dirty="0">
                <a:solidFill>
                  <a:srgbClr val="000000"/>
                </a:solidFill>
                <a:effectLst/>
                <a:latin typeface="游明朝" panose="02020400000000000000" pitchFamily="18" charset="-128"/>
                <a:ea typeface="ＭＳ Ｐゴシック" panose="020B0600070205080204" pitchFamily="50" charset="-128"/>
                <a:cs typeface="Times New Roman" panose="02020603050405020304" pitchFamily="18" charset="0"/>
              </a:rPr>
              <a:t>など</a:t>
            </a:r>
            <a:endParaRPr lang="ja-JP" alt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p>
            <a:endParaRPr lang="en-US" altLang="ja-JP" sz="2400" dirty="0">
              <a:solidFill>
                <a:schemeClr val="tx1"/>
              </a:solidFill>
              <a:latin typeface="ＭＳ Ｐゴシック" panose="020B0600070205080204" pitchFamily="50" charset="-128"/>
              <a:ea typeface="ＭＳ Ｐゴシック" panose="020B0600070205080204" pitchFamily="50" charset="-128"/>
            </a:endParaRPr>
          </a:p>
          <a:p>
            <a:endParaRPr kumimoji="1" lang="ja-JP" altLang="en-US" dirty="0">
              <a:solidFill>
                <a:schemeClr val="tx1"/>
              </a:solidFill>
            </a:endParaRPr>
          </a:p>
        </p:txBody>
      </p:sp>
      <p:sp>
        <p:nvSpPr>
          <p:cNvPr id="23" name="角丸四角形 22"/>
          <p:cNvSpPr/>
          <p:nvPr/>
        </p:nvSpPr>
        <p:spPr>
          <a:xfrm>
            <a:off x="691515" y="3620443"/>
            <a:ext cx="5454555" cy="218028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ja-JP" altLang="ja-JP" sz="2400" kern="100" dirty="0">
                <a:solidFill>
                  <a:srgbClr val="000000"/>
                </a:solidFill>
                <a:effectLst/>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rPr>
              <a:t>交感神経系</a:t>
            </a:r>
            <a:r>
              <a:rPr lang="ja-JP" altLang="en-US" sz="2400" kern="100" dirty="0">
                <a:solidFill>
                  <a:srgbClr val="000000"/>
                </a:solidFill>
                <a:effectLst/>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2400" kern="100" dirty="0">
                <a:solidFill>
                  <a:srgbClr val="000000"/>
                </a:solidFill>
                <a:effectLst/>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rPr>
              <a:t>副腎髄質系</a:t>
            </a:r>
            <a:r>
              <a:rPr lang="ja-JP" altLang="ja-JP" sz="24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の</a:t>
            </a:r>
            <a:r>
              <a:rPr lang="ja-JP" altLang="ja-JP" sz="24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活動亢進</a:t>
            </a:r>
            <a:endParaRPr lang="en-US" altLang="ja-JP" sz="24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l"/>
            <a:endParaRPr lang="ja-JP" altLang="ja-JP"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l"/>
            <a:r>
              <a:rPr lang="ja-JP" altLang="ja-JP" sz="24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・顔面蒼白</a:t>
            </a:r>
            <a:r>
              <a:rPr lang="ja-JP" altLang="en-US" sz="2400" kern="100" dirty="0">
                <a:solidFill>
                  <a:srgbClr val="000000"/>
                </a:solidFill>
                <a:latin typeface="ＭＳ Ｐゴシック" panose="020B0600070205080204" pitchFamily="50" charset="-128"/>
                <a:ea typeface="ＭＳ Ｐゴシック" panose="020B0600070205080204" pitchFamily="50" charset="-128"/>
                <a:cs typeface="Times New Roman" panose="02020603050405020304" pitchFamily="18" charset="0"/>
              </a:rPr>
              <a:t>、高血圧、</a:t>
            </a:r>
            <a:r>
              <a:rPr lang="ja-JP" altLang="ja-JP" sz="24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頻脈</a:t>
            </a:r>
            <a:r>
              <a:rPr lang="ja-JP" altLang="en-US" sz="2400" kern="100" dirty="0">
                <a:solidFill>
                  <a:srgbClr val="000000"/>
                </a:solidFill>
                <a:latin typeface="ＭＳ Ｐゴシック" panose="020B0600070205080204" pitchFamily="50" charset="-128"/>
                <a:ea typeface="ＭＳ Ｐゴシック" panose="020B0600070205080204" pitchFamily="50" charset="-128"/>
                <a:cs typeface="Times New Roman" panose="02020603050405020304" pitchFamily="18" charset="0"/>
              </a:rPr>
              <a:t>、発汗過多</a:t>
            </a:r>
            <a:endParaRPr lang="ja-JP" altLang="ja-JP"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l"/>
            <a:r>
              <a:rPr lang="ja-JP" altLang="ja-JP" sz="24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・散瞳</a:t>
            </a:r>
            <a:r>
              <a:rPr lang="ja-JP" altLang="en-US" sz="2400" kern="100" dirty="0">
                <a:solidFill>
                  <a:srgbClr val="000000"/>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24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高血糖</a:t>
            </a:r>
            <a:r>
              <a:rPr lang="ja-JP" altLang="en-US" sz="24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24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唾液</a:t>
            </a:r>
            <a:r>
              <a:rPr lang="ja-JP" altLang="en-US" sz="24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濃縮</a:t>
            </a:r>
            <a:r>
              <a:rPr lang="ja-JP" altLang="ja-JP" sz="24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24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唾液減少</a:t>
            </a:r>
            <a:endParaRPr lang="ja-JP" altLang="ja-JP"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l"/>
            <a:r>
              <a:rPr lang="ja-JP" altLang="ja-JP" sz="24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・震え､鳥肌など</a:t>
            </a:r>
            <a:endParaRPr lang="ja-JP" altLang="ja-JP"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endParaRPr kumimoji="1" lang="ja-JP" altLang="en-US" dirty="0">
              <a:solidFill>
                <a:schemeClr val="tx1"/>
              </a:solidFill>
            </a:endParaRPr>
          </a:p>
        </p:txBody>
      </p:sp>
      <p:sp>
        <p:nvSpPr>
          <p:cNvPr id="24" name="角丸四角形 23"/>
          <p:cNvSpPr/>
          <p:nvPr/>
        </p:nvSpPr>
        <p:spPr>
          <a:xfrm>
            <a:off x="6298480" y="3629150"/>
            <a:ext cx="5262963" cy="217157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ja-JP" altLang="ja-JP" sz="2400" kern="100" dirty="0">
                <a:solidFill>
                  <a:srgbClr val="000000"/>
                </a:solidFill>
                <a:effectLst/>
                <a:highlight>
                  <a:srgbClr val="00FFFF"/>
                </a:highlight>
                <a:latin typeface="游明朝" panose="02020400000000000000" pitchFamily="18" charset="-128"/>
                <a:ea typeface="ＭＳ Ｐゴシック" panose="020B0600070205080204" pitchFamily="50" charset="-128"/>
                <a:cs typeface="Times New Roman" panose="02020603050405020304" pitchFamily="18" charset="0"/>
              </a:rPr>
              <a:t>副交感神経系</a:t>
            </a:r>
            <a:r>
              <a:rPr lang="ja-JP" altLang="ja-JP" sz="2400" kern="100" dirty="0">
                <a:solidFill>
                  <a:srgbClr val="000000"/>
                </a:solidFill>
                <a:effectLst/>
                <a:latin typeface="游明朝" panose="02020400000000000000" pitchFamily="18" charset="-128"/>
                <a:ea typeface="ＭＳ Ｐゴシック" panose="020B0600070205080204" pitchFamily="50" charset="-128"/>
                <a:cs typeface="Times New Roman" panose="02020603050405020304" pitchFamily="18" charset="0"/>
              </a:rPr>
              <a:t>の</a:t>
            </a:r>
            <a:r>
              <a:rPr lang="ja-JP" altLang="ja-JP" sz="2400" kern="100" dirty="0">
                <a:solidFill>
                  <a:srgbClr val="FF0000"/>
                </a:solidFill>
                <a:effectLst/>
                <a:latin typeface="游明朝" panose="02020400000000000000" pitchFamily="18" charset="-128"/>
                <a:ea typeface="ＭＳ Ｐゴシック" panose="020B0600070205080204" pitchFamily="50" charset="-128"/>
                <a:cs typeface="Times New Roman" panose="02020603050405020304" pitchFamily="18" charset="0"/>
              </a:rPr>
              <a:t>活動亢進</a:t>
            </a:r>
            <a:endParaRPr lang="en-US" altLang="ja-JP" sz="2400" kern="100" dirty="0">
              <a:solidFill>
                <a:srgbClr val="FF0000"/>
              </a:solidFill>
              <a:effectLst/>
              <a:latin typeface="游明朝" panose="02020400000000000000" pitchFamily="18" charset="-128"/>
              <a:ea typeface="ＭＳ Ｐゴシック" panose="020B0600070205080204" pitchFamily="50" charset="-128"/>
              <a:cs typeface="Times New Roman" panose="02020603050405020304" pitchFamily="18" charset="0"/>
            </a:endParaRPr>
          </a:p>
          <a:p>
            <a:pPr algn="l"/>
            <a:endParaRPr lang="ja-JP" alt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l"/>
            <a:r>
              <a:rPr lang="ja-JP" altLang="ja-JP" sz="2400" kern="100" dirty="0">
                <a:solidFill>
                  <a:srgbClr val="000000"/>
                </a:solidFill>
                <a:effectLst/>
                <a:latin typeface="游明朝" panose="02020400000000000000" pitchFamily="18" charset="-128"/>
                <a:ea typeface="ＭＳ Ｐゴシック" panose="020B0600070205080204" pitchFamily="50" charset="-128"/>
                <a:cs typeface="Times New Roman" panose="02020603050405020304" pitchFamily="18" charset="0"/>
              </a:rPr>
              <a:t>・唾液</a:t>
            </a:r>
            <a:r>
              <a:rPr lang="ja-JP" altLang="en-US" sz="2400" kern="100" dirty="0">
                <a:solidFill>
                  <a:srgbClr val="000000"/>
                </a:solidFill>
                <a:effectLst/>
                <a:latin typeface="游明朝" panose="02020400000000000000" pitchFamily="18" charset="-128"/>
                <a:ea typeface="ＭＳ Ｐゴシック" panose="020B0600070205080204" pitchFamily="50" charset="-128"/>
                <a:cs typeface="Times New Roman" panose="02020603050405020304" pitchFamily="18" charset="0"/>
              </a:rPr>
              <a:t>過多</a:t>
            </a:r>
            <a:r>
              <a:rPr lang="ja-JP" altLang="en-US" sz="2400" kern="100" dirty="0">
                <a:solidFill>
                  <a:srgbClr val="000000"/>
                </a:solidFill>
                <a:latin typeface="游明朝" panose="02020400000000000000" pitchFamily="18" charset="-128"/>
                <a:ea typeface="ＭＳ Ｐゴシック" panose="020B0600070205080204" pitchFamily="50" charset="-128"/>
                <a:cs typeface="Times New Roman" panose="02020603050405020304" pitchFamily="18" charset="0"/>
              </a:rPr>
              <a:t>、</a:t>
            </a:r>
            <a:r>
              <a:rPr lang="ja-JP" altLang="ja-JP" sz="2400" kern="100" dirty="0">
                <a:solidFill>
                  <a:srgbClr val="000000"/>
                </a:solidFill>
                <a:effectLst/>
                <a:latin typeface="游明朝" panose="02020400000000000000" pitchFamily="18" charset="-128"/>
                <a:ea typeface="ＭＳ Ｐゴシック" panose="020B0600070205080204" pitchFamily="50" charset="-128"/>
                <a:cs typeface="Times New Roman" panose="02020603050405020304" pitchFamily="18" charset="0"/>
              </a:rPr>
              <a:t>徐脈</a:t>
            </a:r>
            <a:r>
              <a:rPr lang="ja-JP" altLang="en-US" sz="2400" kern="100" dirty="0">
                <a:solidFill>
                  <a:srgbClr val="000000"/>
                </a:solidFill>
                <a:latin typeface="游明朝" panose="02020400000000000000" pitchFamily="18" charset="-128"/>
                <a:ea typeface="ＭＳ Ｐゴシック" panose="020B0600070205080204" pitchFamily="50" charset="-128"/>
                <a:cs typeface="Times New Roman" panose="02020603050405020304" pitchFamily="18" charset="0"/>
              </a:rPr>
              <a:t>、</a:t>
            </a:r>
            <a:r>
              <a:rPr lang="ja-JP" altLang="ja-JP" sz="2400" kern="100" dirty="0">
                <a:solidFill>
                  <a:srgbClr val="000000"/>
                </a:solidFill>
                <a:effectLst/>
                <a:latin typeface="游明朝" panose="02020400000000000000" pitchFamily="18" charset="-128"/>
                <a:ea typeface="ＭＳ Ｐゴシック" panose="020B0600070205080204" pitchFamily="50" charset="-128"/>
                <a:cs typeface="Times New Roman" panose="02020603050405020304" pitchFamily="18" charset="0"/>
              </a:rPr>
              <a:t>吐気</a:t>
            </a:r>
            <a:r>
              <a:rPr lang="ja-JP" altLang="en-US" sz="2400" kern="100" dirty="0">
                <a:solidFill>
                  <a:srgbClr val="000000"/>
                </a:solidFill>
                <a:latin typeface="游明朝" panose="02020400000000000000" pitchFamily="18" charset="-128"/>
                <a:ea typeface="ＭＳ Ｐゴシック" panose="020B0600070205080204" pitchFamily="50" charset="-128"/>
                <a:cs typeface="Times New Roman" panose="02020603050405020304" pitchFamily="18" charset="0"/>
              </a:rPr>
              <a:t>・</a:t>
            </a:r>
            <a:r>
              <a:rPr lang="ja-JP" altLang="ja-JP" sz="2400" kern="100" dirty="0">
                <a:solidFill>
                  <a:srgbClr val="000000"/>
                </a:solidFill>
                <a:effectLst/>
                <a:latin typeface="游明朝" panose="02020400000000000000" pitchFamily="18" charset="-128"/>
                <a:ea typeface="ＭＳ Ｐゴシック" panose="020B0600070205080204" pitchFamily="50" charset="-128"/>
                <a:cs typeface="Times New Roman" panose="02020603050405020304" pitchFamily="18" charset="0"/>
              </a:rPr>
              <a:t>嘔吐</a:t>
            </a:r>
            <a:endParaRPr lang="ja-JP" alt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l"/>
            <a:r>
              <a:rPr lang="ja-JP" altLang="en-US" sz="2400" kern="100" dirty="0">
                <a:solidFill>
                  <a:srgbClr val="000000"/>
                </a:solidFill>
                <a:latin typeface="游明朝" panose="02020400000000000000" pitchFamily="18" charset="-128"/>
                <a:ea typeface="ＭＳ Ｐゴシック" panose="020B0600070205080204" pitchFamily="50" charset="-128"/>
                <a:cs typeface="Times New Roman" panose="02020603050405020304" pitchFamily="18" charset="0"/>
              </a:rPr>
              <a:t>・</a:t>
            </a:r>
            <a:r>
              <a:rPr lang="ja-JP" altLang="ja-JP" sz="2400" kern="100" dirty="0">
                <a:solidFill>
                  <a:srgbClr val="000000"/>
                </a:solidFill>
                <a:effectLst/>
                <a:latin typeface="游明朝" panose="02020400000000000000" pitchFamily="18" charset="-128"/>
                <a:ea typeface="ＭＳ Ｐゴシック" panose="020B0600070205080204" pitchFamily="50" charset="-128"/>
                <a:cs typeface="Times New Roman" panose="02020603050405020304" pitchFamily="18" charset="0"/>
              </a:rPr>
              <a:t>下痢</a:t>
            </a:r>
            <a:r>
              <a:rPr lang="ja-JP" altLang="en-US" sz="2400" kern="100" dirty="0">
                <a:solidFill>
                  <a:srgbClr val="000000"/>
                </a:solidFill>
                <a:latin typeface="游明朝" panose="02020400000000000000" pitchFamily="18" charset="-128"/>
                <a:ea typeface="ＭＳ Ｐゴシック" panose="020B0600070205080204" pitchFamily="50" charset="-128"/>
                <a:cs typeface="Times New Roman" panose="02020603050405020304" pitchFamily="18" charset="0"/>
              </a:rPr>
              <a:t>・</a:t>
            </a:r>
            <a:r>
              <a:rPr lang="ja-JP" altLang="ja-JP" sz="2400" kern="100" dirty="0">
                <a:solidFill>
                  <a:srgbClr val="000000"/>
                </a:solidFill>
                <a:effectLst/>
                <a:latin typeface="游明朝" panose="02020400000000000000" pitchFamily="18" charset="-128"/>
                <a:ea typeface="ＭＳ Ｐゴシック" panose="020B0600070205080204" pitchFamily="50" charset="-128"/>
                <a:cs typeface="Times New Roman" panose="02020603050405020304" pitchFamily="18" charset="0"/>
              </a:rPr>
              <a:t>縮瞳、</a:t>
            </a:r>
            <a:r>
              <a:rPr lang="ja-JP" altLang="en-US" sz="2400" kern="100" dirty="0">
                <a:solidFill>
                  <a:srgbClr val="000000"/>
                </a:solidFill>
                <a:effectLst/>
                <a:latin typeface="游明朝" panose="02020400000000000000" pitchFamily="18" charset="-128"/>
                <a:ea typeface="ＭＳ Ｐゴシック" panose="020B0600070205080204" pitchFamily="50" charset="-128"/>
                <a:cs typeface="Times New Roman" panose="02020603050405020304" pitchFamily="18" charset="0"/>
              </a:rPr>
              <a:t>頻尿、</a:t>
            </a:r>
            <a:r>
              <a:rPr lang="ja-JP" altLang="ja-JP" sz="2400" kern="100" dirty="0">
                <a:solidFill>
                  <a:srgbClr val="000000"/>
                </a:solidFill>
                <a:effectLst/>
                <a:latin typeface="游明朝" panose="02020400000000000000" pitchFamily="18" charset="-128"/>
                <a:ea typeface="ＭＳ Ｐゴシック" panose="020B0600070205080204" pitchFamily="50" charset="-128"/>
                <a:cs typeface="Times New Roman" panose="02020603050405020304" pitchFamily="18" charset="0"/>
              </a:rPr>
              <a:t>涙</a:t>
            </a:r>
            <a:r>
              <a:rPr lang="ja-JP" altLang="en-US" sz="2400" kern="100" dirty="0">
                <a:solidFill>
                  <a:srgbClr val="000000"/>
                </a:solidFill>
                <a:effectLst/>
                <a:latin typeface="游明朝" panose="02020400000000000000" pitchFamily="18" charset="-128"/>
                <a:ea typeface="ＭＳ Ｐゴシック" panose="020B0600070205080204" pitchFamily="50" charset="-128"/>
                <a:cs typeface="Times New Roman" panose="02020603050405020304" pitchFamily="18" charset="0"/>
              </a:rPr>
              <a:t>過多</a:t>
            </a:r>
            <a:endParaRPr lang="en-US" altLang="ja-JP" sz="2400" kern="100" dirty="0">
              <a:solidFill>
                <a:srgbClr val="000000"/>
              </a:solidFill>
              <a:latin typeface="游明朝" panose="02020400000000000000" pitchFamily="18" charset="-128"/>
              <a:ea typeface="ＭＳ Ｐゴシック" panose="020B0600070205080204" pitchFamily="50" charset="-128"/>
              <a:cs typeface="Times New Roman" panose="02020603050405020304" pitchFamily="18" charset="0"/>
            </a:endParaRPr>
          </a:p>
          <a:p>
            <a:pPr algn="l"/>
            <a:r>
              <a:rPr lang="ja-JP" altLang="en-US" sz="2400" kern="100" dirty="0">
                <a:solidFill>
                  <a:srgbClr val="000000"/>
                </a:solidFill>
                <a:effectLst/>
                <a:latin typeface="游明朝" panose="02020400000000000000" pitchFamily="18" charset="-128"/>
                <a:ea typeface="ＭＳ Ｐゴシック" panose="020B0600070205080204" pitchFamily="50" charset="-128"/>
                <a:cs typeface="Times New Roman" panose="02020603050405020304" pitchFamily="18" charset="0"/>
              </a:rPr>
              <a:t>・</a:t>
            </a:r>
            <a:r>
              <a:rPr lang="ja-JP" altLang="ja-JP" sz="2400" kern="100" dirty="0">
                <a:solidFill>
                  <a:srgbClr val="000000"/>
                </a:solidFill>
                <a:effectLst/>
                <a:latin typeface="游明朝" panose="02020400000000000000" pitchFamily="18" charset="-128"/>
                <a:ea typeface="ＭＳ Ｐゴシック" panose="020B0600070205080204" pitchFamily="50" charset="-128"/>
                <a:cs typeface="Times New Roman" panose="02020603050405020304" pitchFamily="18" charset="0"/>
              </a:rPr>
              <a:t>気管支収縮、胃酸過多など</a:t>
            </a:r>
            <a:endParaRPr lang="ja-JP" alt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p>
            <a:endParaRPr lang="en-US" altLang="ja-JP" sz="2400" dirty="0">
              <a:solidFill>
                <a:schemeClr val="tx1"/>
              </a:solidFill>
              <a:latin typeface="ＭＳ Ｐゴシック" panose="020B0600070205080204" pitchFamily="50" charset="-128"/>
              <a:ea typeface="ＭＳ Ｐゴシック" panose="020B0600070205080204" pitchFamily="50" charset="-128"/>
            </a:endParaRPr>
          </a:p>
          <a:p>
            <a:endParaRPr kumimoji="1" lang="ja-JP" altLang="en-US" dirty="0">
              <a:solidFill>
                <a:schemeClr val="tx1"/>
              </a:solidFill>
            </a:endParaRPr>
          </a:p>
        </p:txBody>
      </p:sp>
      <p:sp>
        <p:nvSpPr>
          <p:cNvPr id="5" name="スライド番号プレースホルダー 4"/>
          <p:cNvSpPr>
            <a:spLocks noGrp="1"/>
          </p:cNvSpPr>
          <p:nvPr>
            <p:ph type="sldNum" sz="quarter" idx="12"/>
          </p:nvPr>
        </p:nvSpPr>
        <p:spPr/>
        <p:txBody>
          <a:bodyPr/>
          <a:lstStyle/>
          <a:p>
            <a:fld id="{58E70909-AA54-413C-B4A4-65B2E83BDFAE}" type="slidenum">
              <a:rPr kumimoji="1" lang="ja-JP" altLang="en-US" smtClean="0"/>
              <a:t>52</a:t>
            </a:fld>
            <a:endParaRPr kumimoji="1" lang="ja-JP" altLang="en-US" dirty="0"/>
          </a:p>
        </p:txBody>
      </p:sp>
    </p:spTree>
    <p:extLst>
      <p:ext uri="{BB962C8B-B14F-4D97-AF65-F5344CB8AC3E}">
        <p14:creationId xmlns:p14="http://schemas.microsoft.com/office/powerpoint/2010/main" val="26367840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51063" y="293915"/>
            <a:ext cx="11625943" cy="791935"/>
          </a:xfrm>
        </p:spPr>
        <p:txBody>
          <a:bodyPr>
            <a:normAutofit fontScale="90000"/>
          </a:bodyPr>
          <a:lstStyle/>
          <a:p>
            <a:r>
              <a:rPr kumimoji="1" lang="ja-JP" altLang="en-US" dirty="0">
                <a:latin typeface="ＭＳ Ｐゴシック" panose="020B0600070205080204" pitchFamily="50" charset="-128"/>
                <a:ea typeface="ＭＳ Ｐゴシック" panose="020B0600070205080204" pitchFamily="50" charset="-128"/>
              </a:rPr>
              <a:t>凍りつき・解離から回復するには</a:t>
            </a:r>
          </a:p>
        </p:txBody>
      </p:sp>
      <p:sp>
        <p:nvSpPr>
          <p:cNvPr id="4" name="スライド番号プレースホルダー 3"/>
          <p:cNvSpPr>
            <a:spLocks noGrp="1"/>
          </p:cNvSpPr>
          <p:nvPr>
            <p:ph type="sldNum" sz="quarter" idx="12"/>
          </p:nvPr>
        </p:nvSpPr>
        <p:spPr/>
        <p:txBody>
          <a:bodyPr/>
          <a:lstStyle/>
          <a:p>
            <a:fld id="{B5C1C9CE-423F-4D6A-9CFD-CE23F6BF8D54}" type="slidenum">
              <a:rPr kumimoji="1" lang="ja-JP" altLang="en-US" smtClean="0"/>
              <a:t>53</a:t>
            </a:fld>
            <a:endParaRPr kumimoji="1" lang="ja-JP" altLang="en-US" dirty="0"/>
          </a:p>
        </p:txBody>
      </p:sp>
      <p:sp>
        <p:nvSpPr>
          <p:cNvPr id="6" name="楕円 5"/>
          <p:cNvSpPr/>
          <p:nvPr/>
        </p:nvSpPr>
        <p:spPr>
          <a:xfrm>
            <a:off x="4432041" y="1240974"/>
            <a:ext cx="3638939" cy="1511557"/>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p:cNvSpPr/>
          <p:nvPr/>
        </p:nvSpPr>
        <p:spPr>
          <a:xfrm>
            <a:off x="1356049" y="3819332"/>
            <a:ext cx="3416320" cy="1592423"/>
          </a:xfrm>
          <a:prstGeom prst="ellipse">
            <a:avLst/>
          </a:prstGeom>
          <a:noFill/>
          <a:ln w="38100">
            <a:solidFill>
              <a:srgbClr val="0E24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p:cNvSpPr/>
          <p:nvPr/>
        </p:nvSpPr>
        <p:spPr>
          <a:xfrm>
            <a:off x="7742261" y="3819333"/>
            <a:ext cx="3097763" cy="159242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5131841" y="1352935"/>
            <a:ext cx="2339102" cy="1384995"/>
          </a:xfrm>
          <a:prstGeom prst="rect">
            <a:avLst/>
          </a:prstGeom>
          <a:noFill/>
        </p:spPr>
        <p:txBody>
          <a:bodyPr wrap="none" rtlCol="0">
            <a:spAutoFit/>
          </a:bodyPr>
          <a:lstStyle/>
          <a:p>
            <a:r>
              <a:rPr lang="ja-JP" altLang="ja-JP" sz="2800" dirty="0">
                <a:solidFill>
                  <a:srgbClr val="00B050"/>
                </a:solidFill>
                <a:latin typeface="ＭＳ Ｐゴシック" panose="020B0600070205080204" pitchFamily="50" charset="-128"/>
                <a:ea typeface="ＭＳ Ｐゴシック" panose="020B0600070205080204" pitchFamily="50" charset="-128"/>
              </a:rPr>
              <a:t>腹側迷走神経</a:t>
            </a:r>
            <a:endParaRPr lang="en-US" altLang="ja-JP" sz="2800" dirty="0">
              <a:solidFill>
                <a:srgbClr val="00B050"/>
              </a:solidFill>
              <a:latin typeface="ＭＳ Ｐゴシック" panose="020B0600070205080204" pitchFamily="50" charset="-128"/>
              <a:ea typeface="ＭＳ Ｐゴシック" panose="020B0600070205080204" pitchFamily="50" charset="-128"/>
            </a:endParaRPr>
          </a:p>
          <a:p>
            <a:r>
              <a:rPr lang="ja-JP" altLang="en-US" sz="2800" dirty="0">
                <a:solidFill>
                  <a:srgbClr val="00B050"/>
                </a:solidFill>
                <a:latin typeface="ＭＳ Ｐゴシック" panose="020B0600070205080204" pitchFamily="50" charset="-128"/>
                <a:ea typeface="ＭＳ Ｐゴシック" panose="020B0600070205080204" pitchFamily="50" charset="-128"/>
              </a:rPr>
              <a:t>　　</a:t>
            </a:r>
            <a:r>
              <a:rPr lang="ja-JP" altLang="ja-JP" sz="2800" dirty="0">
                <a:solidFill>
                  <a:srgbClr val="00B050"/>
                </a:solidFill>
                <a:latin typeface="ＭＳ Ｐゴシック" panose="020B0600070205080204" pitchFamily="50" charset="-128"/>
                <a:ea typeface="ＭＳ Ｐゴシック" panose="020B0600070205080204" pitchFamily="50" charset="-128"/>
              </a:rPr>
              <a:t>複合体</a:t>
            </a:r>
            <a:endParaRPr lang="en-US" altLang="ja-JP" sz="2800" dirty="0">
              <a:solidFill>
                <a:srgbClr val="00B050"/>
              </a:solidFill>
              <a:latin typeface="ＭＳ Ｐゴシック" panose="020B0600070205080204" pitchFamily="50" charset="-128"/>
              <a:ea typeface="ＭＳ Ｐゴシック" panose="020B0600070205080204" pitchFamily="50" charset="-128"/>
            </a:endParaRPr>
          </a:p>
          <a:p>
            <a:r>
              <a:rPr lang="ja-JP" altLang="en-US" sz="2800" dirty="0">
                <a:solidFill>
                  <a:srgbClr val="00B050"/>
                </a:solidFill>
                <a:latin typeface="ＭＳ Ｐゴシック" panose="020B0600070205080204" pitchFamily="50" charset="-128"/>
                <a:ea typeface="ＭＳ Ｐゴシック" panose="020B0600070205080204" pitchFamily="50" charset="-128"/>
              </a:rPr>
              <a:t>　（指揮者）　</a:t>
            </a:r>
            <a:endParaRPr kumimoji="1" lang="ja-JP" altLang="en-US" sz="2800" dirty="0"/>
          </a:p>
        </p:txBody>
      </p:sp>
      <p:sp>
        <p:nvSpPr>
          <p:cNvPr id="11" name="テキスト ボックス 10"/>
          <p:cNvSpPr txBox="1"/>
          <p:nvPr/>
        </p:nvSpPr>
        <p:spPr>
          <a:xfrm>
            <a:off x="1897222" y="3977950"/>
            <a:ext cx="2339102" cy="954107"/>
          </a:xfrm>
          <a:prstGeom prst="rect">
            <a:avLst/>
          </a:prstGeom>
          <a:noFill/>
        </p:spPr>
        <p:txBody>
          <a:bodyPr wrap="none" rtlCol="0">
            <a:spAutoFit/>
          </a:bodyPr>
          <a:lstStyle/>
          <a:p>
            <a:r>
              <a:rPr lang="ja-JP" altLang="en-US" sz="2800" dirty="0">
                <a:solidFill>
                  <a:srgbClr val="0E24F0"/>
                </a:solidFill>
                <a:latin typeface="ＭＳ Ｐゴシック" panose="020B0600070205080204" pitchFamily="50" charset="-128"/>
                <a:ea typeface="ＭＳ Ｐゴシック" panose="020B0600070205080204" pitchFamily="50" charset="-128"/>
              </a:rPr>
              <a:t>背</a:t>
            </a:r>
            <a:r>
              <a:rPr lang="ja-JP" altLang="ja-JP" sz="2800" dirty="0">
                <a:solidFill>
                  <a:srgbClr val="0E24F0"/>
                </a:solidFill>
                <a:latin typeface="ＭＳ Ｐゴシック" panose="020B0600070205080204" pitchFamily="50" charset="-128"/>
                <a:ea typeface="ＭＳ Ｐゴシック" panose="020B0600070205080204" pitchFamily="50" charset="-128"/>
              </a:rPr>
              <a:t>側迷走神経</a:t>
            </a:r>
            <a:endParaRPr lang="en-US" altLang="ja-JP" sz="2800" dirty="0">
              <a:solidFill>
                <a:srgbClr val="0E24F0"/>
              </a:solidFill>
              <a:latin typeface="ＭＳ Ｐゴシック" panose="020B0600070205080204" pitchFamily="50" charset="-128"/>
              <a:ea typeface="ＭＳ Ｐゴシック" panose="020B0600070205080204" pitchFamily="50" charset="-128"/>
            </a:endParaRPr>
          </a:p>
          <a:p>
            <a:r>
              <a:rPr lang="ja-JP" altLang="en-US" sz="2800" dirty="0">
                <a:solidFill>
                  <a:srgbClr val="0E24F0"/>
                </a:solidFill>
                <a:latin typeface="ＭＳ Ｐゴシック" panose="020B0600070205080204" pitchFamily="50" charset="-128"/>
                <a:ea typeface="ＭＳ Ｐゴシック" panose="020B0600070205080204" pitchFamily="50" charset="-128"/>
              </a:rPr>
              <a:t>　　</a:t>
            </a:r>
            <a:r>
              <a:rPr lang="ja-JP" altLang="ja-JP" sz="2800" dirty="0">
                <a:solidFill>
                  <a:srgbClr val="0E24F0"/>
                </a:solidFill>
                <a:latin typeface="ＭＳ Ｐゴシック" panose="020B0600070205080204" pitchFamily="50" charset="-128"/>
                <a:ea typeface="ＭＳ Ｐゴシック" panose="020B0600070205080204" pitchFamily="50" charset="-128"/>
              </a:rPr>
              <a:t>複合体</a:t>
            </a:r>
            <a:endParaRPr kumimoji="1" lang="ja-JP" altLang="en-US" sz="2800" dirty="0">
              <a:solidFill>
                <a:srgbClr val="0E24F0"/>
              </a:solidFill>
            </a:endParaRPr>
          </a:p>
        </p:txBody>
      </p:sp>
      <p:sp>
        <p:nvSpPr>
          <p:cNvPr id="12" name="テキスト ボックス 11"/>
          <p:cNvSpPr txBox="1"/>
          <p:nvPr/>
        </p:nvSpPr>
        <p:spPr>
          <a:xfrm>
            <a:off x="8340885" y="4001753"/>
            <a:ext cx="1980029" cy="523220"/>
          </a:xfrm>
          <a:prstGeom prst="rect">
            <a:avLst/>
          </a:prstGeom>
          <a:noFill/>
        </p:spPr>
        <p:txBody>
          <a:bodyPr wrap="none" rtlCol="0">
            <a:spAutoFit/>
          </a:bodyPr>
          <a:lstStyle/>
          <a:p>
            <a:r>
              <a:rPr lang="ja-JP" altLang="ja-JP" sz="2800" dirty="0">
                <a:solidFill>
                  <a:srgbClr val="FF0000"/>
                </a:solidFill>
                <a:latin typeface="ＭＳ Ｐゴシック" panose="020B0600070205080204" pitchFamily="50" charset="-128"/>
                <a:ea typeface="ＭＳ Ｐゴシック" panose="020B0600070205080204" pitchFamily="50" charset="-128"/>
              </a:rPr>
              <a:t>交感神経系</a:t>
            </a:r>
            <a:endParaRPr kumimoji="1" lang="ja-JP" altLang="en-US" sz="2800" dirty="0">
              <a:solidFill>
                <a:srgbClr val="0E24F0"/>
              </a:solidFill>
            </a:endParaRPr>
          </a:p>
        </p:txBody>
      </p:sp>
      <p:sp>
        <p:nvSpPr>
          <p:cNvPr id="13" name="テキスト ボックス 12"/>
          <p:cNvSpPr txBox="1"/>
          <p:nvPr/>
        </p:nvSpPr>
        <p:spPr>
          <a:xfrm>
            <a:off x="7735082" y="5551714"/>
            <a:ext cx="3175869" cy="523220"/>
          </a:xfrm>
          <a:prstGeom prst="rect">
            <a:avLst/>
          </a:prstGeom>
          <a:noFill/>
        </p:spPr>
        <p:txBody>
          <a:bodyPr wrap="none" rtlCol="0">
            <a:spAutoFit/>
          </a:bodyPr>
          <a:lstStyle/>
          <a:p>
            <a:r>
              <a:rPr lang="ja-JP" altLang="en-US" sz="2800" dirty="0">
                <a:solidFill>
                  <a:srgbClr val="FF00FF"/>
                </a:solidFill>
                <a:latin typeface="ＭＳ Ｐゴシック" panose="020B0600070205080204" pitchFamily="50" charset="-128"/>
                <a:ea typeface="ＭＳ Ｐゴシック" panose="020B0600070205080204" pitchFamily="50" charset="-128"/>
              </a:rPr>
              <a:t>　</a:t>
            </a:r>
            <a:r>
              <a:rPr lang="ja-JP" altLang="ja-JP" sz="2800" dirty="0">
                <a:solidFill>
                  <a:srgbClr val="FF0000"/>
                </a:solidFill>
                <a:latin typeface="ＭＳ Ｐゴシック" panose="020B0600070205080204" pitchFamily="50" charset="-128"/>
                <a:ea typeface="ＭＳ Ｐゴシック" panose="020B0600070205080204" pitchFamily="50" charset="-128"/>
              </a:rPr>
              <a:t>可動化</a:t>
            </a:r>
            <a:r>
              <a:rPr lang="ja-JP" altLang="en-US" sz="2800" dirty="0">
                <a:solidFill>
                  <a:srgbClr val="FF0000"/>
                </a:solidFill>
                <a:latin typeface="ＭＳ Ｐゴシック" panose="020B0600070205080204" pitchFamily="50" charset="-128"/>
                <a:ea typeface="ＭＳ Ｐゴシック" panose="020B0600070205080204" pitchFamily="50" charset="-128"/>
              </a:rPr>
              <a:t>　（能動性）</a:t>
            </a:r>
            <a:endParaRPr lang="en-US" altLang="ja-JP" sz="2800" dirty="0">
              <a:solidFill>
                <a:srgbClr val="FF0000"/>
              </a:solidFill>
              <a:latin typeface="ＭＳ Ｐゴシック" panose="020B0600070205080204" pitchFamily="50" charset="-128"/>
              <a:ea typeface="ＭＳ Ｐゴシック" panose="020B0600070205080204" pitchFamily="50" charset="-128"/>
            </a:endParaRPr>
          </a:p>
        </p:txBody>
      </p:sp>
      <p:sp>
        <p:nvSpPr>
          <p:cNvPr id="14" name="テキスト ボックス 13"/>
          <p:cNvSpPr txBox="1"/>
          <p:nvPr/>
        </p:nvSpPr>
        <p:spPr>
          <a:xfrm>
            <a:off x="1524005" y="5554818"/>
            <a:ext cx="3414717" cy="523220"/>
          </a:xfrm>
          <a:prstGeom prst="rect">
            <a:avLst/>
          </a:prstGeom>
          <a:noFill/>
        </p:spPr>
        <p:txBody>
          <a:bodyPr wrap="none" rtlCol="0">
            <a:spAutoFit/>
          </a:bodyPr>
          <a:lstStyle/>
          <a:p>
            <a:r>
              <a:rPr lang="ja-JP" altLang="en-US" sz="2800" dirty="0">
                <a:solidFill>
                  <a:srgbClr val="FF00FF"/>
                </a:solidFill>
                <a:latin typeface="ＭＳ Ｐゴシック" panose="020B0600070205080204" pitchFamily="50" charset="-128"/>
                <a:ea typeface="ＭＳ Ｐゴシック" panose="020B0600070205080204" pitchFamily="50" charset="-128"/>
              </a:rPr>
              <a:t>　</a:t>
            </a:r>
            <a:r>
              <a:rPr lang="ja-JP" altLang="ja-JP" sz="2800" dirty="0">
                <a:solidFill>
                  <a:srgbClr val="0E24F0"/>
                </a:solidFill>
                <a:latin typeface="ＭＳ Ｐゴシック" panose="020B0600070205080204" pitchFamily="50" charset="-128"/>
                <a:ea typeface="ＭＳ Ｐゴシック" panose="020B0600070205080204" pitchFamily="50" charset="-128"/>
              </a:rPr>
              <a:t>不動化</a:t>
            </a:r>
            <a:r>
              <a:rPr lang="ja-JP" altLang="en-US" sz="2800" dirty="0">
                <a:solidFill>
                  <a:srgbClr val="0E24F0"/>
                </a:solidFill>
                <a:latin typeface="ＭＳ Ｐゴシック" panose="020B0600070205080204" pitchFamily="50" charset="-128"/>
                <a:ea typeface="ＭＳ Ｐゴシック" panose="020B0600070205080204" pitchFamily="50" charset="-128"/>
              </a:rPr>
              <a:t>　（受動性）　</a:t>
            </a:r>
            <a:endParaRPr lang="en-US" altLang="ja-JP" sz="2800" dirty="0">
              <a:solidFill>
                <a:srgbClr val="0E24F0"/>
              </a:solidFill>
              <a:latin typeface="ＭＳ Ｐゴシック" panose="020B0600070205080204" pitchFamily="50" charset="-128"/>
              <a:ea typeface="ＭＳ Ｐゴシック" panose="020B0600070205080204" pitchFamily="50" charset="-128"/>
            </a:endParaRPr>
          </a:p>
        </p:txBody>
      </p:sp>
      <p:sp>
        <p:nvSpPr>
          <p:cNvPr id="15" name="テキスト ボックス 14"/>
          <p:cNvSpPr txBox="1"/>
          <p:nvPr/>
        </p:nvSpPr>
        <p:spPr>
          <a:xfrm>
            <a:off x="4880590" y="3105698"/>
            <a:ext cx="3084374" cy="954107"/>
          </a:xfrm>
          <a:prstGeom prst="rect">
            <a:avLst/>
          </a:prstGeom>
          <a:noFill/>
        </p:spPr>
        <p:txBody>
          <a:bodyPr wrap="square" rtlCol="0">
            <a:spAutoFit/>
          </a:bodyPr>
          <a:lstStyle/>
          <a:p>
            <a:pPr algn="ctr"/>
            <a:r>
              <a:rPr lang="ja-JP" altLang="en-US" sz="2800" u="sng" dirty="0">
                <a:solidFill>
                  <a:srgbClr val="7030A0"/>
                </a:solidFill>
                <a:latin typeface="ＭＳ Ｐゴシック" panose="020B0600070205080204" pitchFamily="50" charset="-128"/>
                <a:ea typeface="ＭＳ Ｐゴシック" panose="020B0600070205080204" pitchFamily="50" charset="-128"/>
              </a:rPr>
              <a:t>つながり・ふれあい</a:t>
            </a:r>
            <a:endParaRPr lang="en-US" altLang="ja-JP" sz="2800" u="sng" dirty="0">
              <a:solidFill>
                <a:srgbClr val="7030A0"/>
              </a:solidFill>
              <a:latin typeface="ＭＳ Ｐゴシック" panose="020B0600070205080204" pitchFamily="50" charset="-128"/>
              <a:ea typeface="ＭＳ Ｐゴシック" panose="020B0600070205080204" pitchFamily="50" charset="-128"/>
            </a:endParaRPr>
          </a:p>
          <a:p>
            <a:pPr algn="ctr"/>
            <a:r>
              <a:rPr lang="ja-JP" altLang="en-US" sz="2800" dirty="0">
                <a:solidFill>
                  <a:srgbClr val="7030A0"/>
                </a:solidFill>
                <a:latin typeface="ＭＳ Ｐゴシック" panose="020B0600070205080204" pitchFamily="50" charset="-128"/>
                <a:ea typeface="ＭＳ Ｐゴシック" panose="020B0600070205080204" pitchFamily="50" charset="-128"/>
              </a:rPr>
              <a:t>　</a:t>
            </a:r>
            <a:r>
              <a:rPr lang="ja-JP" altLang="ja-JP" sz="2800" dirty="0">
                <a:solidFill>
                  <a:srgbClr val="7030A0"/>
                </a:solidFill>
                <a:latin typeface="ＭＳ Ｐゴシック" panose="020B0600070205080204" pitchFamily="50" charset="-128"/>
                <a:ea typeface="ＭＳ Ｐゴシック" panose="020B0600070205080204" pitchFamily="50" charset="-128"/>
              </a:rPr>
              <a:t>（自発性）</a:t>
            </a:r>
            <a:endParaRPr kumimoji="1" lang="ja-JP" altLang="en-US" sz="2800" dirty="0">
              <a:solidFill>
                <a:srgbClr val="7030A0"/>
              </a:solidFill>
            </a:endParaRPr>
          </a:p>
        </p:txBody>
      </p:sp>
      <p:sp>
        <p:nvSpPr>
          <p:cNvPr id="16" name="テキスト ボックス 15"/>
          <p:cNvSpPr txBox="1"/>
          <p:nvPr/>
        </p:nvSpPr>
        <p:spPr>
          <a:xfrm>
            <a:off x="2052739" y="4749279"/>
            <a:ext cx="2050561" cy="523220"/>
          </a:xfrm>
          <a:prstGeom prst="rect">
            <a:avLst/>
          </a:prstGeom>
          <a:noFill/>
        </p:spPr>
        <p:txBody>
          <a:bodyPr wrap="none" rtlCol="0">
            <a:spAutoFit/>
          </a:bodyPr>
          <a:lstStyle/>
          <a:p>
            <a:r>
              <a:rPr kumimoji="1" lang="ja-JP" altLang="en-US" sz="2800" dirty="0">
                <a:solidFill>
                  <a:srgbClr val="0E24F0"/>
                </a:solidFill>
                <a:latin typeface="ＭＳ Ｐゴシック" panose="020B0600070205080204" pitchFamily="50" charset="-128"/>
                <a:ea typeface="ＭＳ Ｐゴシック" panose="020B0600070205080204" pitchFamily="50" charset="-128"/>
              </a:rPr>
              <a:t>オキシトシン</a:t>
            </a:r>
          </a:p>
        </p:txBody>
      </p:sp>
      <p:sp>
        <p:nvSpPr>
          <p:cNvPr id="17" name="テキスト ボックス 16"/>
          <p:cNvSpPr txBox="1"/>
          <p:nvPr/>
        </p:nvSpPr>
        <p:spPr>
          <a:xfrm>
            <a:off x="8412428" y="4339541"/>
            <a:ext cx="2013693" cy="954107"/>
          </a:xfrm>
          <a:prstGeom prst="rect">
            <a:avLst/>
          </a:prstGeom>
          <a:noFill/>
        </p:spPr>
        <p:txBody>
          <a:bodyPr wrap="none" rtlCol="0">
            <a:spAutoFit/>
          </a:bodyPr>
          <a:lstStyle/>
          <a:p>
            <a:pPr algn="ctr"/>
            <a:r>
              <a:rPr lang="ja-JP" altLang="en-US" sz="2800" dirty="0">
                <a:solidFill>
                  <a:srgbClr val="FF0000"/>
                </a:solidFill>
                <a:latin typeface="ＭＳ Ｐゴシック" panose="020B0600070205080204" pitchFamily="50" charset="-128"/>
                <a:ea typeface="ＭＳ Ｐゴシック" panose="020B0600070205080204" pitchFamily="50" charset="-128"/>
              </a:rPr>
              <a:t>ドーパミン</a:t>
            </a:r>
            <a:endParaRPr lang="en-US" altLang="ja-JP" sz="2800" dirty="0">
              <a:solidFill>
                <a:srgbClr val="FF0000"/>
              </a:solidFill>
              <a:latin typeface="ＭＳ Ｐゴシック" panose="020B0600070205080204" pitchFamily="50" charset="-128"/>
              <a:ea typeface="ＭＳ Ｐゴシック" panose="020B0600070205080204" pitchFamily="50" charset="-128"/>
            </a:endParaRPr>
          </a:p>
          <a:p>
            <a:pPr algn="ctr"/>
            <a:r>
              <a:rPr kumimoji="1" lang="ja-JP" altLang="en-US" sz="2800" dirty="0">
                <a:solidFill>
                  <a:srgbClr val="FF0000"/>
                </a:solidFill>
                <a:latin typeface="ＭＳ Ｐゴシック" panose="020B0600070205080204" pitchFamily="50" charset="-128"/>
                <a:ea typeface="ＭＳ Ｐゴシック" panose="020B0600070205080204" pitchFamily="50" charset="-128"/>
              </a:rPr>
              <a:t>アドレナリン</a:t>
            </a:r>
          </a:p>
        </p:txBody>
      </p:sp>
      <p:sp>
        <p:nvSpPr>
          <p:cNvPr id="18" name="テキスト ボックス 17"/>
          <p:cNvSpPr txBox="1"/>
          <p:nvPr/>
        </p:nvSpPr>
        <p:spPr>
          <a:xfrm>
            <a:off x="8488923" y="2339239"/>
            <a:ext cx="2278188" cy="954107"/>
          </a:xfrm>
          <a:prstGeom prst="rect">
            <a:avLst/>
          </a:prstGeom>
          <a:noFill/>
          <a:ln>
            <a:noFill/>
          </a:ln>
        </p:spPr>
        <p:txBody>
          <a:bodyPr wrap="none" rtlCol="0">
            <a:spAutoFit/>
          </a:bodyPr>
          <a:lstStyle/>
          <a:p>
            <a:r>
              <a:rPr lang="ja-JP" altLang="en-US" sz="2800" dirty="0">
                <a:solidFill>
                  <a:srgbClr val="FFC000"/>
                </a:solidFill>
                <a:latin typeface="ＭＳ Ｐゴシック" panose="020B0600070205080204" pitchFamily="50" charset="-128"/>
                <a:ea typeface="ＭＳ Ｐゴシック" panose="020B0600070205080204" pitchFamily="50" charset="-128"/>
              </a:rPr>
              <a:t>　</a:t>
            </a:r>
            <a:r>
              <a:rPr lang="ja-JP" altLang="en-US" sz="2800" u="sng" dirty="0">
                <a:solidFill>
                  <a:srgbClr val="FFC000"/>
                </a:solidFill>
                <a:latin typeface="ＭＳ Ｐゴシック" panose="020B0600070205080204" pitchFamily="50" charset="-128"/>
                <a:ea typeface="ＭＳ Ｐゴシック" panose="020B0600070205080204" pitchFamily="50" charset="-128"/>
              </a:rPr>
              <a:t>自由・自律</a:t>
            </a:r>
            <a:r>
              <a:rPr lang="ja-JP" altLang="en-US" sz="2800" dirty="0">
                <a:solidFill>
                  <a:srgbClr val="FFC000"/>
                </a:solidFill>
                <a:latin typeface="ＭＳ Ｐゴシック" panose="020B0600070205080204" pitchFamily="50" charset="-128"/>
                <a:ea typeface="ＭＳ Ｐゴシック" panose="020B0600070205080204" pitchFamily="50" charset="-128"/>
              </a:rPr>
              <a:t>　</a:t>
            </a:r>
            <a:endParaRPr lang="en-US" altLang="ja-JP" sz="2800" dirty="0">
              <a:solidFill>
                <a:srgbClr val="FFC000"/>
              </a:solidFill>
              <a:latin typeface="ＭＳ Ｐゴシック" panose="020B0600070205080204" pitchFamily="50" charset="-128"/>
              <a:ea typeface="ＭＳ Ｐゴシック" panose="020B0600070205080204" pitchFamily="50" charset="-128"/>
            </a:endParaRPr>
          </a:p>
          <a:p>
            <a:r>
              <a:rPr lang="ja-JP" altLang="en-US" sz="2800" dirty="0">
                <a:solidFill>
                  <a:srgbClr val="FFC000"/>
                </a:solidFill>
                <a:latin typeface="ＭＳ Ｐゴシック" panose="020B0600070205080204" pitchFamily="50" charset="-128"/>
                <a:ea typeface="ＭＳ Ｐゴシック" panose="020B0600070205080204" pitchFamily="50" charset="-128"/>
              </a:rPr>
              <a:t>　のある遊び</a:t>
            </a:r>
            <a:endParaRPr lang="en-US" altLang="ja-JP" sz="2800" dirty="0">
              <a:solidFill>
                <a:srgbClr val="FFC000"/>
              </a:solidFill>
              <a:latin typeface="ＭＳ Ｐゴシック" panose="020B0600070205080204" pitchFamily="50" charset="-128"/>
              <a:ea typeface="ＭＳ Ｐゴシック" panose="020B0600070205080204" pitchFamily="50" charset="-128"/>
            </a:endParaRPr>
          </a:p>
        </p:txBody>
      </p:sp>
      <p:sp>
        <p:nvSpPr>
          <p:cNvPr id="19" name="テキスト ボックス 18"/>
          <p:cNvSpPr txBox="1"/>
          <p:nvPr/>
        </p:nvSpPr>
        <p:spPr>
          <a:xfrm>
            <a:off x="1751053" y="2273550"/>
            <a:ext cx="1800493" cy="1384995"/>
          </a:xfrm>
          <a:prstGeom prst="rect">
            <a:avLst/>
          </a:prstGeom>
          <a:noFill/>
        </p:spPr>
        <p:txBody>
          <a:bodyPr wrap="none" rtlCol="0">
            <a:spAutoFit/>
          </a:bodyPr>
          <a:lstStyle/>
          <a:p>
            <a:r>
              <a:rPr lang="ja-JP" altLang="en-US" sz="2800" dirty="0">
                <a:solidFill>
                  <a:srgbClr val="FF00FF"/>
                </a:solidFill>
                <a:latin typeface="ＭＳ Ｐゴシック" panose="020B0600070205080204" pitchFamily="50" charset="-128"/>
                <a:ea typeface="ＭＳ Ｐゴシック" panose="020B0600070205080204" pitchFamily="50" charset="-128"/>
              </a:rPr>
              <a:t>　愛のある</a:t>
            </a:r>
            <a:endParaRPr lang="en-US" altLang="ja-JP" sz="2800" dirty="0">
              <a:solidFill>
                <a:srgbClr val="FF00FF"/>
              </a:solidFill>
              <a:latin typeface="ＭＳ Ｐゴシック" panose="020B0600070205080204" pitchFamily="50" charset="-128"/>
              <a:ea typeface="ＭＳ Ｐゴシック" panose="020B0600070205080204" pitchFamily="50" charset="-128"/>
            </a:endParaRPr>
          </a:p>
          <a:p>
            <a:r>
              <a:rPr lang="ja-JP" altLang="ja-JP" sz="2800" u="sng" dirty="0">
                <a:solidFill>
                  <a:srgbClr val="FF00FF"/>
                </a:solidFill>
                <a:latin typeface="ＭＳ Ｐゴシック" panose="020B0600070205080204" pitchFamily="50" charset="-128"/>
                <a:ea typeface="ＭＳ Ｐゴシック" panose="020B0600070205080204" pitchFamily="50" charset="-128"/>
              </a:rPr>
              <a:t>安心・安全</a:t>
            </a:r>
            <a:endParaRPr lang="en-US" altLang="ja-JP" sz="2800" u="sng" dirty="0">
              <a:solidFill>
                <a:srgbClr val="FF00FF"/>
              </a:solidFill>
              <a:latin typeface="ＭＳ Ｐゴシック" panose="020B0600070205080204" pitchFamily="50" charset="-128"/>
              <a:ea typeface="ＭＳ Ｐゴシック" panose="020B0600070205080204" pitchFamily="50" charset="-128"/>
            </a:endParaRPr>
          </a:p>
          <a:p>
            <a:r>
              <a:rPr lang="ja-JP" altLang="en-US" sz="2800" u="sng" dirty="0">
                <a:solidFill>
                  <a:srgbClr val="FF00FF"/>
                </a:solidFill>
                <a:latin typeface="ＭＳ Ｐゴシック" panose="020B0600070205080204" pitchFamily="50" charset="-128"/>
                <a:ea typeface="ＭＳ Ｐゴシック" panose="020B0600070205080204" pitchFamily="50" charset="-128"/>
              </a:rPr>
              <a:t>　つながり</a:t>
            </a:r>
            <a:endParaRPr lang="en-US" altLang="ja-JP" sz="2800" dirty="0">
              <a:solidFill>
                <a:srgbClr val="FF00FF"/>
              </a:solidFill>
              <a:latin typeface="ＭＳ Ｐゴシック" panose="020B0600070205080204" pitchFamily="50" charset="-128"/>
              <a:ea typeface="ＭＳ Ｐゴシック" panose="020B0600070205080204" pitchFamily="50" charset="-128"/>
            </a:endParaRPr>
          </a:p>
        </p:txBody>
      </p:sp>
      <p:sp>
        <p:nvSpPr>
          <p:cNvPr id="28" name="左右矢印 27"/>
          <p:cNvSpPr/>
          <p:nvPr/>
        </p:nvSpPr>
        <p:spPr>
          <a:xfrm>
            <a:off x="5122509" y="4441372"/>
            <a:ext cx="2260990" cy="490685"/>
          </a:xfrm>
          <a:prstGeom prst="leftRightArrow">
            <a:avLst/>
          </a:prstGeom>
          <a:no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3" name="直線コネクタ 32"/>
          <p:cNvCxnSpPr/>
          <p:nvPr/>
        </p:nvCxnSpPr>
        <p:spPr>
          <a:xfrm>
            <a:off x="7688427" y="2444620"/>
            <a:ext cx="1453637" cy="137471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flipH="1">
            <a:off x="3315485" y="2438402"/>
            <a:ext cx="1453637" cy="1374712"/>
          </a:xfrm>
          <a:prstGeom prst="line">
            <a:avLst/>
          </a:prstGeom>
          <a:ln w="38100">
            <a:solidFill>
              <a:srgbClr val="FF00FF"/>
            </a:solidFill>
          </a:ln>
        </p:spPr>
        <p:style>
          <a:lnRef idx="1">
            <a:schemeClr val="accent1"/>
          </a:lnRef>
          <a:fillRef idx="0">
            <a:schemeClr val="accent1"/>
          </a:fillRef>
          <a:effectRef idx="0">
            <a:schemeClr val="accent1"/>
          </a:effectRef>
          <a:fontRef idx="minor">
            <a:schemeClr val="tx1"/>
          </a:fontRef>
        </p:style>
      </p:cxnSp>
      <p:sp>
        <p:nvSpPr>
          <p:cNvPr id="3" name="日付プレースホルダー 2"/>
          <p:cNvSpPr>
            <a:spLocks noGrp="1"/>
          </p:cNvSpPr>
          <p:nvPr>
            <p:ph type="dt" sz="half" idx="10"/>
          </p:nvPr>
        </p:nvSpPr>
        <p:spPr/>
        <p:txBody>
          <a:bodyPr/>
          <a:lstStyle/>
          <a:p>
            <a:r>
              <a:rPr kumimoji="1" lang="en-US" altLang="ja-JP"/>
              <a:t>2022/12/5</a:t>
            </a:r>
            <a:r>
              <a:rPr kumimoji="1" lang="ja-JP" altLang="en-US"/>
              <a:t>十勝むつみのクリニック</a:t>
            </a:r>
          </a:p>
        </p:txBody>
      </p:sp>
    </p:spTree>
    <p:extLst>
      <p:ext uri="{BB962C8B-B14F-4D97-AF65-F5344CB8AC3E}">
        <p14:creationId xmlns:p14="http://schemas.microsoft.com/office/powerpoint/2010/main" val="39668853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58E70909-AA54-413C-B4A4-65B2E83BDFAE}" type="slidenum">
              <a:rPr kumimoji="1" lang="ja-JP" altLang="en-US" smtClean="0"/>
              <a:t>54</a:t>
            </a:fld>
            <a:endParaRPr kumimoji="1" lang="ja-JP" altLang="en-US"/>
          </a:p>
        </p:txBody>
      </p:sp>
      <p:grpSp>
        <p:nvGrpSpPr>
          <p:cNvPr id="5" name="グループ化 4"/>
          <p:cNvGrpSpPr/>
          <p:nvPr/>
        </p:nvGrpSpPr>
        <p:grpSpPr>
          <a:xfrm>
            <a:off x="3095899" y="470263"/>
            <a:ext cx="6283234" cy="6074228"/>
            <a:chOff x="3778313" y="1102259"/>
            <a:chExt cx="4635374" cy="4653481"/>
          </a:xfrm>
        </p:grpSpPr>
        <p:pic>
          <p:nvPicPr>
            <p:cNvPr id="2" name="図 1"/>
            <p:cNvPicPr>
              <a:picLocks noChangeAspect="1"/>
            </p:cNvPicPr>
            <p:nvPr/>
          </p:nvPicPr>
          <p:blipFill>
            <a:blip r:embed="rId2"/>
            <a:stretch>
              <a:fillRect/>
            </a:stretch>
          </p:blipFill>
          <p:spPr>
            <a:xfrm>
              <a:off x="3778313" y="1102259"/>
              <a:ext cx="4635374" cy="4653481"/>
            </a:xfrm>
            <a:prstGeom prst="rect">
              <a:avLst/>
            </a:prstGeom>
          </p:spPr>
        </p:pic>
        <p:pic>
          <p:nvPicPr>
            <p:cNvPr id="3" name="図 2"/>
            <p:cNvPicPr>
              <a:picLocks noChangeAspect="1"/>
            </p:cNvPicPr>
            <p:nvPr/>
          </p:nvPicPr>
          <p:blipFill>
            <a:blip r:embed="rId3"/>
            <a:stretch>
              <a:fillRect/>
            </a:stretch>
          </p:blipFill>
          <p:spPr>
            <a:xfrm>
              <a:off x="5336671" y="1739749"/>
              <a:ext cx="1231271" cy="217283"/>
            </a:xfrm>
            <a:prstGeom prst="rect">
              <a:avLst/>
            </a:prstGeom>
          </p:spPr>
        </p:pic>
      </p:grpSp>
      <p:sp>
        <p:nvSpPr>
          <p:cNvPr id="6" name="テキスト ボックス 5"/>
          <p:cNvSpPr txBox="1"/>
          <p:nvPr/>
        </p:nvSpPr>
        <p:spPr>
          <a:xfrm>
            <a:off x="7393579" y="6225722"/>
            <a:ext cx="1415772" cy="369332"/>
          </a:xfrm>
          <a:prstGeom prst="rect">
            <a:avLst/>
          </a:prstGeom>
          <a:noFill/>
        </p:spPr>
        <p:txBody>
          <a:bodyPr wrap="none" rtlCol="0">
            <a:spAutoFit/>
          </a:bodyPr>
          <a:lstStyle/>
          <a:p>
            <a:r>
              <a:rPr kumimoji="1" lang="en-US" altLang="ja-JP" dirty="0">
                <a:solidFill>
                  <a:schemeClr val="bg1"/>
                </a:solidFill>
              </a:rPr>
              <a:t>2019</a:t>
            </a:r>
            <a:r>
              <a:rPr kumimoji="1" lang="ja-JP" altLang="en-US" dirty="0">
                <a:solidFill>
                  <a:schemeClr val="bg1"/>
                </a:solidFill>
              </a:rPr>
              <a:t>年</a:t>
            </a:r>
            <a:r>
              <a:rPr kumimoji="1" lang="en-US" altLang="ja-JP" dirty="0">
                <a:solidFill>
                  <a:schemeClr val="bg1"/>
                </a:solidFill>
              </a:rPr>
              <a:t>10</a:t>
            </a:r>
            <a:r>
              <a:rPr kumimoji="1" lang="ja-JP" altLang="en-US" dirty="0">
                <a:solidFill>
                  <a:schemeClr val="bg1"/>
                </a:solidFill>
              </a:rPr>
              <a:t>月</a:t>
            </a:r>
          </a:p>
        </p:txBody>
      </p:sp>
      <p:sp>
        <p:nvSpPr>
          <p:cNvPr id="7" name="日付プレースホルダー 6"/>
          <p:cNvSpPr>
            <a:spLocks noGrp="1"/>
          </p:cNvSpPr>
          <p:nvPr>
            <p:ph type="dt" sz="half" idx="10"/>
          </p:nvPr>
        </p:nvSpPr>
        <p:spPr/>
        <p:txBody>
          <a:bodyPr/>
          <a:lstStyle/>
          <a:p>
            <a:r>
              <a:rPr kumimoji="1" lang="en-US" altLang="ja-JP"/>
              <a:t>2022/12/5</a:t>
            </a:r>
            <a:r>
              <a:rPr kumimoji="1" lang="ja-JP" altLang="en-US"/>
              <a:t>十勝むつみのクリニック</a:t>
            </a:r>
          </a:p>
        </p:txBody>
      </p:sp>
    </p:spTree>
    <p:extLst>
      <p:ext uri="{BB962C8B-B14F-4D97-AF65-F5344CB8AC3E}">
        <p14:creationId xmlns:p14="http://schemas.microsoft.com/office/powerpoint/2010/main" val="41748467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746655" y="400555"/>
            <a:ext cx="11319124" cy="769441"/>
          </a:xfrm>
          <a:prstGeom prst="rect">
            <a:avLst/>
          </a:prstGeom>
          <a:noFill/>
        </p:spPr>
        <p:txBody>
          <a:bodyPr wrap="none" rtlCol="0">
            <a:spAutoFit/>
          </a:bodyPr>
          <a:lstStyle/>
          <a:p>
            <a:r>
              <a:rPr kumimoji="1" lang="ja-JP" altLang="en-US" sz="4400" dirty="0">
                <a:solidFill>
                  <a:srgbClr val="0000CC"/>
                </a:solidFill>
                <a:latin typeface="ＭＳ Ｐゴシック" panose="020B0600070205080204" pitchFamily="50" charset="-128"/>
                <a:ea typeface="ＭＳ Ｐゴシック" panose="020B0600070205080204" pitchFamily="50" charset="-128"/>
              </a:rPr>
              <a:t>筋痛性脳脊髄炎（</a:t>
            </a:r>
            <a:r>
              <a:rPr kumimoji="1" lang="en-US" altLang="ja-JP" sz="4400" dirty="0">
                <a:solidFill>
                  <a:srgbClr val="0000CC"/>
                </a:solidFill>
                <a:latin typeface="ＭＳ Ｐゴシック" panose="020B0600070205080204" pitchFamily="50" charset="-128"/>
                <a:ea typeface="ＭＳ Ｐゴシック" panose="020B0600070205080204" pitchFamily="50" charset="-128"/>
              </a:rPr>
              <a:t>ME)</a:t>
            </a:r>
            <a:r>
              <a:rPr kumimoji="1" lang="ja-JP" altLang="en-US" sz="4400" dirty="0">
                <a:latin typeface="ＭＳ Ｐゴシック" panose="020B0600070205080204" pitchFamily="50" charset="-128"/>
                <a:ea typeface="ＭＳ Ｐゴシック" panose="020B0600070205080204" pitchFamily="50" charset="-128"/>
              </a:rPr>
              <a:t>／</a:t>
            </a:r>
            <a:r>
              <a:rPr kumimoji="1" lang="ja-JP" altLang="en-US" sz="4400" dirty="0">
                <a:solidFill>
                  <a:srgbClr val="FF0000"/>
                </a:solidFill>
                <a:latin typeface="ＭＳ Ｐゴシック" panose="020B0600070205080204" pitchFamily="50" charset="-128"/>
                <a:ea typeface="ＭＳ Ｐゴシック" panose="020B0600070205080204" pitchFamily="50" charset="-128"/>
              </a:rPr>
              <a:t>慢性疲労症候群（</a:t>
            </a:r>
            <a:r>
              <a:rPr kumimoji="1" lang="en-US" altLang="ja-JP" sz="4400" dirty="0">
                <a:solidFill>
                  <a:srgbClr val="FF0000"/>
                </a:solidFill>
                <a:latin typeface="ＭＳ Ｐゴシック" panose="020B0600070205080204" pitchFamily="50" charset="-128"/>
                <a:ea typeface="ＭＳ Ｐゴシック" panose="020B0600070205080204" pitchFamily="50" charset="-128"/>
              </a:rPr>
              <a:t>CFS)</a:t>
            </a:r>
            <a:endParaRPr kumimoji="1" lang="ja-JP" altLang="en-US" sz="4400" dirty="0">
              <a:solidFill>
                <a:srgbClr val="FF0000"/>
              </a:solidFill>
              <a:latin typeface="ＭＳ Ｐゴシック" panose="020B0600070205080204" pitchFamily="50" charset="-128"/>
              <a:ea typeface="ＭＳ Ｐゴシック" panose="020B0600070205080204" pitchFamily="50" charset="-128"/>
            </a:endParaRPr>
          </a:p>
        </p:txBody>
      </p:sp>
      <p:grpSp>
        <p:nvGrpSpPr>
          <p:cNvPr id="16" name="グループ化 15"/>
          <p:cNvGrpSpPr/>
          <p:nvPr/>
        </p:nvGrpSpPr>
        <p:grpSpPr>
          <a:xfrm>
            <a:off x="522511" y="1722664"/>
            <a:ext cx="4816928" cy="4721677"/>
            <a:chOff x="3306536" y="1387929"/>
            <a:chExt cx="4816928" cy="4721677"/>
          </a:xfrm>
        </p:grpSpPr>
        <p:grpSp>
          <p:nvGrpSpPr>
            <p:cNvPr id="5" name="グループ化 4"/>
            <p:cNvGrpSpPr/>
            <p:nvPr/>
          </p:nvGrpSpPr>
          <p:grpSpPr>
            <a:xfrm>
              <a:off x="3306536" y="1387929"/>
              <a:ext cx="4816928" cy="4721677"/>
              <a:chOff x="3477986" y="1491342"/>
              <a:chExt cx="3973291" cy="3989614"/>
            </a:xfrm>
          </p:grpSpPr>
          <p:sp>
            <p:nvSpPr>
              <p:cNvPr id="2" name="楕円 1"/>
              <p:cNvSpPr/>
              <p:nvPr/>
            </p:nvSpPr>
            <p:spPr>
              <a:xfrm>
                <a:off x="3477986" y="1494064"/>
                <a:ext cx="2645228" cy="2661557"/>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楕円 2"/>
              <p:cNvSpPr/>
              <p:nvPr/>
            </p:nvSpPr>
            <p:spPr>
              <a:xfrm>
                <a:off x="4806049" y="1491342"/>
                <a:ext cx="2645228" cy="2661557"/>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楕円 3"/>
              <p:cNvSpPr/>
              <p:nvPr/>
            </p:nvSpPr>
            <p:spPr>
              <a:xfrm>
                <a:off x="4166505" y="2819399"/>
                <a:ext cx="2645228" cy="26615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テキスト ボックス 7"/>
            <p:cNvSpPr txBox="1"/>
            <p:nvPr/>
          </p:nvSpPr>
          <p:spPr>
            <a:xfrm>
              <a:off x="3673929" y="2367642"/>
              <a:ext cx="1107996" cy="646331"/>
            </a:xfrm>
            <a:prstGeom prst="rect">
              <a:avLst/>
            </a:prstGeom>
            <a:noFill/>
          </p:spPr>
          <p:txBody>
            <a:bodyPr wrap="none" rtlCol="0">
              <a:spAutoFit/>
            </a:bodyPr>
            <a:lstStyle/>
            <a:p>
              <a:r>
                <a:rPr kumimoji="1" lang="ja-JP" altLang="en-US" sz="3600" dirty="0">
                  <a:solidFill>
                    <a:srgbClr val="0000CC"/>
                  </a:solidFill>
                  <a:latin typeface="ＭＳ Ｐゴシック" panose="020B0600070205080204" pitchFamily="50" charset="-128"/>
                  <a:ea typeface="ＭＳ Ｐゴシック" panose="020B0600070205080204" pitchFamily="50" charset="-128"/>
                </a:rPr>
                <a:t>疼痛</a:t>
              </a:r>
            </a:p>
          </p:txBody>
        </p:sp>
        <p:sp>
          <p:nvSpPr>
            <p:cNvPr id="9" name="テキスト ボックス 8"/>
            <p:cNvSpPr txBox="1"/>
            <p:nvPr/>
          </p:nvSpPr>
          <p:spPr>
            <a:xfrm>
              <a:off x="6659338" y="2381250"/>
              <a:ext cx="1107996" cy="646331"/>
            </a:xfrm>
            <a:prstGeom prst="rect">
              <a:avLst/>
            </a:prstGeom>
            <a:noFill/>
          </p:spPr>
          <p:txBody>
            <a:bodyPr wrap="none" rtlCol="0">
              <a:spAutoFit/>
            </a:bodyPr>
            <a:lstStyle/>
            <a:p>
              <a:r>
                <a:rPr lang="ja-JP" altLang="en-US" sz="3600" dirty="0">
                  <a:solidFill>
                    <a:srgbClr val="00B050"/>
                  </a:solidFill>
                  <a:latin typeface="ＭＳ Ｐゴシック" panose="020B0600070205080204" pitchFamily="50" charset="-128"/>
                  <a:ea typeface="ＭＳ Ｐゴシック" panose="020B0600070205080204" pitchFamily="50" charset="-128"/>
                </a:rPr>
                <a:t>疲労</a:t>
              </a:r>
              <a:endParaRPr kumimoji="1" lang="ja-JP" altLang="en-US" sz="3600" dirty="0">
                <a:solidFill>
                  <a:srgbClr val="00B050"/>
                </a:solidFill>
                <a:latin typeface="ＭＳ Ｐゴシック" panose="020B0600070205080204" pitchFamily="50" charset="-128"/>
                <a:ea typeface="ＭＳ Ｐゴシック" panose="020B0600070205080204" pitchFamily="50" charset="-128"/>
              </a:endParaRPr>
            </a:p>
          </p:txBody>
        </p:sp>
        <p:sp>
          <p:nvSpPr>
            <p:cNvPr id="10" name="テキスト ボックス 9"/>
            <p:cNvSpPr txBox="1"/>
            <p:nvPr/>
          </p:nvSpPr>
          <p:spPr>
            <a:xfrm>
              <a:off x="5190688" y="4793119"/>
              <a:ext cx="1107996" cy="646331"/>
            </a:xfrm>
            <a:prstGeom prst="rect">
              <a:avLst/>
            </a:prstGeom>
            <a:noFill/>
          </p:spPr>
          <p:txBody>
            <a:bodyPr wrap="none" rtlCol="0">
              <a:spAutoFit/>
            </a:bodyPr>
            <a:lstStyle/>
            <a:p>
              <a:r>
                <a:rPr lang="ja-JP" altLang="en-US" sz="3600" dirty="0">
                  <a:solidFill>
                    <a:srgbClr val="FF0000"/>
                  </a:solidFill>
                  <a:latin typeface="ＭＳ Ｐゴシック" panose="020B0600070205080204" pitchFamily="50" charset="-128"/>
                  <a:ea typeface="ＭＳ Ｐゴシック" panose="020B0600070205080204" pitchFamily="50" charset="-128"/>
                </a:rPr>
                <a:t>過敏</a:t>
              </a:r>
              <a:endParaRPr kumimoji="1" lang="ja-JP" altLang="en-US" sz="3600" dirty="0">
                <a:solidFill>
                  <a:srgbClr val="FF0000"/>
                </a:solidFill>
                <a:latin typeface="ＭＳ Ｐゴシック" panose="020B0600070205080204" pitchFamily="50" charset="-128"/>
                <a:ea typeface="ＭＳ Ｐゴシック" panose="020B0600070205080204" pitchFamily="50" charset="-128"/>
              </a:endParaRPr>
            </a:p>
          </p:txBody>
        </p:sp>
        <p:sp>
          <p:nvSpPr>
            <p:cNvPr id="12" name="テキスト ボックス 11"/>
            <p:cNvSpPr txBox="1"/>
            <p:nvPr/>
          </p:nvSpPr>
          <p:spPr>
            <a:xfrm>
              <a:off x="5230690" y="3183928"/>
              <a:ext cx="998724" cy="584775"/>
            </a:xfrm>
            <a:prstGeom prst="rect">
              <a:avLst/>
            </a:prstGeom>
            <a:noFill/>
          </p:spPr>
          <p:txBody>
            <a:bodyPr wrap="square" rtlCol="0">
              <a:spAutoFit/>
            </a:bodyPr>
            <a:lstStyle/>
            <a:p>
              <a:r>
                <a:rPr lang="ja-JP" altLang="en-US" sz="3200" dirty="0">
                  <a:solidFill>
                    <a:srgbClr val="33CCCC"/>
                  </a:solidFill>
                  <a:highlight>
                    <a:srgbClr val="FFFF00"/>
                  </a:highlight>
                  <a:latin typeface="ＭＳ Ｐゴシック" panose="020B0600070205080204" pitchFamily="50" charset="-128"/>
                  <a:ea typeface="ＭＳ Ｐゴシック" panose="020B0600070205080204" pitchFamily="50" charset="-128"/>
                </a:rPr>
                <a:t>脳霧</a:t>
              </a:r>
              <a:endParaRPr kumimoji="1" lang="ja-JP" altLang="en-US" sz="3200" dirty="0">
                <a:solidFill>
                  <a:srgbClr val="33CCCC"/>
                </a:solidFill>
                <a:highlight>
                  <a:srgbClr val="FFFF00"/>
                </a:highlight>
                <a:latin typeface="ＭＳ Ｐゴシック" panose="020B0600070205080204" pitchFamily="50" charset="-128"/>
                <a:ea typeface="ＭＳ Ｐゴシック" panose="020B0600070205080204" pitchFamily="50" charset="-128"/>
              </a:endParaRPr>
            </a:p>
          </p:txBody>
        </p:sp>
        <p:sp>
          <p:nvSpPr>
            <p:cNvPr id="13" name="テキスト ボックス 12"/>
            <p:cNvSpPr txBox="1"/>
            <p:nvPr/>
          </p:nvSpPr>
          <p:spPr>
            <a:xfrm>
              <a:off x="4285690" y="3778140"/>
              <a:ext cx="987214" cy="523220"/>
            </a:xfrm>
            <a:prstGeom prst="rect">
              <a:avLst/>
            </a:prstGeom>
            <a:noFill/>
          </p:spPr>
          <p:txBody>
            <a:bodyPr wrap="square" rtlCol="0">
              <a:spAutoFit/>
            </a:bodyPr>
            <a:lstStyle/>
            <a:p>
              <a:r>
                <a:rPr lang="ja-JP" altLang="en-US" sz="2800" dirty="0">
                  <a:solidFill>
                    <a:srgbClr val="7030A0"/>
                  </a:solidFill>
                  <a:latin typeface="ＭＳ Ｐゴシック" panose="020B0600070205080204" pitchFamily="50" charset="-128"/>
                  <a:ea typeface="ＭＳ Ｐゴシック" panose="020B0600070205080204" pitchFamily="50" charset="-128"/>
                </a:rPr>
                <a:t>頭痛</a:t>
              </a:r>
              <a:endParaRPr kumimoji="1" lang="ja-JP" altLang="en-US" sz="2800" dirty="0">
                <a:solidFill>
                  <a:srgbClr val="7030A0"/>
                </a:solidFill>
                <a:latin typeface="ＭＳ Ｐゴシック" panose="020B0600070205080204" pitchFamily="50" charset="-128"/>
                <a:ea typeface="ＭＳ Ｐゴシック" panose="020B0600070205080204" pitchFamily="50" charset="-128"/>
              </a:endParaRPr>
            </a:p>
          </p:txBody>
        </p:sp>
        <p:sp>
          <p:nvSpPr>
            <p:cNvPr id="14" name="テキスト ボックス 13"/>
            <p:cNvSpPr txBox="1"/>
            <p:nvPr/>
          </p:nvSpPr>
          <p:spPr>
            <a:xfrm>
              <a:off x="6217904" y="3767254"/>
              <a:ext cx="987214" cy="523220"/>
            </a:xfrm>
            <a:prstGeom prst="rect">
              <a:avLst/>
            </a:prstGeom>
            <a:noFill/>
          </p:spPr>
          <p:txBody>
            <a:bodyPr wrap="square" rtlCol="0">
              <a:spAutoFit/>
            </a:bodyPr>
            <a:lstStyle/>
            <a:p>
              <a:r>
                <a:rPr lang="ja-JP" altLang="en-US" sz="2800" dirty="0">
                  <a:solidFill>
                    <a:srgbClr val="FF3300"/>
                  </a:solidFill>
                  <a:latin typeface="ＭＳ Ｐゴシック" panose="020B0600070205080204" pitchFamily="50" charset="-128"/>
                  <a:ea typeface="ＭＳ Ｐゴシック" panose="020B0600070205080204" pitchFamily="50" charset="-128"/>
                </a:rPr>
                <a:t>眩暈</a:t>
              </a:r>
              <a:endParaRPr kumimoji="1" lang="ja-JP" altLang="en-US" sz="2800" dirty="0">
                <a:solidFill>
                  <a:srgbClr val="FF3300"/>
                </a:solidFill>
                <a:latin typeface="ＭＳ Ｐゴシック" panose="020B0600070205080204" pitchFamily="50" charset="-128"/>
                <a:ea typeface="ＭＳ Ｐゴシック" panose="020B0600070205080204" pitchFamily="50" charset="-128"/>
              </a:endParaRPr>
            </a:p>
          </p:txBody>
        </p:sp>
      </p:grpSp>
      <p:sp>
        <p:nvSpPr>
          <p:cNvPr id="6" name="スライド番号プレースホルダー 5"/>
          <p:cNvSpPr>
            <a:spLocks noGrp="1"/>
          </p:cNvSpPr>
          <p:nvPr>
            <p:ph type="sldNum" sz="quarter" idx="12"/>
          </p:nvPr>
        </p:nvSpPr>
        <p:spPr/>
        <p:txBody>
          <a:bodyPr/>
          <a:lstStyle/>
          <a:p>
            <a:fld id="{DC0F30EA-423F-449D-A3CC-24E3AB670461}" type="slidenum">
              <a:rPr kumimoji="1" lang="ja-JP" altLang="en-US" smtClean="0"/>
              <a:t>55</a:t>
            </a:fld>
            <a:endParaRPr kumimoji="1" lang="ja-JP" altLang="en-US"/>
          </a:p>
        </p:txBody>
      </p:sp>
      <p:grpSp>
        <p:nvGrpSpPr>
          <p:cNvPr id="29" name="グループ化 28"/>
          <p:cNvGrpSpPr/>
          <p:nvPr/>
        </p:nvGrpSpPr>
        <p:grpSpPr>
          <a:xfrm>
            <a:off x="5659948" y="1121502"/>
            <a:ext cx="6009914" cy="5516519"/>
            <a:chOff x="3022881" y="1121502"/>
            <a:chExt cx="6009914" cy="5516519"/>
          </a:xfrm>
        </p:grpSpPr>
        <p:sp>
          <p:nvSpPr>
            <p:cNvPr id="30" name="楕円 29"/>
            <p:cNvSpPr/>
            <p:nvPr/>
          </p:nvSpPr>
          <p:spPr>
            <a:xfrm>
              <a:off x="4742876" y="1121502"/>
              <a:ext cx="2668962" cy="26497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楕円 30"/>
            <p:cNvSpPr/>
            <p:nvPr/>
          </p:nvSpPr>
          <p:spPr>
            <a:xfrm>
              <a:off x="5745166" y="3982136"/>
              <a:ext cx="2668962" cy="2649744"/>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楕円 31"/>
            <p:cNvSpPr/>
            <p:nvPr/>
          </p:nvSpPr>
          <p:spPr>
            <a:xfrm>
              <a:off x="3649965" y="3988277"/>
              <a:ext cx="2668962" cy="264974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楕円 32"/>
            <p:cNvSpPr/>
            <p:nvPr/>
          </p:nvSpPr>
          <p:spPr>
            <a:xfrm>
              <a:off x="3022881" y="2097620"/>
              <a:ext cx="2668962" cy="2649744"/>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楕円 33"/>
            <p:cNvSpPr/>
            <p:nvPr/>
          </p:nvSpPr>
          <p:spPr>
            <a:xfrm>
              <a:off x="6340548" y="2097620"/>
              <a:ext cx="2668962" cy="2649744"/>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p:cNvSpPr txBox="1"/>
            <p:nvPr/>
          </p:nvSpPr>
          <p:spPr>
            <a:xfrm>
              <a:off x="3113034" y="2669818"/>
              <a:ext cx="1620957" cy="1384995"/>
            </a:xfrm>
            <a:prstGeom prst="rect">
              <a:avLst/>
            </a:prstGeom>
            <a:noFill/>
          </p:spPr>
          <p:txBody>
            <a:bodyPr wrap="none" rtlCol="0">
              <a:spAutoFit/>
            </a:bodyPr>
            <a:lstStyle/>
            <a:p>
              <a:r>
                <a:rPr lang="ja-JP" altLang="en-US" sz="2800" dirty="0">
                  <a:solidFill>
                    <a:srgbClr val="FFC000"/>
                  </a:solidFill>
                  <a:latin typeface="ＭＳ Ｐゴシック" panose="020B0600070205080204" pitchFamily="50" charset="-128"/>
                  <a:ea typeface="ＭＳ Ｐゴシック" panose="020B0600070205080204" pitchFamily="50" charset="-128"/>
                </a:rPr>
                <a:t>化学物質</a:t>
              </a:r>
              <a:endParaRPr lang="en-US" altLang="ja-JP" sz="2800" dirty="0">
                <a:solidFill>
                  <a:srgbClr val="FFC000"/>
                </a:solidFill>
                <a:latin typeface="ＭＳ Ｐゴシック" panose="020B0600070205080204" pitchFamily="50" charset="-128"/>
                <a:ea typeface="ＭＳ Ｐゴシック" panose="020B0600070205080204" pitchFamily="50" charset="-128"/>
              </a:endParaRPr>
            </a:p>
            <a:p>
              <a:r>
                <a:rPr lang="ja-JP" altLang="en-US" sz="2800" dirty="0">
                  <a:solidFill>
                    <a:srgbClr val="FFC000"/>
                  </a:solidFill>
                  <a:latin typeface="ＭＳ Ｐゴシック" panose="020B0600070205080204" pitchFamily="50" charset="-128"/>
                  <a:ea typeface="ＭＳ Ｐゴシック" panose="020B0600070205080204" pitchFamily="50" charset="-128"/>
                </a:rPr>
                <a:t>  電磁波</a:t>
              </a:r>
              <a:endParaRPr lang="en-US" altLang="ja-JP" sz="2800" dirty="0">
                <a:solidFill>
                  <a:srgbClr val="FFC000"/>
                </a:solidFill>
                <a:latin typeface="ＭＳ Ｐゴシック" panose="020B0600070205080204" pitchFamily="50" charset="-128"/>
                <a:ea typeface="ＭＳ Ｐゴシック" panose="020B0600070205080204" pitchFamily="50" charset="-128"/>
              </a:endParaRPr>
            </a:p>
            <a:p>
              <a:r>
                <a:rPr lang="ja-JP" altLang="en-US" sz="2800" dirty="0">
                  <a:solidFill>
                    <a:srgbClr val="FFC000"/>
                  </a:solidFill>
                  <a:latin typeface="ＭＳ Ｐゴシック" panose="020B0600070205080204" pitchFamily="50" charset="-128"/>
                  <a:ea typeface="ＭＳ Ｐゴシック" panose="020B0600070205080204" pitchFamily="50" charset="-128"/>
                </a:rPr>
                <a:t>　過敏症</a:t>
              </a:r>
            </a:p>
          </p:txBody>
        </p:sp>
        <p:sp>
          <p:nvSpPr>
            <p:cNvPr id="36" name="テキスト ボックス 35"/>
            <p:cNvSpPr txBox="1"/>
            <p:nvPr/>
          </p:nvSpPr>
          <p:spPr>
            <a:xfrm>
              <a:off x="7411838" y="2921889"/>
              <a:ext cx="1620957" cy="954107"/>
            </a:xfrm>
            <a:prstGeom prst="rect">
              <a:avLst/>
            </a:prstGeom>
            <a:noFill/>
          </p:spPr>
          <p:txBody>
            <a:bodyPr wrap="none" rtlCol="0">
              <a:spAutoFit/>
            </a:bodyPr>
            <a:lstStyle/>
            <a:p>
              <a:r>
                <a:rPr lang="ja-JP" altLang="en-US" sz="2800" dirty="0">
                  <a:solidFill>
                    <a:srgbClr val="0000CC"/>
                  </a:solidFill>
                  <a:latin typeface="ＭＳ Ｐゴシック" panose="020B0600070205080204" pitchFamily="50" charset="-128"/>
                  <a:ea typeface="ＭＳ Ｐゴシック" panose="020B0600070205080204" pitchFamily="50" charset="-128"/>
                </a:rPr>
                <a:t>過敏性</a:t>
              </a:r>
              <a:endParaRPr lang="en-US" altLang="ja-JP" sz="2800" dirty="0">
                <a:solidFill>
                  <a:srgbClr val="0000CC"/>
                </a:solidFill>
                <a:latin typeface="ＭＳ Ｐゴシック" panose="020B0600070205080204" pitchFamily="50" charset="-128"/>
                <a:ea typeface="ＭＳ Ｐゴシック" panose="020B0600070205080204" pitchFamily="50" charset="-128"/>
              </a:endParaRPr>
            </a:p>
            <a:p>
              <a:r>
                <a:rPr lang="ja-JP" altLang="en-US" sz="2800" dirty="0">
                  <a:solidFill>
                    <a:srgbClr val="0000CC"/>
                  </a:solidFill>
                  <a:latin typeface="ＭＳ Ｐゴシック" panose="020B0600070205080204" pitchFamily="50" charset="-128"/>
                  <a:ea typeface="ＭＳ Ｐゴシック" panose="020B0600070205080204" pitchFamily="50" charset="-128"/>
                </a:rPr>
                <a:t>腸症候群</a:t>
              </a:r>
            </a:p>
          </p:txBody>
        </p:sp>
        <p:sp>
          <p:nvSpPr>
            <p:cNvPr id="37" name="テキスト ボックス 36"/>
            <p:cNvSpPr txBox="1"/>
            <p:nvPr/>
          </p:nvSpPr>
          <p:spPr>
            <a:xfrm>
              <a:off x="5103040" y="1642305"/>
              <a:ext cx="1980029" cy="523220"/>
            </a:xfrm>
            <a:prstGeom prst="rect">
              <a:avLst/>
            </a:prstGeom>
            <a:noFill/>
          </p:spPr>
          <p:txBody>
            <a:bodyPr wrap="none" rtlCol="0">
              <a:spAutoFit/>
            </a:bodyPr>
            <a:lstStyle/>
            <a:p>
              <a:r>
                <a:rPr lang="ja-JP" altLang="en-US" sz="2800" dirty="0">
                  <a:solidFill>
                    <a:srgbClr val="FF0000"/>
                  </a:solidFill>
                  <a:latin typeface="ＭＳ Ｐゴシック" panose="020B0600070205080204" pitchFamily="50" charset="-128"/>
                  <a:ea typeface="ＭＳ Ｐゴシック" panose="020B0600070205080204" pitchFamily="50" charset="-128"/>
                </a:rPr>
                <a:t>線維筋痛症</a:t>
              </a:r>
            </a:p>
          </p:txBody>
        </p:sp>
        <p:sp>
          <p:nvSpPr>
            <p:cNvPr id="38" name="テキスト ボックス 37"/>
            <p:cNvSpPr txBox="1"/>
            <p:nvPr/>
          </p:nvSpPr>
          <p:spPr>
            <a:xfrm>
              <a:off x="3965794" y="5116830"/>
              <a:ext cx="1726049" cy="954107"/>
            </a:xfrm>
            <a:prstGeom prst="rect">
              <a:avLst/>
            </a:prstGeom>
            <a:noFill/>
          </p:spPr>
          <p:txBody>
            <a:bodyPr wrap="square" rtlCol="0">
              <a:spAutoFit/>
            </a:bodyPr>
            <a:lstStyle/>
            <a:p>
              <a:r>
                <a:rPr lang="ja-JP" altLang="en-US" sz="2800" dirty="0">
                  <a:solidFill>
                    <a:srgbClr val="00B050"/>
                  </a:solidFill>
                  <a:latin typeface="ＭＳ Ｐゴシック" panose="020B0600070205080204" pitchFamily="50" charset="-128"/>
                  <a:ea typeface="ＭＳ Ｐゴシック" panose="020B0600070205080204" pitchFamily="50" charset="-128"/>
                </a:rPr>
                <a:t>不安障害気分障害</a:t>
              </a:r>
            </a:p>
          </p:txBody>
        </p:sp>
        <p:sp>
          <p:nvSpPr>
            <p:cNvPr id="39" name="テキスト ボックス 38"/>
            <p:cNvSpPr txBox="1"/>
            <p:nvPr/>
          </p:nvSpPr>
          <p:spPr>
            <a:xfrm>
              <a:off x="6528555" y="5105484"/>
              <a:ext cx="1620957" cy="954107"/>
            </a:xfrm>
            <a:prstGeom prst="rect">
              <a:avLst/>
            </a:prstGeom>
            <a:noFill/>
          </p:spPr>
          <p:txBody>
            <a:bodyPr wrap="none" rtlCol="0">
              <a:spAutoFit/>
            </a:bodyPr>
            <a:lstStyle/>
            <a:p>
              <a:r>
                <a:rPr lang="ja-JP" altLang="en-US" sz="2800" dirty="0">
                  <a:solidFill>
                    <a:srgbClr val="7030A0"/>
                  </a:solidFill>
                  <a:latin typeface="ＭＳ Ｐゴシック" panose="020B0600070205080204" pitchFamily="50" charset="-128"/>
                  <a:ea typeface="ＭＳ Ｐゴシック" panose="020B0600070205080204" pitchFamily="50" charset="-128"/>
                </a:rPr>
                <a:t>起立性</a:t>
              </a:r>
              <a:endParaRPr lang="en-US" altLang="ja-JP" sz="2800" dirty="0">
                <a:solidFill>
                  <a:srgbClr val="7030A0"/>
                </a:solidFill>
                <a:latin typeface="ＭＳ Ｐゴシック" panose="020B0600070205080204" pitchFamily="50" charset="-128"/>
                <a:ea typeface="ＭＳ Ｐゴシック" panose="020B0600070205080204" pitchFamily="50" charset="-128"/>
              </a:endParaRPr>
            </a:p>
            <a:p>
              <a:r>
                <a:rPr lang="ja-JP" altLang="en-US" sz="2800" dirty="0">
                  <a:solidFill>
                    <a:srgbClr val="7030A0"/>
                  </a:solidFill>
                  <a:latin typeface="ＭＳ Ｐゴシック" panose="020B0600070205080204" pitchFamily="50" charset="-128"/>
                  <a:ea typeface="ＭＳ Ｐゴシック" panose="020B0600070205080204" pitchFamily="50" charset="-128"/>
                </a:rPr>
                <a:t>調節障害</a:t>
              </a:r>
            </a:p>
          </p:txBody>
        </p:sp>
        <p:sp>
          <p:nvSpPr>
            <p:cNvPr id="40" name="楕円 39"/>
            <p:cNvSpPr/>
            <p:nvPr/>
          </p:nvSpPr>
          <p:spPr>
            <a:xfrm>
              <a:off x="4620553" y="2467087"/>
              <a:ext cx="2668962" cy="264974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a:off x="4945349" y="3471675"/>
              <a:ext cx="2031325" cy="646331"/>
            </a:xfrm>
            <a:prstGeom prst="rect">
              <a:avLst/>
            </a:prstGeom>
            <a:noFill/>
          </p:spPr>
          <p:txBody>
            <a:bodyPr wrap="none" rtlCol="0">
              <a:spAutoFit/>
            </a:bodyPr>
            <a:lstStyle/>
            <a:p>
              <a:r>
                <a:rPr lang="ja-JP" altLang="en-US" sz="3600" dirty="0">
                  <a:latin typeface="ＭＳ Ｐゴシック" panose="020B0600070205080204" pitchFamily="50" charset="-128"/>
                  <a:ea typeface="ＭＳ Ｐゴシック" panose="020B0600070205080204" pitchFamily="50" charset="-128"/>
                </a:rPr>
                <a:t>慢性炎症</a:t>
              </a:r>
              <a:endParaRPr lang="en-US" altLang="ja-JP" sz="3600" dirty="0">
                <a:latin typeface="ＭＳ Ｐゴシック" panose="020B0600070205080204" pitchFamily="50" charset="-128"/>
                <a:ea typeface="ＭＳ Ｐゴシック" panose="020B0600070205080204" pitchFamily="50" charset="-128"/>
              </a:endParaRPr>
            </a:p>
          </p:txBody>
        </p:sp>
      </p:grpSp>
      <p:sp>
        <p:nvSpPr>
          <p:cNvPr id="28" name="テキスト ボックス 27">
            <a:extLst>
              <a:ext uri="{FF2B5EF4-FFF2-40B4-BE49-F238E27FC236}">
                <a16:creationId xmlns:a16="http://schemas.microsoft.com/office/drawing/2014/main" id="{73170F5C-BD71-CCFD-E3F9-722F5E774EFA}"/>
              </a:ext>
            </a:extLst>
          </p:cNvPr>
          <p:cNvSpPr txBox="1"/>
          <p:nvPr/>
        </p:nvSpPr>
        <p:spPr>
          <a:xfrm>
            <a:off x="2427582" y="2623566"/>
            <a:ext cx="1209265" cy="523220"/>
          </a:xfrm>
          <a:prstGeom prst="rect">
            <a:avLst/>
          </a:prstGeom>
          <a:noFill/>
        </p:spPr>
        <p:txBody>
          <a:bodyPr wrap="square" rtlCol="0">
            <a:spAutoFit/>
          </a:bodyPr>
          <a:lstStyle/>
          <a:p>
            <a:r>
              <a:rPr lang="ja-JP" altLang="en-US" sz="2800" dirty="0">
                <a:latin typeface="ＭＳ Ｐゴシック" panose="020B0600070205080204" pitchFamily="50" charset="-128"/>
                <a:ea typeface="ＭＳ Ｐゴシック" panose="020B0600070205080204" pitchFamily="50" charset="-128"/>
              </a:rPr>
              <a:t>不眠</a:t>
            </a:r>
            <a:endParaRPr kumimoji="1" lang="ja-JP" altLang="en-US" sz="2800" dirty="0">
              <a:latin typeface="ＭＳ Ｐゴシック" panose="020B0600070205080204" pitchFamily="50" charset="-128"/>
              <a:ea typeface="ＭＳ Ｐゴシック" panose="020B0600070205080204" pitchFamily="50" charset="-128"/>
            </a:endParaRPr>
          </a:p>
        </p:txBody>
      </p:sp>
      <p:sp>
        <p:nvSpPr>
          <p:cNvPr id="11" name="日付プレースホルダー 10">
            <a:extLst>
              <a:ext uri="{FF2B5EF4-FFF2-40B4-BE49-F238E27FC236}">
                <a16:creationId xmlns:a16="http://schemas.microsoft.com/office/drawing/2014/main" id="{D4BEFFFA-A682-8384-1FDA-5A74F432DDB1}"/>
              </a:ext>
            </a:extLst>
          </p:cNvPr>
          <p:cNvSpPr>
            <a:spLocks noGrp="1"/>
          </p:cNvSpPr>
          <p:nvPr>
            <p:ph type="dt" sz="half" idx="10"/>
          </p:nvPr>
        </p:nvSpPr>
        <p:spPr/>
        <p:txBody>
          <a:bodyPr/>
          <a:lstStyle/>
          <a:p>
            <a:r>
              <a:rPr kumimoji="1" lang="en-US" altLang="ja-JP"/>
              <a:t>2022/12/5</a:t>
            </a:r>
            <a:r>
              <a:rPr kumimoji="1" lang="ja-JP" altLang="en-US"/>
              <a:t>十勝むつみのクリニック</a:t>
            </a:r>
          </a:p>
        </p:txBody>
      </p:sp>
    </p:spTree>
    <p:extLst>
      <p:ext uri="{BB962C8B-B14F-4D97-AF65-F5344CB8AC3E}">
        <p14:creationId xmlns:p14="http://schemas.microsoft.com/office/powerpoint/2010/main" val="20806710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746655" y="400555"/>
            <a:ext cx="11319124" cy="769441"/>
          </a:xfrm>
          <a:prstGeom prst="rect">
            <a:avLst/>
          </a:prstGeom>
          <a:noFill/>
        </p:spPr>
        <p:txBody>
          <a:bodyPr wrap="none" rtlCol="0">
            <a:spAutoFit/>
          </a:bodyPr>
          <a:lstStyle/>
          <a:p>
            <a:r>
              <a:rPr kumimoji="1" lang="ja-JP" altLang="en-US" sz="4400" dirty="0">
                <a:solidFill>
                  <a:srgbClr val="0000CC"/>
                </a:solidFill>
                <a:latin typeface="ＭＳ Ｐゴシック" panose="020B0600070205080204" pitchFamily="50" charset="-128"/>
                <a:ea typeface="ＭＳ Ｐゴシック" panose="020B0600070205080204" pitchFamily="50" charset="-128"/>
              </a:rPr>
              <a:t>筋痛性脳脊髄炎（</a:t>
            </a:r>
            <a:r>
              <a:rPr kumimoji="1" lang="en-US" altLang="ja-JP" sz="4400" dirty="0">
                <a:solidFill>
                  <a:srgbClr val="0000CC"/>
                </a:solidFill>
                <a:latin typeface="ＭＳ Ｐゴシック" panose="020B0600070205080204" pitchFamily="50" charset="-128"/>
                <a:ea typeface="ＭＳ Ｐゴシック" panose="020B0600070205080204" pitchFamily="50" charset="-128"/>
              </a:rPr>
              <a:t>ME)</a:t>
            </a:r>
            <a:r>
              <a:rPr kumimoji="1" lang="ja-JP" altLang="en-US" sz="4400" dirty="0">
                <a:latin typeface="ＭＳ Ｐゴシック" panose="020B0600070205080204" pitchFamily="50" charset="-128"/>
                <a:ea typeface="ＭＳ Ｐゴシック" panose="020B0600070205080204" pitchFamily="50" charset="-128"/>
              </a:rPr>
              <a:t>／</a:t>
            </a:r>
            <a:r>
              <a:rPr kumimoji="1" lang="ja-JP" altLang="en-US" sz="4400" dirty="0">
                <a:solidFill>
                  <a:srgbClr val="FF0000"/>
                </a:solidFill>
                <a:latin typeface="ＭＳ Ｐゴシック" panose="020B0600070205080204" pitchFamily="50" charset="-128"/>
                <a:ea typeface="ＭＳ Ｐゴシック" panose="020B0600070205080204" pitchFamily="50" charset="-128"/>
              </a:rPr>
              <a:t>慢性疲労症候群（</a:t>
            </a:r>
            <a:r>
              <a:rPr kumimoji="1" lang="en-US" altLang="ja-JP" sz="4400" dirty="0">
                <a:solidFill>
                  <a:srgbClr val="FF0000"/>
                </a:solidFill>
                <a:latin typeface="ＭＳ Ｐゴシック" panose="020B0600070205080204" pitchFamily="50" charset="-128"/>
                <a:ea typeface="ＭＳ Ｐゴシック" panose="020B0600070205080204" pitchFamily="50" charset="-128"/>
              </a:rPr>
              <a:t>CFS)</a:t>
            </a:r>
            <a:endParaRPr kumimoji="1" lang="ja-JP" altLang="en-US" sz="4400" dirty="0">
              <a:solidFill>
                <a:srgbClr val="FF0000"/>
              </a:solidFill>
              <a:latin typeface="ＭＳ Ｐゴシック" panose="020B0600070205080204" pitchFamily="50" charset="-128"/>
              <a:ea typeface="ＭＳ Ｐゴシック" panose="020B0600070205080204" pitchFamily="50" charset="-128"/>
            </a:endParaRPr>
          </a:p>
        </p:txBody>
      </p:sp>
      <p:grpSp>
        <p:nvGrpSpPr>
          <p:cNvPr id="16" name="グループ化 15"/>
          <p:cNvGrpSpPr/>
          <p:nvPr/>
        </p:nvGrpSpPr>
        <p:grpSpPr>
          <a:xfrm>
            <a:off x="522511" y="1722664"/>
            <a:ext cx="4816928" cy="4721677"/>
            <a:chOff x="3306536" y="1387929"/>
            <a:chExt cx="4816928" cy="4721677"/>
          </a:xfrm>
        </p:grpSpPr>
        <p:grpSp>
          <p:nvGrpSpPr>
            <p:cNvPr id="5" name="グループ化 4"/>
            <p:cNvGrpSpPr/>
            <p:nvPr/>
          </p:nvGrpSpPr>
          <p:grpSpPr>
            <a:xfrm>
              <a:off x="3306536" y="1387929"/>
              <a:ext cx="4816928" cy="4721677"/>
              <a:chOff x="3477986" y="1491342"/>
              <a:chExt cx="3973291" cy="3989614"/>
            </a:xfrm>
          </p:grpSpPr>
          <p:sp>
            <p:nvSpPr>
              <p:cNvPr id="2" name="楕円 1"/>
              <p:cNvSpPr/>
              <p:nvPr/>
            </p:nvSpPr>
            <p:spPr>
              <a:xfrm>
                <a:off x="3477986" y="1494064"/>
                <a:ext cx="2645228" cy="2661557"/>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楕円 2"/>
              <p:cNvSpPr/>
              <p:nvPr/>
            </p:nvSpPr>
            <p:spPr>
              <a:xfrm>
                <a:off x="4806049" y="1491342"/>
                <a:ext cx="2645228" cy="2661557"/>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楕円 3"/>
              <p:cNvSpPr/>
              <p:nvPr/>
            </p:nvSpPr>
            <p:spPr>
              <a:xfrm>
                <a:off x="4166505" y="2819399"/>
                <a:ext cx="2645228" cy="26615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テキスト ボックス 7"/>
            <p:cNvSpPr txBox="1"/>
            <p:nvPr/>
          </p:nvSpPr>
          <p:spPr>
            <a:xfrm>
              <a:off x="3687675" y="2141948"/>
              <a:ext cx="1005403" cy="1077218"/>
            </a:xfrm>
            <a:prstGeom prst="rect">
              <a:avLst/>
            </a:prstGeom>
            <a:noFill/>
          </p:spPr>
          <p:txBody>
            <a:bodyPr wrap="none" rtlCol="0">
              <a:spAutoFit/>
            </a:bodyPr>
            <a:lstStyle/>
            <a:p>
              <a:r>
                <a:rPr lang="ja-JP" altLang="en-US" sz="3200" dirty="0">
                  <a:solidFill>
                    <a:srgbClr val="0000CC"/>
                  </a:solidFill>
                  <a:latin typeface="ＭＳ Ｐゴシック" panose="020B0600070205080204" pitchFamily="50" charset="-128"/>
                  <a:ea typeface="ＭＳ Ｐゴシック" panose="020B0600070205080204" pitchFamily="50" charset="-128"/>
                </a:rPr>
                <a:t>自己</a:t>
              </a:r>
              <a:endParaRPr lang="en-US" altLang="ja-JP" sz="3200" dirty="0">
                <a:solidFill>
                  <a:srgbClr val="0000CC"/>
                </a:solidFill>
                <a:latin typeface="ＭＳ Ｐゴシック" panose="020B0600070205080204" pitchFamily="50" charset="-128"/>
                <a:ea typeface="ＭＳ Ｐゴシック" panose="020B0600070205080204" pitchFamily="50" charset="-128"/>
              </a:endParaRPr>
            </a:p>
            <a:p>
              <a:r>
                <a:rPr lang="ja-JP" altLang="en-US" sz="3200" dirty="0">
                  <a:solidFill>
                    <a:srgbClr val="0000CC"/>
                  </a:solidFill>
                  <a:latin typeface="ＭＳ Ｐゴシック" panose="020B0600070205080204" pitchFamily="50" charset="-128"/>
                  <a:ea typeface="ＭＳ Ｐゴシック" panose="020B0600070205080204" pitchFamily="50" charset="-128"/>
                </a:rPr>
                <a:t>抗体</a:t>
              </a:r>
              <a:endParaRPr kumimoji="1" lang="ja-JP" altLang="en-US" sz="3200" dirty="0">
                <a:solidFill>
                  <a:srgbClr val="0000CC"/>
                </a:solidFill>
                <a:latin typeface="ＭＳ Ｐゴシック" panose="020B0600070205080204" pitchFamily="50" charset="-128"/>
                <a:ea typeface="ＭＳ Ｐゴシック" panose="020B0600070205080204" pitchFamily="50" charset="-128"/>
              </a:endParaRPr>
            </a:p>
          </p:txBody>
        </p:sp>
        <p:sp>
          <p:nvSpPr>
            <p:cNvPr id="9" name="テキスト ボックス 8"/>
            <p:cNvSpPr txBox="1"/>
            <p:nvPr/>
          </p:nvSpPr>
          <p:spPr>
            <a:xfrm>
              <a:off x="6777212" y="2141948"/>
              <a:ext cx="1267569" cy="1077218"/>
            </a:xfrm>
            <a:prstGeom prst="rect">
              <a:avLst/>
            </a:prstGeom>
            <a:noFill/>
          </p:spPr>
          <p:txBody>
            <a:bodyPr wrap="square" rtlCol="0">
              <a:spAutoFit/>
            </a:bodyPr>
            <a:lstStyle/>
            <a:p>
              <a:r>
                <a:rPr lang="ja-JP" altLang="en-US" sz="3200" dirty="0">
                  <a:solidFill>
                    <a:srgbClr val="00B050"/>
                  </a:solidFill>
                  <a:latin typeface="ＭＳ Ｐゴシック" panose="020B0600070205080204" pitchFamily="50" charset="-128"/>
                  <a:ea typeface="ＭＳ Ｐゴシック" panose="020B0600070205080204" pitchFamily="50" charset="-128"/>
                </a:rPr>
                <a:t>持続</a:t>
              </a:r>
              <a:endParaRPr lang="en-US" altLang="ja-JP" sz="3200" dirty="0">
                <a:solidFill>
                  <a:srgbClr val="00B050"/>
                </a:solidFill>
                <a:latin typeface="ＭＳ Ｐゴシック" panose="020B0600070205080204" pitchFamily="50" charset="-128"/>
                <a:ea typeface="ＭＳ Ｐゴシック" panose="020B0600070205080204" pitchFamily="50" charset="-128"/>
              </a:endParaRPr>
            </a:p>
            <a:p>
              <a:r>
                <a:rPr lang="ja-JP" altLang="en-US" sz="3200" dirty="0">
                  <a:solidFill>
                    <a:srgbClr val="00B050"/>
                  </a:solidFill>
                  <a:latin typeface="ＭＳ Ｐゴシック" panose="020B0600070205080204" pitchFamily="50" charset="-128"/>
                  <a:ea typeface="ＭＳ Ｐゴシック" panose="020B0600070205080204" pitchFamily="50" charset="-128"/>
                </a:rPr>
                <a:t>感染</a:t>
              </a:r>
              <a:endParaRPr kumimoji="1" lang="ja-JP" altLang="en-US" sz="3200" dirty="0">
                <a:solidFill>
                  <a:srgbClr val="00B050"/>
                </a:solidFill>
                <a:latin typeface="ＭＳ Ｐゴシック" panose="020B0600070205080204" pitchFamily="50" charset="-128"/>
                <a:ea typeface="ＭＳ Ｐゴシック" panose="020B0600070205080204" pitchFamily="50" charset="-128"/>
              </a:endParaRPr>
            </a:p>
          </p:txBody>
        </p:sp>
        <p:sp>
          <p:nvSpPr>
            <p:cNvPr id="10" name="テキスト ボックス 9"/>
            <p:cNvSpPr txBox="1"/>
            <p:nvPr/>
          </p:nvSpPr>
          <p:spPr>
            <a:xfrm>
              <a:off x="4933587" y="4762115"/>
              <a:ext cx="1975221" cy="954107"/>
            </a:xfrm>
            <a:prstGeom prst="rect">
              <a:avLst/>
            </a:prstGeom>
            <a:noFill/>
          </p:spPr>
          <p:txBody>
            <a:bodyPr wrap="none" rtlCol="0">
              <a:spAutoFit/>
            </a:bodyPr>
            <a:lstStyle/>
            <a:p>
              <a:r>
                <a:rPr kumimoji="1" lang="ja-JP" altLang="en-US" sz="2800" dirty="0">
                  <a:solidFill>
                    <a:srgbClr val="FF0000"/>
                  </a:solidFill>
                  <a:latin typeface="ＭＳ Ｐゴシック" panose="020B0600070205080204" pitchFamily="50" charset="-128"/>
                  <a:ea typeface="ＭＳ Ｐゴシック" panose="020B0600070205080204" pitchFamily="50" charset="-128"/>
                </a:rPr>
                <a:t>サイトカイン</a:t>
              </a:r>
              <a:endParaRPr kumimoji="1" lang="en-US" altLang="ja-JP" sz="2800" dirty="0">
                <a:solidFill>
                  <a:srgbClr val="FF0000"/>
                </a:solidFill>
                <a:latin typeface="ＭＳ Ｐゴシック" panose="020B0600070205080204" pitchFamily="50" charset="-128"/>
                <a:ea typeface="ＭＳ Ｐゴシック" panose="020B0600070205080204" pitchFamily="50" charset="-128"/>
              </a:endParaRPr>
            </a:p>
            <a:p>
              <a:r>
                <a:rPr kumimoji="1" lang="ja-JP" altLang="en-US" sz="2800" dirty="0">
                  <a:solidFill>
                    <a:srgbClr val="FF0000"/>
                  </a:solidFill>
                  <a:latin typeface="ＭＳ Ｐゴシック" panose="020B0600070205080204" pitchFamily="50" charset="-128"/>
                  <a:ea typeface="ＭＳ Ｐゴシック" panose="020B0600070205080204" pitchFamily="50" charset="-128"/>
                </a:rPr>
                <a:t>  ストーム</a:t>
              </a:r>
            </a:p>
          </p:txBody>
        </p:sp>
        <p:sp>
          <p:nvSpPr>
            <p:cNvPr id="12" name="テキスト ボックス 11"/>
            <p:cNvSpPr txBox="1"/>
            <p:nvPr/>
          </p:nvSpPr>
          <p:spPr>
            <a:xfrm>
              <a:off x="5255051" y="2999809"/>
              <a:ext cx="998724" cy="1077218"/>
            </a:xfrm>
            <a:prstGeom prst="rect">
              <a:avLst/>
            </a:prstGeom>
            <a:noFill/>
          </p:spPr>
          <p:txBody>
            <a:bodyPr wrap="square" rtlCol="0">
              <a:spAutoFit/>
            </a:bodyPr>
            <a:lstStyle/>
            <a:p>
              <a:r>
                <a:rPr kumimoji="1" lang="ja-JP" altLang="en-US" sz="3200" dirty="0">
                  <a:latin typeface="ＭＳ Ｐゴシック" panose="020B0600070205080204" pitchFamily="50" charset="-128"/>
                  <a:ea typeface="ＭＳ Ｐゴシック" panose="020B0600070205080204" pitchFamily="50" charset="-128"/>
                </a:rPr>
                <a:t>遺伝素因</a:t>
              </a:r>
            </a:p>
          </p:txBody>
        </p:sp>
      </p:grpSp>
      <p:sp>
        <p:nvSpPr>
          <p:cNvPr id="6" name="スライド番号プレースホルダー 5"/>
          <p:cNvSpPr>
            <a:spLocks noGrp="1"/>
          </p:cNvSpPr>
          <p:nvPr>
            <p:ph type="sldNum" sz="quarter" idx="12"/>
          </p:nvPr>
        </p:nvSpPr>
        <p:spPr/>
        <p:txBody>
          <a:bodyPr/>
          <a:lstStyle/>
          <a:p>
            <a:fld id="{DC0F30EA-423F-449D-A3CC-24E3AB670461}" type="slidenum">
              <a:rPr kumimoji="1" lang="ja-JP" altLang="en-US" smtClean="0"/>
              <a:t>56</a:t>
            </a:fld>
            <a:endParaRPr kumimoji="1" lang="ja-JP" altLang="en-US"/>
          </a:p>
        </p:txBody>
      </p:sp>
      <p:grpSp>
        <p:nvGrpSpPr>
          <p:cNvPr id="29" name="グループ化 28"/>
          <p:cNvGrpSpPr/>
          <p:nvPr/>
        </p:nvGrpSpPr>
        <p:grpSpPr>
          <a:xfrm>
            <a:off x="5659948" y="1121502"/>
            <a:ext cx="6009914" cy="5516519"/>
            <a:chOff x="3022881" y="1121502"/>
            <a:chExt cx="6009914" cy="5516519"/>
          </a:xfrm>
        </p:grpSpPr>
        <p:sp>
          <p:nvSpPr>
            <p:cNvPr id="30" name="楕円 29"/>
            <p:cNvSpPr/>
            <p:nvPr/>
          </p:nvSpPr>
          <p:spPr>
            <a:xfrm>
              <a:off x="4742876" y="1121502"/>
              <a:ext cx="2668962" cy="26497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楕円 30"/>
            <p:cNvSpPr/>
            <p:nvPr/>
          </p:nvSpPr>
          <p:spPr>
            <a:xfrm>
              <a:off x="5745166" y="3982136"/>
              <a:ext cx="2668962" cy="2649744"/>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楕円 31"/>
            <p:cNvSpPr/>
            <p:nvPr/>
          </p:nvSpPr>
          <p:spPr>
            <a:xfrm>
              <a:off x="3649965" y="3988277"/>
              <a:ext cx="2668962" cy="264974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楕円 32"/>
            <p:cNvSpPr/>
            <p:nvPr/>
          </p:nvSpPr>
          <p:spPr>
            <a:xfrm>
              <a:off x="3022881" y="2097620"/>
              <a:ext cx="2668962" cy="2649744"/>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楕円 33"/>
            <p:cNvSpPr/>
            <p:nvPr/>
          </p:nvSpPr>
          <p:spPr>
            <a:xfrm>
              <a:off x="6340548" y="2097620"/>
              <a:ext cx="2668962" cy="2649744"/>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p:cNvSpPr txBox="1"/>
            <p:nvPr/>
          </p:nvSpPr>
          <p:spPr>
            <a:xfrm>
              <a:off x="3114518" y="2925410"/>
              <a:ext cx="1620957" cy="523220"/>
            </a:xfrm>
            <a:prstGeom prst="rect">
              <a:avLst/>
            </a:prstGeom>
            <a:noFill/>
          </p:spPr>
          <p:txBody>
            <a:bodyPr wrap="none" rtlCol="0">
              <a:spAutoFit/>
            </a:bodyPr>
            <a:lstStyle/>
            <a:p>
              <a:r>
                <a:rPr lang="ja-JP" altLang="en-US" sz="2800" dirty="0">
                  <a:solidFill>
                    <a:srgbClr val="FFC000"/>
                  </a:solidFill>
                  <a:latin typeface="ＭＳ Ｐゴシック" panose="020B0600070205080204" pitchFamily="50" charset="-128"/>
                  <a:ea typeface="ＭＳ Ｐゴシック" panose="020B0600070205080204" pitchFamily="50" charset="-128"/>
                </a:rPr>
                <a:t>神経障害</a:t>
              </a:r>
              <a:endParaRPr lang="en-US" altLang="ja-JP" sz="2800" dirty="0">
                <a:solidFill>
                  <a:srgbClr val="FFC000"/>
                </a:solidFill>
                <a:latin typeface="ＭＳ Ｐゴシック" panose="020B0600070205080204" pitchFamily="50" charset="-128"/>
                <a:ea typeface="ＭＳ Ｐゴシック" panose="020B0600070205080204" pitchFamily="50" charset="-128"/>
              </a:endParaRPr>
            </a:p>
          </p:txBody>
        </p:sp>
        <p:sp>
          <p:nvSpPr>
            <p:cNvPr id="36" name="テキスト ボックス 35"/>
            <p:cNvSpPr txBox="1"/>
            <p:nvPr/>
          </p:nvSpPr>
          <p:spPr>
            <a:xfrm>
              <a:off x="7411838" y="2921889"/>
              <a:ext cx="1620957" cy="523220"/>
            </a:xfrm>
            <a:prstGeom prst="rect">
              <a:avLst/>
            </a:prstGeom>
            <a:noFill/>
          </p:spPr>
          <p:txBody>
            <a:bodyPr wrap="none" rtlCol="0">
              <a:spAutoFit/>
            </a:bodyPr>
            <a:lstStyle/>
            <a:p>
              <a:r>
                <a:rPr lang="ja-JP" altLang="en-US" sz="2800" dirty="0">
                  <a:solidFill>
                    <a:srgbClr val="0000CC"/>
                  </a:solidFill>
                  <a:latin typeface="ＭＳ Ｐゴシック" panose="020B0600070205080204" pitchFamily="50" charset="-128"/>
                  <a:ea typeface="ＭＳ Ｐゴシック" panose="020B0600070205080204" pitchFamily="50" charset="-128"/>
                </a:rPr>
                <a:t>代謝障害</a:t>
              </a:r>
              <a:endParaRPr lang="en-US" altLang="ja-JP" sz="2800" dirty="0">
                <a:solidFill>
                  <a:srgbClr val="0000CC"/>
                </a:solidFill>
                <a:latin typeface="ＭＳ Ｐゴシック" panose="020B0600070205080204" pitchFamily="50" charset="-128"/>
                <a:ea typeface="ＭＳ Ｐゴシック" panose="020B0600070205080204" pitchFamily="50" charset="-128"/>
              </a:endParaRPr>
            </a:p>
          </p:txBody>
        </p:sp>
        <p:sp>
          <p:nvSpPr>
            <p:cNvPr id="37" name="テキスト ボックス 36"/>
            <p:cNvSpPr txBox="1"/>
            <p:nvPr/>
          </p:nvSpPr>
          <p:spPr>
            <a:xfrm>
              <a:off x="5099618" y="1722664"/>
              <a:ext cx="1980029" cy="523220"/>
            </a:xfrm>
            <a:prstGeom prst="rect">
              <a:avLst/>
            </a:prstGeom>
            <a:noFill/>
          </p:spPr>
          <p:txBody>
            <a:bodyPr wrap="none" rtlCol="0">
              <a:spAutoFit/>
            </a:bodyPr>
            <a:lstStyle/>
            <a:p>
              <a:r>
                <a:rPr lang="ja-JP" altLang="en-US" sz="2800" dirty="0">
                  <a:solidFill>
                    <a:srgbClr val="FF0000"/>
                  </a:solidFill>
                  <a:latin typeface="ＭＳ Ｐゴシック" panose="020B0600070205080204" pitchFamily="50" charset="-128"/>
                  <a:ea typeface="ＭＳ Ｐゴシック" panose="020B0600070205080204" pitchFamily="50" charset="-128"/>
                </a:rPr>
                <a:t>内分泌障害</a:t>
              </a:r>
            </a:p>
          </p:txBody>
        </p:sp>
        <p:sp>
          <p:nvSpPr>
            <p:cNvPr id="38" name="テキスト ボックス 37"/>
            <p:cNvSpPr txBox="1"/>
            <p:nvPr/>
          </p:nvSpPr>
          <p:spPr>
            <a:xfrm>
              <a:off x="3965794" y="5116830"/>
              <a:ext cx="1726049" cy="523220"/>
            </a:xfrm>
            <a:prstGeom prst="rect">
              <a:avLst/>
            </a:prstGeom>
            <a:noFill/>
          </p:spPr>
          <p:txBody>
            <a:bodyPr wrap="square" rtlCol="0">
              <a:spAutoFit/>
            </a:bodyPr>
            <a:lstStyle/>
            <a:p>
              <a:r>
                <a:rPr lang="ja-JP" altLang="en-US" sz="2800" dirty="0">
                  <a:solidFill>
                    <a:srgbClr val="00B050"/>
                  </a:solidFill>
                  <a:latin typeface="ＭＳ Ｐゴシック" panose="020B0600070205080204" pitchFamily="50" charset="-128"/>
                  <a:ea typeface="ＭＳ Ｐゴシック" panose="020B0600070205080204" pitchFamily="50" charset="-128"/>
                </a:rPr>
                <a:t>循環障害</a:t>
              </a:r>
            </a:p>
          </p:txBody>
        </p:sp>
        <p:sp>
          <p:nvSpPr>
            <p:cNvPr id="39" name="テキスト ボックス 38"/>
            <p:cNvSpPr txBox="1"/>
            <p:nvPr/>
          </p:nvSpPr>
          <p:spPr>
            <a:xfrm>
              <a:off x="6540198" y="5118321"/>
              <a:ext cx="1620957" cy="523220"/>
            </a:xfrm>
            <a:prstGeom prst="rect">
              <a:avLst/>
            </a:prstGeom>
            <a:noFill/>
          </p:spPr>
          <p:txBody>
            <a:bodyPr wrap="none" rtlCol="0">
              <a:spAutoFit/>
            </a:bodyPr>
            <a:lstStyle/>
            <a:p>
              <a:r>
                <a:rPr lang="ja-JP" altLang="en-US" sz="2800" dirty="0">
                  <a:solidFill>
                    <a:srgbClr val="7030A0"/>
                  </a:solidFill>
                  <a:latin typeface="ＭＳ Ｐゴシック" panose="020B0600070205080204" pitchFamily="50" charset="-128"/>
                  <a:ea typeface="ＭＳ Ｐゴシック" panose="020B0600070205080204" pitchFamily="50" charset="-128"/>
                </a:rPr>
                <a:t>細胞障害</a:t>
              </a:r>
            </a:p>
          </p:txBody>
        </p:sp>
        <p:sp>
          <p:nvSpPr>
            <p:cNvPr id="40" name="楕円 39"/>
            <p:cNvSpPr/>
            <p:nvPr/>
          </p:nvSpPr>
          <p:spPr>
            <a:xfrm>
              <a:off x="4620553" y="2467087"/>
              <a:ext cx="2668962" cy="264974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a:off x="4945349" y="3471675"/>
              <a:ext cx="2031325" cy="646331"/>
            </a:xfrm>
            <a:prstGeom prst="rect">
              <a:avLst/>
            </a:prstGeom>
            <a:noFill/>
          </p:spPr>
          <p:txBody>
            <a:bodyPr wrap="none" rtlCol="0">
              <a:spAutoFit/>
            </a:bodyPr>
            <a:lstStyle/>
            <a:p>
              <a:r>
                <a:rPr lang="ja-JP" altLang="en-US" sz="3600" dirty="0">
                  <a:latin typeface="ＭＳ Ｐゴシック" panose="020B0600070205080204" pitchFamily="50" charset="-128"/>
                  <a:ea typeface="ＭＳ Ｐゴシック" panose="020B0600070205080204" pitchFamily="50" charset="-128"/>
                </a:rPr>
                <a:t>慢性炎症</a:t>
              </a:r>
              <a:endParaRPr lang="en-US" altLang="ja-JP" sz="3600" dirty="0">
                <a:latin typeface="ＭＳ Ｐゴシック" panose="020B0600070205080204" pitchFamily="50" charset="-128"/>
                <a:ea typeface="ＭＳ Ｐゴシック" panose="020B0600070205080204" pitchFamily="50" charset="-128"/>
              </a:endParaRPr>
            </a:p>
          </p:txBody>
        </p:sp>
      </p:grpSp>
      <p:sp>
        <p:nvSpPr>
          <p:cNvPr id="11" name="日付プレースホルダー 10">
            <a:extLst>
              <a:ext uri="{FF2B5EF4-FFF2-40B4-BE49-F238E27FC236}">
                <a16:creationId xmlns:a16="http://schemas.microsoft.com/office/drawing/2014/main" id="{642C39ED-6A53-DCA4-7CC1-4BBECC680ADA}"/>
              </a:ext>
            </a:extLst>
          </p:cNvPr>
          <p:cNvSpPr>
            <a:spLocks noGrp="1"/>
          </p:cNvSpPr>
          <p:nvPr>
            <p:ph type="dt" sz="half" idx="10"/>
          </p:nvPr>
        </p:nvSpPr>
        <p:spPr/>
        <p:txBody>
          <a:bodyPr/>
          <a:lstStyle/>
          <a:p>
            <a:r>
              <a:rPr kumimoji="1" lang="en-US" altLang="ja-JP"/>
              <a:t>2022/12/5</a:t>
            </a:r>
            <a:r>
              <a:rPr kumimoji="1" lang="ja-JP" altLang="en-US"/>
              <a:t>十勝むつみのクリニック</a:t>
            </a:r>
          </a:p>
        </p:txBody>
      </p:sp>
    </p:spTree>
    <p:extLst>
      <p:ext uri="{BB962C8B-B14F-4D97-AF65-F5344CB8AC3E}">
        <p14:creationId xmlns:p14="http://schemas.microsoft.com/office/powerpoint/2010/main" val="35487292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ソース画像を表示"/>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742" y="796769"/>
            <a:ext cx="11464844" cy="5265550"/>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p:cNvSpPr>
            <a:spLocks noGrp="1"/>
          </p:cNvSpPr>
          <p:nvPr>
            <p:ph type="sldNum" sz="quarter" idx="12"/>
          </p:nvPr>
        </p:nvSpPr>
        <p:spPr/>
        <p:txBody>
          <a:bodyPr/>
          <a:lstStyle/>
          <a:p>
            <a:fld id="{DC0F30EA-423F-449D-A3CC-24E3AB670461}" type="slidenum">
              <a:rPr kumimoji="1" lang="ja-JP" altLang="en-US" smtClean="0"/>
              <a:t>57</a:t>
            </a:fld>
            <a:endParaRPr kumimoji="1" lang="ja-JP" altLang="en-US"/>
          </a:p>
        </p:txBody>
      </p:sp>
      <p:sp>
        <p:nvSpPr>
          <p:cNvPr id="3" name="テキスト ボックス 2"/>
          <p:cNvSpPr txBox="1"/>
          <p:nvPr/>
        </p:nvSpPr>
        <p:spPr>
          <a:xfrm>
            <a:off x="1379009" y="229229"/>
            <a:ext cx="1828799" cy="584775"/>
          </a:xfrm>
          <a:prstGeom prst="rect">
            <a:avLst/>
          </a:prstGeom>
          <a:noFill/>
        </p:spPr>
        <p:txBody>
          <a:bodyPr wrap="square" rtlCol="0">
            <a:spAutoFit/>
          </a:bodyPr>
          <a:lstStyle/>
          <a:p>
            <a:r>
              <a:rPr kumimoji="1" lang="ja-JP" altLang="en-US" sz="3200" b="1" dirty="0">
                <a:latin typeface="ＭＳ Ｐゴシック" panose="020B0600070205080204" pitchFamily="50" charset="-128"/>
                <a:ea typeface="ＭＳ Ｐゴシック" panose="020B0600070205080204" pitchFamily="50" charset="-128"/>
              </a:rPr>
              <a:t>健康な脳</a:t>
            </a:r>
          </a:p>
        </p:txBody>
      </p:sp>
      <p:sp>
        <p:nvSpPr>
          <p:cNvPr id="5" name="テキスト ボックス 4"/>
          <p:cNvSpPr txBox="1"/>
          <p:nvPr/>
        </p:nvSpPr>
        <p:spPr>
          <a:xfrm>
            <a:off x="4324075" y="210350"/>
            <a:ext cx="3823483" cy="584775"/>
          </a:xfrm>
          <a:prstGeom prst="rect">
            <a:avLst/>
          </a:prstGeom>
          <a:noFill/>
        </p:spPr>
        <p:txBody>
          <a:bodyPr wrap="none" rtlCol="0">
            <a:spAutoFit/>
          </a:bodyPr>
          <a:lstStyle/>
          <a:p>
            <a:r>
              <a:rPr lang="ja-JP" altLang="en-US" sz="3200" b="1" dirty="0">
                <a:latin typeface="ＭＳ Ｐゴシック" panose="020B0600070205080204" pitchFamily="50" charset="-128"/>
                <a:ea typeface="ＭＳ Ｐゴシック" panose="020B0600070205080204" pitchFamily="50" charset="-128"/>
              </a:rPr>
              <a:t>プログラニュリン欠損</a:t>
            </a:r>
            <a:endParaRPr kumimoji="1" lang="ja-JP" altLang="en-US" sz="3200" b="1" dirty="0">
              <a:latin typeface="ＭＳ Ｐゴシック" panose="020B0600070205080204" pitchFamily="50" charset="-128"/>
              <a:ea typeface="ＭＳ Ｐゴシック" panose="020B0600070205080204" pitchFamily="50" charset="-128"/>
            </a:endParaRPr>
          </a:p>
        </p:txBody>
      </p:sp>
      <p:sp>
        <p:nvSpPr>
          <p:cNvPr id="6" name="テキスト ボックス 5"/>
          <p:cNvSpPr txBox="1"/>
          <p:nvPr/>
        </p:nvSpPr>
        <p:spPr>
          <a:xfrm>
            <a:off x="8694027" y="229229"/>
            <a:ext cx="2576346" cy="584775"/>
          </a:xfrm>
          <a:prstGeom prst="rect">
            <a:avLst/>
          </a:prstGeom>
          <a:noFill/>
        </p:spPr>
        <p:txBody>
          <a:bodyPr wrap="none" rtlCol="0">
            <a:spAutoFit/>
          </a:bodyPr>
          <a:lstStyle/>
          <a:p>
            <a:r>
              <a:rPr lang="ja-JP" altLang="en-US" sz="3200" b="1" dirty="0">
                <a:latin typeface="ＭＳ Ｐゴシック" panose="020B0600070205080204" pitchFamily="50" charset="-128"/>
                <a:ea typeface="ＭＳ Ｐゴシック" panose="020B0600070205080204" pitchFamily="50" charset="-128"/>
              </a:rPr>
              <a:t>炎症のある</a:t>
            </a:r>
            <a:r>
              <a:rPr kumimoji="1" lang="ja-JP" altLang="en-US" sz="3200" b="1" dirty="0">
                <a:latin typeface="ＭＳ Ｐゴシック" panose="020B0600070205080204" pitchFamily="50" charset="-128"/>
                <a:ea typeface="ＭＳ Ｐゴシック" panose="020B0600070205080204" pitchFamily="50" charset="-128"/>
              </a:rPr>
              <a:t>脳</a:t>
            </a:r>
          </a:p>
        </p:txBody>
      </p:sp>
      <p:sp>
        <p:nvSpPr>
          <p:cNvPr id="4" name="テキスト ボックス 3"/>
          <p:cNvSpPr txBox="1"/>
          <p:nvPr/>
        </p:nvSpPr>
        <p:spPr>
          <a:xfrm>
            <a:off x="4376058" y="6180364"/>
            <a:ext cx="4833374" cy="523220"/>
          </a:xfrm>
          <a:prstGeom prst="rect">
            <a:avLst/>
          </a:prstGeom>
          <a:noFill/>
        </p:spPr>
        <p:txBody>
          <a:bodyPr wrap="none" rtlCol="0">
            <a:spAutoFit/>
          </a:bodyPr>
          <a:lstStyle/>
          <a:p>
            <a:r>
              <a:rPr kumimoji="1" lang="ja-JP" altLang="en-US" sz="2800" dirty="0">
                <a:latin typeface="ＭＳ Ｐゴシック" panose="020B0600070205080204" pitchFamily="50" charset="-128"/>
                <a:ea typeface="ＭＳ Ｐゴシック" panose="020B0600070205080204" pitchFamily="50" charset="-128"/>
              </a:rPr>
              <a:t>ＣＹＴＯＳＬＥＬＥＴＯＮ　ＮＥＷＳ　</a:t>
            </a:r>
          </a:p>
        </p:txBody>
      </p:sp>
      <p:sp>
        <p:nvSpPr>
          <p:cNvPr id="7" name="テキスト ボックス 6"/>
          <p:cNvSpPr txBox="1"/>
          <p:nvPr/>
        </p:nvSpPr>
        <p:spPr>
          <a:xfrm>
            <a:off x="7494815" y="4000501"/>
            <a:ext cx="1951175" cy="954107"/>
          </a:xfrm>
          <a:prstGeom prst="rect">
            <a:avLst/>
          </a:prstGeom>
          <a:noFill/>
        </p:spPr>
        <p:txBody>
          <a:bodyPr wrap="none" rtlCol="0">
            <a:spAutoFit/>
          </a:bodyPr>
          <a:lstStyle/>
          <a:p>
            <a:r>
              <a:rPr kumimoji="1" lang="ja-JP" altLang="en-US" sz="2800" dirty="0">
                <a:solidFill>
                  <a:srgbClr val="FF0000"/>
                </a:solidFill>
                <a:latin typeface="ＭＳ Ｐゴシック" panose="020B0600070205080204" pitchFamily="50" charset="-128"/>
                <a:ea typeface="ＭＳ Ｐゴシック" panose="020B0600070205080204" pitchFamily="50" charset="-128"/>
              </a:rPr>
              <a:t>ミクログリア</a:t>
            </a:r>
            <a:endParaRPr kumimoji="1" lang="en-US" altLang="ja-JP" sz="2800" dirty="0">
              <a:solidFill>
                <a:srgbClr val="FF0000"/>
              </a:solidFill>
              <a:latin typeface="ＭＳ Ｐゴシック" panose="020B0600070205080204" pitchFamily="50" charset="-128"/>
              <a:ea typeface="ＭＳ Ｐゴシック" panose="020B0600070205080204" pitchFamily="50" charset="-128"/>
            </a:endParaRPr>
          </a:p>
          <a:p>
            <a:r>
              <a:rPr kumimoji="1" lang="ja-JP" altLang="en-US" sz="2800" dirty="0">
                <a:solidFill>
                  <a:srgbClr val="FF0000"/>
                </a:solidFill>
                <a:latin typeface="ＭＳ Ｐゴシック" panose="020B0600070205080204" pitchFamily="50" charset="-128"/>
                <a:ea typeface="ＭＳ Ｐゴシック" panose="020B0600070205080204" pitchFamily="50" charset="-128"/>
              </a:rPr>
              <a:t>の活性化</a:t>
            </a:r>
          </a:p>
        </p:txBody>
      </p:sp>
      <p:sp>
        <p:nvSpPr>
          <p:cNvPr id="8" name="日付プレースホルダー 7"/>
          <p:cNvSpPr>
            <a:spLocks noGrp="1"/>
          </p:cNvSpPr>
          <p:nvPr>
            <p:ph type="dt" sz="half" idx="10"/>
          </p:nvPr>
        </p:nvSpPr>
        <p:spPr/>
        <p:txBody>
          <a:bodyPr/>
          <a:lstStyle/>
          <a:p>
            <a:r>
              <a:rPr kumimoji="1" lang="en-US" altLang="ja-JP"/>
              <a:t>2022/12/5</a:t>
            </a:r>
            <a:r>
              <a:rPr kumimoji="1" lang="ja-JP" altLang="en-US"/>
              <a:t>十勝むつみのクリニック</a:t>
            </a:r>
          </a:p>
        </p:txBody>
      </p:sp>
      <p:sp>
        <p:nvSpPr>
          <p:cNvPr id="9" name="正方形/長方形 8"/>
          <p:cNvSpPr/>
          <p:nvPr/>
        </p:nvSpPr>
        <p:spPr>
          <a:xfrm>
            <a:off x="4180114" y="117566"/>
            <a:ext cx="4101737" cy="6775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289007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58E70909-AA54-413C-B4A4-65B2E83BDFAE}" type="slidenum">
              <a:rPr kumimoji="1" lang="ja-JP" altLang="en-US" smtClean="0"/>
              <a:t>58</a:t>
            </a:fld>
            <a:endParaRPr kumimoji="1" lang="ja-JP" altLang="en-US"/>
          </a:p>
        </p:txBody>
      </p:sp>
      <p:sp>
        <p:nvSpPr>
          <p:cNvPr id="5" name="テキスト ボックス 4"/>
          <p:cNvSpPr txBox="1"/>
          <p:nvPr/>
        </p:nvSpPr>
        <p:spPr>
          <a:xfrm>
            <a:off x="214604" y="256892"/>
            <a:ext cx="11700588" cy="769441"/>
          </a:xfrm>
          <a:prstGeom prst="rect">
            <a:avLst/>
          </a:prstGeom>
          <a:noFill/>
        </p:spPr>
        <p:txBody>
          <a:bodyPr wrap="square" rtlCol="0">
            <a:spAutoFit/>
          </a:bodyPr>
          <a:lstStyle/>
          <a:p>
            <a:r>
              <a:rPr lang="ja-JP" altLang="ja-JP" sz="4400" dirty="0">
                <a:latin typeface="ＭＳ Ｐゴシック" panose="020B0600070205080204" pitchFamily="50" charset="-128"/>
                <a:ea typeface="ＭＳ Ｐゴシック" panose="020B0600070205080204" pitchFamily="50" charset="-128"/>
              </a:rPr>
              <a:t>ストレスが</a:t>
            </a:r>
            <a:r>
              <a:rPr lang="ja-JP" altLang="en-US" sz="4400" dirty="0">
                <a:latin typeface="ＭＳ Ｐゴシック" panose="020B0600070205080204" pitchFamily="50" charset="-128"/>
                <a:ea typeface="ＭＳ Ｐゴシック" panose="020B0600070205080204" pitchFamily="50" charset="-128"/>
              </a:rPr>
              <a:t>筋痛性脳脊髄炎</a:t>
            </a:r>
            <a:r>
              <a:rPr lang="ja-JP" altLang="ja-JP" sz="4400" dirty="0">
                <a:latin typeface="ＭＳ Ｐゴシック" panose="020B0600070205080204" pitchFamily="50" charset="-128"/>
                <a:ea typeface="ＭＳ Ｐゴシック" panose="020B0600070205080204" pitchFamily="50" charset="-128"/>
              </a:rPr>
              <a:t>を</a:t>
            </a:r>
            <a:r>
              <a:rPr lang="ja-JP" altLang="en-US" sz="4400" dirty="0">
                <a:latin typeface="ＭＳ Ｐゴシック" panose="020B0600070205080204" pitchFamily="50" charset="-128"/>
                <a:ea typeface="ＭＳ Ｐゴシック" panose="020B0600070205080204" pitchFamily="50" charset="-128"/>
              </a:rPr>
              <a:t>起こす</a:t>
            </a:r>
            <a:r>
              <a:rPr lang="ja-JP" altLang="ja-JP" sz="4400" dirty="0">
                <a:latin typeface="ＭＳ Ｐゴシック" panose="020B0600070205080204" pitchFamily="50" charset="-128"/>
                <a:ea typeface="ＭＳ Ｐゴシック" panose="020B0600070205080204" pitchFamily="50" charset="-128"/>
              </a:rPr>
              <a:t>しくみ</a:t>
            </a:r>
            <a:r>
              <a:rPr lang="ja-JP" altLang="en-US" sz="4400" dirty="0">
                <a:latin typeface="ＭＳ Ｐゴシック" panose="020B0600070205080204" pitchFamily="50" charset="-128"/>
                <a:ea typeface="ＭＳ Ｐゴシック" panose="020B0600070205080204" pitchFamily="50" charset="-128"/>
              </a:rPr>
              <a:t>（仮説）</a:t>
            </a:r>
            <a:endParaRPr lang="ja-JP" altLang="ja-JP" sz="4400" dirty="0">
              <a:latin typeface="ＭＳ Ｐゴシック" panose="020B0600070205080204" pitchFamily="50" charset="-128"/>
              <a:ea typeface="ＭＳ Ｐゴシック" panose="020B0600070205080204" pitchFamily="50" charset="-128"/>
            </a:endParaRPr>
          </a:p>
        </p:txBody>
      </p:sp>
      <p:sp>
        <p:nvSpPr>
          <p:cNvPr id="3" name="テキスト ボックス 2"/>
          <p:cNvSpPr txBox="1"/>
          <p:nvPr/>
        </p:nvSpPr>
        <p:spPr>
          <a:xfrm>
            <a:off x="1892248" y="2491675"/>
            <a:ext cx="8394754" cy="830997"/>
          </a:xfrm>
          <a:prstGeom prst="rect">
            <a:avLst/>
          </a:prstGeom>
          <a:noFill/>
        </p:spPr>
        <p:txBody>
          <a:bodyPr wrap="square" rtlCol="0">
            <a:spAutoFit/>
          </a:bodyPr>
          <a:lstStyle/>
          <a:p>
            <a:r>
              <a:rPr lang="ja-JP" altLang="en-US" sz="2400" b="1" dirty="0">
                <a:solidFill>
                  <a:srgbClr val="0E24F0"/>
                </a:solidFill>
                <a:latin typeface="ＭＳ Ｐゴシック" panose="020B0600070205080204" pitchFamily="50" charset="-128"/>
                <a:ea typeface="ＭＳ Ｐゴシック" panose="020B0600070205080204" pitchFamily="50" charset="-128"/>
              </a:rPr>
              <a:t>アドレナリン・ノルアドレナリン・コルチゾル・</a:t>
            </a:r>
            <a:r>
              <a:rPr kumimoji="1" lang="ja-JP" altLang="en-US" sz="2400" b="1" dirty="0">
                <a:solidFill>
                  <a:srgbClr val="0E24F0"/>
                </a:solidFill>
                <a:latin typeface="ＭＳ Ｐゴシック" panose="020B0600070205080204" pitchFamily="50" charset="-128"/>
                <a:ea typeface="ＭＳ Ｐゴシック" panose="020B0600070205080204" pitchFamily="50" charset="-128"/>
              </a:rPr>
              <a:t>炎症性サイトカイン</a:t>
            </a:r>
            <a:endParaRPr kumimoji="1" lang="en-US" altLang="ja-JP" sz="2400" b="1" dirty="0">
              <a:solidFill>
                <a:srgbClr val="0E24F0"/>
              </a:solidFill>
              <a:latin typeface="ＭＳ Ｐゴシック" panose="020B0600070205080204" pitchFamily="50" charset="-128"/>
              <a:ea typeface="ＭＳ Ｐゴシック" panose="020B0600070205080204" pitchFamily="50" charset="-128"/>
            </a:endParaRPr>
          </a:p>
          <a:p>
            <a:r>
              <a:rPr lang="ja-JP" altLang="en-US" sz="2400" b="1" dirty="0">
                <a:solidFill>
                  <a:srgbClr val="0E24F0"/>
                </a:solidFill>
                <a:latin typeface="ＭＳ Ｐゴシック" panose="020B0600070205080204" pitchFamily="50" charset="-128"/>
                <a:ea typeface="ＭＳ Ｐゴシック" panose="020B0600070205080204" pitchFamily="50" charset="-128"/>
              </a:rPr>
              <a:t>など</a:t>
            </a:r>
            <a:r>
              <a:rPr kumimoji="1" lang="ja-JP" altLang="en-US" sz="2400" b="1" dirty="0">
                <a:latin typeface="ＭＳ Ｐゴシック" panose="020B0600070205080204" pitchFamily="50" charset="-128"/>
                <a:ea typeface="ＭＳ Ｐゴシック" panose="020B0600070205080204" pitchFamily="50" charset="-128"/>
              </a:rPr>
              <a:t>が血液脳関門を破って血液から脳内に入る</a:t>
            </a:r>
          </a:p>
        </p:txBody>
      </p:sp>
      <p:sp>
        <p:nvSpPr>
          <p:cNvPr id="6" name="楕円 5"/>
          <p:cNvSpPr/>
          <p:nvPr/>
        </p:nvSpPr>
        <p:spPr>
          <a:xfrm>
            <a:off x="634071" y="1557103"/>
            <a:ext cx="1940768" cy="107302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sp>
        <p:nvSpPr>
          <p:cNvPr id="15" name="テキスト ボックス 14"/>
          <p:cNvSpPr txBox="1"/>
          <p:nvPr/>
        </p:nvSpPr>
        <p:spPr>
          <a:xfrm>
            <a:off x="762822" y="1625985"/>
            <a:ext cx="1701107" cy="830997"/>
          </a:xfrm>
          <a:prstGeom prst="rect">
            <a:avLst/>
          </a:prstGeom>
          <a:noFill/>
        </p:spPr>
        <p:txBody>
          <a:bodyPr wrap="none" rtlCol="0">
            <a:spAutoFit/>
          </a:bodyPr>
          <a:lstStyle/>
          <a:p>
            <a:r>
              <a:rPr kumimoji="1" lang="ja-JP" altLang="en-US" sz="2400" dirty="0">
                <a:latin typeface="ＭＳ Ｐゴシック" panose="020B0600070205080204" pitchFamily="50" charset="-128"/>
                <a:ea typeface="ＭＳ Ｐゴシック" panose="020B0600070205080204" pitchFamily="50" charset="-128"/>
              </a:rPr>
              <a:t>　　</a:t>
            </a:r>
            <a:r>
              <a:rPr kumimoji="1" lang="ja-JP" altLang="en-US" sz="2400" dirty="0">
                <a:solidFill>
                  <a:srgbClr val="00B050"/>
                </a:solidFill>
                <a:latin typeface="ＭＳ Ｐゴシック" panose="020B0600070205080204" pitchFamily="50" charset="-128"/>
                <a:ea typeface="ＭＳ Ｐゴシック" panose="020B0600070205080204" pitchFamily="50" charset="-128"/>
              </a:rPr>
              <a:t>脳内</a:t>
            </a:r>
            <a:endParaRPr kumimoji="1" lang="en-US" altLang="ja-JP" sz="2400" dirty="0">
              <a:solidFill>
                <a:srgbClr val="00B050"/>
              </a:solidFill>
              <a:latin typeface="ＭＳ Ｐゴシック" panose="020B0600070205080204" pitchFamily="50" charset="-128"/>
              <a:ea typeface="ＭＳ Ｐゴシック" panose="020B0600070205080204" pitchFamily="50" charset="-128"/>
            </a:endParaRPr>
          </a:p>
          <a:p>
            <a:r>
              <a:rPr kumimoji="1" lang="ja-JP" altLang="en-US" sz="2400" dirty="0">
                <a:solidFill>
                  <a:srgbClr val="00B050"/>
                </a:solidFill>
                <a:latin typeface="ＭＳ Ｐゴシック" panose="020B0600070205080204" pitchFamily="50" charset="-128"/>
                <a:ea typeface="ＭＳ Ｐゴシック" panose="020B0600070205080204" pitchFamily="50" charset="-128"/>
              </a:rPr>
              <a:t>ミクログリア</a:t>
            </a:r>
          </a:p>
        </p:txBody>
      </p:sp>
      <p:sp>
        <p:nvSpPr>
          <p:cNvPr id="7" name="星 7 6"/>
          <p:cNvSpPr/>
          <p:nvPr/>
        </p:nvSpPr>
        <p:spPr>
          <a:xfrm>
            <a:off x="9200308" y="1061356"/>
            <a:ext cx="2593586" cy="1831134"/>
          </a:xfrm>
          <a:prstGeom prst="star7">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9644580" y="1358455"/>
            <a:ext cx="1861608" cy="1363212"/>
          </a:xfrm>
          <a:prstGeom prst="rect">
            <a:avLst/>
          </a:prstGeom>
          <a:noFill/>
        </p:spPr>
        <p:txBody>
          <a:bodyPr wrap="none" rtlCol="0">
            <a:spAutoFit/>
          </a:bodyPr>
          <a:lstStyle/>
          <a:p>
            <a:r>
              <a:rPr kumimoji="1" lang="ja-JP" altLang="en-US" sz="2400" dirty="0">
                <a:latin typeface="ＭＳ Ｐゴシック" panose="020B0600070205080204" pitchFamily="50" charset="-128"/>
                <a:ea typeface="ＭＳ Ｐゴシック" panose="020B0600070205080204" pitchFamily="50" charset="-128"/>
              </a:rPr>
              <a:t>　　</a:t>
            </a:r>
            <a:r>
              <a:rPr kumimoji="1" lang="ja-JP" altLang="en-US" sz="2400" dirty="0">
                <a:solidFill>
                  <a:srgbClr val="FF0000"/>
                </a:solidFill>
                <a:latin typeface="ＭＳ Ｐゴシック" panose="020B0600070205080204" pitchFamily="50" charset="-128"/>
                <a:ea typeface="ＭＳ Ｐゴシック" panose="020B0600070205080204" pitchFamily="50" charset="-128"/>
              </a:rPr>
              <a:t>脳内</a:t>
            </a:r>
            <a:endParaRPr kumimoji="1" lang="en-US" altLang="ja-JP" sz="2400" dirty="0">
              <a:solidFill>
                <a:srgbClr val="FF0000"/>
              </a:solidFill>
              <a:latin typeface="ＭＳ Ｐゴシック" panose="020B0600070205080204" pitchFamily="50" charset="-128"/>
              <a:ea typeface="ＭＳ Ｐゴシック" panose="020B0600070205080204" pitchFamily="50" charset="-128"/>
            </a:endParaRPr>
          </a:p>
          <a:p>
            <a:r>
              <a:rPr lang="ja-JP" altLang="en-US" sz="2400" dirty="0">
                <a:solidFill>
                  <a:srgbClr val="FF0000"/>
                </a:solidFill>
                <a:latin typeface="ＭＳ Ｐゴシック" panose="020B0600070205080204" pitchFamily="50" charset="-128"/>
                <a:ea typeface="ＭＳ Ｐゴシック" panose="020B0600070205080204" pitchFamily="50" charset="-128"/>
              </a:rPr>
              <a:t>　活性化</a:t>
            </a:r>
            <a:endParaRPr kumimoji="1" lang="en-US" altLang="ja-JP" sz="2400" dirty="0">
              <a:solidFill>
                <a:srgbClr val="FF0000"/>
              </a:solidFill>
              <a:latin typeface="ＭＳ Ｐゴシック" panose="020B0600070205080204" pitchFamily="50" charset="-128"/>
              <a:ea typeface="ＭＳ Ｐゴシック" panose="020B0600070205080204" pitchFamily="50" charset="-128"/>
            </a:endParaRPr>
          </a:p>
          <a:p>
            <a:r>
              <a:rPr kumimoji="1" lang="ja-JP" altLang="en-US" sz="2400" dirty="0">
                <a:solidFill>
                  <a:srgbClr val="FF0000"/>
                </a:solidFill>
                <a:latin typeface="ＭＳ Ｐゴシック" panose="020B0600070205080204" pitchFamily="50" charset="-128"/>
                <a:ea typeface="ＭＳ Ｐゴシック" panose="020B0600070205080204" pitchFamily="50" charset="-128"/>
              </a:rPr>
              <a:t>ミクログリア</a:t>
            </a:r>
          </a:p>
        </p:txBody>
      </p:sp>
      <p:grpSp>
        <p:nvGrpSpPr>
          <p:cNvPr id="29" name="グループ化 28"/>
          <p:cNvGrpSpPr/>
          <p:nvPr/>
        </p:nvGrpSpPr>
        <p:grpSpPr>
          <a:xfrm>
            <a:off x="9754262" y="3456315"/>
            <a:ext cx="1940768" cy="1073020"/>
            <a:chOff x="9299505" y="3617169"/>
            <a:chExt cx="1940768" cy="1073020"/>
          </a:xfrm>
        </p:grpSpPr>
        <p:sp>
          <p:nvSpPr>
            <p:cNvPr id="9" name="楕円 8"/>
            <p:cNvSpPr/>
            <p:nvPr/>
          </p:nvSpPr>
          <p:spPr>
            <a:xfrm>
              <a:off x="9299505" y="3617169"/>
              <a:ext cx="1940768" cy="107302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9562003" y="3706825"/>
              <a:ext cx="1415772" cy="830997"/>
            </a:xfrm>
            <a:prstGeom prst="rect">
              <a:avLst/>
            </a:prstGeom>
            <a:noFill/>
          </p:spPr>
          <p:txBody>
            <a:bodyPr wrap="none" rtlCol="0">
              <a:spAutoFit/>
            </a:bodyPr>
            <a:lstStyle/>
            <a:p>
              <a:r>
                <a:rPr lang="ja-JP" altLang="en-US" sz="2400" dirty="0">
                  <a:latin typeface="ＭＳ Ｐゴシック" panose="020B0600070205080204" pitchFamily="50" charset="-128"/>
                  <a:ea typeface="ＭＳ Ｐゴシック" panose="020B0600070205080204" pitchFamily="50" charset="-128"/>
                </a:rPr>
                <a:t>　</a:t>
              </a:r>
              <a:r>
                <a:rPr kumimoji="1" lang="ja-JP" altLang="en-US" sz="2400" dirty="0">
                  <a:solidFill>
                    <a:srgbClr val="00B050"/>
                  </a:solidFill>
                  <a:latin typeface="ＭＳ Ｐゴシック" panose="020B0600070205080204" pitchFamily="50" charset="-128"/>
                  <a:ea typeface="ＭＳ Ｐゴシック" panose="020B0600070205080204" pitchFamily="50" charset="-128"/>
                </a:rPr>
                <a:t>安定性</a:t>
              </a:r>
              <a:endParaRPr kumimoji="1" lang="en-US" altLang="ja-JP" sz="2400" dirty="0">
                <a:solidFill>
                  <a:srgbClr val="00B050"/>
                </a:solidFill>
                <a:latin typeface="ＭＳ Ｐゴシック" panose="020B0600070205080204" pitchFamily="50" charset="-128"/>
                <a:ea typeface="ＭＳ Ｐゴシック" panose="020B0600070205080204" pitchFamily="50" charset="-128"/>
              </a:endParaRPr>
            </a:p>
            <a:p>
              <a:r>
                <a:rPr lang="ja-JP" altLang="en-US" sz="2400" dirty="0">
                  <a:solidFill>
                    <a:srgbClr val="00B050"/>
                  </a:solidFill>
                  <a:latin typeface="ＭＳ Ｐゴシック" panose="020B0600070205080204" pitchFamily="50" charset="-128"/>
                  <a:ea typeface="ＭＳ Ｐゴシック" panose="020B0600070205080204" pitchFamily="50" charset="-128"/>
                </a:rPr>
                <a:t>神経細胞</a:t>
              </a:r>
              <a:endParaRPr kumimoji="1" lang="ja-JP" altLang="en-US" sz="2400" dirty="0">
                <a:solidFill>
                  <a:srgbClr val="00B050"/>
                </a:solidFill>
                <a:latin typeface="ＭＳ Ｐゴシック" panose="020B0600070205080204" pitchFamily="50" charset="-128"/>
                <a:ea typeface="ＭＳ Ｐゴシック" panose="020B0600070205080204" pitchFamily="50" charset="-128"/>
              </a:endParaRPr>
            </a:p>
          </p:txBody>
        </p:sp>
      </p:grpSp>
      <p:sp>
        <p:nvSpPr>
          <p:cNvPr id="13" name="星 7 12"/>
          <p:cNvSpPr/>
          <p:nvPr/>
        </p:nvSpPr>
        <p:spPr>
          <a:xfrm>
            <a:off x="4715060" y="3402425"/>
            <a:ext cx="2295331" cy="1250650"/>
          </a:xfrm>
          <a:prstGeom prst="star7">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5217040" y="3563966"/>
            <a:ext cx="1415772" cy="830997"/>
          </a:xfrm>
          <a:prstGeom prst="rect">
            <a:avLst/>
          </a:prstGeom>
          <a:noFill/>
        </p:spPr>
        <p:txBody>
          <a:bodyPr wrap="none" rtlCol="0">
            <a:spAutoFit/>
          </a:bodyPr>
          <a:lstStyle/>
          <a:p>
            <a:r>
              <a:rPr lang="ja-JP" altLang="en-US" sz="2400" dirty="0">
                <a:solidFill>
                  <a:srgbClr val="FF0000"/>
                </a:solidFill>
                <a:latin typeface="ＭＳ Ｐゴシック" panose="020B0600070205080204" pitchFamily="50" charset="-128"/>
                <a:ea typeface="ＭＳ Ｐゴシック" panose="020B0600070205080204" pitchFamily="50" charset="-128"/>
              </a:rPr>
              <a:t>　興奮</a:t>
            </a:r>
            <a:r>
              <a:rPr kumimoji="1" lang="ja-JP" altLang="en-US" sz="2400" dirty="0">
                <a:solidFill>
                  <a:srgbClr val="FF0000"/>
                </a:solidFill>
                <a:latin typeface="ＭＳ Ｐゴシック" panose="020B0600070205080204" pitchFamily="50" charset="-128"/>
                <a:ea typeface="ＭＳ Ｐゴシック" panose="020B0600070205080204" pitchFamily="50" charset="-128"/>
              </a:rPr>
              <a:t>性</a:t>
            </a:r>
            <a:endParaRPr kumimoji="1" lang="en-US" altLang="ja-JP" sz="2400" dirty="0">
              <a:solidFill>
                <a:srgbClr val="FF0000"/>
              </a:solidFill>
              <a:latin typeface="ＭＳ Ｐゴシック" panose="020B0600070205080204" pitchFamily="50" charset="-128"/>
              <a:ea typeface="ＭＳ Ｐゴシック" panose="020B0600070205080204" pitchFamily="50" charset="-128"/>
            </a:endParaRPr>
          </a:p>
          <a:p>
            <a:r>
              <a:rPr lang="ja-JP" altLang="en-US" sz="2400" dirty="0">
                <a:solidFill>
                  <a:srgbClr val="FF0000"/>
                </a:solidFill>
                <a:latin typeface="ＭＳ Ｐゴシック" panose="020B0600070205080204" pitchFamily="50" charset="-128"/>
                <a:ea typeface="ＭＳ Ｐゴシック" panose="020B0600070205080204" pitchFamily="50" charset="-128"/>
              </a:rPr>
              <a:t>神経細胞</a:t>
            </a:r>
            <a:endParaRPr kumimoji="1" lang="ja-JP" altLang="en-US" sz="2400" dirty="0">
              <a:solidFill>
                <a:srgbClr val="FF0000"/>
              </a:solidFill>
              <a:latin typeface="ＭＳ Ｐゴシック" panose="020B0600070205080204" pitchFamily="50" charset="-128"/>
              <a:ea typeface="ＭＳ Ｐゴシック" panose="020B0600070205080204" pitchFamily="50" charset="-128"/>
            </a:endParaRPr>
          </a:p>
        </p:txBody>
      </p:sp>
      <p:sp>
        <p:nvSpPr>
          <p:cNvPr id="21" name="テキスト ボックス 20"/>
          <p:cNvSpPr txBox="1"/>
          <p:nvPr/>
        </p:nvSpPr>
        <p:spPr>
          <a:xfrm>
            <a:off x="9820459" y="5523758"/>
            <a:ext cx="1415772" cy="830997"/>
          </a:xfrm>
          <a:prstGeom prst="rect">
            <a:avLst/>
          </a:prstGeom>
          <a:noFill/>
        </p:spPr>
        <p:txBody>
          <a:bodyPr wrap="none" rtlCol="0">
            <a:spAutoFit/>
          </a:bodyPr>
          <a:lstStyle/>
          <a:p>
            <a:r>
              <a:rPr kumimoji="1" lang="ja-JP" altLang="en-US" sz="2400" dirty="0">
                <a:solidFill>
                  <a:srgbClr val="7030A0"/>
                </a:solidFill>
                <a:latin typeface="ＭＳ Ｐゴシック" panose="020B0600070205080204" pitchFamily="50" charset="-128"/>
                <a:ea typeface="ＭＳ Ｐゴシック" panose="020B0600070205080204" pitchFamily="50" charset="-128"/>
              </a:rPr>
              <a:t>慢性疲労</a:t>
            </a:r>
            <a:endParaRPr kumimoji="1" lang="en-US" altLang="ja-JP" sz="2400" dirty="0">
              <a:solidFill>
                <a:srgbClr val="7030A0"/>
              </a:solidFill>
              <a:latin typeface="ＭＳ Ｐゴシック" panose="020B0600070205080204" pitchFamily="50" charset="-128"/>
              <a:ea typeface="ＭＳ Ｐゴシック" panose="020B0600070205080204" pitchFamily="50" charset="-128"/>
            </a:endParaRPr>
          </a:p>
          <a:p>
            <a:r>
              <a:rPr lang="ja-JP" altLang="en-US" sz="2400" dirty="0">
                <a:solidFill>
                  <a:srgbClr val="7030A0"/>
                </a:solidFill>
                <a:latin typeface="ＭＳ Ｐゴシック" panose="020B0600070205080204" pitchFamily="50" charset="-128"/>
                <a:ea typeface="ＭＳ Ｐゴシック" panose="020B0600070205080204" pitchFamily="50" charset="-128"/>
              </a:rPr>
              <a:t>慢性</a:t>
            </a:r>
            <a:r>
              <a:rPr kumimoji="1" lang="ja-JP" altLang="en-US" sz="2400" dirty="0">
                <a:solidFill>
                  <a:srgbClr val="7030A0"/>
                </a:solidFill>
                <a:latin typeface="ＭＳ Ｐゴシック" panose="020B0600070205080204" pitchFamily="50" charset="-128"/>
                <a:ea typeface="ＭＳ Ｐゴシック" panose="020B0600070205080204" pitchFamily="50" charset="-128"/>
              </a:rPr>
              <a:t>疼痛</a:t>
            </a:r>
          </a:p>
        </p:txBody>
      </p:sp>
      <p:sp>
        <p:nvSpPr>
          <p:cNvPr id="22" name="テキスト ボックス 21"/>
          <p:cNvSpPr txBox="1"/>
          <p:nvPr/>
        </p:nvSpPr>
        <p:spPr>
          <a:xfrm>
            <a:off x="5225158" y="5590770"/>
            <a:ext cx="1481382" cy="830997"/>
          </a:xfrm>
          <a:prstGeom prst="rect">
            <a:avLst/>
          </a:prstGeom>
          <a:noFill/>
          <a:ln>
            <a:noFill/>
          </a:ln>
        </p:spPr>
        <p:txBody>
          <a:bodyPr wrap="square" rtlCol="0">
            <a:spAutoFit/>
          </a:bodyPr>
          <a:lstStyle/>
          <a:p>
            <a:r>
              <a:rPr kumimoji="1" lang="ja-JP" altLang="en-US" sz="2400" dirty="0">
                <a:solidFill>
                  <a:srgbClr val="FFC000"/>
                </a:solidFill>
                <a:latin typeface="ＭＳ Ｐゴシック" panose="020B0600070205080204" pitchFamily="50" charset="-128"/>
                <a:ea typeface="ＭＳ Ｐゴシック" panose="020B0600070205080204" pitchFamily="50" charset="-128"/>
              </a:rPr>
              <a:t>過剰反応</a:t>
            </a:r>
            <a:endParaRPr kumimoji="1" lang="en-US" altLang="ja-JP" sz="2400" dirty="0">
              <a:solidFill>
                <a:srgbClr val="FFC000"/>
              </a:solidFill>
              <a:latin typeface="ＭＳ Ｐゴシック" panose="020B0600070205080204" pitchFamily="50" charset="-128"/>
              <a:ea typeface="ＭＳ Ｐゴシック" panose="020B0600070205080204" pitchFamily="50" charset="-128"/>
            </a:endParaRPr>
          </a:p>
          <a:p>
            <a:r>
              <a:rPr lang="ja-JP" altLang="en-US" sz="2400" dirty="0">
                <a:solidFill>
                  <a:srgbClr val="FFC000"/>
                </a:solidFill>
                <a:latin typeface="ＭＳ Ｐゴシック" panose="020B0600070205080204" pitchFamily="50" charset="-128"/>
                <a:ea typeface="ＭＳ Ｐゴシック" panose="020B0600070205080204" pitchFamily="50" charset="-128"/>
              </a:rPr>
              <a:t>過敏症状</a:t>
            </a:r>
            <a:endParaRPr kumimoji="1" lang="ja-JP" altLang="en-US" sz="2400" dirty="0">
              <a:solidFill>
                <a:srgbClr val="FFC000"/>
              </a:solidFill>
              <a:latin typeface="ＭＳ Ｐゴシック" panose="020B0600070205080204" pitchFamily="50" charset="-128"/>
              <a:ea typeface="ＭＳ Ｐゴシック" panose="020B0600070205080204" pitchFamily="50" charset="-128"/>
            </a:endParaRPr>
          </a:p>
        </p:txBody>
      </p:sp>
      <p:sp>
        <p:nvSpPr>
          <p:cNvPr id="8" name="楕円 7"/>
          <p:cNvSpPr/>
          <p:nvPr/>
        </p:nvSpPr>
        <p:spPr>
          <a:xfrm>
            <a:off x="4789228" y="5416456"/>
            <a:ext cx="2251787" cy="127883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814963" y="5560488"/>
            <a:ext cx="1877437" cy="830997"/>
          </a:xfrm>
          <a:prstGeom prst="rect">
            <a:avLst/>
          </a:prstGeom>
          <a:noFill/>
        </p:spPr>
        <p:txBody>
          <a:bodyPr wrap="none" rtlCol="0">
            <a:spAutoFit/>
          </a:bodyPr>
          <a:lstStyle/>
          <a:p>
            <a:r>
              <a:rPr kumimoji="1" lang="ja-JP" altLang="en-US" sz="2400" dirty="0">
                <a:latin typeface="ＭＳ Ｐゴシック" panose="020B0600070205080204" pitchFamily="50" charset="-128"/>
                <a:ea typeface="ＭＳ Ｐゴシック" panose="020B0600070205080204" pitchFamily="50" charset="-128"/>
              </a:rPr>
              <a:t>　</a:t>
            </a:r>
            <a:r>
              <a:rPr kumimoji="1" lang="ja-JP" altLang="en-US" sz="2400" dirty="0">
                <a:solidFill>
                  <a:srgbClr val="FF0000"/>
                </a:solidFill>
                <a:latin typeface="ＭＳ Ｐゴシック" panose="020B0600070205080204" pitchFamily="50" charset="-128"/>
                <a:ea typeface="ＭＳ Ｐゴシック" panose="020B0600070205080204" pitchFamily="50" charset="-128"/>
              </a:rPr>
              <a:t>感覚情報</a:t>
            </a:r>
            <a:endParaRPr kumimoji="1" lang="en-US" altLang="ja-JP" sz="2400" dirty="0">
              <a:solidFill>
                <a:srgbClr val="FF0000"/>
              </a:solidFill>
              <a:latin typeface="ＭＳ Ｐゴシック" panose="020B0600070205080204" pitchFamily="50" charset="-128"/>
              <a:ea typeface="ＭＳ Ｐゴシック" panose="020B0600070205080204" pitchFamily="50" charset="-128"/>
            </a:endParaRPr>
          </a:p>
          <a:p>
            <a:r>
              <a:rPr lang="ja-JP" altLang="en-US" sz="2400" dirty="0">
                <a:solidFill>
                  <a:srgbClr val="FF0000"/>
                </a:solidFill>
                <a:latin typeface="ＭＳ Ｐゴシック" panose="020B0600070205080204" pitchFamily="50" charset="-128"/>
                <a:ea typeface="ＭＳ Ｐゴシック" panose="020B0600070205080204" pitchFamily="50" charset="-128"/>
              </a:rPr>
              <a:t>誤認・誤作動</a:t>
            </a:r>
            <a:endParaRPr kumimoji="1" lang="ja-JP" altLang="en-US" sz="2400" dirty="0">
              <a:solidFill>
                <a:srgbClr val="FF0000"/>
              </a:solidFill>
              <a:latin typeface="ＭＳ Ｐゴシック" panose="020B0600070205080204" pitchFamily="50" charset="-128"/>
              <a:ea typeface="ＭＳ Ｐゴシック" panose="020B0600070205080204" pitchFamily="50" charset="-128"/>
            </a:endParaRPr>
          </a:p>
        </p:txBody>
      </p:sp>
      <p:grpSp>
        <p:nvGrpSpPr>
          <p:cNvPr id="30" name="グループ化 29"/>
          <p:cNvGrpSpPr/>
          <p:nvPr/>
        </p:nvGrpSpPr>
        <p:grpSpPr>
          <a:xfrm>
            <a:off x="618319" y="3563966"/>
            <a:ext cx="1940768" cy="1073020"/>
            <a:chOff x="1101011" y="3769569"/>
            <a:chExt cx="1940768" cy="1073020"/>
          </a:xfrm>
        </p:grpSpPr>
        <p:sp>
          <p:nvSpPr>
            <p:cNvPr id="10" name="楕円 9"/>
            <p:cNvSpPr/>
            <p:nvPr/>
          </p:nvSpPr>
          <p:spPr>
            <a:xfrm>
              <a:off x="1101011" y="3769569"/>
              <a:ext cx="1940768" cy="107302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1360801" y="3890580"/>
              <a:ext cx="1569660" cy="830997"/>
            </a:xfrm>
            <a:prstGeom prst="rect">
              <a:avLst/>
            </a:prstGeom>
            <a:noFill/>
          </p:spPr>
          <p:txBody>
            <a:bodyPr wrap="none" rtlCol="0">
              <a:spAutoFit/>
            </a:bodyPr>
            <a:lstStyle/>
            <a:p>
              <a:r>
                <a:rPr kumimoji="1" lang="ja-JP" altLang="en-US" sz="2400" dirty="0">
                  <a:latin typeface="ＭＳ Ｐゴシック" panose="020B0600070205080204" pitchFamily="50" charset="-128"/>
                  <a:ea typeface="ＭＳ Ｐゴシック" panose="020B0600070205080204" pitchFamily="50" charset="-128"/>
                </a:rPr>
                <a:t>神経細胞</a:t>
              </a:r>
              <a:endParaRPr kumimoji="1" lang="en-US" altLang="ja-JP" sz="2400" dirty="0">
                <a:latin typeface="ＭＳ Ｐゴシック" panose="020B0600070205080204" pitchFamily="50" charset="-128"/>
                <a:ea typeface="ＭＳ Ｐゴシック" panose="020B0600070205080204" pitchFamily="50" charset="-128"/>
              </a:endParaRPr>
            </a:p>
            <a:p>
              <a:r>
                <a:rPr lang="ja-JP" altLang="en-US" sz="2400" dirty="0">
                  <a:latin typeface="ＭＳ Ｐゴシック" panose="020B0600070205080204" pitchFamily="50" charset="-128"/>
                  <a:ea typeface="ＭＳ Ｐゴシック" panose="020B0600070205080204" pitchFamily="50" charset="-128"/>
                </a:rPr>
                <a:t>過敏・鈍磨</a:t>
              </a:r>
              <a:endParaRPr kumimoji="1" lang="ja-JP" altLang="en-US" sz="2400" dirty="0">
                <a:latin typeface="ＭＳ Ｐゴシック" panose="020B0600070205080204" pitchFamily="50" charset="-128"/>
                <a:ea typeface="ＭＳ Ｐゴシック" panose="020B0600070205080204" pitchFamily="50" charset="-128"/>
              </a:endParaRPr>
            </a:p>
          </p:txBody>
        </p:sp>
      </p:grpSp>
      <p:sp>
        <p:nvSpPr>
          <p:cNvPr id="25" name="テキスト ボックス 24"/>
          <p:cNvSpPr txBox="1"/>
          <p:nvPr/>
        </p:nvSpPr>
        <p:spPr>
          <a:xfrm>
            <a:off x="7367207" y="3938059"/>
            <a:ext cx="2028119" cy="646331"/>
          </a:xfrm>
          <a:prstGeom prst="rect">
            <a:avLst/>
          </a:prstGeom>
          <a:noFill/>
        </p:spPr>
        <p:txBody>
          <a:bodyPr wrap="none" rtlCol="0">
            <a:spAutoFit/>
          </a:bodyPr>
          <a:lstStyle/>
          <a:p>
            <a:r>
              <a:rPr kumimoji="1" lang="ja-JP" altLang="en-US" dirty="0">
                <a:solidFill>
                  <a:srgbClr val="0E24F0"/>
                </a:solidFill>
                <a:latin typeface="ＭＳ Ｐゴシック" panose="020B0600070205080204" pitchFamily="50" charset="-128"/>
                <a:ea typeface="ＭＳ Ｐゴシック" panose="020B0600070205080204" pitchFamily="50" charset="-128"/>
              </a:rPr>
              <a:t>炎症性サイトカイン</a:t>
            </a:r>
            <a:endParaRPr kumimoji="1" lang="en-US" altLang="ja-JP" dirty="0">
              <a:solidFill>
                <a:srgbClr val="0E24F0"/>
              </a:solidFill>
              <a:latin typeface="ＭＳ Ｐゴシック" panose="020B0600070205080204" pitchFamily="50" charset="-128"/>
              <a:ea typeface="ＭＳ Ｐゴシック" panose="020B0600070205080204" pitchFamily="50" charset="-128"/>
            </a:endParaRPr>
          </a:p>
          <a:p>
            <a:r>
              <a:rPr lang="ja-JP" altLang="en-US" dirty="0">
                <a:solidFill>
                  <a:srgbClr val="0E24F0"/>
                </a:solidFill>
                <a:latin typeface="ＭＳ Ｐゴシック" panose="020B0600070205080204" pitchFamily="50" charset="-128"/>
                <a:ea typeface="ＭＳ Ｐゴシック" panose="020B0600070205080204" pitchFamily="50" charset="-128"/>
              </a:rPr>
              <a:t>　活性酸素</a:t>
            </a:r>
            <a:r>
              <a:rPr lang="ja-JP" altLang="en-US" dirty="0">
                <a:latin typeface="ＭＳ Ｐゴシック" panose="020B0600070205080204" pitchFamily="50" charset="-128"/>
                <a:ea typeface="ＭＳ Ｐゴシック" panose="020B0600070205080204" pitchFamily="50" charset="-128"/>
              </a:rPr>
              <a:t>の放出</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3" name="テキスト ボックス 32"/>
          <p:cNvSpPr txBox="1"/>
          <p:nvPr/>
        </p:nvSpPr>
        <p:spPr>
          <a:xfrm>
            <a:off x="3938161" y="1433588"/>
            <a:ext cx="3849131" cy="523220"/>
          </a:xfrm>
          <a:prstGeom prst="rect">
            <a:avLst/>
          </a:prstGeom>
          <a:noFill/>
        </p:spPr>
        <p:txBody>
          <a:bodyPr wrap="none" rtlCol="0">
            <a:spAutoFit/>
          </a:bodyPr>
          <a:lstStyle/>
          <a:p>
            <a:r>
              <a:rPr kumimoji="1" lang="ja-JP" altLang="en-US" sz="2800" dirty="0">
                <a:solidFill>
                  <a:srgbClr val="FF0000"/>
                </a:solidFill>
                <a:highlight>
                  <a:srgbClr val="FFFF00"/>
                </a:highlight>
                <a:latin typeface="ＭＳ Ｐゴシック" panose="020B0600070205080204" pitchFamily="50" charset="-128"/>
                <a:ea typeface="ＭＳ Ｐゴシック" panose="020B0600070205080204" pitchFamily="50" charset="-128"/>
              </a:rPr>
              <a:t>慢性過剰なストレス状態</a:t>
            </a:r>
          </a:p>
        </p:txBody>
      </p:sp>
      <p:cxnSp>
        <p:nvCxnSpPr>
          <p:cNvPr id="37" name="直線矢印コネクタ 36"/>
          <p:cNvCxnSpPr/>
          <p:nvPr/>
        </p:nvCxnSpPr>
        <p:spPr>
          <a:xfrm>
            <a:off x="2780522" y="2093613"/>
            <a:ext cx="633548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flipH="1">
            <a:off x="7175241" y="3960487"/>
            <a:ext cx="219759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p:nvPr/>
        </p:nvCxnSpPr>
        <p:spPr>
          <a:xfrm flipH="1">
            <a:off x="2690336" y="3963596"/>
            <a:ext cx="219759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星 7 40"/>
          <p:cNvSpPr/>
          <p:nvPr/>
        </p:nvSpPr>
        <p:spPr>
          <a:xfrm>
            <a:off x="489207" y="5213063"/>
            <a:ext cx="2528947" cy="1586413"/>
          </a:xfrm>
          <a:prstGeom prst="star7">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3" name="直線矢印コネクタ 42"/>
          <p:cNvCxnSpPr/>
          <p:nvPr/>
        </p:nvCxnSpPr>
        <p:spPr>
          <a:xfrm>
            <a:off x="3013788" y="6023815"/>
            <a:ext cx="162352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p:nvPr/>
        </p:nvCxnSpPr>
        <p:spPr>
          <a:xfrm>
            <a:off x="7492482" y="6023815"/>
            <a:ext cx="162352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楕円 44"/>
          <p:cNvSpPr/>
          <p:nvPr/>
        </p:nvSpPr>
        <p:spPr>
          <a:xfrm>
            <a:off x="9410987" y="5354246"/>
            <a:ext cx="2251787" cy="127883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下矢印 45"/>
          <p:cNvSpPr/>
          <p:nvPr/>
        </p:nvSpPr>
        <p:spPr>
          <a:xfrm>
            <a:off x="10315154" y="2837425"/>
            <a:ext cx="363894" cy="55582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下矢印 46"/>
          <p:cNvSpPr/>
          <p:nvPr/>
        </p:nvSpPr>
        <p:spPr>
          <a:xfrm>
            <a:off x="1388876" y="4711216"/>
            <a:ext cx="363894" cy="55582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2044648" y="4611670"/>
            <a:ext cx="8394754" cy="830997"/>
          </a:xfrm>
          <a:prstGeom prst="rect">
            <a:avLst/>
          </a:prstGeom>
          <a:noFill/>
        </p:spPr>
        <p:txBody>
          <a:bodyPr wrap="square" rtlCol="0">
            <a:spAutoFit/>
          </a:bodyPr>
          <a:lstStyle/>
          <a:p>
            <a:r>
              <a:rPr lang="ja-JP" altLang="en-US" sz="2400" b="1" dirty="0">
                <a:solidFill>
                  <a:srgbClr val="0E24F0"/>
                </a:solidFill>
                <a:latin typeface="ＭＳ Ｐゴシック" panose="020B0600070205080204" pitchFamily="50" charset="-128"/>
                <a:ea typeface="ＭＳ Ｐゴシック" panose="020B0600070205080204" pitchFamily="50" charset="-128"/>
              </a:rPr>
              <a:t>視床下部・松果体・脈絡叢（第３・４脳室）・終後野</a:t>
            </a:r>
            <a:r>
              <a:rPr lang="ja-JP" altLang="en-US" sz="2400" b="1" dirty="0">
                <a:latin typeface="ＭＳ Ｐゴシック" panose="020B0600070205080204" pitchFamily="50" charset="-128"/>
                <a:ea typeface="ＭＳ Ｐゴシック" panose="020B0600070205080204" pitchFamily="50" charset="-128"/>
              </a:rPr>
              <a:t>は</a:t>
            </a:r>
            <a:r>
              <a:rPr kumimoji="1" lang="ja-JP" altLang="en-US" sz="2400" b="1" dirty="0">
                <a:latin typeface="ＭＳ Ｐゴシック" panose="020B0600070205080204" pitchFamily="50" charset="-128"/>
                <a:ea typeface="ＭＳ Ｐゴシック" panose="020B0600070205080204" pitchFamily="50" charset="-128"/>
              </a:rPr>
              <a:t>血液脳関門</a:t>
            </a:r>
            <a:r>
              <a:rPr lang="ja-JP" altLang="en-US" sz="2400" b="1" dirty="0">
                <a:latin typeface="ＭＳ Ｐゴシック" panose="020B0600070205080204" pitchFamily="50" charset="-128"/>
                <a:ea typeface="ＭＳ Ｐゴシック" panose="020B0600070205080204" pitchFamily="50" charset="-128"/>
              </a:rPr>
              <a:t>がない場所であり、</a:t>
            </a:r>
            <a:r>
              <a:rPr kumimoji="1" lang="ja-JP" altLang="en-US" sz="2400" b="1" dirty="0">
                <a:latin typeface="ＭＳ Ｐゴシック" panose="020B0600070205080204" pitchFamily="50" charset="-128"/>
                <a:ea typeface="ＭＳ Ｐゴシック" panose="020B0600070205080204" pitchFamily="50" charset="-128"/>
              </a:rPr>
              <a:t>炎症性物質が血液から脳内に入りやすい</a:t>
            </a:r>
          </a:p>
        </p:txBody>
      </p:sp>
      <p:sp>
        <p:nvSpPr>
          <p:cNvPr id="2" name="日付プレースホルダー 1">
            <a:extLst>
              <a:ext uri="{FF2B5EF4-FFF2-40B4-BE49-F238E27FC236}">
                <a16:creationId xmlns:a16="http://schemas.microsoft.com/office/drawing/2014/main" id="{F8D2E9BF-456C-68AB-9EB4-36AB30D70985}"/>
              </a:ext>
            </a:extLst>
          </p:cNvPr>
          <p:cNvSpPr>
            <a:spLocks noGrp="1"/>
          </p:cNvSpPr>
          <p:nvPr>
            <p:ph type="dt" sz="half" idx="10"/>
          </p:nvPr>
        </p:nvSpPr>
        <p:spPr/>
        <p:txBody>
          <a:bodyPr/>
          <a:lstStyle/>
          <a:p>
            <a:r>
              <a:rPr kumimoji="1" lang="en-US" altLang="ja-JP"/>
              <a:t>2022/12/5</a:t>
            </a:r>
            <a:r>
              <a:rPr kumimoji="1" lang="ja-JP" altLang="en-US"/>
              <a:t>十勝むつみのクリニック</a:t>
            </a:r>
          </a:p>
        </p:txBody>
      </p:sp>
    </p:spTree>
    <p:extLst>
      <p:ext uri="{BB962C8B-B14F-4D97-AF65-F5344CB8AC3E}">
        <p14:creationId xmlns:p14="http://schemas.microsoft.com/office/powerpoint/2010/main" val="28668511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8021" y="117566"/>
            <a:ext cx="11446329" cy="1066256"/>
          </a:xfrm>
        </p:spPr>
        <p:txBody>
          <a:bodyPr>
            <a:noAutofit/>
          </a:bodyPr>
          <a:lstStyle/>
          <a:p>
            <a:pPr algn="ctr"/>
            <a:r>
              <a:rPr lang="ja-JP" altLang="ja-JP" sz="5400" dirty="0">
                <a:latin typeface="ＭＳ Ｐゴシック" panose="020B0600070205080204" pitchFamily="50" charset="-128"/>
                <a:ea typeface="ＭＳ Ｐゴシック" panose="020B0600070205080204" pitchFamily="50" charset="-128"/>
              </a:rPr>
              <a:t>＜</a:t>
            </a:r>
            <a:r>
              <a:rPr lang="ja-JP" altLang="en-US" sz="5400" dirty="0">
                <a:latin typeface="ＭＳ Ｐゴシック" panose="020B0600070205080204" pitchFamily="50" charset="-128"/>
                <a:ea typeface="ＭＳ Ｐゴシック" panose="020B0600070205080204" pitchFamily="50" charset="-128"/>
              </a:rPr>
              <a:t>ブレインフォグ（脳のもやもや）</a:t>
            </a:r>
            <a:r>
              <a:rPr lang="ja-JP" altLang="ja-JP" sz="5400" dirty="0">
                <a:latin typeface="ＭＳ Ｐゴシック" panose="020B0600070205080204" pitchFamily="50" charset="-128"/>
                <a:ea typeface="ＭＳ Ｐゴシック" panose="020B0600070205080204" pitchFamily="50" charset="-128"/>
              </a:rPr>
              <a:t>＞</a:t>
            </a:r>
            <a:endParaRPr kumimoji="1" lang="ja-JP" altLang="en-US" sz="5400"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a:xfrm>
            <a:off x="1334044" y="1018903"/>
            <a:ext cx="10174333" cy="5634991"/>
          </a:xfrm>
        </p:spPr>
        <p:txBody>
          <a:bodyPr>
            <a:noAutofit/>
          </a:bodyPr>
          <a:lstStyle/>
          <a:p>
            <a:pPr lvl="0"/>
            <a:r>
              <a:rPr lang="ja-JP" altLang="ja-JP" dirty="0">
                <a:solidFill>
                  <a:srgbClr val="FF0000"/>
                </a:solidFill>
                <a:latin typeface="ＭＳ Ｐゴシック" panose="020B0600070205080204" pitchFamily="50" charset="-128"/>
                <a:ea typeface="ＭＳ Ｐゴシック" panose="020B0600070205080204" pitchFamily="50" charset="-128"/>
              </a:rPr>
              <a:t>頭に霧がかかっているみたいで、もうろうとして何も考えられない</a:t>
            </a:r>
          </a:p>
          <a:p>
            <a:pPr lvl="0"/>
            <a:r>
              <a:rPr lang="ja-JP" altLang="ja-JP" dirty="0">
                <a:highlight>
                  <a:srgbClr val="FFFF00"/>
                </a:highlight>
                <a:latin typeface="ＭＳ Ｐゴシック" panose="020B0600070205080204" pitchFamily="50" charset="-128"/>
                <a:ea typeface="ＭＳ Ｐゴシック" panose="020B0600070205080204" pitchFamily="50" charset="-128"/>
              </a:rPr>
              <a:t>思考力、記憶力、認知能力が失われ、会話も読書もできない</a:t>
            </a:r>
          </a:p>
          <a:p>
            <a:pPr lvl="0"/>
            <a:r>
              <a:rPr lang="ja-JP" altLang="ja-JP" dirty="0">
                <a:solidFill>
                  <a:srgbClr val="FF0000"/>
                </a:solidFill>
                <a:latin typeface="ＭＳ Ｐゴシック" panose="020B0600070205080204" pitchFamily="50" charset="-128"/>
                <a:ea typeface="ＭＳ Ｐゴシック" panose="020B0600070205080204" pitchFamily="50" charset="-128"/>
              </a:rPr>
              <a:t>思考力や記憶力が働かないので、言葉が出ない</a:t>
            </a:r>
          </a:p>
          <a:p>
            <a:pPr lvl="0"/>
            <a:r>
              <a:rPr lang="ja-JP" altLang="ja-JP" dirty="0">
                <a:solidFill>
                  <a:srgbClr val="0000CC"/>
                </a:solidFill>
                <a:latin typeface="ＭＳ Ｐゴシック" panose="020B0600070205080204" pitchFamily="50" charset="-128"/>
                <a:ea typeface="ＭＳ Ｐゴシック" panose="020B0600070205080204" pitchFamily="50" charset="-128"/>
              </a:rPr>
              <a:t>日本語なのに何を言っているのかわからない</a:t>
            </a:r>
          </a:p>
          <a:p>
            <a:pPr lvl="0"/>
            <a:r>
              <a:rPr lang="ja-JP" altLang="ja-JP" dirty="0">
                <a:solidFill>
                  <a:srgbClr val="FF0000"/>
                </a:solidFill>
                <a:highlight>
                  <a:srgbClr val="FFFF00"/>
                </a:highlight>
                <a:latin typeface="ＭＳ Ｐゴシック" panose="020B0600070205080204" pitchFamily="50" charset="-128"/>
                <a:ea typeface="ＭＳ Ｐゴシック" panose="020B0600070205080204" pitchFamily="50" charset="-128"/>
              </a:rPr>
              <a:t>一生懸命に聞いていても話が全然理解できない　　</a:t>
            </a:r>
          </a:p>
          <a:p>
            <a:pPr lvl="0"/>
            <a:r>
              <a:rPr lang="ja-JP" altLang="ja-JP" dirty="0">
                <a:latin typeface="ＭＳ Ｐゴシック" panose="020B0600070205080204" pitchFamily="50" charset="-128"/>
                <a:ea typeface="ＭＳ Ｐゴシック" panose="020B0600070205080204" pitchFamily="50" charset="-128"/>
              </a:rPr>
              <a:t>脳が音の意味を理解できないで、音としか聞こえていない　</a:t>
            </a:r>
          </a:p>
          <a:p>
            <a:pPr lvl="0"/>
            <a:r>
              <a:rPr lang="ja-JP" altLang="ja-JP" dirty="0">
                <a:solidFill>
                  <a:srgbClr val="FF0000"/>
                </a:solidFill>
                <a:latin typeface="ＭＳ Ｐゴシック" panose="020B0600070205080204" pitchFamily="50" charset="-128"/>
                <a:ea typeface="ＭＳ Ｐゴシック" panose="020B0600070205080204" pitchFamily="50" charset="-128"/>
              </a:rPr>
              <a:t>動くのもつらいけど脳を使うこともとてもつらい</a:t>
            </a:r>
          </a:p>
          <a:p>
            <a:pPr lvl="0"/>
            <a:r>
              <a:rPr lang="ja-JP" altLang="ja-JP" dirty="0">
                <a:solidFill>
                  <a:srgbClr val="0000CC"/>
                </a:solidFill>
                <a:latin typeface="ＭＳ Ｐゴシック" panose="020B0600070205080204" pitchFamily="50" charset="-128"/>
                <a:ea typeface="ＭＳ Ｐゴシック" panose="020B0600070205080204" pitchFamily="50" charset="-128"/>
              </a:rPr>
              <a:t>会話より、買い出しとかの方がまだ楽である</a:t>
            </a:r>
          </a:p>
          <a:p>
            <a:pPr lvl="0"/>
            <a:r>
              <a:rPr lang="ja-JP" altLang="ja-JP" dirty="0">
                <a:solidFill>
                  <a:srgbClr val="FF0000"/>
                </a:solidFill>
                <a:latin typeface="ＭＳ Ｐゴシック" panose="020B0600070205080204" pitchFamily="50" charset="-128"/>
                <a:ea typeface="ＭＳ Ｐゴシック" panose="020B0600070205080204" pitchFamily="50" charset="-128"/>
              </a:rPr>
              <a:t>体を使うより脳を使う方がつらい</a:t>
            </a:r>
          </a:p>
          <a:p>
            <a:pPr lvl="0"/>
            <a:r>
              <a:rPr lang="ja-JP" altLang="ja-JP" dirty="0">
                <a:latin typeface="ＭＳ Ｐゴシック" panose="020B0600070205080204" pitchFamily="50" charset="-128"/>
                <a:ea typeface="ＭＳ Ｐゴシック" panose="020B0600070205080204" pitchFamily="50" charset="-128"/>
              </a:rPr>
              <a:t>本を読めていた時期もあったが、読めな</a:t>
            </a:r>
            <a:r>
              <a:rPr lang="ja-JP" altLang="en-US" dirty="0">
                <a:latin typeface="ＭＳ Ｐゴシック" panose="020B0600070205080204" pitchFamily="50" charset="-128"/>
                <a:ea typeface="ＭＳ Ｐゴシック" panose="020B0600070205080204" pitchFamily="50" charset="-128"/>
              </a:rPr>
              <a:t>い</a:t>
            </a:r>
            <a:endParaRPr lang="ja-JP" altLang="ja-JP" dirty="0">
              <a:latin typeface="ＭＳ Ｐゴシック" panose="020B0600070205080204" pitchFamily="50" charset="-128"/>
              <a:ea typeface="ＭＳ Ｐゴシック" panose="020B0600070205080204" pitchFamily="50" charset="-128"/>
            </a:endParaRPr>
          </a:p>
          <a:p>
            <a:pPr lvl="0"/>
            <a:r>
              <a:rPr lang="ja-JP" altLang="ja-JP" dirty="0">
                <a:solidFill>
                  <a:srgbClr val="FF0000"/>
                </a:solidFill>
                <a:latin typeface="ＭＳ Ｐゴシック" panose="020B0600070205080204" pitchFamily="50" charset="-128"/>
                <a:ea typeface="ＭＳ Ｐゴシック" panose="020B0600070205080204" pitchFamily="50" charset="-128"/>
              </a:rPr>
              <a:t>あたらしい情報を脳に入れることができない</a:t>
            </a:r>
          </a:p>
          <a:p>
            <a:pPr marL="0" indent="0">
              <a:buNone/>
            </a:pPr>
            <a:br>
              <a:rPr lang="en-US" altLang="ja-JP" dirty="0">
                <a:latin typeface="ＭＳ Ｐゴシック" panose="020B0600070205080204" pitchFamily="50" charset="-128"/>
                <a:ea typeface="ＭＳ Ｐゴシック" panose="020B0600070205080204" pitchFamily="50" charset="-128"/>
              </a:rPr>
            </a:br>
            <a:endParaRPr kumimoji="1" lang="ja-JP" altLang="en-US"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2"/>
          </p:nvPr>
        </p:nvSpPr>
        <p:spPr/>
        <p:txBody>
          <a:bodyPr/>
          <a:lstStyle/>
          <a:p>
            <a:fld id="{58E70909-AA54-413C-B4A4-65B2E83BDFAE}" type="slidenum">
              <a:rPr kumimoji="1" lang="ja-JP" altLang="en-US" smtClean="0"/>
              <a:t>59</a:t>
            </a:fld>
            <a:endParaRPr kumimoji="1" lang="ja-JP" altLang="en-US"/>
          </a:p>
        </p:txBody>
      </p:sp>
      <p:sp>
        <p:nvSpPr>
          <p:cNvPr id="5" name="日付プレースホルダー 4">
            <a:extLst>
              <a:ext uri="{FF2B5EF4-FFF2-40B4-BE49-F238E27FC236}">
                <a16:creationId xmlns:a16="http://schemas.microsoft.com/office/drawing/2014/main" id="{0AEAAA52-E4AB-BD69-B54F-28756D5FE016}"/>
              </a:ext>
            </a:extLst>
          </p:cNvPr>
          <p:cNvSpPr>
            <a:spLocks noGrp="1"/>
          </p:cNvSpPr>
          <p:nvPr>
            <p:ph type="dt" sz="half" idx="10"/>
          </p:nvPr>
        </p:nvSpPr>
        <p:spPr/>
        <p:txBody>
          <a:bodyPr/>
          <a:lstStyle/>
          <a:p>
            <a:r>
              <a:rPr kumimoji="1" lang="en-US" altLang="ja-JP"/>
              <a:t>2022/12/5</a:t>
            </a:r>
            <a:r>
              <a:rPr kumimoji="1" lang="ja-JP" altLang="en-US"/>
              <a:t>十勝むつみのクリニック</a:t>
            </a:r>
          </a:p>
        </p:txBody>
      </p:sp>
    </p:spTree>
    <p:extLst>
      <p:ext uri="{BB962C8B-B14F-4D97-AF65-F5344CB8AC3E}">
        <p14:creationId xmlns:p14="http://schemas.microsoft.com/office/powerpoint/2010/main" val="788707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60764" y="738245"/>
            <a:ext cx="9982492" cy="865140"/>
          </a:xfrm>
        </p:spPr>
        <p:txBody>
          <a:bodyPr>
            <a:normAutofit/>
          </a:bodyPr>
          <a:lstStyle/>
          <a:p>
            <a:r>
              <a:rPr lang="ja-JP" altLang="en-US" sz="4000" dirty="0">
                <a:latin typeface="ＭＳ Ｐゴシック" panose="020B0600070205080204" pitchFamily="50" charset="-128"/>
                <a:ea typeface="ＭＳ Ｐゴシック" panose="020B0600070205080204" pitchFamily="50" charset="-128"/>
              </a:rPr>
              <a:t>　エレイン・</a:t>
            </a:r>
            <a:r>
              <a:rPr lang="en-US" altLang="ja-JP" sz="4000" dirty="0">
                <a:latin typeface="ＭＳ Ｐゴシック" panose="020B0600070205080204" pitchFamily="50" charset="-128"/>
                <a:ea typeface="ＭＳ Ｐゴシック" panose="020B0600070205080204" pitchFamily="50" charset="-128"/>
              </a:rPr>
              <a:t>N</a:t>
            </a:r>
            <a:r>
              <a:rPr lang="ja-JP" altLang="en-US" sz="4000" dirty="0">
                <a:latin typeface="ＭＳ Ｐゴシック" panose="020B0600070205080204" pitchFamily="50" charset="-128"/>
                <a:ea typeface="ＭＳ Ｐゴシック" panose="020B0600070205080204" pitchFamily="50" charset="-128"/>
              </a:rPr>
              <a:t>・アーロン著　</a:t>
            </a:r>
            <a:r>
              <a:rPr lang="en-US" altLang="ja-JP" sz="4000" dirty="0">
                <a:latin typeface="ＭＳ Ｐゴシック" panose="020B0600070205080204" pitchFamily="50" charset="-128"/>
                <a:ea typeface="ＭＳ Ｐゴシック" panose="020B0600070205080204" pitchFamily="50" charset="-128"/>
              </a:rPr>
              <a:t>HSP</a:t>
            </a:r>
            <a:r>
              <a:rPr lang="ja-JP" altLang="en-US" sz="4000" dirty="0">
                <a:latin typeface="ＭＳ Ｐゴシック" panose="020B0600070205080204" pitchFamily="50" charset="-128"/>
                <a:ea typeface="ＭＳ Ｐゴシック" panose="020B0600070205080204" pitchFamily="50" charset="-128"/>
              </a:rPr>
              <a:t>　（１９９６年）</a:t>
            </a:r>
            <a:endParaRPr kumimoji="1" lang="ja-JP" altLang="en-US" sz="4000" dirty="0">
              <a:latin typeface="ＭＳ Ｐゴシック" panose="020B0600070205080204" pitchFamily="50" charset="-128"/>
              <a:ea typeface="ＭＳ Ｐゴシック" panose="020B0600070205080204" pitchFamily="50" charset="-128"/>
            </a:endParaRPr>
          </a:p>
        </p:txBody>
      </p:sp>
      <p:sp>
        <p:nvSpPr>
          <p:cNvPr id="5" name="Rectangle 2"/>
          <p:cNvSpPr>
            <a:spLocks noChangeArrowheads="1"/>
          </p:cNvSpPr>
          <p:nvPr/>
        </p:nvSpPr>
        <p:spPr bwMode="auto">
          <a:xfrm>
            <a:off x="2000250" y="1943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2451" y="1981439"/>
            <a:ext cx="2286000" cy="34163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a:spLocks noChangeArrowheads="1"/>
          </p:cNvSpPr>
          <p:nvPr/>
        </p:nvSpPr>
        <p:spPr bwMode="auto">
          <a:xfrm>
            <a:off x="4714874" y="1943100"/>
            <a:ext cx="1435184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3931" y="1981438"/>
            <a:ext cx="2257425" cy="3416301"/>
          </a:xfrm>
          <a:prstGeom prst="rect">
            <a:avLst/>
          </a:prstGeom>
          <a:noFill/>
          <a:extLst>
            <a:ext uri="{909E8E84-426E-40DD-AFC4-6F175D3DCCD1}">
              <a14:hiddenFill xmlns:a14="http://schemas.microsoft.com/office/drawing/2010/main">
                <a:solidFill>
                  <a:srgbClr val="FFFFFF"/>
                </a:solidFill>
              </a14:hiddenFill>
            </a:ext>
          </a:extLst>
        </p:spPr>
      </p:pic>
      <p:sp>
        <p:nvSpPr>
          <p:cNvPr id="3" name="スライド番号プレースホルダー 2"/>
          <p:cNvSpPr>
            <a:spLocks noGrp="1"/>
          </p:cNvSpPr>
          <p:nvPr>
            <p:ph type="sldNum" sz="quarter" idx="12"/>
          </p:nvPr>
        </p:nvSpPr>
        <p:spPr/>
        <p:txBody>
          <a:bodyPr/>
          <a:lstStyle/>
          <a:p>
            <a:fld id="{80409A0A-0DCA-46FD-94E1-008027922777}" type="slidenum">
              <a:rPr kumimoji="1" lang="ja-JP" altLang="en-US" smtClean="0"/>
              <a:t>6</a:t>
            </a:fld>
            <a:endParaRPr kumimoji="1" lang="ja-JP" altLang="en-US"/>
          </a:p>
        </p:txBody>
      </p:sp>
      <p:pic>
        <p:nvPicPr>
          <p:cNvPr id="10" name="図 9"/>
          <p:cNvPicPr>
            <a:picLocks noChangeAspect="1"/>
          </p:cNvPicPr>
          <p:nvPr/>
        </p:nvPicPr>
        <p:blipFill rotWithShape="1">
          <a:blip r:embed="rId4" cstate="print">
            <a:extLst>
              <a:ext uri="{28A0092B-C50C-407E-A947-70E740481C1C}">
                <a14:useLocalDpi xmlns:a14="http://schemas.microsoft.com/office/drawing/2010/main" val="0"/>
              </a:ext>
            </a:extLst>
          </a:blip>
          <a:srcRect l="7628" t="3132" r="9848" b="6006"/>
          <a:stretch/>
        </p:blipFill>
        <p:spPr>
          <a:xfrm>
            <a:off x="7756835" y="1964379"/>
            <a:ext cx="2368677" cy="3433359"/>
          </a:xfrm>
          <a:prstGeom prst="rect">
            <a:avLst/>
          </a:prstGeom>
        </p:spPr>
      </p:pic>
      <p:sp>
        <p:nvSpPr>
          <p:cNvPr id="4" name="日付プレースホルダー 3"/>
          <p:cNvSpPr>
            <a:spLocks noGrp="1"/>
          </p:cNvSpPr>
          <p:nvPr>
            <p:ph type="dt" sz="half" idx="10"/>
          </p:nvPr>
        </p:nvSpPr>
        <p:spPr/>
        <p:txBody>
          <a:bodyPr/>
          <a:lstStyle/>
          <a:p>
            <a:r>
              <a:rPr kumimoji="1" lang="en-US" altLang="ja-JP"/>
              <a:t>2022/12/5</a:t>
            </a:r>
            <a:r>
              <a:rPr kumimoji="1" lang="ja-JP" altLang="en-US"/>
              <a:t>十勝むつみのクリニック</a:t>
            </a:r>
          </a:p>
        </p:txBody>
      </p:sp>
    </p:spTree>
    <p:extLst>
      <p:ext uri="{BB962C8B-B14F-4D97-AF65-F5344CB8AC3E}">
        <p14:creationId xmlns:p14="http://schemas.microsoft.com/office/powerpoint/2010/main" val="38021150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7441" y="241602"/>
            <a:ext cx="6975565" cy="6091993"/>
          </a:xfrm>
          <a:prstGeom prst="rect">
            <a:avLst/>
          </a:prstGeom>
        </p:spPr>
      </p:pic>
      <p:sp>
        <p:nvSpPr>
          <p:cNvPr id="3" name="テキスト ボックス 2"/>
          <p:cNvSpPr txBox="1"/>
          <p:nvPr/>
        </p:nvSpPr>
        <p:spPr>
          <a:xfrm>
            <a:off x="2632955" y="6235051"/>
            <a:ext cx="7144905" cy="461665"/>
          </a:xfrm>
          <a:prstGeom prst="rect">
            <a:avLst/>
          </a:prstGeom>
          <a:noFill/>
        </p:spPr>
        <p:txBody>
          <a:bodyPr wrap="none" rtlCol="0">
            <a:spAutoFit/>
          </a:bodyPr>
          <a:lstStyle/>
          <a:p>
            <a:r>
              <a:rPr lang="pl-PL" altLang="ja-JP" sz="2400" b="1" dirty="0">
                <a:latin typeface="ＭＳ Ｐゴシック" panose="020B0600070205080204" pitchFamily="50" charset="-128"/>
                <a:ea typeface="ＭＳ Ｐゴシック" panose="020B0600070205080204" pitchFamily="50" charset="-128"/>
              </a:rPr>
              <a:t>Suzuki</a:t>
            </a:r>
            <a:r>
              <a:rPr lang="ja-JP" altLang="pl-PL" sz="2400" b="1" dirty="0" err="1">
                <a:latin typeface="ＭＳ Ｐゴシック" panose="020B0600070205080204" pitchFamily="50" charset="-128"/>
                <a:ea typeface="ＭＳ Ｐゴシック" panose="020B0600070205080204" pitchFamily="50" charset="-128"/>
              </a:rPr>
              <a:t>、</a:t>
            </a:r>
            <a:r>
              <a:rPr lang="pl-PL" altLang="ja-JP" sz="2400" b="1" dirty="0">
                <a:latin typeface="ＭＳ Ｐゴシック" panose="020B0600070205080204" pitchFamily="50" charset="-128"/>
                <a:ea typeface="ＭＳ Ｐゴシック" panose="020B0600070205080204" pitchFamily="50" charset="-128"/>
              </a:rPr>
              <a:t> K. </a:t>
            </a:r>
            <a:r>
              <a:rPr lang="pl-PL" altLang="ja-JP" sz="2400" b="1" i="1" dirty="0">
                <a:latin typeface="ＭＳ Ｐゴシック" panose="020B0600070205080204" pitchFamily="50" charset="-128"/>
                <a:ea typeface="ＭＳ Ｐゴシック" panose="020B0600070205080204" pitchFamily="50" charset="-128"/>
              </a:rPr>
              <a:t>et al</a:t>
            </a:r>
            <a:r>
              <a:rPr lang="pl-PL" altLang="ja-JP" sz="2400" b="1" dirty="0">
                <a:latin typeface="ＭＳ Ｐゴシック" panose="020B0600070205080204" pitchFamily="50" charset="-128"/>
                <a:ea typeface="ＭＳ Ｐゴシック" panose="020B0600070205080204" pitchFamily="50" charset="-128"/>
              </a:rPr>
              <a:t>. : </a:t>
            </a:r>
            <a:r>
              <a:rPr lang="pl-PL" altLang="ja-JP" sz="2400" b="1" i="1" dirty="0">
                <a:latin typeface="ＭＳ Ｐゴシック" panose="020B0600070205080204" pitchFamily="50" charset="-128"/>
                <a:ea typeface="ＭＳ Ｐゴシック" panose="020B0600070205080204" pitchFamily="50" charset="-128"/>
              </a:rPr>
              <a:t>JAMA Psychiatry</a:t>
            </a:r>
            <a:r>
              <a:rPr lang="ja-JP" altLang="pl-PL" sz="2400" b="1" dirty="0" err="1">
                <a:latin typeface="ＭＳ Ｐゴシック" panose="020B0600070205080204" pitchFamily="50" charset="-128"/>
                <a:ea typeface="ＭＳ Ｐゴシック" panose="020B0600070205080204" pitchFamily="50" charset="-128"/>
              </a:rPr>
              <a:t>、</a:t>
            </a:r>
            <a:r>
              <a:rPr lang="pl-PL" altLang="ja-JP" sz="2400" b="1" dirty="0">
                <a:latin typeface="ＭＳ Ｐゴシック" panose="020B0600070205080204" pitchFamily="50" charset="-128"/>
                <a:ea typeface="ＭＳ Ｐゴシック" panose="020B0600070205080204" pitchFamily="50" charset="-128"/>
              </a:rPr>
              <a:t> 70</a:t>
            </a:r>
            <a:r>
              <a:rPr lang="ja-JP" altLang="pl-PL" sz="2400" b="1" dirty="0" err="1">
                <a:latin typeface="ＭＳ Ｐゴシック" panose="020B0600070205080204" pitchFamily="50" charset="-128"/>
                <a:ea typeface="ＭＳ Ｐゴシック" panose="020B0600070205080204" pitchFamily="50" charset="-128"/>
              </a:rPr>
              <a:t>、</a:t>
            </a:r>
            <a:r>
              <a:rPr lang="pl-PL" altLang="ja-JP" sz="2400" b="1" dirty="0">
                <a:latin typeface="ＭＳ Ｐゴシック" panose="020B0600070205080204" pitchFamily="50" charset="-128"/>
                <a:ea typeface="ＭＳ Ｐゴシック" panose="020B0600070205080204" pitchFamily="50" charset="-128"/>
              </a:rPr>
              <a:t> 49 </a:t>
            </a:r>
            <a:r>
              <a:rPr lang="ja-JP" altLang="pl-PL" sz="2400" b="1" dirty="0">
                <a:latin typeface="ＭＳ Ｐゴシック" panose="020B0600070205080204" pitchFamily="50" charset="-128"/>
                <a:ea typeface="ＭＳ Ｐゴシック" panose="020B0600070205080204" pitchFamily="50" charset="-128"/>
              </a:rPr>
              <a:t>（</a:t>
            </a:r>
            <a:r>
              <a:rPr lang="pl-PL" altLang="ja-JP" sz="2400" b="1" dirty="0">
                <a:latin typeface="ＭＳ Ｐゴシック" panose="020B0600070205080204" pitchFamily="50" charset="-128"/>
                <a:ea typeface="ＭＳ Ｐゴシック" panose="020B0600070205080204" pitchFamily="50" charset="-128"/>
              </a:rPr>
              <a:t>2013</a:t>
            </a:r>
            <a:r>
              <a:rPr lang="ja-JP" altLang="pl-PL" dirty="0"/>
              <a:t>）</a:t>
            </a:r>
            <a:endParaRPr kumimoji="1" lang="ja-JP" altLang="en-US" dirty="0"/>
          </a:p>
        </p:txBody>
      </p:sp>
      <p:sp>
        <p:nvSpPr>
          <p:cNvPr id="4" name="スライド番号プレースホルダー 3"/>
          <p:cNvSpPr>
            <a:spLocks noGrp="1"/>
          </p:cNvSpPr>
          <p:nvPr>
            <p:ph type="sldNum" sz="quarter" idx="12"/>
          </p:nvPr>
        </p:nvSpPr>
        <p:spPr/>
        <p:txBody>
          <a:bodyPr/>
          <a:lstStyle/>
          <a:p>
            <a:fld id="{DC0F30EA-423F-449D-A3CC-24E3AB670461}" type="slidenum">
              <a:rPr kumimoji="1" lang="ja-JP" altLang="en-US" smtClean="0"/>
              <a:t>60</a:t>
            </a:fld>
            <a:endParaRPr kumimoji="1" lang="ja-JP" altLang="en-US"/>
          </a:p>
        </p:txBody>
      </p:sp>
      <p:sp>
        <p:nvSpPr>
          <p:cNvPr id="6" name="正方形/長方形 5"/>
          <p:cNvSpPr/>
          <p:nvPr/>
        </p:nvSpPr>
        <p:spPr>
          <a:xfrm>
            <a:off x="2258008" y="5542384"/>
            <a:ext cx="7361853" cy="7912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578498" y="5505060"/>
            <a:ext cx="11264622" cy="830997"/>
          </a:xfrm>
          <a:prstGeom prst="rect">
            <a:avLst/>
          </a:prstGeom>
          <a:noFill/>
        </p:spPr>
        <p:txBody>
          <a:bodyPr wrap="none" rtlCol="0">
            <a:spAutoFit/>
          </a:bodyPr>
          <a:lstStyle/>
          <a:p>
            <a:pPr lvl="0"/>
            <a:r>
              <a:rPr lang="ja-JP" altLang="ja-JP" sz="2400" b="1" dirty="0"/>
              <a:t>活性化ミクログリアに特異的に結合するトレーサーを用いた</a:t>
            </a:r>
            <a:r>
              <a:rPr lang="pl-PL" altLang="ja-JP" sz="2400" b="1" dirty="0">
                <a:highlight>
                  <a:srgbClr val="FFFF00"/>
                </a:highlight>
              </a:rPr>
              <a:t>PET</a:t>
            </a:r>
            <a:r>
              <a:rPr lang="ja-JP" altLang="ja-JP" sz="2400" b="1" dirty="0">
                <a:highlight>
                  <a:srgbClr val="FFFF00"/>
                </a:highlight>
              </a:rPr>
              <a:t>検査</a:t>
            </a:r>
            <a:r>
              <a:rPr lang="ja-JP" altLang="ja-JP" sz="2400" b="1" dirty="0"/>
              <a:t>にて</a:t>
            </a:r>
          </a:p>
          <a:p>
            <a:pPr lvl="0"/>
            <a:r>
              <a:rPr lang="ja-JP" altLang="ja-JP" sz="2400" b="1" dirty="0">
                <a:solidFill>
                  <a:srgbClr val="FF0000"/>
                </a:solidFill>
              </a:rPr>
              <a:t>自閉症スペクトラム障害患者脳</a:t>
            </a:r>
            <a:r>
              <a:rPr lang="ja-JP" altLang="ja-JP" sz="2400" b="1" dirty="0"/>
              <a:t>における</a:t>
            </a:r>
            <a:r>
              <a:rPr lang="ja-JP" altLang="ja-JP" sz="2400" b="1" dirty="0">
                <a:solidFill>
                  <a:srgbClr val="0E24F0"/>
                </a:solidFill>
              </a:rPr>
              <a:t>活性化ミクログリアの増加</a:t>
            </a:r>
            <a:r>
              <a:rPr lang="ja-JP" altLang="ja-JP" sz="2400" b="1" dirty="0"/>
              <a:t>が証明された</a:t>
            </a:r>
          </a:p>
        </p:txBody>
      </p:sp>
      <p:sp>
        <p:nvSpPr>
          <p:cNvPr id="5" name="日付プレースホルダー 4"/>
          <p:cNvSpPr>
            <a:spLocks noGrp="1"/>
          </p:cNvSpPr>
          <p:nvPr>
            <p:ph type="dt" sz="half" idx="10"/>
          </p:nvPr>
        </p:nvSpPr>
        <p:spPr/>
        <p:txBody>
          <a:bodyPr/>
          <a:lstStyle/>
          <a:p>
            <a:r>
              <a:rPr kumimoji="1" lang="en-US" altLang="ja-JP"/>
              <a:t>2022/12/5</a:t>
            </a:r>
            <a:r>
              <a:rPr kumimoji="1" lang="ja-JP" altLang="en-US"/>
              <a:t>十勝むつみのクリニック</a:t>
            </a:r>
          </a:p>
        </p:txBody>
      </p:sp>
    </p:spTree>
    <p:extLst>
      <p:ext uri="{BB962C8B-B14F-4D97-AF65-F5344CB8AC3E}">
        <p14:creationId xmlns:p14="http://schemas.microsoft.com/office/powerpoint/2010/main" val="4659758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249136" y="365329"/>
            <a:ext cx="9862457" cy="646331"/>
          </a:xfrm>
          <a:prstGeom prst="rect">
            <a:avLst/>
          </a:prstGeom>
          <a:noFill/>
        </p:spPr>
        <p:txBody>
          <a:bodyPr wrap="square" rtlCol="0">
            <a:spAutoFit/>
          </a:bodyPr>
          <a:lstStyle/>
          <a:p>
            <a:r>
              <a:rPr lang="ja-JP" altLang="en-US" sz="3600" dirty="0">
                <a:latin typeface="ＭＳ Ｐゴシック" panose="020B0600070205080204" pitchFamily="50" charset="-128"/>
                <a:ea typeface="ＭＳ Ｐゴシック" panose="020B0600070205080204" pitchFamily="50" charset="-128"/>
              </a:rPr>
              <a:t>脳内の炎症反応と臨床症状との相関（</a:t>
            </a:r>
            <a:r>
              <a:rPr lang="en-US" altLang="ja-JP" sz="3600" dirty="0">
                <a:highlight>
                  <a:srgbClr val="FFFF00"/>
                </a:highlight>
                <a:latin typeface="ＭＳ Ｐゴシック" panose="020B0600070205080204" pitchFamily="50" charset="-128"/>
                <a:ea typeface="ＭＳ Ｐゴシック" panose="020B0600070205080204" pitchFamily="50" charset="-128"/>
              </a:rPr>
              <a:t>PET</a:t>
            </a:r>
            <a:r>
              <a:rPr lang="ja-JP" altLang="en-US" sz="3600" dirty="0">
                <a:highlight>
                  <a:srgbClr val="FFFF00"/>
                </a:highlight>
                <a:latin typeface="ＭＳ Ｐゴシック" panose="020B0600070205080204" pitchFamily="50" charset="-128"/>
                <a:ea typeface="ＭＳ Ｐゴシック" panose="020B0600070205080204" pitchFamily="50" charset="-128"/>
              </a:rPr>
              <a:t>検査</a:t>
            </a:r>
            <a:r>
              <a:rPr lang="ja-JP" altLang="en-US" sz="3600" dirty="0">
                <a:latin typeface="ＭＳ Ｐゴシック" panose="020B0600070205080204" pitchFamily="50" charset="-128"/>
                <a:ea typeface="ＭＳ Ｐゴシック" panose="020B0600070205080204" pitchFamily="50" charset="-128"/>
              </a:rPr>
              <a:t>）</a:t>
            </a:r>
            <a:endParaRPr kumimoji="1" lang="ja-JP" altLang="en-US" sz="3600" dirty="0">
              <a:latin typeface="ＭＳ Ｐゴシック" panose="020B0600070205080204" pitchFamily="50" charset="-128"/>
              <a:ea typeface="ＭＳ Ｐゴシック" panose="020B0600070205080204" pitchFamily="50" charset="-128"/>
            </a:endParaRPr>
          </a:p>
        </p:txBody>
      </p:sp>
      <p:grpSp>
        <p:nvGrpSpPr>
          <p:cNvPr id="16" name="グループ化 15"/>
          <p:cNvGrpSpPr/>
          <p:nvPr/>
        </p:nvGrpSpPr>
        <p:grpSpPr>
          <a:xfrm>
            <a:off x="929094" y="1182188"/>
            <a:ext cx="10484576" cy="5563017"/>
            <a:chOff x="929094" y="1182188"/>
            <a:chExt cx="10484576" cy="5563017"/>
          </a:xfrm>
        </p:grpSpPr>
        <p:grpSp>
          <p:nvGrpSpPr>
            <p:cNvPr id="6" name="グループ化 5"/>
            <p:cNvGrpSpPr/>
            <p:nvPr/>
          </p:nvGrpSpPr>
          <p:grpSpPr>
            <a:xfrm>
              <a:off x="2452178" y="1182188"/>
              <a:ext cx="6881234" cy="4859081"/>
              <a:chOff x="3242480" y="812585"/>
              <a:chExt cx="4714261" cy="3171283"/>
            </a:xfrm>
          </p:grpSpPr>
          <p:pic>
            <p:nvPicPr>
              <p:cNvPr id="2" name="図 1"/>
              <p:cNvPicPr>
                <a:picLocks noChangeAspect="1"/>
              </p:cNvPicPr>
              <p:nvPr/>
            </p:nvPicPr>
            <p:blipFill>
              <a:blip r:embed="rId2"/>
              <a:stretch>
                <a:fillRect/>
              </a:stretch>
            </p:blipFill>
            <p:spPr>
              <a:xfrm>
                <a:off x="3242480" y="812585"/>
                <a:ext cx="4714261" cy="1209469"/>
              </a:xfrm>
              <a:prstGeom prst="rect">
                <a:avLst/>
              </a:prstGeom>
            </p:spPr>
          </p:pic>
          <p:pic>
            <p:nvPicPr>
              <p:cNvPr id="3" name="図 2"/>
              <p:cNvPicPr>
                <a:picLocks noChangeAspect="1"/>
              </p:cNvPicPr>
              <p:nvPr/>
            </p:nvPicPr>
            <p:blipFill>
              <a:blip r:embed="rId3"/>
              <a:stretch>
                <a:fillRect/>
              </a:stretch>
            </p:blipFill>
            <p:spPr>
              <a:xfrm>
                <a:off x="3425726" y="2465212"/>
                <a:ext cx="1160433" cy="1509563"/>
              </a:xfrm>
              <a:prstGeom prst="rect">
                <a:avLst/>
              </a:prstGeom>
            </p:spPr>
          </p:pic>
          <p:pic>
            <p:nvPicPr>
              <p:cNvPr id="4" name="図 3"/>
              <p:cNvPicPr>
                <a:picLocks noChangeAspect="1"/>
              </p:cNvPicPr>
              <p:nvPr/>
            </p:nvPicPr>
            <p:blipFill>
              <a:blip r:embed="rId4"/>
              <a:stretch>
                <a:fillRect/>
              </a:stretch>
            </p:blipFill>
            <p:spPr>
              <a:xfrm>
                <a:off x="4893834" y="2465212"/>
                <a:ext cx="1124170" cy="1518656"/>
              </a:xfrm>
              <a:prstGeom prst="rect">
                <a:avLst/>
              </a:prstGeom>
            </p:spPr>
          </p:pic>
          <p:pic>
            <p:nvPicPr>
              <p:cNvPr id="5" name="図 4"/>
              <p:cNvPicPr>
                <a:picLocks noChangeAspect="1"/>
              </p:cNvPicPr>
              <p:nvPr/>
            </p:nvPicPr>
            <p:blipFill>
              <a:blip r:embed="rId5"/>
              <a:stretch>
                <a:fillRect/>
              </a:stretch>
            </p:blipFill>
            <p:spPr>
              <a:xfrm>
                <a:off x="6469369" y="2465212"/>
                <a:ext cx="1160433" cy="1491375"/>
              </a:xfrm>
              <a:prstGeom prst="rect">
                <a:avLst/>
              </a:prstGeom>
            </p:spPr>
          </p:pic>
        </p:grpSp>
        <p:sp>
          <p:nvSpPr>
            <p:cNvPr id="8" name="テキスト ボックス 7"/>
            <p:cNvSpPr txBox="1"/>
            <p:nvPr/>
          </p:nvSpPr>
          <p:spPr>
            <a:xfrm>
              <a:off x="2221345" y="4188279"/>
              <a:ext cx="461665" cy="1015663"/>
            </a:xfrm>
            <a:prstGeom prst="rect">
              <a:avLst/>
            </a:prstGeom>
            <a:noFill/>
          </p:spPr>
          <p:txBody>
            <a:bodyPr vert="eaVert" wrap="none" rtlCol="0">
              <a:spAutoFit/>
            </a:bodyPr>
            <a:lstStyle/>
            <a:p>
              <a:r>
                <a:rPr lang="ja-JP" altLang="en-US" dirty="0">
                  <a:latin typeface="ＭＳ Ｐゴシック" panose="020B0600070205080204" pitchFamily="50" charset="-128"/>
                  <a:ea typeface="ＭＳ Ｐゴシック" panose="020B0600070205080204" pitchFamily="50" charset="-128"/>
                </a:rPr>
                <a:t>知覚</a:t>
              </a:r>
              <a:r>
                <a:rPr kumimoji="1" lang="ja-JP" altLang="en-US" dirty="0">
                  <a:latin typeface="ＭＳ Ｐゴシック" panose="020B0600070205080204" pitchFamily="50" charset="-128"/>
                  <a:ea typeface="ＭＳ Ｐゴシック" panose="020B0600070205080204" pitchFamily="50" charset="-128"/>
                </a:rPr>
                <a:t>指数</a:t>
              </a:r>
            </a:p>
          </p:txBody>
        </p:sp>
        <p:sp>
          <p:nvSpPr>
            <p:cNvPr id="9" name="テキスト ボックス 8"/>
            <p:cNvSpPr txBox="1"/>
            <p:nvPr/>
          </p:nvSpPr>
          <p:spPr>
            <a:xfrm>
              <a:off x="4398489" y="4226380"/>
              <a:ext cx="461665" cy="998030"/>
            </a:xfrm>
            <a:prstGeom prst="rect">
              <a:avLst/>
            </a:prstGeom>
            <a:noFill/>
          </p:spPr>
          <p:txBody>
            <a:bodyPr vert="eaVert" wrap="none" rtlCol="0">
              <a:spAutoFit/>
            </a:bodyPr>
            <a:lstStyle/>
            <a:p>
              <a:r>
                <a:rPr lang="ja-JP" altLang="en-US" dirty="0">
                  <a:latin typeface="ＭＳ Ｐゴシック" panose="020B0600070205080204" pitchFamily="50" charset="-128"/>
                  <a:ea typeface="ＭＳ Ｐゴシック" panose="020B0600070205080204" pitchFamily="50" charset="-128"/>
                </a:rPr>
                <a:t>痛み</a:t>
              </a:r>
              <a:r>
                <a:rPr kumimoji="1" lang="ja-JP" altLang="en-US" dirty="0">
                  <a:latin typeface="ＭＳ Ｐゴシック" panose="020B0600070205080204" pitchFamily="50" charset="-128"/>
                  <a:ea typeface="ＭＳ Ｐゴシック" panose="020B0600070205080204" pitchFamily="50" charset="-128"/>
                </a:rPr>
                <a:t>指数</a:t>
              </a:r>
            </a:p>
          </p:txBody>
        </p:sp>
        <p:sp>
          <p:nvSpPr>
            <p:cNvPr id="10" name="テキスト ボックス 9"/>
            <p:cNvSpPr txBox="1"/>
            <p:nvPr/>
          </p:nvSpPr>
          <p:spPr>
            <a:xfrm>
              <a:off x="6738922" y="4239987"/>
              <a:ext cx="461665" cy="1015663"/>
            </a:xfrm>
            <a:prstGeom prst="rect">
              <a:avLst/>
            </a:prstGeom>
            <a:noFill/>
          </p:spPr>
          <p:txBody>
            <a:bodyPr vert="eaVert" wrap="none" rtlCol="0">
              <a:spAutoFit/>
            </a:bodyPr>
            <a:lstStyle/>
            <a:p>
              <a:r>
                <a:rPr lang="ja-JP" altLang="en-US" dirty="0">
                  <a:latin typeface="ＭＳ Ｐゴシック" panose="020B0600070205080204" pitchFamily="50" charset="-128"/>
                  <a:ea typeface="ＭＳ Ｐゴシック" panose="020B0600070205080204" pitchFamily="50" charset="-128"/>
                </a:rPr>
                <a:t>記憶</a:t>
              </a:r>
              <a:r>
                <a:rPr kumimoji="1" lang="ja-JP" altLang="en-US" dirty="0">
                  <a:latin typeface="ＭＳ Ｐゴシック" panose="020B0600070205080204" pitchFamily="50" charset="-128"/>
                  <a:ea typeface="ＭＳ Ｐゴシック" panose="020B0600070205080204" pitchFamily="50" charset="-128"/>
                </a:rPr>
                <a:t>指数</a:t>
              </a:r>
            </a:p>
          </p:txBody>
        </p:sp>
        <p:sp>
          <p:nvSpPr>
            <p:cNvPr id="11" name="テキスト ボックス 10"/>
            <p:cNvSpPr txBox="1"/>
            <p:nvPr/>
          </p:nvSpPr>
          <p:spPr>
            <a:xfrm flipH="1">
              <a:off x="929094" y="5914208"/>
              <a:ext cx="10484576" cy="830997"/>
            </a:xfrm>
            <a:prstGeom prst="rect">
              <a:avLst/>
            </a:prstGeom>
            <a:noFill/>
          </p:spPr>
          <p:txBody>
            <a:bodyPr wrap="square" rtlCol="0">
              <a:spAutoFit/>
            </a:bodyPr>
            <a:lstStyle/>
            <a:p>
              <a:pPr lvl="0"/>
              <a:r>
                <a:rPr lang="en-US" altLang="ja-JP" sz="2400" dirty="0" err="1">
                  <a:latin typeface="ＭＳ Ｐゴシック" panose="020B0600070205080204" pitchFamily="50" charset="-128"/>
                  <a:ea typeface="ＭＳ Ｐゴシック" panose="020B0600070205080204" pitchFamily="50" charset="-128"/>
                </a:rPr>
                <a:t>Nakatomi</a:t>
              </a:r>
              <a:r>
                <a:rPr lang="en-US" altLang="ja-JP" sz="2400" dirty="0">
                  <a:latin typeface="ＭＳ Ｐゴシック" panose="020B0600070205080204" pitchFamily="50" charset="-128"/>
                  <a:ea typeface="ＭＳ Ｐゴシック" panose="020B0600070205080204" pitchFamily="50" charset="-128"/>
                </a:rPr>
                <a:t> Y, et al: </a:t>
              </a:r>
              <a:r>
                <a:rPr lang="en-US" altLang="ja-JP" sz="2400" dirty="0" err="1">
                  <a:latin typeface="ＭＳ Ｐゴシック" panose="020B0600070205080204" pitchFamily="50" charset="-128"/>
                  <a:ea typeface="ＭＳ Ｐゴシック" panose="020B0600070205080204" pitchFamily="50" charset="-128"/>
                </a:rPr>
                <a:t>Neuroinflammation</a:t>
              </a:r>
              <a:r>
                <a:rPr lang="en-US" altLang="ja-JP" sz="2400" dirty="0">
                  <a:latin typeface="ＭＳ Ｐゴシック" panose="020B0600070205080204" pitchFamily="50" charset="-128"/>
                  <a:ea typeface="ＭＳ Ｐゴシック" panose="020B0600070205080204" pitchFamily="50" charset="-128"/>
                </a:rPr>
                <a:t> in Patients with </a:t>
              </a:r>
              <a:r>
                <a:rPr lang="en-US" altLang="ja-JP" sz="2400" dirty="0" err="1">
                  <a:latin typeface="ＭＳ Ｐゴシック" panose="020B0600070205080204" pitchFamily="50" charset="-128"/>
                  <a:ea typeface="ＭＳ Ｐゴシック" panose="020B0600070205080204" pitchFamily="50" charset="-128"/>
                </a:rPr>
                <a:t>Chrnic</a:t>
              </a:r>
              <a:r>
                <a:rPr lang="en-US" altLang="ja-JP" sz="2400" dirty="0">
                  <a:latin typeface="ＭＳ Ｐゴシック" panose="020B0600070205080204" pitchFamily="50" charset="-128"/>
                  <a:ea typeface="ＭＳ Ｐゴシック" panose="020B0600070205080204" pitchFamily="50" charset="-128"/>
                </a:rPr>
                <a:t> Fatigue Syndrome</a:t>
              </a:r>
            </a:p>
            <a:p>
              <a:pPr lvl="0"/>
              <a:r>
                <a:rPr lang="en-US" altLang="ja-JP" sz="2400" dirty="0">
                  <a:latin typeface="ＭＳ Ｐゴシック" panose="020B0600070205080204" pitchFamily="50" charset="-128"/>
                  <a:ea typeface="ＭＳ Ｐゴシック" panose="020B0600070205080204" pitchFamily="50" charset="-128"/>
                </a:rPr>
                <a:t>/</a:t>
              </a:r>
              <a:r>
                <a:rPr lang="en-US" altLang="ja-JP" sz="2400" dirty="0" err="1">
                  <a:latin typeface="ＭＳ Ｐゴシック" panose="020B0600070205080204" pitchFamily="50" charset="-128"/>
                  <a:ea typeface="ＭＳ Ｐゴシック" panose="020B0600070205080204" pitchFamily="50" charset="-128"/>
                </a:rPr>
                <a:t>Myalgic</a:t>
              </a:r>
              <a:r>
                <a:rPr lang="en-US" altLang="ja-JP" sz="2400" dirty="0">
                  <a:latin typeface="ＭＳ Ｐゴシック" panose="020B0600070205080204" pitchFamily="50" charset="-128"/>
                  <a:ea typeface="ＭＳ Ｐゴシック" panose="020B0600070205080204" pitchFamily="50" charset="-128"/>
                </a:rPr>
                <a:t> Encephalomyelitis: J </a:t>
              </a:r>
              <a:r>
                <a:rPr lang="en-US" altLang="ja-JP" sz="2400" dirty="0" err="1">
                  <a:latin typeface="ＭＳ Ｐゴシック" panose="020B0600070205080204" pitchFamily="50" charset="-128"/>
                  <a:ea typeface="ＭＳ Ｐゴシック" panose="020B0600070205080204" pitchFamily="50" charset="-128"/>
                </a:rPr>
                <a:t>Nucl</a:t>
              </a:r>
              <a:r>
                <a:rPr lang="en-US" altLang="ja-JP" sz="2400" dirty="0">
                  <a:latin typeface="ＭＳ Ｐゴシック" panose="020B0600070205080204" pitchFamily="50" charset="-128"/>
                  <a:ea typeface="ＭＳ Ｐゴシック" panose="020B0600070205080204" pitchFamily="50" charset="-128"/>
                </a:rPr>
                <a:t> Med. 2014;55(6) 945-50</a:t>
              </a:r>
              <a:endParaRPr lang="ja-JP" altLang="ja-JP" sz="2400" dirty="0">
                <a:latin typeface="ＭＳ Ｐゴシック" panose="020B0600070205080204" pitchFamily="50" charset="-128"/>
                <a:ea typeface="ＭＳ Ｐゴシック" panose="020B0600070205080204" pitchFamily="50" charset="-128"/>
              </a:endParaRPr>
            </a:p>
          </p:txBody>
        </p:sp>
        <p:sp>
          <p:nvSpPr>
            <p:cNvPr id="12" name="テキスト ボックス 11"/>
            <p:cNvSpPr txBox="1"/>
            <p:nvPr/>
          </p:nvSpPr>
          <p:spPr>
            <a:xfrm>
              <a:off x="2902216" y="3092301"/>
              <a:ext cx="1171763" cy="461666"/>
            </a:xfrm>
            <a:prstGeom prst="rect">
              <a:avLst/>
            </a:prstGeom>
            <a:noFill/>
          </p:spPr>
          <p:txBody>
            <a:bodyPr wrap="square" rtlCol="0">
              <a:spAutoFit/>
            </a:bodyPr>
            <a:lstStyle/>
            <a:p>
              <a:r>
                <a:rPr kumimoji="1" lang="ja-JP" altLang="en-US" sz="2400" dirty="0">
                  <a:latin typeface="ＭＳ Ｐゴシック" panose="020B0600070205080204" pitchFamily="50" charset="-128"/>
                  <a:ea typeface="ＭＳ Ｐゴシック" panose="020B0600070205080204" pitchFamily="50" charset="-128"/>
                </a:rPr>
                <a:t>扁桃体</a:t>
              </a:r>
            </a:p>
          </p:txBody>
        </p:sp>
        <p:sp>
          <p:nvSpPr>
            <p:cNvPr id="13" name="テキスト ボックス 12"/>
            <p:cNvSpPr txBox="1"/>
            <p:nvPr/>
          </p:nvSpPr>
          <p:spPr>
            <a:xfrm>
              <a:off x="5235254" y="3110761"/>
              <a:ext cx="1171763" cy="461666"/>
            </a:xfrm>
            <a:prstGeom prst="rect">
              <a:avLst/>
            </a:prstGeom>
            <a:noFill/>
          </p:spPr>
          <p:txBody>
            <a:bodyPr wrap="square" rtlCol="0">
              <a:spAutoFit/>
            </a:bodyPr>
            <a:lstStyle/>
            <a:p>
              <a:r>
                <a:rPr lang="ja-JP" altLang="en-US" sz="2400" dirty="0">
                  <a:latin typeface="ＭＳ Ｐゴシック" panose="020B0600070205080204" pitchFamily="50" charset="-128"/>
                  <a:ea typeface="ＭＳ Ｐゴシック" panose="020B0600070205080204" pitchFamily="50" charset="-128"/>
                </a:rPr>
                <a:t>視　床</a:t>
              </a:r>
              <a:endParaRPr kumimoji="1" lang="ja-JP" altLang="en-US" sz="2400" dirty="0">
                <a:latin typeface="ＭＳ Ｐゴシック" panose="020B0600070205080204" pitchFamily="50" charset="-128"/>
                <a:ea typeface="ＭＳ Ｐゴシック" panose="020B0600070205080204" pitchFamily="50" charset="-128"/>
              </a:endParaRPr>
            </a:p>
          </p:txBody>
        </p:sp>
        <p:sp>
          <p:nvSpPr>
            <p:cNvPr id="14" name="テキスト ボックス 13"/>
            <p:cNvSpPr txBox="1"/>
            <p:nvPr/>
          </p:nvSpPr>
          <p:spPr>
            <a:xfrm>
              <a:off x="7568293" y="3127680"/>
              <a:ext cx="1039591" cy="461666"/>
            </a:xfrm>
            <a:prstGeom prst="rect">
              <a:avLst/>
            </a:prstGeom>
            <a:noFill/>
          </p:spPr>
          <p:txBody>
            <a:bodyPr wrap="square" rtlCol="0">
              <a:spAutoFit/>
            </a:bodyPr>
            <a:lstStyle/>
            <a:p>
              <a:r>
                <a:rPr lang="ja-JP" altLang="en-US" sz="2400" dirty="0">
                  <a:latin typeface="ＭＳ Ｐゴシック" panose="020B0600070205080204" pitchFamily="50" charset="-128"/>
                  <a:ea typeface="ＭＳ Ｐゴシック" panose="020B0600070205080204" pitchFamily="50" charset="-128"/>
                </a:rPr>
                <a:t>海　馬</a:t>
              </a:r>
              <a:endParaRPr kumimoji="1" lang="ja-JP" altLang="en-US" sz="2400" dirty="0">
                <a:latin typeface="ＭＳ Ｐゴシック" panose="020B0600070205080204" pitchFamily="50" charset="-128"/>
                <a:ea typeface="ＭＳ Ｐゴシック" panose="020B0600070205080204" pitchFamily="50" charset="-128"/>
              </a:endParaRPr>
            </a:p>
          </p:txBody>
        </p:sp>
      </p:grpSp>
      <p:sp>
        <p:nvSpPr>
          <p:cNvPr id="15" name="スライド番号プレースホルダー 14"/>
          <p:cNvSpPr>
            <a:spLocks noGrp="1"/>
          </p:cNvSpPr>
          <p:nvPr>
            <p:ph type="sldNum" sz="quarter" idx="12"/>
          </p:nvPr>
        </p:nvSpPr>
        <p:spPr/>
        <p:txBody>
          <a:bodyPr/>
          <a:lstStyle/>
          <a:p>
            <a:fld id="{DC0F30EA-423F-449D-A3CC-24E3AB670461}" type="slidenum">
              <a:rPr kumimoji="1" lang="ja-JP" altLang="en-US" smtClean="0"/>
              <a:t>61</a:t>
            </a:fld>
            <a:endParaRPr kumimoji="1" lang="ja-JP" altLang="en-US" dirty="0"/>
          </a:p>
        </p:txBody>
      </p:sp>
      <p:sp>
        <p:nvSpPr>
          <p:cNvPr id="17" name="テキスト ボックス 16"/>
          <p:cNvSpPr txBox="1"/>
          <p:nvPr/>
        </p:nvSpPr>
        <p:spPr>
          <a:xfrm>
            <a:off x="9059651" y="1551214"/>
            <a:ext cx="1292662" cy="4139916"/>
          </a:xfrm>
          <a:prstGeom prst="rect">
            <a:avLst/>
          </a:prstGeom>
          <a:noFill/>
        </p:spPr>
        <p:txBody>
          <a:bodyPr vert="eaVert" wrap="none" rtlCol="0">
            <a:spAutoFit/>
          </a:bodyPr>
          <a:lstStyle/>
          <a:p>
            <a:r>
              <a:rPr lang="ja-JP" altLang="ja-JP" sz="2400" b="1" dirty="0">
                <a:solidFill>
                  <a:srgbClr val="FF0000"/>
                </a:solidFill>
                <a:latin typeface="ＭＳ Ｐゴシック" panose="020B0600070205080204" pitchFamily="50" charset="-128"/>
                <a:ea typeface="ＭＳ Ｐゴシック" panose="020B0600070205080204" pitchFamily="50" charset="-128"/>
              </a:rPr>
              <a:t>活性化ミクロ</a:t>
            </a:r>
            <a:r>
              <a:rPr lang="ja-JP" altLang="en-US" sz="2400" b="1" dirty="0">
                <a:solidFill>
                  <a:srgbClr val="FF0000"/>
                </a:solidFill>
                <a:latin typeface="ＭＳ Ｐゴシック" panose="020B0600070205080204" pitchFamily="50" charset="-128"/>
                <a:ea typeface="ＭＳ Ｐゴシック" panose="020B0600070205080204" pitchFamily="50" charset="-128"/>
              </a:rPr>
              <a:t>グ</a:t>
            </a:r>
            <a:r>
              <a:rPr lang="ja-JP" altLang="ja-JP" sz="2400" b="1" dirty="0">
                <a:solidFill>
                  <a:srgbClr val="FF0000"/>
                </a:solidFill>
                <a:latin typeface="ＭＳ Ｐゴシック" panose="020B0600070205080204" pitchFamily="50" charset="-128"/>
                <a:ea typeface="ＭＳ Ｐゴシック" panose="020B0600070205080204" pitchFamily="50" charset="-128"/>
              </a:rPr>
              <a:t>リア</a:t>
            </a:r>
            <a:r>
              <a:rPr lang="ja-JP" altLang="ja-JP" sz="2400" b="1" dirty="0">
                <a:latin typeface="ＭＳ Ｐゴシック" panose="020B0600070205080204" pitchFamily="50" charset="-128"/>
                <a:ea typeface="ＭＳ Ｐゴシック" panose="020B0600070205080204" pitchFamily="50" charset="-128"/>
              </a:rPr>
              <a:t>に発現する</a:t>
            </a:r>
            <a:endParaRPr lang="en-US" altLang="ja-JP" sz="2400" b="1" dirty="0">
              <a:latin typeface="ＭＳ Ｐゴシック" panose="020B0600070205080204" pitchFamily="50" charset="-128"/>
              <a:ea typeface="ＭＳ Ｐゴシック" panose="020B0600070205080204" pitchFamily="50" charset="-128"/>
            </a:endParaRPr>
          </a:p>
          <a:p>
            <a:r>
              <a:rPr lang="ja-JP" altLang="ja-JP" sz="2400" b="1" dirty="0">
                <a:latin typeface="ＭＳ Ｐゴシック" panose="020B0600070205080204" pitchFamily="50" charset="-128"/>
                <a:ea typeface="ＭＳ Ｐゴシック" panose="020B0600070205080204" pitchFamily="50" charset="-128"/>
              </a:rPr>
              <a:t>タンパク質のリガンド</a:t>
            </a:r>
            <a:r>
              <a:rPr lang="ja-JP" altLang="en-US" sz="2400" b="1" dirty="0">
                <a:latin typeface="ＭＳ Ｐゴシック" panose="020B0600070205080204" pitchFamily="50" charset="-128"/>
                <a:ea typeface="ＭＳ Ｐゴシック" panose="020B0600070205080204" pitchFamily="50" charset="-128"/>
              </a:rPr>
              <a:t>量</a:t>
            </a:r>
          </a:p>
          <a:p>
            <a:endParaRPr kumimoji="1" lang="ja-JP" altLang="en-US" sz="2400" dirty="0"/>
          </a:p>
        </p:txBody>
      </p:sp>
      <p:sp>
        <p:nvSpPr>
          <p:cNvPr id="18" name="日付プレースホルダー 17"/>
          <p:cNvSpPr>
            <a:spLocks noGrp="1"/>
          </p:cNvSpPr>
          <p:nvPr>
            <p:ph type="dt" sz="half" idx="10"/>
          </p:nvPr>
        </p:nvSpPr>
        <p:spPr/>
        <p:txBody>
          <a:bodyPr/>
          <a:lstStyle/>
          <a:p>
            <a:r>
              <a:rPr kumimoji="1" lang="en-US" altLang="ja-JP"/>
              <a:t>2022/12/5</a:t>
            </a:r>
            <a:r>
              <a:rPr kumimoji="1" lang="ja-JP" altLang="en-US"/>
              <a:t>十勝むつみのクリニック</a:t>
            </a:r>
          </a:p>
        </p:txBody>
      </p:sp>
    </p:spTree>
    <p:extLst>
      <p:ext uri="{BB962C8B-B14F-4D97-AF65-F5344CB8AC3E}">
        <p14:creationId xmlns:p14="http://schemas.microsoft.com/office/powerpoint/2010/main" val="10128050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慢性疲労症候群/筋痛性脳脊髄炎の患者における脳内炎症の図">
            <a:extLst>
              <a:ext uri="{FF2B5EF4-FFF2-40B4-BE49-F238E27FC236}">
                <a16:creationId xmlns:a16="http://schemas.microsoft.com/office/drawing/2014/main" id="{9C281385-11F5-DAE0-8740-B6BB7BFA45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2895" y="1628645"/>
            <a:ext cx="9966210" cy="4622486"/>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a:extLst>
              <a:ext uri="{FF2B5EF4-FFF2-40B4-BE49-F238E27FC236}">
                <a16:creationId xmlns:a16="http://schemas.microsoft.com/office/drawing/2014/main" id="{6F65ABF4-1811-6AEC-251F-B275817EBF39}"/>
              </a:ext>
            </a:extLst>
          </p:cNvPr>
          <p:cNvSpPr txBox="1"/>
          <p:nvPr/>
        </p:nvSpPr>
        <p:spPr>
          <a:xfrm>
            <a:off x="1557081" y="6341165"/>
            <a:ext cx="9412406" cy="369332"/>
          </a:xfrm>
          <a:prstGeom prst="rect">
            <a:avLst/>
          </a:prstGeom>
          <a:noFill/>
        </p:spPr>
        <p:txBody>
          <a:bodyPr wrap="square">
            <a:spAutoFit/>
          </a:bodyPr>
          <a:lstStyle/>
          <a:p>
            <a:r>
              <a:rPr lang="ja-JP" altLang="en-US" dirty="0"/>
              <a:t>https://www.riken.jp/medialibrary/riken/pr/press/2014/20140404_1/jp/fig1.jpg</a:t>
            </a:r>
          </a:p>
        </p:txBody>
      </p:sp>
      <p:sp>
        <p:nvSpPr>
          <p:cNvPr id="11" name="テキスト ボックス 10">
            <a:extLst>
              <a:ext uri="{FF2B5EF4-FFF2-40B4-BE49-F238E27FC236}">
                <a16:creationId xmlns:a16="http://schemas.microsoft.com/office/drawing/2014/main" id="{5CC4F537-D8A5-D07E-E1E2-EB135E844EB3}"/>
              </a:ext>
            </a:extLst>
          </p:cNvPr>
          <p:cNvSpPr txBox="1"/>
          <p:nvPr/>
        </p:nvSpPr>
        <p:spPr>
          <a:xfrm>
            <a:off x="428839" y="122839"/>
            <a:ext cx="11334321" cy="1415772"/>
          </a:xfrm>
          <a:prstGeom prst="rect">
            <a:avLst/>
          </a:prstGeom>
          <a:noFill/>
        </p:spPr>
        <p:txBody>
          <a:bodyPr wrap="none" rtlCol="0">
            <a:spAutoFit/>
          </a:bodyPr>
          <a:lstStyle/>
          <a:p>
            <a:pPr algn="l"/>
            <a:r>
              <a:rPr lang="ja-JP" altLang="en-US" sz="3200" b="1" i="0" dirty="0">
                <a:solidFill>
                  <a:srgbClr val="000000"/>
                </a:solidFill>
                <a:effectLst/>
                <a:latin typeface="メイリオ" panose="020B0604030504040204" pitchFamily="50" charset="-128"/>
                <a:ea typeface="メイリオ" panose="020B0604030504040204" pitchFamily="50" charset="-128"/>
              </a:rPr>
              <a:t>慢性疲労症候群</a:t>
            </a:r>
            <a:r>
              <a:rPr lang="en-US" altLang="ja-JP" sz="3200" b="1" i="0" dirty="0">
                <a:solidFill>
                  <a:srgbClr val="000000"/>
                </a:solidFill>
                <a:effectLst/>
                <a:latin typeface="メイリオ" panose="020B0604030504040204" pitchFamily="50" charset="-128"/>
                <a:ea typeface="メイリオ" panose="020B0604030504040204" pitchFamily="50" charset="-128"/>
              </a:rPr>
              <a:t>/</a:t>
            </a:r>
            <a:r>
              <a:rPr lang="ja-JP" altLang="en-US" sz="3200" b="1" i="0" dirty="0">
                <a:solidFill>
                  <a:srgbClr val="000000"/>
                </a:solidFill>
                <a:effectLst/>
                <a:latin typeface="メイリオ" panose="020B0604030504040204" pitchFamily="50" charset="-128"/>
                <a:ea typeface="メイリオ" panose="020B0604030504040204" pitchFamily="50" charset="-128"/>
              </a:rPr>
              <a:t>筋痛性脳脊髄炎の患者における脳内炎症</a:t>
            </a:r>
            <a:endParaRPr lang="en-US" altLang="ja-JP" sz="3200" b="1" i="0" dirty="0">
              <a:solidFill>
                <a:srgbClr val="000000"/>
              </a:solidFill>
              <a:effectLst/>
              <a:latin typeface="メイリオ" panose="020B0604030504040204" pitchFamily="50" charset="-128"/>
              <a:ea typeface="メイリオ" panose="020B0604030504040204" pitchFamily="50" charset="-128"/>
            </a:endParaRPr>
          </a:p>
          <a:p>
            <a:pPr algn="l"/>
            <a:r>
              <a:rPr lang="en-US" altLang="ja-JP" b="1" i="0" dirty="0">
                <a:solidFill>
                  <a:srgbClr val="000000"/>
                </a:solidFill>
                <a:effectLst/>
                <a:latin typeface="メイリオ" panose="020B0604030504040204" pitchFamily="50" charset="-128"/>
                <a:ea typeface="メイリオ" panose="020B0604030504040204" pitchFamily="50" charset="-128"/>
              </a:rPr>
              <a:t>TSPO</a:t>
            </a:r>
            <a:r>
              <a:rPr lang="ja-JP" altLang="en-US" dirty="0">
                <a:solidFill>
                  <a:srgbClr val="000000"/>
                </a:solidFill>
                <a:latin typeface="メイリオ" panose="020B0604030504040204" pitchFamily="50" charset="-128"/>
                <a:ea typeface="メイリオ" panose="020B0604030504040204" pitchFamily="50" charset="-128"/>
              </a:rPr>
              <a:t>：</a:t>
            </a:r>
            <a:r>
              <a:rPr lang="en-US" altLang="ja-JP" b="0" i="0" dirty="0">
                <a:solidFill>
                  <a:srgbClr val="000000"/>
                </a:solidFill>
                <a:effectLst/>
                <a:latin typeface="メイリオ" panose="020B0604030504040204" pitchFamily="50" charset="-128"/>
                <a:ea typeface="メイリオ" panose="020B0604030504040204" pitchFamily="50" charset="-128"/>
              </a:rPr>
              <a:t>18-kDa </a:t>
            </a:r>
            <a:r>
              <a:rPr lang="en-US" altLang="ja-JP" b="0" i="0" u="sng" dirty="0">
                <a:solidFill>
                  <a:srgbClr val="000000"/>
                </a:solidFill>
                <a:effectLst/>
                <a:latin typeface="メイリオ" panose="020B0604030504040204" pitchFamily="50" charset="-128"/>
                <a:ea typeface="メイリオ" panose="020B0604030504040204" pitchFamily="50" charset="-128"/>
              </a:rPr>
              <a:t>t</a:t>
            </a:r>
            <a:r>
              <a:rPr lang="en-US" altLang="ja-JP" b="0" i="0" dirty="0">
                <a:solidFill>
                  <a:srgbClr val="000000"/>
                </a:solidFill>
                <a:effectLst/>
                <a:latin typeface="メイリオ" panose="020B0604030504040204" pitchFamily="50" charset="-128"/>
                <a:ea typeface="メイリオ" panose="020B0604030504040204" pitchFamily="50" charset="-128"/>
              </a:rPr>
              <a:t>ran</a:t>
            </a:r>
            <a:r>
              <a:rPr lang="en-US" altLang="ja-JP" b="0" i="0" u="sng" dirty="0">
                <a:solidFill>
                  <a:srgbClr val="000000"/>
                </a:solidFill>
                <a:effectLst/>
                <a:latin typeface="メイリオ" panose="020B0604030504040204" pitchFamily="50" charset="-128"/>
                <a:ea typeface="メイリオ" panose="020B0604030504040204" pitchFamily="50" charset="-128"/>
              </a:rPr>
              <a:t>s</a:t>
            </a:r>
            <a:r>
              <a:rPr lang="en-US" altLang="ja-JP" b="0" i="0" dirty="0">
                <a:solidFill>
                  <a:srgbClr val="000000"/>
                </a:solidFill>
                <a:effectLst/>
                <a:latin typeface="メイリオ" panose="020B0604030504040204" pitchFamily="50" charset="-128"/>
                <a:ea typeface="メイリオ" panose="020B0604030504040204" pitchFamily="50" charset="-128"/>
              </a:rPr>
              <a:t>locator </a:t>
            </a:r>
            <a:r>
              <a:rPr lang="en-US" altLang="ja-JP" b="0" i="0" u="sng" dirty="0">
                <a:solidFill>
                  <a:srgbClr val="000000"/>
                </a:solidFill>
                <a:effectLst/>
                <a:latin typeface="メイリオ" panose="020B0604030504040204" pitchFamily="50" charset="-128"/>
                <a:ea typeface="メイリオ" panose="020B0604030504040204" pitchFamily="50" charset="-128"/>
              </a:rPr>
              <a:t>p</a:t>
            </a:r>
            <a:r>
              <a:rPr lang="en-US" altLang="ja-JP" b="0" i="0" dirty="0">
                <a:solidFill>
                  <a:srgbClr val="000000"/>
                </a:solidFill>
                <a:effectLst/>
                <a:latin typeface="メイリオ" panose="020B0604030504040204" pitchFamily="50" charset="-128"/>
                <a:ea typeface="メイリオ" panose="020B0604030504040204" pitchFamily="50" charset="-128"/>
              </a:rPr>
              <a:t>r</a:t>
            </a:r>
            <a:r>
              <a:rPr lang="en-US" altLang="ja-JP" b="0" i="0" u="sng" dirty="0">
                <a:solidFill>
                  <a:srgbClr val="000000"/>
                </a:solidFill>
                <a:effectLst/>
                <a:latin typeface="メイリオ" panose="020B0604030504040204" pitchFamily="50" charset="-128"/>
                <a:ea typeface="メイリオ" panose="020B0604030504040204" pitchFamily="50" charset="-128"/>
              </a:rPr>
              <a:t>o</a:t>
            </a:r>
            <a:r>
              <a:rPr lang="en-US" altLang="ja-JP" b="0" i="0" dirty="0">
                <a:solidFill>
                  <a:srgbClr val="000000"/>
                </a:solidFill>
                <a:effectLst/>
                <a:latin typeface="メイリオ" panose="020B0604030504040204" pitchFamily="50" charset="-128"/>
                <a:ea typeface="メイリオ" panose="020B0604030504040204" pitchFamily="50" charset="-128"/>
              </a:rPr>
              <a:t>tein</a:t>
            </a:r>
            <a:r>
              <a:rPr lang="ja-JP" altLang="en-US" b="0" i="0" dirty="0">
                <a:solidFill>
                  <a:srgbClr val="000000"/>
                </a:solidFill>
                <a:effectLst/>
                <a:latin typeface="メイリオ" panose="020B0604030504040204" pitchFamily="50" charset="-128"/>
                <a:ea typeface="メイリオ" panose="020B0604030504040204" pitchFamily="50" charset="-128"/>
              </a:rPr>
              <a:t>。活性化したマイクログリアやアストロサイトで多量に生産される。</a:t>
            </a:r>
          </a:p>
          <a:p>
            <a:pPr algn="l"/>
            <a:r>
              <a:rPr lang="en-US" altLang="ja-JP" b="1" i="0" baseline="30000" dirty="0">
                <a:solidFill>
                  <a:srgbClr val="000000"/>
                </a:solidFill>
                <a:effectLst/>
                <a:latin typeface="メイリオ" panose="020B0604030504040204" pitchFamily="50" charset="-128"/>
                <a:ea typeface="メイリオ" panose="020B0604030504040204" pitchFamily="50" charset="-128"/>
              </a:rPr>
              <a:t>11</a:t>
            </a:r>
            <a:r>
              <a:rPr lang="en-US" altLang="ja-JP" b="1" i="0" dirty="0">
                <a:solidFill>
                  <a:srgbClr val="000000"/>
                </a:solidFill>
                <a:effectLst/>
                <a:latin typeface="メイリオ" panose="020B0604030504040204" pitchFamily="50" charset="-128"/>
                <a:ea typeface="メイリオ" panose="020B0604030504040204" pitchFamily="50" charset="-128"/>
              </a:rPr>
              <a:t>C-(R)-PK11195</a:t>
            </a:r>
            <a:r>
              <a:rPr lang="ja-JP" altLang="en-US" dirty="0">
                <a:solidFill>
                  <a:srgbClr val="000000"/>
                </a:solidFill>
                <a:latin typeface="メイリオ" panose="020B0604030504040204" pitchFamily="50" charset="-128"/>
                <a:ea typeface="メイリオ" panose="020B0604030504040204" pitchFamily="50" charset="-128"/>
              </a:rPr>
              <a:t>：　</a:t>
            </a:r>
            <a:r>
              <a:rPr lang="en-US" altLang="ja-JP" b="0" i="0" dirty="0">
                <a:solidFill>
                  <a:srgbClr val="000000"/>
                </a:solidFill>
                <a:effectLst/>
                <a:highlight>
                  <a:srgbClr val="FFFF00"/>
                </a:highlight>
                <a:latin typeface="メイリオ" panose="020B0604030504040204" pitchFamily="50" charset="-128"/>
                <a:ea typeface="メイリオ" panose="020B0604030504040204" pitchFamily="50" charset="-128"/>
              </a:rPr>
              <a:t>TSPO</a:t>
            </a:r>
            <a:r>
              <a:rPr lang="ja-JP" altLang="en-US" b="0" i="0" dirty="0">
                <a:solidFill>
                  <a:srgbClr val="000000"/>
                </a:solidFill>
                <a:effectLst/>
                <a:highlight>
                  <a:srgbClr val="FFFF00"/>
                </a:highlight>
                <a:latin typeface="メイリオ" panose="020B0604030504040204" pitchFamily="50" charset="-128"/>
                <a:ea typeface="メイリオ" panose="020B0604030504040204" pitchFamily="50" charset="-128"/>
              </a:rPr>
              <a:t>と結合する</a:t>
            </a:r>
            <a:r>
              <a:rPr lang="en-US" altLang="ja-JP" b="0" i="0" dirty="0">
                <a:solidFill>
                  <a:srgbClr val="000000"/>
                </a:solidFill>
                <a:effectLst/>
                <a:highlight>
                  <a:srgbClr val="FFFF00"/>
                </a:highlight>
                <a:latin typeface="メイリオ" panose="020B0604030504040204" pitchFamily="50" charset="-128"/>
                <a:ea typeface="メイリオ" panose="020B0604030504040204" pitchFamily="50" charset="-128"/>
              </a:rPr>
              <a:t>PET</a:t>
            </a:r>
            <a:r>
              <a:rPr lang="ja-JP" altLang="en-US" b="0" i="0" dirty="0">
                <a:solidFill>
                  <a:srgbClr val="000000"/>
                </a:solidFill>
                <a:effectLst/>
                <a:highlight>
                  <a:srgbClr val="FFFF00"/>
                </a:highlight>
                <a:latin typeface="メイリオ" panose="020B0604030504040204" pitchFamily="50" charset="-128"/>
                <a:ea typeface="メイリオ" panose="020B0604030504040204" pitchFamily="50" charset="-128"/>
              </a:rPr>
              <a:t>プローブ</a:t>
            </a:r>
            <a:endParaRPr lang="en-US" altLang="ja-JP" b="0" i="0" dirty="0">
              <a:solidFill>
                <a:srgbClr val="000000"/>
              </a:solidFill>
              <a:effectLst/>
              <a:highlight>
                <a:srgbClr val="FFFF00"/>
              </a:highlight>
              <a:latin typeface="メイリオ" panose="020B0604030504040204" pitchFamily="50" charset="-128"/>
              <a:ea typeface="メイリオ" panose="020B0604030504040204" pitchFamily="50" charset="-128"/>
            </a:endParaRPr>
          </a:p>
          <a:p>
            <a:pPr algn="l"/>
            <a:r>
              <a:rPr lang="ja-JP" altLang="en-US" dirty="0">
                <a:solidFill>
                  <a:srgbClr val="000000"/>
                </a:solidFill>
                <a:latin typeface="メイリオ" panose="020B0604030504040204" pitchFamily="50" charset="-128"/>
                <a:ea typeface="メイリオ" panose="020B0604030504040204" pitchFamily="50" charset="-128"/>
              </a:rPr>
              <a:t>（</a:t>
            </a:r>
            <a:r>
              <a:rPr lang="ja-JP" altLang="en-US" b="0" i="0" dirty="0">
                <a:solidFill>
                  <a:srgbClr val="000000"/>
                </a:solidFill>
                <a:effectLst/>
                <a:latin typeface="メイリオ" panose="020B0604030504040204" pitchFamily="50" charset="-128"/>
                <a:ea typeface="メイリオ" panose="020B0604030504040204" pitchFamily="50" charset="-128"/>
              </a:rPr>
              <a:t>独立行政法人理化学研究所　ライフサイエンス技術基盤研究センター　２０１４年</a:t>
            </a:r>
            <a:r>
              <a:rPr lang="ja-JP" altLang="en-US" dirty="0">
                <a:solidFill>
                  <a:srgbClr val="000000"/>
                </a:solidFill>
                <a:latin typeface="メイリオ" panose="020B0604030504040204" pitchFamily="50" charset="-128"/>
                <a:ea typeface="メイリオ" panose="020B0604030504040204" pitchFamily="50" charset="-128"/>
              </a:rPr>
              <a:t>）</a:t>
            </a:r>
            <a:endParaRPr lang="ja-JP" altLang="en-US" b="0" i="0" dirty="0">
              <a:solidFill>
                <a:srgbClr val="000000"/>
              </a:solidFill>
              <a:effectLst/>
              <a:latin typeface="メイリオ" panose="020B0604030504040204" pitchFamily="50" charset="-128"/>
              <a:ea typeface="メイリオ" panose="020B0604030504040204" pitchFamily="50" charset="-128"/>
            </a:endParaRPr>
          </a:p>
        </p:txBody>
      </p:sp>
      <p:sp>
        <p:nvSpPr>
          <p:cNvPr id="2" name="日付プレースホルダー 1">
            <a:extLst>
              <a:ext uri="{FF2B5EF4-FFF2-40B4-BE49-F238E27FC236}">
                <a16:creationId xmlns:a16="http://schemas.microsoft.com/office/drawing/2014/main" id="{8A2820D7-D3CB-A633-8200-82A4FF5E2DC9}"/>
              </a:ext>
            </a:extLst>
          </p:cNvPr>
          <p:cNvSpPr>
            <a:spLocks noGrp="1"/>
          </p:cNvSpPr>
          <p:nvPr>
            <p:ph type="dt" sz="half" idx="10"/>
          </p:nvPr>
        </p:nvSpPr>
        <p:spPr/>
        <p:txBody>
          <a:bodyPr/>
          <a:lstStyle/>
          <a:p>
            <a:r>
              <a:rPr kumimoji="1" lang="en-US" altLang="ja-JP"/>
              <a:t>2022/12/5</a:t>
            </a:r>
            <a:r>
              <a:rPr kumimoji="1" lang="ja-JP" altLang="en-US"/>
              <a:t>十勝むつみのクリニック</a:t>
            </a:r>
          </a:p>
        </p:txBody>
      </p:sp>
      <p:sp>
        <p:nvSpPr>
          <p:cNvPr id="3" name="スライド番号プレースホルダー 2">
            <a:extLst>
              <a:ext uri="{FF2B5EF4-FFF2-40B4-BE49-F238E27FC236}">
                <a16:creationId xmlns:a16="http://schemas.microsoft.com/office/drawing/2014/main" id="{99FAEB48-4CC2-5DF5-5B7C-FB4596753864}"/>
              </a:ext>
            </a:extLst>
          </p:cNvPr>
          <p:cNvSpPr>
            <a:spLocks noGrp="1"/>
          </p:cNvSpPr>
          <p:nvPr>
            <p:ph type="sldNum" sz="quarter" idx="12"/>
          </p:nvPr>
        </p:nvSpPr>
        <p:spPr/>
        <p:txBody>
          <a:bodyPr/>
          <a:lstStyle/>
          <a:p>
            <a:fld id="{5AB4CEAA-A475-442B-8C24-E7BCA606E1D5}" type="slidenum">
              <a:rPr kumimoji="1" lang="ja-JP" altLang="en-US" smtClean="0"/>
              <a:t>62</a:t>
            </a:fld>
            <a:endParaRPr kumimoji="1" lang="ja-JP" altLang="en-US"/>
          </a:p>
        </p:txBody>
      </p:sp>
    </p:spTree>
    <p:extLst>
      <p:ext uri="{BB962C8B-B14F-4D97-AF65-F5344CB8AC3E}">
        <p14:creationId xmlns:p14="http://schemas.microsoft.com/office/powerpoint/2010/main" val="33180336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58E70909-AA54-413C-B4A4-65B2E83BDFAE}" type="slidenum">
              <a:rPr kumimoji="1" lang="ja-JP" altLang="en-US" smtClean="0"/>
              <a:t>63</a:t>
            </a:fld>
            <a:endParaRPr kumimoji="1" lang="ja-JP" altLang="en-US"/>
          </a:p>
        </p:txBody>
      </p:sp>
      <p:grpSp>
        <p:nvGrpSpPr>
          <p:cNvPr id="8" name="グループ化 7"/>
          <p:cNvGrpSpPr/>
          <p:nvPr/>
        </p:nvGrpSpPr>
        <p:grpSpPr>
          <a:xfrm>
            <a:off x="705394" y="958019"/>
            <a:ext cx="11299372" cy="4821647"/>
            <a:chOff x="705394" y="958019"/>
            <a:chExt cx="11299372" cy="4821647"/>
          </a:xfrm>
        </p:grpSpPr>
        <p:pic>
          <p:nvPicPr>
            <p:cNvPr id="2" name="図 1"/>
            <p:cNvPicPr>
              <a:picLocks noChangeAspect="1"/>
            </p:cNvPicPr>
            <p:nvPr/>
          </p:nvPicPr>
          <p:blipFill>
            <a:blip r:embed="rId2"/>
            <a:stretch>
              <a:fillRect/>
            </a:stretch>
          </p:blipFill>
          <p:spPr>
            <a:xfrm>
              <a:off x="705394" y="958019"/>
              <a:ext cx="5917475" cy="4821646"/>
            </a:xfrm>
            <a:prstGeom prst="rect">
              <a:avLst/>
            </a:prstGeom>
          </p:spPr>
        </p:pic>
        <p:pic>
          <p:nvPicPr>
            <p:cNvPr id="3" name="図 2"/>
            <p:cNvPicPr>
              <a:picLocks noChangeAspect="1"/>
            </p:cNvPicPr>
            <p:nvPr/>
          </p:nvPicPr>
          <p:blipFill>
            <a:blip r:embed="rId3"/>
            <a:stretch>
              <a:fillRect/>
            </a:stretch>
          </p:blipFill>
          <p:spPr>
            <a:xfrm>
              <a:off x="6520861" y="1267098"/>
              <a:ext cx="5483905" cy="4512568"/>
            </a:xfrm>
            <a:prstGeom prst="rect">
              <a:avLst/>
            </a:prstGeom>
          </p:spPr>
        </p:pic>
      </p:grpSp>
      <p:sp>
        <p:nvSpPr>
          <p:cNvPr id="5" name="テキスト ボックス 4"/>
          <p:cNvSpPr txBox="1"/>
          <p:nvPr/>
        </p:nvSpPr>
        <p:spPr>
          <a:xfrm>
            <a:off x="1018898" y="6192528"/>
            <a:ext cx="10636245" cy="461665"/>
          </a:xfrm>
          <a:prstGeom prst="rect">
            <a:avLst/>
          </a:prstGeom>
          <a:noFill/>
        </p:spPr>
        <p:txBody>
          <a:bodyPr wrap="none" rtlCol="0">
            <a:spAutoFit/>
          </a:bodyPr>
          <a:lstStyle/>
          <a:p>
            <a:r>
              <a:rPr lang="en-US" altLang="ja-JP" sz="2400" dirty="0">
                <a:solidFill>
                  <a:srgbClr val="2608A8"/>
                </a:solidFill>
                <a:latin typeface="ＭＳ Ｐゴシック" panose="020B0600070205080204" pitchFamily="50" charset="-128"/>
                <a:ea typeface="ＭＳ Ｐゴシック" panose="020B0600070205080204" pitchFamily="50" charset="-128"/>
              </a:rPr>
              <a:t>Michael </a:t>
            </a:r>
            <a:r>
              <a:rPr lang="ja-JP" altLang="ja-JP" sz="2400" dirty="0">
                <a:solidFill>
                  <a:srgbClr val="2608A8"/>
                </a:solidFill>
                <a:latin typeface="ＭＳ Ｐゴシック" panose="020B0600070205080204" pitchFamily="50" charset="-128"/>
                <a:ea typeface="ＭＳ Ｐゴシック" panose="020B0600070205080204" pitchFamily="50" charset="-128"/>
              </a:rPr>
              <a:t>Ｂ</a:t>
            </a:r>
            <a:r>
              <a:rPr lang="en-US" altLang="ja-JP" sz="2400" dirty="0">
                <a:solidFill>
                  <a:srgbClr val="2608A8"/>
                </a:solidFill>
                <a:latin typeface="ＭＳ Ｐゴシック" panose="020B0600070205080204" pitchFamily="50" charset="-128"/>
                <a:ea typeface="ＭＳ Ｐゴシック" panose="020B0600070205080204" pitchFamily="50" charset="-128"/>
              </a:rPr>
              <a:t>, Van </a:t>
            </a:r>
            <a:r>
              <a:rPr lang="en-US" altLang="ja-JP" sz="2400" dirty="0" err="1">
                <a:solidFill>
                  <a:srgbClr val="2608A8"/>
                </a:solidFill>
                <a:latin typeface="ＭＳ Ｐゴシック" panose="020B0600070205080204" pitchFamily="50" charset="-128"/>
                <a:ea typeface="ＭＳ Ｐゴシック" panose="020B0600070205080204" pitchFamily="50" charset="-128"/>
              </a:rPr>
              <a:t>Elzakker</a:t>
            </a:r>
            <a:r>
              <a:rPr lang="en-US" altLang="ja-JP" sz="2400" dirty="0">
                <a:solidFill>
                  <a:srgbClr val="2608A8"/>
                </a:solidFill>
                <a:latin typeface="ＭＳ Ｐゴシック" panose="020B0600070205080204" pitchFamily="50" charset="-128"/>
                <a:ea typeface="ＭＳ Ｐゴシック" panose="020B0600070205080204" pitchFamily="50" charset="-128"/>
              </a:rPr>
              <a:t> et. al. REVIEW ARTICLE Fr</a:t>
            </a:r>
            <a:r>
              <a:rPr lang="ja-JP" altLang="ja-JP" sz="2400" dirty="0">
                <a:solidFill>
                  <a:srgbClr val="2608A8"/>
                </a:solidFill>
                <a:latin typeface="ＭＳ Ｐゴシック" panose="020B0600070205080204" pitchFamily="50" charset="-128"/>
                <a:ea typeface="ＭＳ Ｐゴシック" panose="020B0600070205080204" pitchFamily="50" charset="-128"/>
              </a:rPr>
              <a:t>ｏｎ</a:t>
            </a:r>
            <a:r>
              <a:rPr lang="en-US" altLang="ja-JP" sz="2400" dirty="0">
                <a:solidFill>
                  <a:srgbClr val="2608A8"/>
                </a:solidFill>
                <a:latin typeface="ＭＳ Ｐゴシック" panose="020B0600070205080204" pitchFamily="50" charset="-128"/>
                <a:ea typeface="ＭＳ Ｐゴシック" panose="020B0600070205080204" pitchFamily="50" charset="-128"/>
              </a:rPr>
              <a:t>t. Neurol.. 10 January 2019</a:t>
            </a:r>
            <a:endParaRPr lang="ja-JP" altLang="ja-JP" sz="2400" dirty="0">
              <a:solidFill>
                <a:srgbClr val="2608A8"/>
              </a:solidFill>
              <a:latin typeface="ＭＳ Ｐゴシック" panose="020B0600070205080204" pitchFamily="50" charset="-128"/>
              <a:ea typeface="ＭＳ Ｐゴシック" panose="020B0600070205080204" pitchFamily="50" charset="-128"/>
            </a:endParaRPr>
          </a:p>
        </p:txBody>
      </p:sp>
      <p:sp>
        <p:nvSpPr>
          <p:cNvPr id="6" name="テキスト ボックス 5"/>
          <p:cNvSpPr txBox="1"/>
          <p:nvPr/>
        </p:nvSpPr>
        <p:spPr>
          <a:xfrm>
            <a:off x="3958049" y="339632"/>
            <a:ext cx="4781005" cy="954107"/>
          </a:xfrm>
          <a:prstGeom prst="rect">
            <a:avLst/>
          </a:prstGeom>
          <a:noFill/>
        </p:spPr>
        <p:txBody>
          <a:bodyPr wrap="square" rtlCol="0">
            <a:spAutoFit/>
          </a:bodyPr>
          <a:lstStyle/>
          <a:p>
            <a:r>
              <a:rPr lang="ja-JP" altLang="ja-JP" sz="2800" b="1" dirty="0">
                <a:latin typeface="ＭＳ Ｐゴシック" panose="020B0600070205080204" pitchFamily="50" charset="-128"/>
                <a:ea typeface="ＭＳ Ｐゴシック" panose="020B0600070205080204" pitchFamily="50" charset="-128"/>
              </a:rPr>
              <a:t>慢性疲労に悩まされる人の</a:t>
            </a:r>
          </a:p>
          <a:p>
            <a:r>
              <a:rPr lang="ja-JP" altLang="ja-JP" sz="2800" b="1" dirty="0">
                <a:latin typeface="ＭＳ Ｐゴシック" panose="020B0600070205080204" pitchFamily="50" charset="-128"/>
                <a:ea typeface="ＭＳ Ｐゴシック" panose="020B0600070205080204" pitchFamily="50" charset="-128"/>
              </a:rPr>
              <a:t>　脳の炎症が目立つ部位</a:t>
            </a:r>
          </a:p>
        </p:txBody>
      </p:sp>
      <p:sp>
        <p:nvSpPr>
          <p:cNvPr id="7" name="正方形/長方形 6"/>
          <p:cNvSpPr/>
          <p:nvPr/>
        </p:nvSpPr>
        <p:spPr>
          <a:xfrm>
            <a:off x="2508069" y="1267100"/>
            <a:ext cx="1619794" cy="444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2660469" y="1419500"/>
            <a:ext cx="1619794" cy="444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2812869" y="1571900"/>
            <a:ext cx="1619794" cy="444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2351311" y="1423852"/>
            <a:ext cx="1619794" cy="444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857791" y="4685224"/>
            <a:ext cx="1619794" cy="444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rgbClr val="FF0000"/>
                </a:solidFill>
                <a:latin typeface="ＭＳ Ｐゴシック" panose="020B0600070205080204" pitchFamily="50" charset="-128"/>
                <a:ea typeface="ＭＳ Ｐゴシック" panose="020B0600070205080204" pitchFamily="50" charset="-128"/>
              </a:rPr>
              <a:t>脳幹部</a:t>
            </a:r>
            <a:endParaRPr kumimoji="1" lang="ja-JP" altLang="en-US" b="1" dirty="0">
              <a:solidFill>
                <a:srgbClr val="FF0000"/>
              </a:solidFill>
              <a:latin typeface="ＭＳ Ｐゴシック" panose="020B0600070205080204" pitchFamily="50" charset="-128"/>
              <a:ea typeface="ＭＳ Ｐゴシック" panose="020B0600070205080204" pitchFamily="50" charset="-128"/>
            </a:endParaRPr>
          </a:p>
        </p:txBody>
      </p:sp>
      <p:sp>
        <p:nvSpPr>
          <p:cNvPr id="13" name="正方形/長方形 12"/>
          <p:cNvSpPr/>
          <p:nvPr/>
        </p:nvSpPr>
        <p:spPr>
          <a:xfrm>
            <a:off x="709745" y="1807032"/>
            <a:ext cx="1619794" cy="444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FF0000"/>
                </a:solidFill>
                <a:latin typeface="ＭＳ Ｐゴシック" panose="020B0600070205080204" pitchFamily="50" charset="-128"/>
                <a:ea typeface="ＭＳ Ｐゴシック" panose="020B0600070205080204" pitchFamily="50" charset="-128"/>
              </a:rPr>
              <a:t>前頭前皮質</a:t>
            </a:r>
          </a:p>
        </p:txBody>
      </p:sp>
      <p:sp>
        <p:nvSpPr>
          <p:cNvPr id="14" name="正方形/長方形 13"/>
          <p:cNvSpPr/>
          <p:nvPr/>
        </p:nvSpPr>
        <p:spPr>
          <a:xfrm>
            <a:off x="4781005" y="4715697"/>
            <a:ext cx="1619794" cy="444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FF0000"/>
                </a:solidFill>
                <a:latin typeface="ＭＳ Ｐゴシック" panose="020B0600070205080204" pitchFamily="50" charset="-128"/>
                <a:ea typeface="ＭＳ Ｐゴシック" panose="020B0600070205080204" pitchFamily="50" charset="-128"/>
              </a:rPr>
              <a:t>視床下部</a:t>
            </a:r>
          </a:p>
        </p:txBody>
      </p:sp>
      <p:sp>
        <p:nvSpPr>
          <p:cNvPr id="15" name="正方形/長方形 14"/>
          <p:cNvSpPr/>
          <p:nvPr/>
        </p:nvSpPr>
        <p:spPr>
          <a:xfrm>
            <a:off x="4750531" y="1733008"/>
            <a:ext cx="1619794" cy="444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8199131" y="1275804"/>
            <a:ext cx="1619794" cy="444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10519968" y="2029096"/>
            <a:ext cx="962283" cy="444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10489486" y="2103118"/>
            <a:ext cx="962283" cy="444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FF0000"/>
                </a:solidFill>
                <a:latin typeface="ＭＳ Ｐゴシック" panose="020B0600070205080204" pitchFamily="50" charset="-128"/>
                <a:ea typeface="ＭＳ Ｐゴシック" panose="020B0600070205080204" pitchFamily="50" charset="-128"/>
              </a:rPr>
              <a:t>線条体</a:t>
            </a:r>
          </a:p>
        </p:txBody>
      </p:sp>
      <p:sp>
        <p:nvSpPr>
          <p:cNvPr id="19" name="正方形/長方形 18"/>
          <p:cNvSpPr/>
          <p:nvPr/>
        </p:nvSpPr>
        <p:spPr>
          <a:xfrm>
            <a:off x="10576571" y="3143800"/>
            <a:ext cx="962283" cy="444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10572218" y="3897015"/>
            <a:ext cx="962283" cy="618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10489484" y="4820194"/>
            <a:ext cx="962283" cy="444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FF0000"/>
                </a:solidFill>
                <a:latin typeface="ＭＳ Ｐゴシック" panose="020B0600070205080204" pitchFamily="50" charset="-128"/>
                <a:ea typeface="ＭＳ Ｐゴシック" panose="020B0600070205080204" pitchFamily="50" charset="-128"/>
              </a:rPr>
              <a:t>脳幹部</a:t>
            </a:r>
          </a:p>
        </p:txBody>
      </p:sp>
      <p:sp>
        <p:nvSpPr>
          <p:cNvPr id="23" name="テキスト ボックス 22"/>
          <p:cNvSpPr txBox="1"/>
          <p:nvPr/>
        </p:nvSpPr>
        <p:spPr>
          <a:xfrm>
            <a:off x="4750531" y="1863636"/>
            <a:ext cx="1338828" cy="369332"/>
          </a:xfrm>
          <a:prstGeom prst="rect">
            <a:avLst/>
          </a:prstGeom>
          <a:noFill/>
        </p:spPr>
        <p:txBody>
          <a:bodyPr wrap="none" rtlCol="0">
            <a:spAutoFit/>
          </a:bodyPr>
          <a:lstStyle/>
          <a:p>
            <a:r>
              <a:rPr kumimoji="1" lang="ja-JP" altLang="en-US" b="1" dirty="0">
                <a:solidFill>
                  <a:srgbClr val="FF0000"/>
                </a:solidFill>
                <a:latin typeface="ＭＳ Ｐゴシック" panose="020B0600070205080204" pitchFamily="50" charset="-128"/>
                <a:ea typeface="ＭＳ Ｐゴシック" panose="020B0600070205080204" pitchFamily="50" charset="-128"/>
              </a:rPr>
              <a:t>前部帯状回</a:t>
            </a:r>
          </a:p>
        </p:txBody>
      </p:sp>
      <p:sp>
        <p:nvSpPr>
          <p:cNvPr id="24" name="テキスト ボックス 23"/>
          <p:cNvSpPr txBox="1"/>
          <p:nvPr/>
        </p:nvSpPr>
        <p:spPr>
          <a:xfrm>
            <a:off x="2508069" y="1267098"/>
            <a:ext cx="1569660" cy="369332"/>
          </a:xfrm>
          <a:prstGeom prst="rect">
            <a:avLst/>
          </a:prstGeom>
          <a:noFill/>
        </p:spPr>
        <p:txBody>
          <a:bodyPr wrap="none" rtlCol="0">
            <a:spAutoFit/>
          </a:bodyPr>
          <a:lstStyle/>
          <a:p>
            <a:r>
              <a:rPr kumimoji="1" lang="ja-JP" altLang="en-US" b="1" dirty="0">
                <a:latin typeface="ＭＳ Ｐゴシック" panose="020B0600070205080204" pitchFamily="50" charset="-128"/>
                <a:ea typeface="ＭＳ Ｐゴシック" panose="020B0600070205080204" pitchFamily="50" charset="-128"/>
              </a:rPr>
              <a:t>脳の内側側面</a:t>
            </a:r>
          </a:p>
        </p:txBody>
      </p:sp>
      <p:sp>
        <p:nvSpPr>
          <p:cNvPr id="25" name="テキスト ボックス 24"/>
          <p:cNvSpPr txBox="1"/>
          <p:nvPr/>
        </p:nvSpPr>
        <p:spPr>
          <a:xfrm>
            <a:off x="7876902" y="1215863"/>
            <a:ext cx="1579278" cy="369332"/>
          </a:xfrm>
          <a:prstGeom prst="rect">
            <a:avLst/>
          </a:prstGeom>
          <a:noFill/>
        </p:spPr>
        <p:txBody>
          <a:bodyPr wrap="none" rtlCol="0">
            <a:spAutoFit/>
          </a:bodyPr>
          <a:lstStyle/>
          <a:p>
            <a:r>
              <a:rPr kumimoji="1" lang="ja-JP" altLang="en-US" b="1" dirty="0">
                <a:latin typeface="ＭＳ Ｐゴシック" panose="020B0600070205080204" pitchFamily="50" charset="-128"/>
                <a:ea typeface="ＭＳ Ｐゴシック" panose="020B0600070205080204" pitchFamily="50" charset="-128"/>
              </a:rPr>
              <a:t>脳の前額断面</a:t>
            </a:r>
          </a:p>
        </p:txBody>
      </p:sp>
      <p:sp>
        <p:nvSpPr>
          <p:cNvPr id="26" name="テキスト ボックス 25"/>
          <p:cNvSpPr txBox="1"/>
          <p:nvPr/>
        </p:nvSpPr>
        <p:spPr>
          <a:xfrm>
            <a:off x="10554799" y="3185734"/>
            <a:ext cx="415498" cy="369332"/>
          </a:xfrm>
          <a:prstGeom prst="rect">
            <a:avLst/>
          </a:prstGeom>
          <a:noFill/>
        </p:spPr>
        <p:txBody>
          <a:bodyPr wrap="none" rtlCol="0">
            <a:spAutoFit/>
          </a:bodyPr>
          <a:lstStyle/>
          <a:p>
            <a:r>
              <a:rPr kumimoji="1" lang="ja-JP" altLang="en-US" b="1" dirty="0">
                <a:solidFill>
                  <a:srgbClr val="FF0000"/>
                </a:solidFill>
                <a:latin typeface="ＭＳ Ｐゴシック" panose="020B0600070205080204" pitchFamily="50" charset="-128"/>
                <a:ea typeface="ＭＳ Ｐゴシック" panose="020B0600070205080204" pitchFamily="50" charset="-128"/>
              </a:rPr>
              <a:t>島</a:t>
            </a:r>
          </a:p>
        </p:txBody>
      </p:sp>
      <p:sp>
        <p:nvSpPr>
          <p:cNvPr id="27" name="テキスト ボックス 26"/>
          <p:cNvSpPr txBox="1"/>
          <p:nvPr/>
        </p:nvSpPr>
        <p:spPr>
          <a:xfrm>
            <a:off x="10519968" y="3958056"/>
            <a:ext cx="877163" cy="646331"/>
          </a:xfrm>
          <a:prstGeom prst="rect">
            <a:avLst/>
          </a:prstGeom>
          <a:noFill/>
        </p:spPr>
        <p:txBody>
          <a:bodyPr wrap="none" rtlCol="0">
            <a:spAutoFit/>
          </a:bodyPr>
          <a:lstStyle/>
          <a:p>
            <a:r>
              <a:rPr kumimoji="1" lang="ja-JP" altLang="en-US" b="1" dirty="0">
                <a:solidFill>
                  <a:srgbClr val="FF0000"/>
                </a:solidFill>
                <a:latin typeface="ＭＳ Ｐゴシック" panose="020B0600070205080204" pitchFamily="50" charset="-128"/>
                <a:ea typeface="ＭＳ Ｐゴシック" panose="020B0600070205080204" pitchFamily="50" charset="-128"/>
              </a:rPr>
              <a:t>扁桃体</a:t>
            </a:r>
            <a:endParaRPr kumimoji="1" lang="en-US" altLang="ja-JP" b="1" dirty="0">
              <a:solidFill>
                <a:srgbClr val="FF0000"/>
              </a:solidFill>
              <a:latin typeface="ＭＳ Ｐゴシック" panose="020B0600070205080204" pitchFamily="50" charset="-128"/>
              <a:ea typeface="ＭＳ Ｐゴシック" panose="020B0600070205080204" pitchFamily="50" charset="-128"/>
            </a:endParaRPr>
          </a:p>
          <a:p>
            <a:r>
              <a:rPr lang="ja-JP" altLang="en-US" b="1" dirty="0">
                <a:solidFill>
                  <a:srgbClr val="FF0000"/>
                </a:solidFill>
                <a:latin typeface="ＭＳ Ｐゴシック" panose="020B0600070205080204" pitchFamily="50" charset="-128"/>
                <a:ea typeface="ＭＳ Ｐゴシック" panose="020B0600070205080204" pitchFamily="50" charset="-128"/>
              </a:rPr>
              <a:t>海馬</a:t>
            </a:r>
            <a:endParaRPr kumimoji="1" lang="ja-JP" altLang="en-US" b="1" dirty="0">
              <a:solidFill>
                <a:srgbClr val="FF0000"/>
              </a:solidFill>
              <a:latin typeface="ＭＳ Ｐゴシック" panose="020B0600070205080204" pitchFamily="50" charset="-128"/>
              <a:ea typeface="ＭＳ Ｐゴシック" panose="020B0600070205080204" pitchFamily="50" charset="-128"/>
            </a:endParaRPr>
          </a:p>
        </p:txBody>
      </p:sp>
      <p:sp>
        <p:nvSpPr>
          <p:cNvPr id="28" name="テキスト ボックス 27"/>
          <p:cNvSpPr txBox="1"/>
          <p:nvPr/>
        </p:nvSpPr>
        <p:spPr>
          <a:xfrm>
            <a:off x="5195156" y="2795531"/>
            <a:ext cx="2242935" cy="1425817"/>
          </a:xfrm>
          <a:prstGeom prst="rect">
            <a:avLst/>
          </a:prstGeom>
          <a:noFill/>
        </p:spPr>
        <p:txBody>
          <a:bodyPr wrap="square" rtlCol="0">
            <a:spAutoFit/>
          </a:bodyPr>
          <a:lstStyle/>
          <a:p>
            <a:r>
              <a:rPr kumimoji="1" lang="ja-JP" altLang="en-US" sz="2800" dirty="0">
                <a:solidFill>
                  <a:srgbClr val="00B050"/>
                </a:solidFill>
                <a:latin typeface="ＭＳ Ｐゴシック" panose="020B0600070205080204" pitchFamily="50" charset="-128"/>
                <a:ea typeface="ＭＳ Ｐゴシック" panose="020B0600070205080204" pitchFamily="50" charset="-128"/>
              </a:rPr>
              <a:t>自律神経系の調節</a:t>
            </a:r>
            <a:r>
              <a:rPr lang="ja-JP" altLang="en-US" sz="2800" dirty="0">
                <a:solidFill>
                  <a:srgbClr val="00B050"/>
                </a:solidFill>
                <a:latin typeface="ＭＳ Ｐゴシック" panose="020B0600070205080204" pitchFamily="50" charset="-128"/>
                <a:ea typeface="ＭＳ Ｐゴシック" panose="020B0600070205080204" pitchFamily="50" charset="-128"/>
              </a:rPr>
              <a:t>に関わる</a:t>
            </a:r>
            <a:r>
              <a:rPr kumimoji="1" lang="ja-JP" altLang="en-US" sz="2800" dirty="0">
                <a:solidFill>
                  <a:srgbClr val="00B050"/>
                </a:solidFill>
                <a:latin typeface="ＭＳ Ｐゴシック" panose="020B0600070205080204" pitchFamily="50" charset="-128"/>
                <a:ea typeface="ＭＳ Ｐゴシック" panose="020B0600070205080204" pitchFamily="50" charset="-128"/>
              </a:rPr>
              <a:t>部位</a:t>
            </a:r>
          </a:p>
        </p:txBody>
      </p:sp>
      <p:sp>
        <p:nvSpPr>
          <p:cNvPr id="29" name="テキスト ボックス 28"/>
          <p:cNvSpPr txBox="1"/>
          <p:nvPr/>
        </p:nvSpPr>
        <p:spPr>
          <a:xfrm>
            <a:off x="927466" y="5590906"/>
            <a:ext cx="10959734" cy="646331"/>
          </a:xfrm>
          <a:prstGeom prst="rect">
            <a:avLst/>
          </a:prstGeom>
          <a:noFill/>
        </p:spPr>
        <p:txBody>
          <a:bodyPr wrap="square" rtlCol="0">
            <a:spAutoFit/>
          </a:bodyPr>
          <a:lstStyle/>
          <a:p>
            <a:r>
              <a:rPr lang="ja-JP" altLang="ja-JP" b="1" dirty="0">
                <a:latin typeface="ＭＳ Ｐゴシック" panose="020B0600070205080204" pitchFamily="50" charset="-128"/>
                <a:ea typeface="ＭＳ Ｐゴシック" panose="020B0600070205080204" pitchFamily="50" charset="-128"/>
              </a:rPr>
              <a:t>慢性疲労症候群では､大脳基底核､大脳辺縁系､脳幹部｡大脳皮質などに持続的なミクロクリアの活性化が認められる。とくに､脳幹部と前頭内側皮質･前帯状回･脳幹部と島･扁桃体･海馬の強い連結が認められる</a:t>
            </a:r>
            <a:r>
              <a:rPr lang="ja-JP" altLang="en-US" b="1" dirty="0">
                <a:latin typeface="ＭＳ Ｐゴシック" panose="020B0600070205080204" pitchFamily="50" charset="-128"/>
                <a:ea typeface="ＭＳ Ｐゴシック" panose="020B0600070205080204" pitchFamily="50" charset="-128"/>
              </a:rPr>
              <a:t>（⇔）</a:t>
            </a:r>
            <a:r>
              <a:rPr lang="ja-JP" altLang="ja-JP" b="1" dirty="0">
                <a:latin typeface="ＭＳ Ｐゴシック" panose="020B0600070205080204" pitchFamily="50" charset="-128"/>
                <a:ea typeface="ＭＳ Ｐゴシック" panose="020B0600070205080204" pitchFamily="50" charset="-128"/>
              </a:rPr>
              <a:t>。</a:t>
            </a:r>
          </a:p>
        </p:txBody>
      </p:sp>
      <p:sp>
        <p:nvSpPr>
          <p:cNvPr id="22" name="日付プレースホルダー 21"/>
          <p:cNvSpPr>
            <a:spLocks noGrp="1"/>
          </p:cNvSpPr>
          <p:nvPr>
            <p:ph type="dt" sz="half" idx="10"/>
          </p:nvPr>
        </p:nvSpPr>
        <p:spPr/>
        <p:txBody>
          <a:bodyPr/>
          <a:lstStyle/>
          <a:p>
            <a:r>
              <a:rPr kumimoji="1" lang="en-US" altLang="ja-JP"/>
              <a:t>2022/12/5</a:t>
            </a:r>
            <a:r>
              <a:rPr kumimoji="1" lang="ja-JP" altLang="en-US"/>
              <a:t>十勝むつみのクリニック</a:t>
            </a:r>
          </a:p>
        </p:txBody>
      </p:sp>
      <p:sp>
        <p:nvSpPr>
          <p:cNvPr id="30" name="楕円 29"/>
          <p:cNvSpPr/>
          <p:nvPr/>
        </p:nvSpPr>
        <p:spPr>
          <a:xfrm>
            <a:off x="3526972" y="4720050"/>
            <a:ext cx="128451" cy="339633"/>
          </a:xfrm>
          <a:prstGeom prst="ellipse">
            <a:avLst/>
          </a:prstGeom>
          <a:solidFill>
            <a:schemeClr val="accent3"/>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楕円 30"/>
          <p:cNvSpPr/>
          <p:nvPr/>
        </p:nvSpPr>
        <p:spPr>
          <a:xfrm flipV="1">
            <a:off x="3788229" y="3542216"/>
            <a:ext cx="152894" cy="171989"/>
          </a:xfrm>
          <a:prstGeom prst="ellipse">
            <a:avLst/>
          </a:prstGeom>
          <a:solidFill>
            <a:schemeClr val="accent3"/>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楕円 31"/>
          <p:cNvSpPr/>
          <p:nvPr/>
        </p:nvSpPr>
        <p:spPr>
          <a:xfrm flipV="1">
            <a:off x="8386354" y="2616939"/>
            <a:ext cx="126289" cy="516541"/>
          </a:xfrm>
          <a:prstGeom prst="ellipse">
            <a:avLst/>
          </a:prstGeom>
          <a:solidFill>
            <a:schemeClr val="accent3"/>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楕円 32"/>
          <p:cNvSpPr/>
          <p:nvPr/>
        </p:nvSpPr>
        <p:spPr>
          <a:xfrm>
            <a:off x="8499580" y="5055332"/>
            <a:ext cx="128451" cy="339633"/>
          </a:xfrm>
          <a:prstGeom prst="ellipse">
            <a:avLst/>
          </a:prstGeom>
          <a:solidFill>
            <a:schemeClr val="accent3"/>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楕円 33"/>
          <p:cNvSpPr/>
          <p:nvPr/>
        </p:nvSpPr>
        <p:spPr>
          <a:xfrm>
            <a:off x="3026228" y="3566167"/>
            <a:ext cx="128451" cy="339633"/>
          </a:xfrm>
          <a:prstGeom prst="ellipse">
            <a:avLst/>
          </a:prstGeom>
          <a:solidFill>
            <a:schemeClr val="accent3"/>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楕円 34"/>
          <p:cNvSpPr/>
          <p:nvPr/>
        </p:nvSpPr>
        <p:spPr>
          <a:xfrm>
            <a:off x="8521352" y="4005953"/>
            <a:ext cx="128451" cy="339633"/>
          </a:xfrm>
          <a:prstGeom prst="ellipse">
            <a:avLst/>
          </a:prstGeom>
          <a:solidFill>
            <a:schemeClr val="accent3"/>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楕円 35"/>
          <p:cNvSpPr/>
          <p:nvPr/>
        </p:nvSpPr>
        <p:spPr>
          <a:xfrm flipV="1">
            <a:off x="8617132" y="2612583"/>
            <a:ext cx="126289" cy="516541"/>
          </a:xfrm>
          <a:prstGeom prst="ellipse">
            <a:avLst/>
          </a:prstGeom>
          <a:solidFill>
            <a:schemeClr val="accent3"/>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楕円 36"/>
          <p:cNvSpPr/>
          <p:nvPr/>
        </p:nvSpPr>
        <p:spPr>
          <a:xfrm rot="19760322" flipV="1">
            <a:off x="2416915" y="2851297"/>
            <a:ext cx="588337" cy="219248"/>
          </a:xfrm>
          <a:prstGeom prst="ellipse">
            <a:avLst/>
          </a:prstGeom>
          <a:solidFill>
            <a:schemeClr val="accent3"/>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a:extLst>
              <a:ext uri="{FF2B5EF4-FFF2-40B4-BE49-F238E27FC236}">
                <a16:creationId xmlns:a16="http://schemas.microsoft.com/office/drawing/2014/main" id="{DCF36F09-6D56-CFB5-94C0-2D66693530BB}"/>
              </a:ext>
            </a:extLst>
          </p:cNvPr>
          <p:cNvSpPr/>
          <p:nvPr/>
        </p:nvSpPr>
        <p:spPr>
          <a:xfrm>
            <a:off x="9283736" y="5103227"/>
            <a:ext cx="962283" cy="444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FF0000"/>
                </a:solidFill>
                <a:latin typeface="ＭＳ Ｐゴシック" panose="020B0600070205080204" pitchFamily="50" charset="-128"/>
                <a:ea typeface="ＭＳ Ｐゴシック" panose="020B0600070205080204" pitchFamily="50" charset="-128"/>
              </a:rPr>
              <a:t>孤束核</a:t>
            </a:r>
          </a:p>
        </p:txBody>
      </p:sp>
      <p:cxnSp>
        <p:nvCxnSpPr>
          <p:cNvPr id="40" name="直線コネクタ 39">
            <a:extLst>
              <a:ext uri="{FF2B5EF4-FFF2-40B4-BE49-F238E27FC236}">
                <a16:creationId xmlns:a16="http://schemas.microsoft.com/office/drawing/2014/main" id="{5E3D2180-2032-A8BA-4F46-D93519B64B1A}"/>
              </a:ext>
            </a:extLst>
          </p:cNvPr>
          <p:cNvCxnSpPr/>
          <p:nvPr/>
        </p:nvCxnSpPr>
        <p:spPr>
          <a:xfrm>
            <a:off x="8649803" y="5315834"/>
            <a:ext cx="6214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89715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ロゴ 神経化学 Bulletin of the Japanese Society for Neurochemistry Japanese  English ISSN: 0037-3796 日本神経化学会 The Japanese Society for Neurochemistry  160-0016 東京都新宿区信濃町35番地 国際医学情報センター内 c/o International Medical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643" y="548640"/>
            <a:ext cx="11000663" cy="5221017"/>
          </a:xfrm>
          <a:prstGeom prst="rect">
            <a:avLst/>
          </a:prstGeom>
          <a:noFill/>
          <a:extLst>
            <a:ext uri="{909E8E84-426E-40DD-AFC4-6F175D3DCCD1}">
              <a14:hiddenFill xmlns:a14="http://schemas.microsoft.com/office/drawing/2010/main">
                <a:solidFill>
                  <a:srgbClr val="FFFFFF"/>
                </a:solidFill>
              </a14:hiddenFill>
            </a:ext>
          </a:extLst>
        </p:spPr>
      </p:pic>
      <p:sp>
        <p:nvSpPr>
          <p:cNvPr id="3" name="スライド番号プレースホルダー 2">
            <a:extLst>
              <a:ext uri="{FF2B5EF4-FFF2-40B4-BE49-F238E27FC236}">
                <a16:creationId xmlns:a16="http://schemas.microsoft.com/office/drawing/2014/main" id="{8BDDCCE0-7390-8368-37B2-1408891DAF4C}"/>
              </a:ext>
            </a:extLst>
          </p:cNvPr>
          <p:cNvSpPr>
            <a:spLocks noGrp="1"/>
          </p:cNvSpPr>
          <p:nvPr>
            <p:ph type="sldNum" sz="quarter" idx="12"/>
          </p:nvPr>
        </p:nvSpPr>
        <p:spPr/>
        <p:txBody>
          <a:bodyPr/>
          <a:lstStyle/>
          <a:p>
            <a:fld id="{5AB4CEAA-A475-442B-8C24-E7BCA606E1D5}" type="slidenum">
              <a:rPr kumimoji="1" lang="ja-JP" altLang="en-US" smtClean="0"/>
              <a:t>64</a:t>
            </a:fld>
            <a:endParaRPr kumimoji="1" lang="ja-JP" altLang="en-US"/>
          </a:p>
        </p:txBody>
      </p:sp>
      <p:sp>
        <p:nvSpPr>
          <p:cNvPr id="4" name="楕円 3">
            <a:extLst>
              <a:ext uri="{FF2B5EF4-FFF2-40B4-BE49-F238E27FC236}">
                <a16:creationId xmlns:a16="http://schemas.microsoft.com/office/drawing/2014/main" id="{FDD1BD6D-3256-48F0-D042-6A755511C786}"/>
              </a:ext>
            </a:extLst>
          </p:cNvPr>
          <p:cNvSpPr/>
          <p:nvPr/>
        </p:nvSpPr>
        <p:spPr>
          <a:xfrm>
            <a:off x="1961322" y="2610678"/>
            <a:ext cx="569843" cy="100716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a:extLst>
              <a:ext uri="{FF2B5EF4-FFF2-40B4-BE49-F238E27FC236}">
                <a16:creationId xmlns:a16="http://schemas.microsoft.com/office/drawing/2014/main" id="{C7845432-E793-ECA6-89D5-75296308D9B7}"/>
              </a:ext>
            </a:extLst>
          </p:cNvPr>
          <p:cNvSpPr/>
          <p:nvPr/>
        </p:nvSpPr>
        <p:spPr>
          <a:xfrm>
            <a:off x="2955235" y="3182339"/>
            <a:ext cx="417443" cy="44394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a:extLst>
              <a:ext uri="{FF2B5EF4-FFF2-40B4-BE49-F238E27FC236}">
                <a16:creationId xmlns:a16="http://schemas.microsoft.com/office/drawing/2014/main" id="{D9528001-33FA-FA5C-72F3-350AF811F27E}"/>
              </a:ext>
            </a:extLst>
          </p:cNvPr>
          <p:cNvSpPr/>
          <p:nvPr/>
        </p:nvSpPr>
        <p:spPr>
          <a:xfrm>
            <a:off x="3163957" y="4210878"/>
            <a:ext cx="417443" cy="49364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92696122-BE3D-EA54-4AF9-93CCB3AA6A14}"/>
              </a:ext>
            </a:extLst>
          </p:cNvPr>
          <p:cNvSpPr txBox="1"/>
          <p:nvPr/>
        </p:nvSpPr>
        <p:spPr>
          <a:xfrm>
            <a:off x="709330" y="50421"/>
            <a:ext cx="3807453" cy="1200329"/>
          </a:xfrm>
          <a:prstGeom prst="rect">
            <a:avLst/>
          </a:prstGeom>
          <a:noFill/>
        </p:spPr>
        <p:txBody>
          <a:bodyPr wrap="none" rtlCol="0">
            <a:spAutoFit/>
          </a:bodyPr>
          <a:lstStyle/>
          <a:p>
            <a:r>
              <a:rPr kumimoji="1" lang="ja-JP" altLang="en-US" sz="3600" dirty="0">
                <a:effectLst>
                  <a:outerShdw blurRad="38100" dist="38100" dir="2700000" algn="tl">
                    <a:srgbClr val="000000">
                      <a:alpha val="43137"/>
                    </a:srgbClr>
                  </a:outerShdw>
                </a:effectLst>
                <a:highlight>
                  <a:srgbClr val="FFFF00"/>
                </a:highlight>
                <a:latin typeface="ＭＳ Ｐゴシック" panose="020B0600070205080204" pitchFamily="50" charset="-128"/>
                <a:ea typeface="ＭＳ Ｐゴシック" panose="020B0600070205080204" pitchFamily="50" charset="-128"/>
              </a:rPr>
              <a:t>脳血液関門がない</a:t>
            </a:r>
            <a:endParaRPr kumimoji="1" lang="en-US" altLang="ja-JP" sz="3600" dirty="0">
              <a:effectLst>
                <a:outerShdw blurRad="38100" dist="38100" dir="2700000" algn="tl">
                  <a:srgbClr val="000000">
                    <a:alpha val="43137"/>
                  </a:srgbClr>
                </a:outerShdw>
              </a:effectLst>
              <a:highlight>
                <a:srgbClr val="FFFF00"/>
              </a:highlight>
              <a:latin typeface="ＭＳ Ｐゴシック" panose="020B0600070205080204" pitchFamily="50" charset="-128"/>
              <a:ea typeface="ＭＳ Ｐゴシック" panose="020B0600070205080204" pitchFamily="50" charset="-128"/>
            </a:endParaRPr>
          </a:p>
          <a:p>
            <a:r>
              <a:rPr lang="ja-JP" altLang="en-US" sz="3600"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（脳の窓）</a:t>
            </a:r>
            <a:endParaRPr kumimoji="1" lang="ja-JP" altLang="en-US" sz="3600"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11" name="テキスト ボックス 10">
            <a:extLst>
              <a:ext uri="{FF2B5EF4-FFF2-40B4-BE49-F238E27FC236}">
                <a16:creationId xmlns:a16="http://schemas.microsoft.com/office/drawing/2014/main" id="{7653E6B4-AE97-FE86-6480-7C7BD9C3BB99}"/>
              </a:ext>
            </a:extLst>
          </p:cNvPr>
          <p:cNvSpPr txBox="1"/>
          <p:nvPr/>
        </p:nvSpPr>
        <p:spPr>
          <a:xfrm>
            <a:off x="146115" y="3794160"/>
            <a:ext cx="2089033" cy="523220"/>
          </a:xfrm>
          <a:prstGeom prst="rect">
            <a:avLst/>
          </a:prstGeom>
          <a:noFill/>
        </p:spPr>
        <p:txBody>
          <a:bodyPr wrap="none" rtlCol="0">
            <a:spAutoFit/>
          </a:bodyPr>
          <a:lstStyle/>
          <a:p>
            <a:r>
              <a:rPr kumimoji="1" lang="ja-JP" altLang="en-US" sz="2800" dirty="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ストレス中枢</a:t>
            </a:r>
          </a:p>
        </p:txBody>
      </p:sp>
      <p:sp>
        <p:nvSpPr>
          <p:cNvPr id="12" name="テキスト ボックス 11">
            <a:extLst>
              <a:ext uri="{FF2B5EF4-FFF2-40B4-BE49-F238E27FC236}">
                <a16:creationId xmlns:a16="http://schemas.microsoft.com/office/drawing/2014/main" id="{F4D6C856-A9E5-905F-FD74-DA6820D48F1E}"/>
              </a:ext>
            </a:extLst>
          </p:cNvPr>
          <p:cNvSpPr txBox="1"/>
          <p:nvPr/>
        </p:nvSpPr>
        <p:spPr>
          <a:xfrm>
            <a:off x="682825" y="4688683"/>
            <a:ext cx="1620957" cy="523220"/>
          </a:xfrm>
          <a:prstGeom prst="rect">
            <a:avLst/>
          </a:prstGeom>
          <a:noFill/>
        </p:spPr>
        <p:txBody>
          <a:bodyPr wrap="none" rtlCol="0">
            <a:spAutoFit/>
          </a:bodyPr>
          <a:lstStyle/>
          <a:p>
            <a:r>
              <a:rPr lang="ja-JP" altLang="en-US" sz="2800" dirty="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睡眠</a:t>
            </a:r>
            <a:r>
              <a:rPr kumimoji="1" lang="ja-JP" altLang="en-US" sz="2800" dirty="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中枢</a:t>
            </a:r>
          </a:p>
        </p:txBody>
      </p:sp>
      <p:sp>
        <p:nvSpPr>
          <p:cNvPr id="13" name="テキスト ボックス 12">
            <a:extLst>
              <a:ext uri="{FF2B5EF4-FFF2-40B4-BE49-F238E27FC236}">
                <a16:creationId xmlns:a16="http://schemas.microsoft.com/office/drawing/2014/main" id="{AEA0A4AB-A09F-5AF3-11AE-15D6CFE01B5B}"/>
              </a:ext>
            </a:extLst>
          </p:cNvPr>
          <p:cNvSpPr txBox="1"/>
          <p:nvPr/>
        </p:nvSpPr>
        <p:spPr>
          <a:xfrm>
            <a:off x="3163956" y="5198164"/>
            <a:ext cx="1980029" cy="954107"/>
          </a:xfrm>
          <a:prstGeom prst="rect">
            <a:avLst/>
          </a:prstGeom>
          <a:noFill/>
        </p:spPr>
        <p:txBody>
          <a:bodyPr wrap="none" rtlCol="0">
            <a:spAutoFit/>
          </a:bodyPr>
          <a:lstStyle/>
          <a:p>
            <a:r>
              <a:rPr lang="ja-JP" altLang="en-US" sz="2800" dirty="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嘔吐</a:t>
            </a:r>
            <a:r>
              <a:rPr kumimoji="1" lang="ja-JP" altLang="en-US" sz="2800" dirty="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中枢</a:t>
            </a:r>
            <a:endParaRPr kumimoji="1" lang="en-US" altLang="ja-JP" sz="2800" dirty="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a:p>
            <a:r>
              <a:rPr lang="ja-JP" altLang="en-US" sz="2800" dirty="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（内臓中枢）</a:t>
            </a:r>
            <a:endParaRPr kumimoji="1" lang="ja-JP" altLang="en-US" sz="2800" dirty="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cxnSp>
        <p:nvCxnSpPr>
          <p:cNvPr id="16" name="直線矢印コネクタ 15">
            <a:extLst>
              <a:ext uri="{FF2B5EF4-FFF2-40B4-BE49-F238E27FC236}">
                <a16:creationId xmlns:a16="http://schemas.microsoft.com/office/drawing/2014/main" id="{6BFF5903-F4F2-494C-C2ED-DC469FB60975}"/>
              </a:ext>
            </a:extLst>
          </p:cNvPr>
          <p:cNvCxnSpPr/>
          <p:nvPr/>
        </p:nvCxnSpPr>
        <p:spPr>
          <a:xfrm flipV="1">
            <a:off x="1961322" y="3626286"/>
            <a:ext cx="993913" cy="10623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F52E9605-DFAB-36C5-2F30-DD7BA86F0AE8}"/>
              </a:ext>
            </a:extLst>
          </p:cNvPr>
          <p:cNvCxnSpPr/>
          <p:nvPr/>
        </p:nvCxnSpPr>
        <p:spPr>
          <a:xfrm flipH="1" flipV="1">
            <a:off x="3581400" y="4704521"/>
            <a:ext cx="579783" cy="5073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0DF202BF-447C-10B4-B61D-880FC1272D80}"/>
              </a:ext>
            </a:extLst>
          </p:cNvPr>
          <p:cNvCxnSpPr>
            <a:cxnSpLocks/>
          </p:cNvCxnSpPr>
          <p:nvPr/>
        </p:nvCxnSpPr>
        <p:spPr>
          <a:xfrm flipV="1">
            <a:off x="1336757" y="3182339"/>
            <a:ext cx="569843" cy="5666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楕円 14">
            <a:extLst>
              <a:ext uri="{FF2B5EF4-FFF2-40B4-BE49-F238E27FC236}">
                <a16:creationId xmlns:a16="http://schemas.microsoft.com/office/drawing/2014/main" id="{C6C0EEE6-3577-0799-F95F-9D2333194701}"/>
              </a:ext>
            </a:extLst>
          </p:cNvPr>
          <p:cNvSpPr/>
          <p:nvPr/>
        </p:nvSpPr>
        <p:spPr>
          <a:xfrm>
            <a:off x="1493303" y="2311519"/>
            <a:ext cx="1116770" cy="8177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8491D3E8-9CFE-BF96-E1FD-97C7C784B8A5}"/>
              </a:ext>
            </a:extLst>
          </p:cNvPr>
          <p:cNvSpPr txBox="1"/>
          <p:nvPr/>
        </p:nvSpPr>
        <p:spPr>
          <a:xfrm>
            <a:off x="758535" y="6202499"/>
            <a:ext cx="10316776" cy="369332"/>
          </a:xfrm>
          <a:prstGeom prst="rect">
            <a:avLst/>
          </a:prstGeom>
          <a:noFill/>
        </p:spPr>
        <p:txBody>
          <a:bodyPr wrap="square" rtlCol="0">
            <a:spAutoFit/>
          </a:bodyPr>
          <a:lstStyle/>
          <a:p>
            <a:r>
              <a:rPr kumimoji="1" lang="ja-JP" altLang="en-US" dirty="0"/>
              <a:t>神経化学　</a:t>
            </a:r>
            <a:r>
              <a:rPr lang="en-US" altLang="ja-JP" u="sng" dirty="0">
                <a:hlinkClick r:id="rId3"/>
              </a:rPr>
              <a:t>Vol. 59 - No. 2</a:t>
            </a:r>
            <a:r>
              <a:rPr lang="ja-JP" altLang="en-US" dirty="0"/>
              <a:t>　</a:t>
            </a:r>
            <a:r>
              <a:rPr lang="en-US" altLang="ja-JP" dirty="0"/>
              <a:t>Bulletin of Japanese Society for Neurochemistry 59(2): 52-58 (2020)</a:t>
            </a:r>
          </a:p>
        </p:txBody>
      </p:sp>
    </p:spTree>
    <p:extLst>
      <p:ext uri="{BB962C8B-B14F-4D97-AF65-F5344CB8AC3E}">
        <p14:creationId xmlns:p14="http://schemas.microsoft.com/office/powerpoint/2010/main" val="12227752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20181002_698_p14_01">
            <a:extLst>
              <a:ext uri="{FF2B5EF4-FFF2-40B4-BE49-F238E27FC236}">
                <a16:creationId xmlns:a16="http://schemas.microsoft.com/office/drawing/2014/main" id="{05A1F961-FB78-512B-4D7F-068B4CEED0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C3E994B1-0A49-38E5-5F8D-B4F5E608D72C}"/>
              </a:ext>
            </a:extLst>
          </p:cNvPr>
          <p:cNvSpPr txBox="1"/>
          <p:nvPr/>
        </p:nvSpPr>
        <p:spPr>
          <a:xfrm>
            <a:off x="6223661" y="5826912"/>
            <a:ext cx="5212966" cy="646331"/>
          </a:xfrm>
          <a:prstGeom prst="rect">
            <a:avLst/>
          </a:prstGeom>
          <a:noFill/>
        </p:spPr>
        <p:txBody>
          <a:bodyPr wrap="square">
            <a:spAutoFit/>
          </a:bodyPr>
          <a:lstStyle/>
          <a:p>
            <a:r>
              <a:rPr lang="ja-JP" altLang="en-US" dirty="0">
                <a:hlinkClick r:id="rId3"/>
              </a:rPr>
              <a:t>https://tarzanweb.jp/uploads/2018/10/02/</a:t>
            </a:r>
            <a:endParaRPr lang="en-US" altLang="ja-JP" dirty="0"/>
          </a:p>
          <a:p>
            <a:r>
              <a:rPr lang="ja-JP" altLang="en-US" dirty="0"/>
              <a:t>20181002_698_p14_01-w1280.jpg</a:t>
            </a:r>
          </a:p>
        </p:txBody>
      </p:sp>
      <p:sp>
        <p:nvSpPr>
          <p:cNvPr id="4" name="テキスト ボックス 3">
            <a:extLst>
              <a:ext uri="{FF2B5EF4-FFF2-40B4-BE49-F238E27FC236}">
                <a16:creationId xmlns:a16="http://schemas.microsoft.com/office/drawing/2014/main" id="{AEC2599F-DF16-D951-39E6-3402C0933F2F}"/>
              </a:ext>
            </a:extLst>
          </p:cNvPr>
          <p:cNvSpPr txBox="1"/>
          <p:nvPr/>
        </p:nvSpPr>
        <p:spPr>
          <a:xfrm>
            <a:off x="5857462" y="530086"/>
            <a:ext cx="5472973" cy="707886"/>
          </a:xfrm>
          <a:prstGeom prst="rect">
            <a:avLst/>
          </a:prstGeom>
          <a:noFill/>
        </p:spPr>
        <p:txBody>
          <a:bodyPr wrap="none" rtlCol="0">
            <a:spAutoFit/>
          </a:bodyPr>
          <a:lstStyle/>
          <a:p>
            <a:r>
              <a:rPr kumimoji="1" lang="ja-JP" altLang="en-US" sz="4000"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ストレス中枢（視床下部）</a:t>
            </a:r>
          </a:p>
        </p:txBody>
      </p:sp>
      <p:sp>
        <p:nvSpPr>
          <p:cNvPr id="2" name="テキスト ボックス 1">
            <a:extLst>
              <a:ext uri="{FF2B5EF4-FFF2-40B4-BE49-F238E27FC236}">
                <a16:creationId xmlns:a16="http://schemas.microsoft.com/office/drawing/2014/main" id="{8AABE95A-C8AA-5256-CBF1-2388C68ED46C}"/>
              </a:ext>
            </a:extLst>
          </p:cNvPr>
          <p:cNvSpPr txBox="1"/>
          <p:nvPr/>
        </p:nvSpPr>
        <p:spPr>
          <a:xfrm>
            <a:off x="1510748" y="884029"/>
            <a:ext cx="1620957" cy="523220"/>
          </a:xfrm>
          <a:prstGeom prst="rect">
            <a:avLst/>
          </a:prstGeom>
          <a:noFill/>
        </p:spPr>
        <p:txBody>
          <a:bodyPr wrap="none" rtlCol="0">
            <a:spAutoFit/>
          </a:bodyPr>
          <a:lstStyle/>
          <a:p>
            <a:r>
              <a:rPr kumimoji="1" lang="ja-JP" altLang="en-US" sz="2800" dirty="0">
                <a:latin typeface="ＭＳ Ｐゴシック" panose="020B0600070205080204" pitchFamily="50" charset="-128"/>
                <a:ea typeface="ＭＳ Ｐゴシック" panose="020B0600070205080204" pitchFamily="50" charset="-128"/>
              </a:rPr>
              <a:t>自律神経</a:t>
            </a:r>
          </a:p>
        </p:txBody>
      </p:sp>
      <p:sp>
        <p:nvSpPr>
          <p:cNvPr id="7" name="テキスト ボックス 6">
            <a:extLst>
              <a:ext uri="{FF2B5EF4-FFF2-40B4-BE49-F238E27FC236}">
                <a16:creationId xmlns:a16="http://schemas.microsoft.com/office/drawing/2014/main" id="{4C1B3187-5521-93B0-056F-7E99E0FDE38D}"/>
              </a:ext>
            </a:extLst>
          </p:cNvPr>
          <p:cNvSpPr txBox="1"/>
          <p:nvPr/>
        </p:nvSpPr>
        <p:spPr>
          <a:xfrm>
            <a:off x="178904" y="4243455"/>
            <a:ext cx="1507144" cy="523220"/>
          </a:xfrm>
          <a:prstGeom prst="rect">
            <a:avLst/>
          </a:prstGeom>
          <a:noFill/>
        </p:spPr>
        <p:txBody>
          <a:bodyPr wrap="none" rtlCol="0">
            <a:spAutoFit/>
          </a:bodyPr>
          <a:lstStyle/>
          <a:p>
            <a:r>
              <a:rPr lang="ja-JP" altLang="en-US" sz="2800" dirty="0">
                <a:latin typeface="ＭＳ Ｐゴシック" panose="020B0600070205080204" pitchFamily="50" charset="-128"/>
                <a:ea typeface="ＭＳ Ｐゴシック" panose="020B0600070205080204" pitchFamily="50" charset="-128"/>
              </a:rPr>
              <a:t>ホルモン</a:t>
            </a:r>
            <a:endParaRPr kumimoji="1" lang="ja-JP" altLang="en-US" sz="2800" dirty="0">
              <a:latin typeface="ＭＳ Ｐゴシック" panose="020B0600070205080204" pitchFamily="50" charset="-128"/>
              <a:ea typeface="ＭＳ Ｐゴシック" panose="020B0600070205080204" pitchFamily="50" charset="-128"/>
            </a:endParaRPr>
          </a:p>
        </p:txBody>
      </p:sp>
      <p:sp>
        <p:nvSpPr>
          <p:cNvPr id="8" name="テキスト ボックス 7">
            <a:extLst>
              <a:ext uri="{FF2B5EF4-FFF2-40B4-BE49-F238E27FC236}">
                <a16:creationId xmlns:a16="http://schemas.microsoft.com/office/drawing/2014/main" id="{8971D3B9-2FCE-D3DA-DD66-7167987F068E}"/>
              </a:ext>
            </a:extLst>
          </p:cNvPr>
          <p:cNvSpPr txBox="1"/>
          <p:nvPr/>
        </p:nvSpPr>
        <p:spPr>
          <a:xfrm>
            <a:off x="1869820" y="5973971"/>
            <a:ext cx="902811" cy="523220"/>
          </a:xfrm>
          <a:prstGeom prst="rect">
            <a:avLst/>
          </a:prstGeom>
          <a:noFill/>
        </p:spPr>
        <p:txBody>
          <a:bodyPr wrap="none" rtlCol="0">
            <a:spAutoFit/>
          </a:bodyPr>
          <a:lstStyle/>
          <a:p>
            <a:r>
              <a:rPr lang="ja-JP" altLang="en-US" sz="2800" dirty="0">
                <a:latin typeface="ＭＳ Ｐゴシック" panose="020B0600070205080204" pitchFamily="50" charset="-128"/>
                <a:ea typeface="ＭＳ Ｐゴシック" panose="020B0600070205080204" pitchFamily="50" charset="-128"/>
              </a:rPr>
              <a:t>免疫</a:t>
            </a:r>
            <a:endParaRPr kumimoji="1" lang="ja-JP" altLang="en-US" sz="2800" dirty="0">
              <a:latin typeface="ＭＳ Ｐゴシック" panose="020B0600070205080204" pitchFamily="50" charset="-128"/>
              <a:ea typeface="ＭＳ Ｐゴシック" panose="020B0600070205080204" pitchFamily="50" charset="-128"/>
            </a:endParaRPr>
          </a:p>
        </p:txBody>
      </p:sp>
      <p:sp>
        <p:nvSpPr>
          <p:cNvPr id="3" name="スライド番号プレースホルダー 2">
            <a:extLst>
              <a:ext uri="{FF2B5EF4-FFF2-40B4-BE49-F238E27FC236}">
                <a16:creationId xmlns:a16="http://schemas.microsoft.com/office/drawing/2014/main" id="{7D1A4A10-0A1A-DAA5-B2B2-F5243F9E1EB6}"/>
              </a:ext>
            </a:extLst>
          </p:cNvPr>
          <p:cNvSpPr>
            <a:spLocks noGrp="1"/>
          </p:cNvSpPr>
          <p:nvPr>
            <p:ph type="sldNum" sz="quarter" idx="12"/>
          </p:nvPr>
        </p:nvSpPr>
        <p:spPr/>
        <p:txBody>
          <a:bodyPr/>
          <a:lstStyle/>
          <a:p>
            <a:fld id="{58E70909-AA54-413C-B4A4-65B2E83BDFAE}" type="slidenum">
              <a:rPr kumimoji="1" lang="ja-JP" altLang="en-US" smtClean="0"/>
              <a:t>65</a:t>
            </a:fld>
            <a:endParaRPr kumimoji="1" lang="ja-JP" altLang="en-US"/>
          </a:p>
        </p:txBody>
      </p:sp>
    </p:spTree>
    <p:extLst>
      <p:ext uri="{BB962C8B-B14F-4D97-AF65-F5344CB8AC3E}">
        <p14:creationId xmlns:p14="http://schemas.microsoft.com/office/powerpoint/2010/main" val="40264272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93614CE-5EA6-74CA-A310-B08660629CF7}"/>
              </a:ext>
            </a:extLst>
          </p:cNvPr>
          <p:cNvSpPr>
            <a:spLocks noGrp="1"/>
          </p:cNvSpPr>
          <p:nvPr>
            <p:ph type="sldNum" sz="quarter" idx="12"/>
          </p:nvPr>
        </p:nvSpPr>
        <p:spPr/>
        <p:txBody>
          <a:bodyPr/>
          <a:lstStyle/>
          <a:p>
            <a:fld id="{58E70909-AA54-413C-B4A4-65B2E83BDFAE}" type="slidenum">
              <a:rPr kumimoji="1" lang="ja-JP" altLang="en-US" smtClean="0"/>
              <a:t>66</a:t>
            </a:fld>
            <a:endParaRPr kumimoji="1" lang="ja-JP" altLang="en-US"/>
          </a:p>
        </p:txBody>
      </p:sp>
      <p:grpSp>
        <p:nvGrpSpPr>
          <p:cNvPr id="24" name="グループ化 23">
            <a:extLst>
              <a:ext uri="{FF2B5EF4-FFF2-40B4-BE49-F238E27FC236}">
                <a16:creationId xmlns:a16="http://schemas.microsoft.com/office/drawing/2014/main" id="{2C1CA739-BF3B-86B8-08CF-167DE2BF5C4E}"/>
              </a:ext>
            </a:extLst>
          </p:cNvPr>
          <p:cNvGrpSpPr/>
          <p:nvPr/>
        </p:nvGrpSpPr>
        <p:grpSpPr>
          <a:xfrm>
            <a:off x="210584" y="1281196"/>
            <a:ext cx="11826351" cy="4392798"/>
            <a:chOff x="396561" y="1467173"/>
            <a:chExt cx="11826351" cy="4392798"/>
          </a:xfrm>
        </p:grpSpPr>
        <p:sp>
          <p:nvSpPr>
            <p:cNvPr id="3" name="楕円 2">
              <a:extLst>
                <a:ext uri="{FF2B5EF4-FFF2-40B4-BE49-F238E27FC236}">
                  <a16:creationId xmlns:a16="http://schemas.microsoft.com/office/drawing/2014/main" id="{2345F152-49C4-D0ED-8470-D342E7887BD1}"/>
                </a:ext>
              </a:extLst>
            </p:cNvPr>
            <p:cNvSpPr/>
            <p:nvPr/>
          </p:nvSpPr>
          <p:spPr>
            <a:xfrm>
              <a:off x="5057614" y="2546888"/>
              <a:ext cx="2614047" cy="24177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latin typeface="ＭＳ Ｐゴシック" panose="020B0600070205080204" pitchFamily="50" charset="-128"/>
                  <a:ea typeface="ＭＳ Ｐゴシック" panose="020B0600070205080204" pitchFamily="50" charset="-128"/>
                </a:rPr>
                <a:t>脳室周囲器官</a:t>
              </a:r>
            </a:p>
          </p:txBody>
        </p:sp>
        <p:sp>
          <p:nvSpPr>
            <p:cNvPr id="4" name="矢印: 右 3">
              <a:extLst>
                <a:ext uri="{FF2B5EF4-FFF2-40B4-BE49-F238E27FC236}">
                  <a16:creationId xmlns:a16="http://schemas.microsoft.com/office/drawing/2014/main" id="{BEE9A7BF-092E-3437-3998-7B97B67CBCD2}"/>
                </a:ext>
              </a:extLst>
            </p:cNvPr>
            <p:cNvSpPr/>
            <p:nvPr/>
          </p:nvSpPr>
          <p:spPr>
            <a:xfrm flipH="1">
              <a:off x="7759485" y="3146156"/>
              <a:ext cx="749084" cy="282844"/>
            </a:xfrm>
            <a:prstGeom prst="rightArrow">
              <a:avLst/>
            </a:prstGeom>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chemeClr val="tx1"/>
                  </a:solidFill>
                  <a:prstDash val="sysDash"/>
                </a:ln>
                <a:solidFill>
                  <a:schemeClr val="tx1"/>
                </a:solidFill>
              </a:endParaRPr>
            </a:p>
          </p:txBody>
        </p:sp>
        <p:sp>
          <p:nvSpPr>
            <p:cNvPr id="5" name="矢印: 右 4">
              <a:extLst>
                <a:ext uri="{FF2B5EF4-FFF2-40B4-BE49-F238E27FC236}">
                  <a16:creationId xmlns:a16="http://schemas.microsoft.com/office/drawing/2014/main" id="{6735A248-C185-E96F-A167-29C348468F60}"/>
                </a:ext>
              </a:extLst>
            </p:cNvPr>
            <p:cNvSpPr/>
            <p:nvPr/>
          </p:nvSpPr>
          <p:spPr>
            <a:xfrm flipH="1">
              <a:off x="7756905" y="4104469"/>
              <a:ext cx="749084" cy="282844"/>
            </a:xfrm>
            <a:prstGeom prst="rightArrow">
              <a:avLst/>
            </a:prstGeom>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chemeClr val="tx1"/>
                  </a:solidFill>
                  <a:prstDash val="sysDash"/>
                </a:ln>
                <a:solidFill>
                  <a:schemeClr val="tx1"/>
                </a:solidFill>
              </a:endParaRPr>
            </a:p>
          </p:txBody>
        </p:sp>
        <p:sp>
          <p:nvSpPr>
            <p:cNvPr id="6" name="テキスト ボックス 5">
              <a:extLst>
                <a:ext uri="{FF2B5EF4-FFF2-40B4-BE49-F238E27FC236}">
                  <a16:creationId xmlns:a16="http://schemas.microsoft.com/office/drawing/2014/main" id="{570B5B22-42C1-D7EB-3494-58CA5CBC661E}"/>
                </a:ext>
              </a:extLst>
            </p:cNvPr>
            <p:cNvSpPr txBox="1"/>
            <p:nvPr/>
          </p:nvSpPr>
          <p:spPr>
            <a:xfrm>
              <a:off x="8239933" y="2882683"/>
              <a:ext cx="3698448" cy="954107"/>
            </a:xfrm>
            <a:prstGeom prst="rect">
              <a:avLst/>
            </a:prstGeom>
            <a:noFill/>
          </p:spPr>
          <p:txBody>
            <a:bodyPr wrap="none" rtlCol="0">
              <a:spAutoFit/>
            </a:bodyPr>
            <a:lstStyle/>
            <a:p>
              <a:pPr algn="ctr"/>
              <a:r>
                <a:rPr kumimoji="1" lang="ja-JP" altLang="en-US" sz="2800" dirty="0">
                  <a:highlight>
                    <a:srgbClr val="00FF00"/>
                  </a:highlight>
                  <a:latin typeface="ＭＳ Ｐゴシック" panose="020B0600070205080204" pitchFamily="50" charset="-128"/>
                  <a:ea typeface="ＭＳ Ｐゴシック" panose="020B0600070205080204" pitchFamily="50" charset="-128"/>
                </a:rPr>
                <a:t>内部環境ストレス</a:t>
              </a:r>
              <a:endParaRPr kumimoji="1" lang="en-US" altLang="ja-JP" sz="2800" dirty="0">
                <a:highlight>
                  <a:srgbClr val="00FF00"/>
                </a:highlight>
                <a:latin typeface="ＭＳ Ｐゴシック" panose="020B0600070205080204" pitchFamily="50" charset="-128"/>
                <a:ea typeface="ＭＳ Ｐゴシック" panose="020B0600070205080204" pitchFamily="50" charset="-128"/>
              </a:endParaRPr>
            </a:p>
            <a:p>
              <a:pPr algn="ctr"/>
              <a:r>
                <a:rPr lang="ja-JP" altLang="en-US" sz="2800" dirty="0">
                  <a:highlight>
                    <a:srgbClr val="00FF00"/>
                  </a:highlight>
                  <a:latin typeface="ＭＳ Ｐゴシック" panose="020B0600070205080204" pitchFamily="50" charset="-128"/>
                  <a:ea typeface="ＭＳ Ｐゴシック" panose="020B0600070205080204" pitchFamily="50" charset="-128"/>
                </a:rPr>
                <a:t>（身体・内臓・血液など）</a:t>
              </a:r>
              <a:endParaRPr kumimoji="1" lang="ja-JP" altLang="en-US" sz="2800" dirty="0">
                <a:highlight>
                  <a:srgbClr val="00FF00"/>
                </a:highlight>
                <a:latin typeface="ＭＳ Ｐゴシック" panose="020B0600070205080204" pitchFamily="50" charset="-128"/>
                <a:ea typeface="ＭＳ Ｐゴシック" panose="020B0600070205080204" pitchFamily="50" charset="-128"/>
              </a:endParaRPr>
            </a:p>
          </p:txBody>
        </p:sp>
        <p:sp>
          <p:nvSpPr>
            <p:cNvPr id="7" name="テキスト ボックス 6">
              <a:extLst>
                <a:ext uri="{FF2B5EF4-FFF2-40B4-BE49-F238E27FC236}">
                  <a16:creationId xmlns:a16="http://schemas.microsoft.com/office/drawing/2014/main" id="{DCD9B297-9B8A-0170-C7CC-EDB7DBC1720B}"/>
                </a:ext>
              </a:extLst>
            </p:cNvPr>
            <p:cNvSpPr txBox="1"/>
            <p:nvPr/>
          </p:nvSpPr>
          <p:spPr>
            <a:xfrm>
              <a:off x="7908911" y="3985649"/>
              <a:ext cx="4314001" cy="1815882"/>
            </a:xfrm>
            <a:prstGeom prst="rect">
              <a:avLst/>
            </a:prstGeom>
            <a:noFill/>
          </p:spPr>
          <p:txBody>
            <a:bodyPr wrap="none" rtlCol="0">
              <a:spAutoFit/>
            </a:bodyPr>
            <a:lstStyle/>
            <a:p>
              <a:pPr algn="ctr"/>
              <a:r>
                <a:rPr lang="ja-JP" altLang="en-US" sz="2800" dirty="0">
                  <a:highlight>
                    <a:srgbClr val="FFFF00"/>
                  </a:highlight>
                  <a:latin typeface="ＭＳ Ｐゴシック" panose="020B0600070205080204" pitchFamily="50" charset="-128"/>
                  <a:ea typeface="ＭＳ Ｐゴシック" panose="020B0600070205080204" pitchFamily="50" charset="-128"/>
                </a:rPr>
                <a:t>外</a:t>
              </a:r>
              <a:r>
                <a:rPr kumimoji="1" lang="ja-JP" altLang="en-US" sz="2800" dirty="0">
                  <a:highlight>
                    <a:srgbClr val="FFFF00"/>
                  </a:highlight>
                  <a:latin typeface="ＭＳ Ｐゴシック" panose="020B0600070205080204" pitchFamily="50" charset="-128"/>
                  <a:ea typeface="ＭＳ Ｐゴシック" panose="020B0600070205080204" pitchFamily="50" charset="-128"/>
                </a:rPr>
                <a:t>部環境ストレス</a:t>
              </a:r>
              <a:endParaRPr kumimoji="1" lang="en-US" altLang="ja-JP" sz="2800" dirty="0">
                <a:highlight>
                  <a:srgbClr val="FFFF00"/>
                </a:highlight>
                <a:latin typeface="ＭＳ Ｐゴシック" panose="020B0600070205080204" pitchFamily="50" charset="-128"/>
                <a:ea typeface="ＭＳ Ｐゴシック" panose="020B0600070205080204" pitchFamily="50" charset="-128"/>
              </a:endParaRPr>
            </a:p>
            <a:p>
              <a:pPr algn="ctr"/>
              <a:r>
                <a:rPr lang="ja-JP" altLang="en-US" sz="2800" dirty="0">
                  <a:highlight>
                    <a:srgbClr val="FFFF00"/>
                  </a:highlight>
                  <a:latin typeface="ＭＳ Ｐゴシック" panose="020B0600070205080204" pitchFamily="50" charset="-128"/>
                  <a:ea typeface="ＭＳ Ｐゴシック" panose="020B0600070205080204" pitchFamily="50" charset="-128"/>
                </a:rPr>
                <a:t>（物理化学的・心理社会的）</a:t>
              </a:r>
              <a:endParaRPr lang="en-US" altLang="ja-JP" sz="2800" dirty="0">
                <a:highlight>
                  <a:srgbClr val="FFFF00"/>
                </a:highlight>
                <a:latin typeface="ＭＳ Ｐゴシック" panose="020B0600070205080204" pitchFamily="50" charset="-128"/>
                <a:ea typeface="ＭＳ Ｐゴシック" panose="020B0600070205080204" pitchFamily="50" charset="-128"/>
              </a:endParaRPr>
            </a:p>
            <a:p>
              <a:pPr algn="ctr"/>
              <a:r>
                <a:rPr lang="ja-JP" altLang="en-US" sz="2800" dirty="0">
                  <a:highlight>
                    <a:srgbClr val="FFFF00"/>
                  </a:highlight>
                  <a:latin typeface="ＭＳ Ｐゴシック" panose="020B0600070205080204" pitchFamily="50" charset="-128"/>
                  <a:ea typeface="ＭＳ Ｐゴシック" panose="020B0600070205080204" pitchFamily="50" charset="-128"/>
                </a:rPr>
                <a:t>（感染・炎症・免疫・凝固系）</a:t>
              </a:r>
              <a:endParaRPr kumimoji="1" lang="ja-JP" altLang="en-US" sz="2800" dirty="0">
                <a:highlight>
                  <a:srgbClr val="FFFF00"/>
                </a:highlight>
                <a:latin typeface="ＭＳ Ｐゴシック" panose="020B0600070205080204" pitchFamily="50" charset="-128"/>
                <a:ea typeface="ＭＳ Ｐゴシック" panose="020B0600070205080204" pitchFamily="50" charset="-128"/>
              </a:endParaRPr>
            </a:p>
            <a:p>
              <a:pPr algn="ctr"/>
              <a:endParaRPr kumimoji="1" lang="ja-JP" altLang="en-US" sz="2800" dirty="0">
                <a:latin typeface="ＭＳ Ｐゴシック" panose="020B0600070205080204" pitchFamily="50" charset="-128"/>
                <a:ea typeface="ＭＳ Ｐゴシック" panose="020B0600070205080204" pitchFamily="50" charset="-128"/>
              </a:endParaRPr>
            </a:p>
          </p:txBody>
        </p:sp>
        <p:grpSp>
          <p:nvGrpSpPr>
            <p:cNvPr id="10" name="グループ化 9">
              <a:extLst>
                <a:ext uri="{FF2B5EF4-FFF2-40B4-BE49-F238E27FC236}">
                  <a16:creationId xmlns:a16="http://schemas.microsoft.com/office/drawing/2014/main" id="{648C5457-1E71-9067-15BE-46C4A666D50B}"/>
                </a:ext>
              </a:extLst>
            </p:cNvPr>
            <p:cNvGrpSpPr/>
            <p:nvPr/>
          </p:nvGrpSpPr>
          <p:grpSpPr>
            <a:xfrm rot="20184064">
              <a:off x="4516557" y="4415381"/>
              <a:ext cx="555352" cy="457198"/>
              <a:chOff x="4187129" y="3311472"/>
              <a:chExt cx="555352" cy="457198"/>
            </a:xfrm>
          </p:grpSpPr>
          <p:sp>
            <p:nvSpPr>
              <p:cNvPr id="8" name="矢印: 右 7">
                <a:extLst>
                  <a:ext uri="{FF2B5EF4-FFF2-40B4-BE49-F238E27FC236}">
                    <a16:creationId xmlns:a16="http://schemas.microsoft.com/office/drawing/2014/main" id="{CA99E6E9-9330-C36C-7EAB-8B465A5EEB1D}"/>
                  </a:ext>
                </a:extLst>
              </p:cNvPr>
              <p:cNvSpPr/>
              <p:nvPr/>
            </p:nvSpPr>
            <p:spPr>
              <a:xfrm>
                <a:off x="4194875" y="3311472"/>
                <a:ext cx="547606" cy="21697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矢印: 右 8">
                <a:extLst>
                  <a:ext uri="{FF2B5EF4-FFF2-40B4-BE49-F238E27FC236}">
                    <a16:creationId xmlns:a16="http://schemas.microsoft.com/office/drawing/2014/main" id="{A052E1D4-F8C4-219C-4AC5-4CD10D8D0676}"/>
                  </a:ext>
                </a:extLst>
              </p:cNvPr>
              <p:cNvSpPr/>
              <p:nvPr/>
            </p:nvSpPr>
            <p:spPr>
              <a:xfrm flipH="1">
                <a:off x="4187129" y="3551694"/>
                <a:ext cx="547606" cy="21697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 name="グループ化 10">
              <a:extLst>
                <a:ext uri="{FF2B5EF4-FFF2-40B4-BE49-F238E27FC236}">
                  <a16:creationId xmlns:a16="http://schemas.microsoft.com/office/drawing/2014/main" id="{1897C701-F9F1-AECA-438F-1CBC030042ED}"/>
                </a:ext>
              </a:extLst>
            </p:cNvPr>
            <p:cNvGrpSpPr/>
            <p:nvPr/>
          </p:nvGrpSpPr>
          <p:grpSpPr>
            <a:xfrm>
              <a:off x="4339529" y="3463872"/>
              <a:ext cx="555352" cy="457198"/>
              <a:chOff x="4187129" y="3311472"/>
              <a:chExt cx="555352" cy="457198"/>
            </a:xfrm>
          </p:grpSpPr>
          <p:sp>
            <p:nvSpPr>
              <p:cNvPr id="12" name="矢印: 右 11">
                <a:extLst>
                  <a:ext uri="{FF2B5EF4-FFF2-40B4-BE49-F238E27FC236}">
                    <a16:creationId xmlns:a16="http://schemas.microsoft.com/office/drawing/2014/main" id="{BD3527F5-79CB-D4D6-3805-7A96B6CA432A}"/>
                  </a:ext>
                </a:extLst>
              </p:cNvPr>
              <p:cNvSpPr/>
              <p:nvPr/>
            </p:nvSpPr>
            <p:spPr>
              <a:xfrm>
                <a:off x="4194875" y="3311472"/>
                <a:ext cx="547606" cy="21697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矢印: 右 12">
                <a:extLst>
                  <a:ext uri="{FF2B5EF4-FFF2-40B4-BE49-F238E27FC236}">
                    <a16:creationId xmlns:a16="http://schemas.microsoft.com/office/drawing/2014/main" id="{A3B14A90-0D80-92C1-D9D5-9B9911B9CA8B}"/>
                  </a:ext>
                </a:extLst>
              </p:cNvPr>
              <p:cNvSpPr/>
              <p:nvPr/>
            </p:nvSpPr>
            <p:spPr>
              <a:xfrm flipH="1">
                <a:off x="4187129" y="3551694"/>
                <a:ext cx="547606" cy="21697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 name="グループ化 13">
              <a:extLst>
                <a:ext uri="{FF2B5EF4-FFF2-40B4-BE49-F238E27FC236}">
                  <a16:creationId xmlns:a16="http://schemas.microsoft.com/office/drawing/2014/main" id="{C972E6FB-2668-F261-2AF1-F6BFB1B2BBFE}"/>
                </a:ext>
              </a:extLst>
            </p:cNvPr>
            <p:cNvGrpSpPr/>
            <p:nvPr/>
          </p:nvGrpSpPr>
          <p:grpSpPr>
            <a:xfrm rot="1526737">
              <a:off x="4491929" y="2448732"/>
              <a:ext cx="555352" cy="457198"/>
              <a:chOff x="4187129" y="3311472"/>
              <a:chExt cx="555352" cy="457198"/>
            </a:xfrm>
          </p:grpSpPr>
          <p:sp>
            <p:nvSpPr>
              <p:cNvPr id="15" name="矢印: 右 14">
                <a:extLst>
                  <a:ext uri="{FF2B5EF4-FFF2-40B4-BE49-F238E27FC236}">
                    <a16:creationId xmlns:a16="http://schemas.microsoft.com/office/drawing/2014/main" id="{AB611055-E06D-E1C1-6A97-459EA03D03AF}"/>
                  </a:ext>
                </a:extLst>
              </p:cNvPr>
              <p:cNvSpPr/>
              <p:nvPr/>
            </p:nvSpPr>
            <p:spPr>
              <a:xfrm>
                <a:off x="4194875" y="3311472"/>
                <a:ext cx="547606" cy="21697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矢印: 右 15">
                <a:extLst>
                  <a:ext uri="{FF2B5EF4-FFF2-40B4-BE49-F238E27FC236}">
                    <a16:creationId xmlns:a16="http://schemas.microsoft.com/office/drawing/2014/main" id="{4850CDD2-7276-7CC1-3ADC-0B2C9A96F083}"/>
                  </a:ext>
                </a:extLst>
              </p:cNvPr>
              <p:cNvSpPr/>
              <p:nvPr/>
            </p:nvSpPr>
            <p:spPr>
              <a:xfrm flipH="1">
                <a:off x="4187129" y="3551694"/>
                <a:ext cx="547606" cy="21697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 name="楕円 16">
              <a:extLst>
                <a:ext uri="{FF2B5EF4-FFF2-40B4-BE49-F238E27FC236}">
                  <a16:creationId xmlns:a16="http://schemas.microsoft.com/office/drawing/2014/main" id="{4D440F88-BF91-22E8-1B7E-9616FE33F3B4}"/>
                </a:ext>
              </a:extLst>
            </p:cNvPr>
            <p:cNvSpPr/>
            <p:nvPr/>
          </p:nvSpPr>
          <p:spPr>
            <a:xfrm>
              <a:off x="2825858" y="1467173"/>
              <a:ext cx="1357539" cy="131896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atin typeface="ＭＳ Ｐゴシック" panose="020B0600070205080204" pitchFamily="50" charset="-128"/>
                  <a:ea typeface="ＭＳ Ｐゴシック" panose="020B0600070205080204" pitchFamily="50" charset="-128"/>
                </a:rPr>
                <a:t>内臓器官</a:t>
              </a:r>
            </a:p>
          </p:txBody>
        </p:sp>
        <p:sp>
          <p:nvSpPr>
            <p:cNvPr id="18" name="楕円 17">
              <a:extLst>
                <a:ext uri="{FF2B5EF4-FFF2-40B4-BE49-F238E27FC236}">
                  <a16:creationId xmlns:a16="http://schemas.microsoft.com/office/drawing/2014/main" id="{9BEDCC05-2290-AC64-F068-B40931CCA725}"/>
                </a:ext>
              </a:extLst>
            </p:cNvPr>
            <p:cNvSpPr/>
            <p:nvPr/>
          </p:nvSpPr>
          <p:spPr>
            <a:xfrm>
              <a:off x="2187841" y="3045418"/>
              <a:ext cx="1357539" cy="131896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latin typeface="ＭＳ Ｐゴシック" panose="020B0600070205080204" pitchFamily="50" charset="-128"/>
                  <a:ea typeface="ＭＳ Ｐゴシック" panose="020B0600070205080204" pitchFamily="50" charset="-128"/>
                </a:rPr>
                <a:t>内分泌器官</a:t>
              </a:r>
            </a:p>
          </p:txBody>
        </p:sp>
        <p:sp>
          <p:nvSpPr>
            <p:cNvPr id="19" name="楕円 18">
              <a:extLst>
                <a:ext uri="{FF2B5EF4-FFF2-40B4-BE49-F238E27FC236}">
                  <a16:creationId xmlns:a16="http://schemas.microsoft.com/office/drawing/2014/main" id="{54602726-631C-DD85-4D5A-81283A4731FD}"/>
                </a:ext>
              </a:extLst>
            </p:cNvPr>
            <p:cNvSpPr/>
            <p:nvPr/>
          </p:nvSpPr>
          <p:spPr>
            <a:xfrm>
              <a:off x="2856855" y="4541003"/>
              <a:ext cx="1357539" cy="131896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a:latin typeface="ＭＳ Ｐゴシック" panose="020B0600070205080204" pitchFamily="50" charset="-128"/>
                  <a:ea typeface="ＭＳ Ｐゴシック" panose="020B0600070205080204" pitchFamily="50" charset="-128"/>
                </a:rPr>
                <a:t>免疫</a:t>
              </a:r>
              <a:r>
                <a:rPr lang="ja-JP" altLang="en-US" sz="2400">
                  <a:latin typeface="ＭＳ Ｐゴシック" panose="020B0600070205080204" pitchFamily="50" charset="-128"/>
                  <a:ea typeface="ＭＳ Ｐゴシック" panose="020B0600070205080204" pitchFamily="50" charset="-128"/>
                </a:rPr>
                <a:t>器官</a:t>
              </a:r>
              <a:endParaRPr kumimoji="1" lang="ja-JP" altLang="en-US" sz="2400" dirty="0">
                <a:latin typeface="ＭＳ Ｐゴシック" panose="020B0600070205080204" pitchFamily="50" charset="-128"/>
                <a:ea typeface="ＭＳ Ｐゴシック" panose="020B0600070205080204" pitchFamily="50" charset="-128"/>
              </a:endParaRPr>
            </a:p>
          </p:txBody>
        </p:sp>
        <p:sp>
          <p:nvSpPr>
            <p:cNvPr id="20" name="テキスト ボックス 19">
              <a:extLst>
                <a:ext uri="{FF2B5EF4-FFF2-40B4-BE49-F238E27FC236}">
                  <a16:creationId xmlns:a16="http://schemas.microsoft.com/office/drawing/2014/main" id="{4083552A-1B40-C683-47F2-777C215A873A}"/>
                </a:ext>
              </a:extLst>
            </p:cNvPr>
            <p:cNvSpPr txBox="1"/>
            <p:nvPr/>
          </p:nvSpPr>
          <p:spPr>
            <a:xfrm>
              <a:off x="847242" y="1802972"/>
              <a:ext cx="1620957" cy="523220"/>
            </a:xfrm>
            <a:prstGeom prst="rect">
              <a:avLst/>
            </a:prstGeom>
            <a:noFill/>
          </p:spPr>
          <p:txBody>
            <a:bodyPr wrap="none" rtlCol="0">
              <a:spAutoFit/>
            </a:bodyPr>
            <a:lstStyle/>
            <a:p>
              <a:r>
                <a:rPr kumimoji="1" lang="ja-JP" altLang="en-US" sz="2800" dirty="0">
                  <a:solidFill>
                    <a:srgbClr val="7030A0"/>
                  </a:solidFill>
                  <a:latin typeface="ＭＳ Ｐゴシック" panose="020B0600070205080204" pitchFamily="50" charset="-128"/>
                  <a:ea typeface="ＭＳ Ｐゴシック" panose="020B0600070205080204" pitchFamily="50" charset="-128"/>
                </a:rPr>
                <a:t>自律神経</a:t>
              </a:r>
            </a:p>
          </p:txBody>
        </p:sp>
        <p:sp>
          <p:nvSpPr>
            <p:cNvPr id="21" name="テキスト ボックス 20">
              <a:extLst>
                <a:ext uri="{FF2B5EF4-FFF2-40B4-BE49-F238E27FC236}">
                  <a16:creationId xmlns:a16="http://schemas.microsoft.com/office/drawing/2014/main" id="{B40CFDE6-77D8-39B0-E5E2-5911991E3DB5}"/>
                </a:ext>
              </a:extLst>
            </p:cNvPr>
            <p:cNvSpPr txBox="1"/>
            <p:nvPr/>
          </p:nvSpPr>
          <p:spPr>
            <a:xfrm>
              <a:off x="396561" y="3388965"/>
              <a:ext cx="1507144" cy="523220"/>
            </a:xfrm>
            <a:prstGeom prst="rect">
              <a:avLst/>
            </a:prstGeom>
            <a:noFill/>
          </p:spPr>
          <p:txBody>
            <a:bodyPr wrap="none" rtlCol="0">
              <a:spAutoFit/>
            </a:bodyPr>
            <a:lstStyle/>
            <a:p>
              <a:r>
                <a:rPr kumimoji="1" lang="ja-JP" altLang="en-US" sz="2800" dirty="0">
                  <a:solidFill>
                    <a:srgbClr val="0202BE"/>
                  </a:solidFill>
                  <a:latin typeface="ＭＳ Ｐゴシック" panose="020B0600070205080204" pitchFamily="50" charset="-128"/>
                  <a:ea typeface="ＭＳ Ｐゴシック" panose="020B0600070205080204" pitchFamily="50" charset="-128"/>
                </a:rPr>
                <a:t>ホルモン</a:t>
              </a:r>
              <a:endParaRPr kumimoji="1" lang="en-US" altLang="ja-JP" sz="2800" dirty="0">
                <a:solidFill>
                  <a:srgbClr val="0202BE"/>
                </a:solidFill>
                <a:latin typeface="ＭＳ Ｐゴシック" panose="020B0600070205080204" pitchFamily="50" charset="-128"/>
                <a:ea typeface="ＭＳ Ｐゴシック" panose="020B0600070205080204" pitchFamily="50" charset="-128"/>
              </a:endParaRPr>
            </a:p>
          </p:txBody>
        </p:sp>
        <p:sp>
          <p:nvSpPr>
            <p:cNvPr id="22" name="テキスト ボックス 21">
              <a:extLst>
                <a:ext uri="{FF2B5EF4-FFF2-40B4-BE49-F238E27FC236}">
                  <a16:creationId xmlns:a16="http://schemas.microsoft.com/office/drawing/2014/main" id="{6BAE25A1-1A28-0DC4-12E1-BDAFCC7A1A0F}"/>
                </a:ext>
              </a:extLst>
            </p:cNvPr>
            <p:cNvSpPr txBox="1"/>
            <p:nvPr/>
          </p:nvSpPr>
          <p:spPr>
            <a:xfrm>
              <a:off x="847242" y="4974958"/>
              <a:ext cx="1620957" cy="523220"/>
            </a:xfrm>
            <a:prstGeom prst="rect">
              <a:avLst/>
            </a:prstGeom>
            <a:noFill/>
          </p:spPr>
          <p:txBody>
            <a:bodyPr wrap="none" rtlCol="0">
              <a:spAutoFit/>
            </a:bodyPr>
            <a:lstStyle/>
            <a:p>
              <a:r>
                <a:rPr lang="ja-JP" altLang="en-US" sz="2800" dirty="0">
                  <a:solidFill>
                    <a:srgbClr val="FF0000"/>
                  </a:solidFill>
                  <a:latin typeface="ＭＳ Ｐゴシック" panose="020B0600070205080204" pitchFamily="50" charset="-128"/>
                  <a:ea typeface="ＭＳ Ｐゴシック" panose="020B0600070205080204" pitchFamily="50" charset="-128"/>
                </a:rPr>
                <a:t>免疫細胞</a:t>
              </a:r>
              <a:endParaRPr kumimoji="1" lang="ja-JP" altLang="en-US" sz="2800" dirty="0">
                <a:solidFill>
                  <a:srgbClr val="FF0000"/>
                </a:solidFill>
                <a:latin typeface="ＭＳ Ｐゴシック" panose="020B0600070205080204" pitchFamily="50" charset="-128"/>
                <a:ea typeface="ＭＳ Ｐゴシック" panose="020B0600070205080204" pitchFamily="50" charset="-128"/>
              </a:endParaRPr>
            </a:p>
          </p:txBody>
        </p:sp>
        <p:sp>
          <p:nvSpPr>
            <p:cNvPr id="23" name="テキスト ボックス 22">
              <a:extLst>
                <a:ext uri="{FF2B5EF4-FFF2-40B4-BE49-F238E27FC236}">
                  <a16:creationId xmlns:a16="http://schemas.microsoft.com/office/drawing/2014/main" id="{6716C53A-4EDA-CFD0-C5F7-CE9208DF7985}"/>
                </a:ext>
              </a:extLst>
            </p:cNvPr>
            <p:cNvSpPr txBox="1"/>
            <p:nvPr/>
          </p:nvSpPr>
          <p:spPr>
            <a:xfrm>
              <a:off x="5424407" y="1472780"/>
              <a:ext cx="5865708" cy="646331"/>
            </a:xfrm>
            <a:prstGeom prst="rect">
              <a:avLst/>
            </a:prstGeom>
            <a:noFill/>
          </p:spPr>
          <p:txBody>
            <a:bodyPr wrap="none" rtlCol="0">
              <a:spAutoFit/>
            </a:bodyPr>
            <a:lstStyle/>
            <a:p>
              <a:r>
                <a:rPr lang="ja-JP" altLang="en-US" sz="3600"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ストレス中枢（脳室周囲器官）</a:t>
              </a:r>
              <a:endParaRPr kumimoji="1" lang="ja-JP" altLang="en-US" sz="3600"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grpSp>
      <p:sp>
        <p:nvSpPr>
          <p:cNvPr id="25" name="日付プレースホルダー 24">
            <a:extLst>
              <a:ext uri="{FF2B5EF4-FFF2-40B4-BE49-F238E27FC236}">
                <a16:creationId xmlns:a16="http://schemas.microsoft.com/office/drawing/2014/main" id="{62002D7C-B5AF-10B5-F00E-CD539B9EB0D0}"/>
              </a:ext>
            </a:extLst>
          </p:cNvPr>
          <p:cNvSpPr>
            <a:spLocks noGrp="1"/>
          </p:cNvSpPr>
          <p:nvPr>
            <p:ph type="dt" sz="half" idx="10"/>
          </p:nvPr>
        </p:nvSpPr>
        <p:spPr/>
        <p:txBody>
          <a:bodyPr/>
          <a:lstStyle/>
          <a:p>
            <a:fld id="{F1C6D469-EB6E-406D-AA56-6DD842F1A1A9}" type="datetime1">
              <a:rPr kumimoji="1" lang="ja-JP" altLang="en-US" smtClean="0"/>
              <a:t>2023/11/21</a:t>
            </a:fld>
            <a:endParaRPr kumimoji="1" lang="ja-JP" altLang="en-US"/>
          </a:p>
        </p:txBody>
      </p:sp>
      <p:sp>
        <p:nvSpPr>
          <p:cNvPr id="26" name="フッター プレースホルダー 25">
            <a:extLst>
              <a:ext uri="{FF2B5EF4-FFF2-40B4-BE49-F238E27FC236}">
                <a16:creationId xmlns:a16="http://schemas.microsoft.com/office/drawing/2014/main" id="{E4CA8979-2E06-D03F-FF72-AFE10113DCE5}"/>
              </a:ext>
            </a:extLst>
          </p:cNvPr>
          <p:cNvSpPr>
            <a:spLocks noGrp="1"/>
          </p:cNvSpPr>
          <p:nvPr>
            <p:ph type="ftr" sz="quarter" idx="11"/>
          </p:nvPr>
        </p:nvSpPr>
        <p:spPr/>
        <p:txBody>
          <a:bodyPr/>
          <a:lstStyle/>
          <a:p>
            <a:r>
              <a:rPr kumimoji="1" lang="ja-JP" altLang="en-US"/>
              <a:t>心の処方箋（十勝むつみのクリニック）</a:t>
            </a:r>
          </a:p>
        </p:txBody>
      </p:sp>
      <p:sp>
        <p:nvSpPr>
          <p:cNvPr id="27" name="テキスト ボックス 26">
            <a:extLst>
              <a:ext uri="{FF2B5EF4-FFF2-40B4-BE49-F238E27FC236}">
                <a16:creationId xmlns:a16="http://schemas.microsoft.com/office/drawing/2014/main" id="{C8B88AD2-0E40-809F-A6BF-9CB4502D436A}"/>
              </a:ext>
            </a:extLst>
          </p:cNvPr>
          <p:cNvSpPr txBox="1"/>
          <p:nvPr/>
        </p:nvSpPr>
        <p:spPr>
          <a:xfrm>
            <a:off x="6583354" y="5644692"/>
            <a:ext cx="5212966" cy="646331"/>
          </a:xfrm>
          <a:prstGeom prst="rect">
            <a:avLst/>
          </a:prstGeom>
          <a:noFill/>
        </p:spPr>
        <p:txBody>
          <a:bodyPr wrap="square">
            <a:spAutoFit/>
          </a:bodyPr>
          <a:lstStyle/>
          <a:p>
            <a:r>
              <a:rPr lang="ja-JP" altLang="en-US" b="1" dirty="0">
                <a:hlinkClick r:id="rId2"/>
              </a:rPr>
              <a:t>https://tarzanweb.jp/uploads/2018/10/02/</a:t>
            </a:r>
            <a:endParaRPr lang="en-US" altLang="ja-JP" b="1" dirty="0"/>
          </a:p>
          <a:p>
            <a:r>
              <a:rPr lang="ja-JP" altLang="en-US" b="1" dirty="0"/>
              <a:t>20181002_698_p14_01-w1280.jpg</a:t>
            </a:r>
          </a:p>
        </p:txBody>
      </p:sp>
    </p:spTree>
    <p:extLst>
      <p:ext uri="{BB962C8B-B14F-4D97-AF65-F5344CB8AC3E}">
        <p14:creationId xmlns:p14="http://schemas.microsoft.com/office/powerpoint/2010/main" val="3634930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93614CE-5EA6-74CA-A310-B08660629CF7}"/>
              </a:ext>
            </a:extLst>
          </p:cNvPr>
          <p:cNvSpPr>
            <a:spLocks noGrp="1"/>
          </p:cNvSpPr>
          <p:nvPr>
            <p:ph type="sldNum" sz="quarter" idx="12"/>
          </p:nvPr>
        </p:nvSpPr>
        <p:spPr/>
        <p:txBody>
          <a:bodyPr/>
          <a:lstStyle/>
          <a:p>
            <a:fld id="{58E70909-AA54-413C-B4A4-65B2E83BDFAE}" type="slidenum">
              <a:rPr kumimoji="1" lang="ja-JP" altLang="en-US" smtClean="0"/>
              <a:t>67</a:t>
            </a:fld>
            <a:endParaRPr kumimoji="1" lang="ja-JP" altLang="en-US"/>
          </a:p>
        </p:txBody>
      </p:sp>
      <p:grpSp>
        <p:nvGrpSpPr>
          <p:cNvPr id="24" name="グループ化 23">
            <a:extLst>
              <a:ext uri="{FF2B5EF4-FFF2-40B4-BE49-F238E27FC236}">
                <a16:creationId xmlns:a16="http://schemas.microsoft.com/office/drawing/2014/main" id="{2C1CA739-BF3B-86B8-08CF-167DE2BF5C4E}"/>
              </a:ext>
            </a:extLst>
          </p:cNvPr>
          <p:cNvGrpSpPr/>
          <p:nvPr/>
        </p:nvGrpSpPr>
        <p:grpSpPr>
          <a:xfrm>
            <a:off x="210584" y="1281196"/>
            <a:ext cx="11826351" cy="4392798"/>
            <a:chOff x="396561" y="1467173"/>
            <a:chExt cx="11826351" cy="4392798"/>
          </a:xfrm>
        </p:grpSpPr>
        <p:sp>
          <p:nvSpPr>
            <p:cNvPr id="3" name="楕円 2">
              <a:extLst>
                <a:ext uri="{FF2B5EF4-FFF2-40B4-BE49-F238E27FC236}">
                  <a16:creationId xmlns:a16="http://schemas.microsoft.com/office/drawing/2014/main" id="{2345F152-49C4-D0ED-8470-D342E7887BD1}"/>
                </a:ext>
              </a:extLst>
            </p:cNvPr>
            <p:cNvSpPr/>
            <p:nvPr/>
          </p:nvSpPr>
          <p:spPr>
            <a:xfrm>
              <a:off x="5057614" y="2546888"/>
              <a:ext cx="2614047" cy="24177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latin typeface="ＭＳ Ｐゴシック" panose="020B0600070205080204" pitchFamily="50" charset="-128"/>
                  <a:ea typeface="ＭＳ Ｐゴシック" panose="020B0600070205080204" pitchFamily="50" charset="-128"/>
                </a:rPr>
                <a:t>脳室周囲器官</a:t>
              </a:r>
            </a:p>
          </p:txBody>
        </p:sp>
        <p:sp>
          <p:nvSpPr>
            <p:cNvPr id="4" name="矢印: 右 3">
              <a:extLst>
                <a:ext uri="{FF2B5EF4-FFF2-40B4-BE49-F238E27FC236}">
                  <a16:creationId xmlns:a16="http://schemas.microsoft.com/office/drawing/2014/main" id="{BEE9A7BF-092E-3437-3998-7B97B67CBCD2}"/>
                </a:ext>
              </a:extLst>
            </p:cNvPr>
            <p:cNvSpPr/>
            <p:nvPr/>
          </p:nvSpPr>
          <p:spPr>
            <a:xfrm flipH="1">
              <a:off x="7759485" y="3146156"/>
              <a:ext cx="749084" cy="282844"/>
            </a:xfrm>
            <a:prstGeom prst="rightArrow">
              <a:avLst/>
            </a:prstGeom>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chemeClr val="tx1"/>
                  </a:solidFill>
                  <a:prstDash val="sysDash"/>
                </a:ln>
                <a:solidFill>
                  <a:schemeClr val="tx1"/>
                </a:solidFill>
              </a:endParaRPr>
            </a:p>
          </p:txBody>
        </p:sp>
        <p:sp>
          <p:nvSpPr>
            <p:cNvPr id="5" name="矢印: 右 4">
              <a:extLst>
                <a:ext uri="{FF2B5EF4-FFF2-40B4-BE49-F238E27FC236}">
                  <a16:creationId xmlns:a16="http://schemas.microsoft.com/office/drawing/2014/main" id="{6735A248-C185-E96F-A167-29C348468F60}"/>
                </a:ext>
              </a:extLst>
            </p:cNvPr>
            <p:cNvSpPr/>
            <p:nvPr/>
          </p:nvSpPr>
          <p:spPr>
            <a:xfrm flipH="1">
              <a:off x="7756905" y="4104469"/>
              <a:ext cx="749084" cy="282844"/>
            </a:xfrm>
            <a:prstGeom prst="rightArrow">
              <a:avLst/>
            </a:prstGeom>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chemeClr val="tx1"/>
                  </a:solidFill>
                  <a:prstDash val="sysDash"/>
                </a:ln>
                <a:solidFill>
                  <a:schemeClr val="tx1"/>
                </a:solidFill>
              </a:endParaRPr>
            </a:p>
          </p:txBody>
        </p:sp>
        <p:sp>
          <p:nvSpPr>
            <p:cNvPr id="6" name="テキスト ボックス 5">
              <a:extLst>
                <a:ext uri="{FF2B5EF4-FFF2-40B4-BE49-F238E27FC236}">
                  <a16:creationId xmlns:a16="http://schemas.microsoft.com/office/drawing/2014/main" id="{570B5B22-42C1-D7EB-3494-58CA5CBC661E}"/>
                </a:ext>
              </a:extLst>
            </p:cNvPr>
            <p:cNvSpPr txBox="1"/>
            <p:nvPr/>
          </p:nvSpPr>
          <p:spPr>
            <a:xfrm>
              <a:off x="8239933" y="2882683"/>
              <a:ext cx="3698448" cy="954107"/>
            </a:xfrm>
            <a:prstGeom prst="rect">
              <a:avLst/>
            </a:prstGeom>
            <a:noFill/>
          </p:spPr>
          <p:txBody>
            <a:bodyPr wrap="none" rtlCol="0">
              <a:spAutoFit/>
            </a:bodyPr>
            <a:lstStyle/>
            <a:p>
              <a:pPr algn="ctr"/>
              <a:r>
                <a:rPr kumimoji="1" lang="ja-JP" altLang="en-US" sz="2800" dirty="0">
                  <a:highlight>
                    <a:srgbClr val="00FF00"/>
                  </a:highlight>
                  <a:latin typeface="ＭＳ Ｐゴシック" panose="020B0600070205080204" pitchFamily="50" charset="-128"/>
                  <a:ea typeface="ＭＳ Ｐゴシック" panose="020B0600070205080204" pitchFamily="50" charset="-128"/>
                </a:rPr>
                <a:t>内部環境ストレス</a:t>
              </a:r>
              <a:endParaRPr kumimoji="1" lang="en-US" altLang="ja-JP" sz="2800" dirty="0">
                <a:highlight>
                  <a:srgbClr val="00FF00"/>
                </a:highlight>
                <a:latin typeface="ＭＳ Ｐゴシック" panose="020B0600070205080204" pitchFamily="50" charset="-128"/>
                <a:ea typeface="ＭＳ Ｐゴシック" panose="020B0600070205080204" pitchFamily="50" charset="-128"/>
              </a:endParaRPr>
            </a:p>
            <a:p>
              <a:pPr algn="ctr"/>
              <a:r>
                <a:rPr lang="ja-JP" altLang="en-US" sz="2800" dirty="0">
                  <a:highlight>
                    <a:srgbClr val="00FF00"/>
                  </a:highlight>
                  <a:latin typeface="ＭＳ Ｐゴシック" panose="020B0600070205080204" pitchFamily="50" charset="-128"/>
                  <a:ea typeface="ＭＳ Ｐゴシック" panose="020B0600070205080204" pitchFamily="50" charset="-128"/>
                </a:rPr>
                <a:t>（身体・内臓・血液など）</a:t>
              </a:r>
              <a:endParaRPr kumimoji="1" lang="ja-JP" altLang="en-US" sz="2800" dirty="0">
                <a:highlight>
                  <a:srgbClr val="00FF00"/>
                </a:highlight>
                <a:latin typeface="ＭＳ Ｐゴシック" panose="020B0600070205080204" pitchFamily="50" charset="-128"/>
                <a:ea typeface="ＭＳ Ｐゴシック" panose="020B0600070205080204" pitchFamily="50" charset="-128"/>
              </a:endParaRPr>
            </a:p>
          </p:txBody>
        </p:sp>
        <p:sp>
          <p:nvSpPr>
            <p:cNvPr id="7" name="テキスト ボックス 6">
              <a:extLst>
                <a:ext uri="{FF2B5EF4-FFF2-40B4-BE49-F238E27FC236}">
                  <a16:creationId xmlns:a16="http://schemas.microsoft.com/office/drawing/2014/main" id="{DCD9B297-9B8A-0170-C7CC-EDB7DBC1720B}"/>
                </a:ext>
              </a:extLst>
            </p:cNvPr>
            <p:cNvSpPr txBox="1"/>
            <p:nvPr/>
          </p:nvSpPr>
          <p:spPr>
            <a:xfrm>
              <a:off x="7908911" y="3985649"/>
              <a:ext cx="4314001" cy="1815882"/>
            </a:xfrm>
            <a:prstGeom prst="rect">
              <a:avLst/>
            </a:prstGeom>
            <a:noFill/>
          </p:spPr>
          <p:txBody>
            <a:bodyPr wrap="none" rtlCol="0">
              <a:spAutoFit/>
            </a:bodyPr>
            <a:lstStyle/>
            <a:p>
              <a:pPr algn="ctr"/>
              <a:r>
                <a:rPr lang="ja-JP" altLang="en-US" sz="2800" dirty="0">
                  <a:highlight>
                    <a:srgbClr val="FFFF00"/>
                  </a:highlight>
                  <a:latin typeface="ＭＳ Ｐゴシック" panose="020B0600070205080204" pitchFamily="50" charset="-128"/>
                  <a:ea typeface="ＭＳ Ｐゴシック" panose="020B0600070205080204" pitchFamily="50" charset="-128"/>
                </a:rPr>
                <a:t>外</a:t>
              </a:r>
              <a:r>
                <a:rPr kumimoji="1" lang="ja-JP" altLang="en-US" sz="2800" dirty="0">
                  <a:highlight>
                    <a:srgbClr val="FFFF00"/>
                  </a:highlight>
                  <a:latin typeface="ＭＳ Ｐゴシック" panose="020B0600070205080204" pitchFamily="50" charset="-128"/>
                  <a:ea typeface="ＭＳ Ｐゴシック" panose="020B0600070205080204" pitchFamily="50" charset="-128"/>
                </a:rPr>
                <a:t>部環境ストレス</a:t>
              </a:r>
              <a:endParaRPr kumimoji="1" lang="en-US" altLang="ja-JP" sz="2800" dirty="0">
                <a:highlight>
                  <a:srgbClr val="FFFF00"/>
                </a:highlight>
                <a:latin typeface="ＭＳ Ｐゴシック" panose="020B0600070205080204" pitchFamily="50" charset="-128"/>
                <a:ea typeface="ＭＳ Ｐゴシック" panose="020B0600070205080204" pitchFamily="50" charset="-128"/>
              </a:endParaRPr>
            </a:p>
            <a:p>
              <a:pPr algn="ctr"/>
              <a:r>
                <a:rPr lang="ja-JP" altLang="en-US" sz="2800" dirty="0">
                  <a:highlight>
                    <a:srgbClr val="FFFF00"/>
                  </a:highlight>
                  <a:latin typeface="ＭＳ Ｐゴシック" panose="020B0600070205080204" pitchFamily="50" charset="-128"/>
                  <a:ea typeface="ＭＳ Ｐゴシック" panose="020B0600070205080204" pitchFamily="50" charset="-128"/>
                </a:rPr>
                <a:t>（物理化学的・心理社会的）</a:t>
              </a:r>
              <a:endParaRPr lang="en-US" altLang="ja-JP" sz="2800" dirty="0">
                <a:highlight>
                  <a:srgbClr val="FFFF00"/>
                </a:highlight>
                <a:latin typeface="ＭＳ Ｐゴシック" panose="020B0600070205080204" pitchFamily="50" charset="-128"/>
                <a:ea typeface="ＭＳ Ｐゴシック" panose="020B0600070205080204" pitchFamily="50" charset="-128"/>
              </a:endParaRPr>
            </a:p>
            <a:p>
              <a:pPr algn="ctr"/>
              <a:r>
                <a:rPr lang="ja-JP" altLang="en-US" sz="2800" dirty="0">
                  <a:highlight>
                    <a:srgbClr val="FFFF00"/>
                  </a:highlight>
                  <a:latin typeface="ＭＳ Ｐゴシック" panose="020B0600070205080204" pitchFamily="50" charset="-128"/>
                  <a:ea typeface="ＭＳ Ｐゴシック" panose="020B0600070205080204" pitchFamily="50" charset="-128"/>
                </a:rPr>
                <a:t>（感染・炎症・免疫・凝固系）</a:t>
              </a:r>
              <a:endParaRPr kumimoji="1" lang="ja-JP" altLang="en-US" sz="2800" dirty="0">
                <a:highlight>
                  <a:srgbClr val="FFFF00"/>
                </a:highlight>
                <a:latin typeface="ＭＳ Ｐゴシック" panose="020B0600070205080204" pitchFamily="50" charset="-128"/>
                <a:ea typeface="ＭＳ Ｐゴシック" panose="020B0600070205080204" pitchFamily="50" charset="-128"/>
              </a:endParaRPr>
            </a:p>
            <a:p>
              <a:pPr algn="ctr"/>
              <a:endParaRPr kumimoji="1" lang="ja-JP" altLang="en-US" sz="2800" dirty="0">
                <a:latin typeface="ＭＳ Ｐゴシック" panose="020B0600070205080204" pitchFamily="50" charset="-128"/>
                <a:ea typeface="ＭＳ Ｐゴシック" panose="020B0600070205080204" pitchFamily="50" charset="-128"/>
              </a:endParaRPr>
            </a:p>
          </p:txBody>
        </p:sp>
        <p:grpSp>
          <p:nvGrpSpPr>
            <p:cNvPr id="10" name="グループ化 9">
              <a:extLst>
                <a:ext uri="{FF2B5EF4-FFF2-40B4-BE49-F238E27FC236}">
                  <a16:creationId xmlns:a16="http://schemas.microsoft.com/office/drawing/2014/main" id="{648C5457-1E71-9067-15BE-46C4A666D50B}"/>
                </a:ext>
              </a:extLst>
            </p:cNvPr>
            <p:cNvGrpSpPr/>
            <p:nvPr/>
          </p:nvGrpSpPr>
          <p:grpSpPr>
            <a:xfrm rot="20184064">
              <a:off x="4516557" y="4415381"/>
              <a:ext cx="555352" cy="457198"/>
              <a:chOff x="4187129" y="3311472"/>
              <a:chExt cx="555352" cy="457198"/>
            </a:xfrm>
          </p:grpSpPr>
          <p:sp>
            <p:nvSpPr>
              <p:cNvPr id="8" name="矢印: 右 7">
                <a:extLst>
                  <a:ext uri="{FF2B5EF4-FFF2-40B4-BE49-F238E27FC236}">
                    <a16:creationId xmlns:a16="http://schemas.microsoft.com/office/drawing/2014/main" id="{CA99E6E9-9330-C36C-7EAB-8B465A5EEB1D}"/>
                  </a:ext>
                </a:extLst>
              </p:cNvPr>
              <p:cNvSpPr/>
              <p:nvPr/>
            </p:nvSpPr>
            <p:spPr>
              <a:xfrm>
                <a:off x="4194875" y="3311472"/>
                <a:ext cx="547606" cy="21697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矢印: 右 8">
                <a:extLst>
                  <a:ext uri="{FF2B5EF4-FFF2-40B4-BE49-F238E27FC236}">
                    <a16:creationId xmlns:a16="http://schemas.microsoft.com/office/drawing/2014/main" id="{A052E1D4-F8C4-219C-4AC5-4CD10D8D0676}"/>
                  </a:ext>
                </a:extLst>
              </p:cNvPr>
              <p:cNvSpPr/>
              <p:nvPr/>
            </p:nvSpPr>
            <p:spPr>
              <a:xfrm flipH="1">
                <a:off x="4187129" y="3551694"/>
                <a:ext cx="547606" cy="21697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 name="グループ化 10">
              <a:extLst>
                <a:ext uri="{FF2B5EF4-FFF2-40B4-BE49-F238E27FC236}">
                  <a16:creationId xmlns:a16="http://schemas.microsoft.com/office/drawing/2014/main" id="{1897C701-F9F1-AECA-438F-1CBC030042ED}"/>
                </a:ext>
              </a:extLst>
            </p:cNvPr>
            <p:cNvGrpSpPr/>
            <p:nvPr/>
          </p:nvGrpSpPr>
          <p:grpSpPr>
            <a:xfrm>
              <a:off x="4339529" y="3463872"/>
              <a:ext cx="555352" cy="457198"/>
              <a:chOff x="4187129" y="3311472"/>
              <a:chExt cx="555352" cy="457198"/>
            </a:xfrm>
          </p:grpSpPr>
          <p:sp>
            <p:nvSpPr>
              <p:cNvPr id="12" name="矢印: 右 11">
                <a:extLst>
                  <a:ext uri="{FF2B5EF4-FFF2-40B4-BE49-F238E27FC236}">
                    <a16:creationId xmlns:a16="http://schemas.microsoft.com/office/drawing/2014/main" id="{BD3527F5-79CB-D4D6-3805-7A96B6CA432A}"/>
                  </a:ext>
                </a:extLst>
              </p:cNvPr>
              <p:cNvSpPr/>
              <p:nvPr/>
            </p:nvSpPr>
            <p:spPr>
              <a:xfrm>
                <a:off x="4194875" y="3311472"/>
                <a:ext cx="547606" cy="21697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矢印: 右 12">
                <a:extLst>
                  <a:ext uri="{FF2B5EF4-FFF2-40B4-BE49-F238E27FC236}">
                    <a16:creationId xmlns:a16="http://schemas.microsoft.com/office/drawing/2014/main" id="{A3B14A90-0D80-92C1-D9D5-9B9911B9CA8B}"/>
                  </a:ext>
                </a:extLst>
              </p:cNvPr>
              <p:cNvSpPr/>
              <p:nvPr/>
            </p:nvSpPr>
            <p:spPr>
              <a:xfrm flipH="1">
                <a:off x="4187129" y="3551694"/>
                <a:ext cx="547606" cy="21697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 name="グループ化 13">
              <a:extLst>
                <a:ext uri="{FF2B5EF4-FFF2-40B4-BE49-F238E27FC236}">
                  <a16:creationId xmlns:a16="http://schemas.microsoft.com/office/drawing/2014/main" id="{C972E6FB-2668-F261-2AF1-F6BFB1B2BBFE}"/>
                </a:ext>
              </a:extLst>
            </p:cNvPr>
            <p:cNvGrpSpPr/>
            <p:nvPr/>
          </p:nvGrpSpPr>
          <p:grpSpPr>
            <a:xfrm rot="1526737">
              <a:off x="4491929" y="2448732"/>
              <a:ext cx="555352" cy="457198"/>
              <a:chOff x="4187129" y="3311472"/>
              <a:chExt cx="555352" cy="457198"/>
            </a:xfrm>
          </p:grpSpPr>
          <p:sp>
            <p:nvSpPr>
              <p:cNvPr id="15" name="矢印: 右 14">
                <a:extLst>
                  <a:ext uri="{FF2B5EF4-FFF2-40B4-BE49-F238E27FC236}">
                    <a16:creationId xmlns:a16="http://schemas.microsoft.com/office/drawing/2014/main" id="{AB611055-E06D-E1C1-6A97-459EA03D03AF}"/>
                  </a:ext>
                </a:extLst>
              </p:cNvPr>
              <p:cNvSpPr/>
              <p:nvPr/>
            </p:nvSpPr>
            <p:spPr>
              <a:xfrm>
                <a:off x="4194875" y="3311472"/>
                <a:ext cx="547606" cy="21697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矢印: 右 15">
                <a:extLst>
                  <a:ext uri="{FF2B5EF4-FFF2-40B4-BE49-F238E27FC236}">
                    <a16:creationId xmlns:a16="http://schemas.microsoft.com/office/drawing/2014/main" id="{4850CDD2-7276-7CC1-3ADC-0B2C9A96F083}"/>
                  </a:ext>
                </a:extLst>
              </p:cNvPr>
              <p:cNvSpPr/>
              <p:nvPr/>
            </p:nvSpPr>
            <p:spPr>
              <a:xfrm flipH="1">
                <a:off x="4187129" y="3551694"/>
                <a:ext cx="547606" cy="21697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 name="楕円 16">
              <a:extLst>
                <a:ext uri="{FF2B5EF4-FFF2-40B4-BE49-F238E27FC236}">
                  <a16:creationId xmlns:a16="http://schemas.microsoft.com/office/drawing/2014/main" id="{4D440F88-BF91-22E8-1B7E-9616FE33F3B4}"/>
                </a:ext>
              </a:extLst>
            </p:cNvPr>
            <p:cNvSpPr/>
            <p:nvPr/>
          </p:nvSpPr>
          <p:spPr>
            <a:xfrm>
              <a:off x="2825858" y="1467173"/>
              <a:ext cx="1357539" cy="131896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atin typeface="ＭＳ Ｐゴシック" panose="020B0600070205080204" pitchFamily="50" charset="-128"/>
                  <a:ea typeface="ＭＳ Ｐゴシック" panose="020B0600070205080204" pitchFamily="50" charset="-128"/>
                </a:rPr>
                <a:t>内臓器官</a:t>
              </a:r>
            </a:p>
          </p:txBody>
        </p:sp>
        <p:sp>
          <p:nvSpPr>
            <p:cNvPr id="18" name="楕円 17">
              <a:extLst>
                <a:ext uri="{FF2B5EF4-FFF2-40B4-BE49-F238E27FC236}">
                  <a16:creationId xmlns:a16="http://schemas.microsoft.com/office/drawing/2014/main" id="{9BEDCC05-2290-AC64-F068-B40931CCA725}"/>
                </a:ext>
              </a:extLst>
            </p:cNvPr>
            <p:cNvSpPr/>
            <p:nvPr/>
          </p:nvSpPr>
          <p:spPr>
            <a:xfrm>
              <a:off x="2187841" y="3045418"/>
              <a:ext cx="1357539" cy="131896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latin typeface="ＭＳ Ｐゴシック" panose="020B0600070205080204" pitchFamily="50" charset="-128"/>
                  <a:ea typeface="ＭＳ Ｐゴシック" panose="020B0600070205080204" pitchFamily="50" charset="-128"/>
                </a:rPr>
                <a:t>内分泌器官</a:t>
              </a:r>
            </a:p>
          </p:txBody>
        </p:sp>
        <p:sp>
          <p:nvSpPr>
            <p:cNvPr id="19" name="楕円 18">
              <a:extLst>
                <a:ext uri="{FF2B5EF4-FFF2-40B4-BE49-F238E27FC236}">
                  <a16:creationId xmlns:a16="http://schemas.microsoft.com/office/drawing/2014/main" id="{54602726-631C-DD85-4D5A-81283A4731FD}"/>
                </a:ext>
              </a:extLst>
            </p:cNvPr>
            <p:cNvSpPr/>
            <p:nvPr/>
          </p:nvSpPr>
          <p:spPr>
            <a:xfrm>
              <a:off x="2856855" y="4541003"/>
              <a:ext cx="1357539" cy="131896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latin typeface="ＭＳ Ｐゴシック" panose="020B0600070205080204" pitchFamily="50" charset="-128"/>
                  <a:ea typeface="ＭＳ Ｐゴシック" panose="020B0600070205080204" pitchFamily="50" charset="-128"/>
                </a:rPr>
                <a:t>運動器官</a:t>
              </a:r>
              <a:endParaRPr kumimoji="1" lang="ja-JP" altLang="en-US" sz="2400" dirty="0">
                <a:latin typeface="ＭＳ Ｐゴシック" panose="020B0600070205080204" pitchFamily="50" charset="-128"/>
                <a:ea typeface="ＭＳ Ｐゴシック" panose="020B0600070205080204" pitchFamily="50" charset="-128"/>
              </a:endParaRPr>
            </a:p>
          </p:txBody>
        </p:sp>
        <p:sp>
          <p:nvSpPr>
            <p:cNvPr id="20" name="テキスト ボックス 19">
              <a:extLst>
                <a:ext uri="{FF2B5EF4-FFF2-40B4-BE49-F238E27FC236}">
                  <a16:creationId xmlns:a16="http://schemas.microsoft.com/office/drawing/2014/main" id="{4083552A-1B40-C683-47F2-777C215A873A}"/>
                </a:ext>
              </a:extLst>
            </p:cNvPr>
            <p:cNvSpPr txBox="1"/>
            <p:nvPr/>
          </p:nvSpPr>
          <p:spPr>
            <a:xfrm>
              <a:off x="847242" y="1802972"/>
              <a:ext cx="1980029" cy="523220"/>
            </a:xfrm>
            <a:prstGeom prst="rect">
              <a:avLst/>
            </a:prstGeom>
            <a:noFill/>
          </p:spPr>
          <p:txBody>
            <a:bodyPr wrap="none" rtlCol="0">
              <a:spAutoFit/>
            </a:bodyPr>
            <a:lstStyle/>
            <a:p>
              <a:r>
                <a:rPr kumimoji="1" lang="ja-JP" altLang="en-US" sz="2800" dirty="0">
                  <a:solidFill>
                    <a:srgbClr val="7030A0"/>
                  </a:solidFill>
                  <a:latin typeface="ＭＳ Ｐゴシック" panose="020B0600070205080204" pitchFamily="50" charset="-128"/>
                  <a:ea typeface="ＭＳ Ｐゴシック" panose="020B0600070205080204" pitchFamily="50" charset="-128"/>
                </a:rPr>
                <a:t>自律神経系</a:t>
              </a:r>
            </a:p>
          </p:txBody>
        </p:sp>
        <p:sp>
          <p:nvSpPr>
            <p:cNvPr id="21" name="テキスト ボックス 20">
              <a:extLst>
                <a:ext uri="{FF2B5EF4-FFF2-40B4-BE49-F238E27FC236}">
                  <a16:creationId xmlns:a16="http://schemas.microsoft.com/office/drawing/2014/main" id="{B40CFDE6-77D8-39B0-E5E2-5911991E3DB5}"/>
                </a:ext>
              </a:extLst>
            </p:cNvPr>
            <p:cNvSpPr txBox="1"/>
            <p:nvPr/>
          </p:nvSpPr>
          <p:spPr>
            <a:xfrm>
              <a:off x="396561" y="3388965"/>
              <a:ext cx="1866217" cy="523220"/>
            </a:xfrm>
            <a:prstGeom prst="rect">
              <a:avLst/>
            </a:prstGeom>
            <a:noFill/>
          </p:spPr>
          <p:txBody>
            <a:bodyPr wrap="none" rtlCol="0">
              <a:spAutoFit/>
            </a:bodyPr>
            <a:lstStyle/>
            <a:p>
              <a:r>
                <a:rPr kumimoji="1" lang="ja-JP" altLang="en-US" sz="2800" dirty="0">
                  <a:solidFill>
                    <a:srgbClr val="0202BE"/>
                  </a:solidFill>
                  <a:latin typeface="ＭＳ Ｐゴシック" panose="020B0600070205080204" pitchFamily="50" charset="-128"/>
                  <a:ea typeface="ＭＳ Ｐゴシック" panose="020B0600070205080204" pitchFamily="50" charset="-128"/>
                </a:rPr>
                <a:t>ホルモン系</a:t>
              </a:r>
              <a:endParaRPr kumimoji="1" lang="en-US" altLang="ja-JP" sz="2800" dirty="0">
                <a:solidFill>
                  <a:srgbClr val="0202BE"/>
                </a:solidFill>
                <a:latin typeface="ＭＳ Ｐゴシック" panose="020B0600070205080204" pitchFamily="50" charset="-128"/>
                <a:ea typeface="ＭＳ Ｐゴシック" panose="020B0600070205080204" pitchFamily="50" charset="-128"/>
              </a:endParaRPr>
            </a:p>
          </p:txBody>
        </p:sp>
        <p:sp>
          <p:nvSpPr>
            <p:cNvPr id="22" name="テキスト ボックス 21">
              <a:extLst>
                <a:ext uri="{FF2B5EF4-FFF2-40B4-BE49-F238E27FC236}">
                  <a16:creationId xmlns:a16="http://schemas.microsoft.com/office/drawing/2014/main" id="{6BAE25A1-1A28-0DC4-12E1-BDAFCC7A1A0F}"/>
                </a:ext>
              </a:extLst>
            </p:cNvPr>
            <p:cNvSpPr txBox="1"/>
            <p:nvPr/>
          </p:nvSpPr>
          <p:spPr>
            <a:xfrm>
              <a:off x="847242" y="4974958"/>
              <a:ext cx="1980029" cy="523220"/>
            </a:xfrm>
            <a:prstGeom prst="rect">
              <a:avLst/>
            </a:prstGeom>
            <a:noFill/>
          </p:spPr>
          <p:txBody>
            <a:bodyPr wrap="none" rtlCol="0">
              <a:spAutoFit/>
            </a:bodyPr>
            <a:lstStyle/>
            <a:p>
              <a:r>
                <a:rPr kumimoji="1" lang="ja-JP" altLang="en-US" sz="2800" dirty="0">
                  <a:solidFill>
                    <a:srgbClr val="FF0000"/>
                  </a:solidFill>
                  <a:latin typeface="ＭＳ Ｐゴシック" panose="020B0600070205080204" pitchFamily="50" charset="-128"/>
                  <a:ea typeface="ＭＳ Ｐゴシック" panose="020B0600070205080204" pitchFamily="50" charset="-128"/>
                </a:rPr>
                <a:t>体性神経系</a:t>
              </a:r>
            </a:p>
          </p:txBody>
        </p:sp>
        <p:sp>
          <p:nvSpPr>
            <p:cNvPr id="23" name="テキスト ボックス 22">
              <a:extLst>
                <a:ext uri="{FF2B5EF4-FFF2-40B4-BE49-F238E27FC236}">
                  <a16:creationId xmlns:a16="http://schemas.microsoft.com/office/drawing/2014/main" id="{6716C53A-4EDA-CFD0-C5F7-CE9208DF7985}"/>
                </a:ext>
              </a:extLst>
            </p:cNvPr>
            <p:cNvSpPr txBox="1"/>
            <p:nvPr/>
          </p:nvSpPr>
          <p:spPr>
            <a:xfrm>
              <a:off x="5424407" y="1472780"/>
              <a:ext cx="5865708" cy="646331"/>
            </a:xfrm>
            <a:prstGeom prst="rect">
              <a:avLst/>
            </a:prstGeom>
            <a:noFill/>
          </p:spPr>
          <p:txBody>
            <a:bodyPr wrap="none" rtlCol="0">
              <a:spAutoFit/>
            </a:bodyPr>
            <a:lstStyle/>
            <a:p>
              <a:r>
                <a:rPr lang="ja-JP" altLang="en-US" sz="3600"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ストレス中枢（脳室周囲器官）</a:t>
              </a:r>
              <a:endParaRPr kumimoji="1" lang="ja-JP" altLang="en-US" sz="3600"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grpSp>
      <p:sp>
        <p:nvSpPr>
          <p:cNvPr id="25" name="日付プレースホルダー 24">
            <a:extLst>
              <a:ext uri="{FF2B5EF4-FFF2-40B4-BE49-F238E27FC236}">
                <a16:creationId xmlns:a16="http://schemas.microsoft.com/office/drawing/2014/main" id="{62002D7C-B5AF-10B5-F00E-CD539B9EB0D0}"/>
              </a:ext>
            </a:extLst>
          </p:cNvPr>
          <p:cNvSpPr>
            <a:spLocks noGrp="1"/>
          </p:cNvSpPr>
          <p:nvPr>
            <p:ph type="dt" sz="half" idx="10"/>
          </p:nvPr>
        </p:nvSpPr>
        <p:spPr/>
        <p:txBody>
          <a:bodyPr/>
          <a:lstStyle/>
          <a:p>
            <a:fld id="{F1C6D469-EB6E-406D-AA56-6DD842F1A1A9}" type="datetime1">
              <a:rPr kumimoji="1" lang="ja-JP" altLang="en-US" smtClean="0"/>
              <a:t>2023/11/21</a:t>
            </a:fld>
            <a:endParaRPr kumimoji="1" lang="ja-JP" altLang="en-US"/>
          </a:p>
        </p:txBody>
      </p:sp>
      <p:sp>
        <p:nvSpPr>
          <p:cNvPr id="26" name="フッター プレースホルダー 25">
            <a:extLst>
              <a:ext uri="{FF2B5EF4-FFF2-40B4-BE49-F238E27FC236}">
                <a16:creationId xmlns:a16="http://schemas.microsoft.com/office/drawing/2014/main" id="{E4CA8979-2E06-D03F-FF72-AFE10113DCE5}"/>
              </a:ext>
            </a:extLst>
          </p:cNvPr>
          <p:cNvSpPr>
            <a:spLocks noGrp="1"/>
          </p:cNvSpPr>
          <p:nvPr>
            <p:ph type="ftr" sz="quarter" idx="11"/>
          </p:nvPr>
        </p:nvSpPr>
        <p:spPr/>
        <p:txBody>
          <a:bodyPr/>
          <a:lstStyle/>
          <a:p>
            <a:r>
              <a:rPr kumimoji="1" lang="ja-JP" altLang="en-US"/>
              <a:t>心の処方箋（十勝むつみのクリニック）</a:t>
            </a:r>
          </a:p>
        </p:txBody>
      </p:sp>
      <p:sp>
        <p:nvSpPr>
          <p:cNvPr id="27" name="テキスト ボックス 26">
            <a:extLst>
              <a:ext uri="{FF2B5EF4-FFF2-40B4-BE49-F238E27FC236}">
                <a16:creationId xmlns:a16="http://schemas.microsoft.com/office/drawing/2014/main" id="{892AF337-AD58-7B9E-8887-68B12EBCECD3}"/>
              </a:ext>
            </a:extLst>
          </p:cNvPr>
          <p:cNvSpPr txBox="1"/>
          <p:nvPr/>
        </p:nvSpPr>
        <p:spPr>
          <a:xfrm>
            <a:off x="6370464" y="5921691"/>
            <a:ext cx="5057795" cy="369332"/>
          </a:xfrm>
          <a:prstGeom prst="rect">
            <a:avLst/>
          </a:prstGeom>
          <a:noFill/>
        </p:spPr>
        <p:txBody>
          <a:bodyPr wrap="none" rtlCol="0">
            <a:spAutoFit/>
          </a:bodyPr>
          <a:lstStyle/>
          <a:p>
            <a:r>
              <a:rPr kumimoji="1" lang="ja-JP" altLang="en-US" b="1" dirty="0"/>
              <a:t>自律神経の科学（</a:t>
            </a:r>
            <a:r>
              <a:rPr kumimoji="1" lang="en-US" altLang="ja-JP" b="1" dirty="0"/>
              <a:t>BLUE BACKS</a:t>
            </a:r>
            <a:r>
              <a:rPr kumimoji="1" lang="ja-JP" altLang="en-US" b="1" dirty="0"/>
              <a:t>）講談社 </a:t>
            </a:r>
            <a:r>
              <a:rPr kumimoji="1" lang="en-US" altLang="ja-JP" b="1" dirty="0"/>
              <a:t>2023</a:t>
            </a:r>
            <a:endParaRPr kumimoji="1" lang="ja-JP" altLang="en-US" b="1" dirty="0"/>
          </a:p>
        </p:txBody>
      </p:sp>
    </p:spTree>
    <p:extLst>
      <p:ext uri="{BB962C8B-B14F-4D97-AF65-F5344CB8AC3E}">
        <p14:creationId xmlns:p14="http://schemas.microsoft.com/office/powerpoint/2010/main" val="7398131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20181002_698_p14_02">
            <a:extLst>
              <a:ext uri="{FF2B5EF4-FFF2-40B4-BE49-F238E27FC236}">
                <a16:creationId xmlns:a16="http://schemas.microsoft.com/office/drawing/2014/main" id="{F5B29545-7E0A-6BB3-06E4-13AD7159BE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E15D4FA7-71A3-25E0-47FB-E104E40C8FBB}"/>
              </a:ext>
            </a:extLst>
          </p:cNvPr>
          <p:cNvSpPr txBox="1"/>
          <p:nvPr/>
        </p:nvSpPr>
        <p:spPr>
          <a:xfrm>
            <a:off x="2981551" y="6346012"/>
            <a:ext cx="8685070" cy="369332"/>
          </a:xfrm>
          <a:prstGeom prst="rect">
            <a:avLst/>
          </a:prstGeom>
          <a:noFill/>
        </p:spPr>
        <p:txBody>
          <a:bodyPr wrap="square">
            <a:spAutoFit/>
          </a:bodyPr>
          <a:lstStyle/>
          <a:p>
            <a:r>
              <a:rPr lang="ja-JP" altLang="en-US" dirty="0"/>
              <a:t>https://tarzanweb.jp/uploads/2018/10/02/20181002_698_p14_02-w1280.jpg</a:t>
            </a:r>
          </a:p>
        </p:txBody>
      </p:sp>
    </p:spTree>
    <p:extLst>
      <p:ext uri="{BB962C8B-B14F-4D97-AF65-F5344CB8AC3E}">
        <p14:creationId xmlns:p14="http://schemas.microsoft.com/office/powerpoint/2010/main" val="16214809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3" name="グループ化 112"/>
          <p:cNvGrpSpPr/>
          <p:nvPr/>
        </p:nvGrpSpPr>
        <p:grpSpPr>
          <a:xfrm>
            <a:off x="6928937" y="4034906"/>
            <a:ext cx="5151677" cy="2683133"/>
            <a:chOff x="7032507" y="286715"/>
            <a:chExt cx="5151677" cy="2683133"/>
          </a:xfrm>
        </p:grpSpPr>
        <p:sp>
          <p:nvSpPr>
            <p:cNvPr id="14" name="テキスト ボックス 13"/>
            <p:cNvSpPr txBox="1"/>
            <p:nvPr/>
          </p:nvSpPr>
          <p:spPr>
            <a:xfrm>
              <a:off x="7970953" y="473375"/>
              <a:ext cx="3374358" cy="369332"/>
            </a:xfrm>
            <a:prstGeom prst="rect">
              <a:avLst/>
            </a:prstGeom>
            <a:noFill/>
          </p:spPr>
          <p:txBody>
            <a:bodyPr wrap="square" rtlCol="0">
              <a:spAutoFit/>
            </a:bodyPr>
            <a:lstStyle/>
            <a:p>
              <a:r>
                <a:rPr lang="ja-JP" altLang="en-US" b="1" dirty="0">
                  <a:solidFill>
                    <a:srgbClr val="FF0000"/>
                  </a:solidFill>
                  <a:latin typeface="ＭＳ Ｐゴシック" panose="020B0600070205080204" pitchFamily="50" charset="-128"/>
                  <a:ea typeface="ＭＳ Ｐゴシック" panose="020B0600070205080204" pitchFamily="50" charset="-128"/>
                </a:rPr>
                <a:t>自律神経系の「コンダクター」</a:t>
              </a:r>
              <a:endParaRPr kumimoji="1" lang="ja-JP" altLang="en-US" b="1" dirty="0">
                <a:solidFill>
                  <a:srgbClr val="FF0000"/>
                </a:solidFill>
                <a:latin typeface="ＭＳ Ｐゴシック" panose="020B0600070205080204" pitchFamily="50" charset="-128"/>
                <a:ea typeface="ＭＳ Ｐゴシック" panose="020B0600070205080204" pitchFamily="50" charset="-128"/>
              </a:endParaRPr>
            </a:p>
          </p:txBody>
        </p:sp>
        <p:grpSp>
          <p:nvGrpSpPr>
            <p:cNvPr id="88" name="グループ化 87"/>
            <p:cNvGrpSpPr/>
            <p:nvPr/>
          </p:nvGrpSpPr>
          <p:grpSpPr>
            <a:xfrm>
              <a:off x="7529709" y="1948458"/>
              <a:ext cx="1448435" cy="384332"/>
              <a:chOff x="8651910" y="1834169"/>
              <a:chExt cx="1448435" cy="384332"/>
            </a:xfrm>
          </p:grpSpPr>
          <p:sp>
            <p:nvSpPr>
              <p:cNvPr id="15" name="テキスト ボックス 14"/>
              <p:cNvSpPr txBox="1"/>
              <p:nvPr/>
            </p:nvSpPr>
            <p:spPr>
              <a:xfrm>
                <a:off x="8652918" y="1834169"/>
                <a:ext cx="1447427" cy="369332"/>
              </a:xfrm>
              <a:prstGeom prst="rect">
                <a:avLst/>
              </a:prstGeom>
              <a:noFill/>
            </p:spPr>
            <p:txBody>
              <a:bodyPr wrap="square" rtlCol="0">
                <a:spAutoFit/>
              </a:bodyPr>
              <a:lstStyle/>
              <a:p>
                <a:r>
                  <a:rPr lang="ja-JP" altLang="en-US" dirty="0">
                    <a:latin typeface="ＭＳ Ｐゴシック" panose="020B0600070205080204" pitchFamily="50" charset="-128"/>
                    <a:ea typeface="ＭＳ Ｐゴシック" panose="020B0600070205080204" pitchFamily="50" charset="-128"/>
                  </a:rPr>
                  <a:t>交感神経系</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2" name="正方形/長方形 31"/>
              <p:cNvSpPr/>
              <p:nvPr/>
            </p:nvSpPr>
            <p:spPr>
              <a:xfrm>
                <a:off x="8651910" y="1849169"/>
                <a:ext cx="1321751" cy="36933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2" name="グループ化 41"/>
            <p:cNvGrpSpPr/>
            <p:nvPr/>
          </p:nvGrpSpPr>
          <p:grpSpPr>
            <a:xfrm>
              <a:off x="8288222" y="971092"/>
              <a:ext cx="2328024" cy="457638"/>
              <a:chOff x="8288222" y="1058930"/>
              <a:chExt cx="2328024" cy="457638"/>
            </a:xfrm>
          </p:grpSpPr>
          <p:sp>
            <p:nvSpPr>
              <p:cNvPr id="16" name="テキスト ボックス 15"/>
              <p:cNvSpPr txBox="1"/>
              <p:nvPr/>
            </p:nvSpPr>
            <p:spPr>
              <a:xfrm>
                <a:off x="8320531" y="1105291"/>
                <a:ext cx="2262158" cy="369332"/>
              </a:xfrm>
              <a:prstGeom prst="rect">
                <a:avLst/>
              </a:prstGeom>
              <a:noFill/>
            </p:spPr>
            <p:txBody>
              <a:bodyPr wrap="none" rtlCol="0">
                <a:spAutoFit/>
              </a:bodyPr>
              <a:lstStyle/>
              <a:p>
                <a:r>
                  <a:rPr lang="ja-JP" altLang="en-US" dirty="0">
                    <a:latin typeface="ＭＳ Ｐゴシック" panose="020B0600070205080204" pitchFamily="50" charset="-128"/>
                    <a:ea typeface="ＭＳ Ｐゴシック" panose="020B0600070205080204" pitchFamily="50" charset="-128"/>
                  </a:rPr>
                  <a:t>腹側迷走神経複合体</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28" name="正方形/長方形 27"/>
              <p:cNvSpPr/>
              <p:nvPr/>
            </p:nvSpPr>
            <p:spPr>
              <a:xfrm>
                <a:off x="8328970" y="1095505"/>
                <a:ext cx="2253719" cy="36933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8288222" y="1058930"/>
                <a:ext cx="2328024" cy="45763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9" name="グループ化 88"/>
            <p:cNvGrpSpPr/>
            <p:nvPr/>
          </p:nvGrpSpPr>
          <p:grpSpPr>
            <a:xfrm>
              <a:off x="9485167" y="1976691"/>
              <a:ext cx="2262158" cy="395896"/>
              <a:chOff x="8472931" y="2398595"/>
              <a:chExt cx="2262158" cy="395896"/>
            </a:xfrm>
          </p:grpSpPr>
          <p:sp>
            <p:nvSpPr>
              <p:cNvPr id="17" name="テキスト ボックス 16"/>
              <p:cNvSpPr txBox="1"/>
              <p:nvPr/>
            </p:nvSpPr>
            <p:spPr>
              <a:xfrm>
                <a:off x="8472931" y="2398595"/>
                <a:ext cx="2262158" cy="369332"/>
              </a:xfrm>
              <a:prstGeom prst="rect">
                <a:avLst/>
              </a:prstGeom>
              <a:noFill/>
            </p:spPr>
            <p:txBody>
              <a:bodyPr wrap="none" rtlCol="0">
                <a:spAutoFit/>
              </a:bodyPr>
              <a:lstStyle/>
              <a:p>
                <a:r>
                  <a:rPr lang="ja-JP" altLang="en-US" dirty="0">
                    <a:latin typeface="ＭＳ Ｐゴシック" panose="020B0600070205080204" pitchFamily="50" charset="-128"/>
                    <a:ea typeface="ＭＳ Ｐゴシック" panose="020B0600070205080204" pitchFamily="50" charset="-128"/>
                  </a:rPr>
                  <a:t>背側迷走神経複合体</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6" name="正方形/長方形 35"/>
              <p:cNvSpPr/>
              <p:nvPr/>
            </p:nvSpPr>
            <p:spPr>
              <a:xfrm>
                <a:off x="8551244" y="2425159"/>
                <a:ext cx="2153108" cy="36933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05" name="直線矢印コネクタ 104"/>
            <p:cNvCxnSpPr/>
            <p:nvPr/>
          </p:nvCxnSpPr>
          <p:spPr>
            <a:xfrm>
              <a:off x="9987318" y="1503918"/>
              <a:ext cx="390886" cy="390552"/>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7" name="直線矢印コネクタ 106"/>
            <p:cNvCxnSpPr/>
            <p:nvPr/>
          </p:nvCxnSpPr>
          <p:spPr>
            <a:xfrm flipH="1">
              <a:off x="8172204" y="1542299"/>
              <a:ext cx="437352" cy="326111"/>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0" name="直線矢印コネクタ 109"/>
            <p:cNvCxnSpPr/>
            <p:nvPr/>
          </p:nvCxnSpPr>
          <p:spPr>
            <a:xfrm>
              <a:off x="8978144" y="2161357"/>
              <a:ext cx="496590" cy="0"/>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2" name="楕円 111"/>
            <p:cNvSpPr/>
            <p:nvPr/>
          </p:nvSpPr>
          <p:spPr>
            <a:xfrm>
              <a:off x="7032507" y="286715"/>
              <a:ext cx="5151677" cy="26831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5" name="グループ化 114"/>
          <p:cNvGrpSpPr/>
          <p:nvPr/>
        </p:nvGrpSpPr>
        <p:grpSpPr>
          <a:xfrm>
            <a:off x="318400" y="305442"/>
            <a:ext cx="4299805" cy="3178055"/>
            <a:chOff x="23453" y="70339"/>
            <a:chExt cx="4299805" cy="3178055"/>
          </a:xfrm>
        </p:grpSpPr>
        <p:sp>
          <p:nvSpPr>
            <p:cNvPr id="19" name="テキスト ボックス 18"/>
            <p:cNvSpPr txBox="1"/>
            <p:nvPr/>
          </p:nvSpPr>
          <p:spPr>
            <a:xfrm>
              <a:off x="763276" y="285565"/>
              <a:ext cx="2983682" cy="369332"/>
            </a:xfrm>
            <a:prstGeom prst="rect">
              <a:avLst/>
            </a:prstGeom>
            <a:noFill/>
          </p:spPr>
          <p:txBody>
            <a:bodyPr wrap="square" rtlCol="0">
              <a:spAutoFit/>
            </a:bodyPr>
            <a:lstStyle/>
            <a:p>
              <a:r>
                <a:rPr lang="ja-JP" altLang="en-US" b="1" dirty="0">
                  <a:solidFill>
                    <a:srgbClr val="226825"/>
                  </a:solidFill>
                  <a:latin typeface="ＭＳ Ｐゴシック" panose="020B0600070205080204" pitchFamily="50" charset="-128"/>
                  <a:ea typeface="ＭＳ Ｐゴシック" panose="020B0600070205080204" pitchFamily="50" charset="-128"/>
                </a:rPr>
                <a:t>大脳皮質の「コンダクター」</a:t>
              </a:r>
              <a:endParaRPr kumimoji="1" lang="ja-JP" altLang="en-US" b="1" dirty="0">
                <a:solidFill>
                  <a:srgbClr val="226825"/>
                </a:solidFill>
                <a:latin typeface="ＭＳ Ｐゴシック" panose="020B0600070205080204" pitchFamily="50" charset="-128"/>
                <a:ea typeface="ＭＳ Ｐゴシック" panose="020B0600070205080204" pitchFamily="50" charset="-128"/>
              </a:endParaRPr>
            </a:p>
          </p:txBody>
        </p:sp>
        <p:sp>
          <p:nvSpPr>
            <p:cNvPr id="20" name="テキスト ボックス 19"/>
            <p:cNvSpPr txBox="1"/>
            <p:nvPr/>
          </p:nvSpPr>
          <p:spPr>
            <a:xfrm>
              <a:off x="529791" y="2161357"/>
              <a:ext cx="1338828" cy="646331"/>
            </a:xfrm>
            <a:prstGeom prst="rect">
              <a:avLst/>
            </a:prstGeom>
            <a:noFill/>
          </p:spPr>
          <p:txBody>
            <a:bodyPr wrap="none" rtlCol="0">
              <a:spAutoFit/>
            </a:bodyPr>
            <a:lstStyle/>
            <a:p>
              <a:r>
                <a:rPr lang="ja-JP" altLang="en-US" dirty="0">
                  <a:latin typeface="ＭＳ Ｐゴシック" panose="020B0600070205080204" pitchFamily="50" charset="-128"/>
                  <a:ea typeface="ＭＳ Ｐゴシック" panose="020B0600070205080204" pitchFamily="50" charset="-128"/>
                </a:rPr>
                <a:t>（上側頭溝）</a:t>
              </a:r>
              <a:endParaRPr lang="en-US" altLang="ja-JP" dirty="0">
                <a:latin typeface="ＭＳ Ｐゴシック" panose="020B0600070205080204" pitchFamily="50" charset="-128"/>
                <a:ea typeface="ＭＳ Ｐゴシック" panose="020B0600070205080204" pitchFamily="50" charset="-128"/>
              </a:endParaRPr>
            </a:p>
            <a:p>
              <a:r>
                <a:rPr kumimoji="1" lang="ja-JP" altLang="en-US" dirty="0">
                  <a:latin typeface="ＭＳ Ｐゴシック" panose="020B0600070205080204" pitchFamily="50" charset="-128"/>
                  <a:ea typeface="ＭＳ Ｐゴシック" panose="020B0600070205080204" pitchFamily="50" charset="-128"/>
                </a:rPr>
                <a:t>（紡錘状回）</a:t>
              </a:r>
            </a:p>
          </p:txBody>
        </p:sp>
        <p:grpSp>
          <p:nvGrpSpPr>
            <p:cNvPr id="41" name="グループ化 40"/>
            <p:cNvGrpSpPr/>
            <p:nvPr/>
          </p:nvGrpSpPr>
          <p:grpSpPr>
            <a:xfrm>
              <a:off x="1419225" y="740601"/>
              <a:ext cx="1448500" cy="492581"/>
              <a:chOff x="1419225" y="740601"/>
              <a:chExt cx="1448500" cy="492581"/>
            </a:xfrm>
          </p:grpSpPr>
          <p:sp>
            <p:nvSpPr>
              <p:cNvPr id="21" name="正方形/長方形 20"/>
              <p:cNvSpPr/>
              <p:nvPr/>
            </p:nvSpPr>
            <p:spPr>
              <a:xfrm>
                <a:off x="1493715" y="798169"/>
                <a:ext cx="1321751" cy="36933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1474061" y="759594"/>
                <a:ext cx="1338828" cy="369332"/>
              </a:xfrm>
              <a:prstGeom prst="rect">
                <a:avLst/>
              </a:prstGeom>
              <a:noFill/>
            </p:spPr>
            <p:txBody>
              <a:bodyPr wrap="none" rtlCol="0">
                <a:spAutoFit/>
              </a:bodyPr>
              <a:lstStyle/>
              <a:p>
                <a:r>
                  <a:rPr kumimoji="1" lang="ja-JP" altLang="en-US" dirty="0">
                    <a:latin typeface="ＭＳ Ｐゴシック" panose="020B0600070205080204" pitchFamily="50" charset="-128"/>
                    <a:ea typeface="ＭＳ Ｐゴシック" panose="020B0600070205080204" pitchFamily="50" charset="-128"/>
                  </a:rPr>
                  <a:t>前頭前皮質</a:t>
                </a:r>
              </a:p>
            </p:txBody>
          </p:sp>
          <p:sp>
            <p:nvSpPr>
              <p:cNvPr id="29" name="正方形/長方形 28"/>
              <p:cNvSpPr/>
              <p:nvPr/>
            </p:nvSpPr>
            <p:spPr>
              <a:xfrm>
                <a:off x="1419225" y="740601"/>
                <a:ext cx="1448500" cy="49258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3" name="グループ化 102"/>
            <p:cNvGrpSpPr/>
            <p:nvPr/>
          </p:nvGrpSpPr>
          <p:grpSpPr>
            <a:xfrm>
              <a:off x="2491631" y="2487752"/>
              <a:ext cx="877451" cy="369332"/>
              <a:chOff x="2491631" y="2487752"/>
              <a:chExt cx="877451" cy="369332"/>
            </a:xfrm>
          </p:grpSpPr>
          <p:sp>
            <p:nvSpPr>
              <p:cNvPr id="8" name="テキスト ボックス 7"/>
              <p:cNvSpPr txBox="1"/>
              <p:nvPr/>
            </p:nvSpPr>
            <p:spPr>
              <a:xfrm>
                <a:off x="2491919" y="2487752"/>
                <a:ext cx="877163" cy="369332"/>
              </a:xfrm>
              <a:prstGeom prst="rect">
                <a:avLst/>
              </a:prstGeom>
              <a:noFill/>
            </p:spPr>
            <p:txBody>
              <a:bodyPr wrap="none" rtlCol="0">
                <a:spAutoFit/>
              </a:bodyPr>
              <a:lstStyle/>
              <a:p>
                <a:r>
                  <a:rPr lang="ja-JP" altLang="en-US" dirty="0">
                    <a:latin typeface="ＭＳ Ｐゴシック" panose="020B0600070205080204" pitchFamily="50" charset="-128"/>
                    <a:ea typeface="ＭＳ Ｐゴシック" panose="020B0600070205080204" pitchFamily="50" charset="-128"/>
                  </a:rPr>
                  <a:t>運動野</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0" name="正方形/長方形 29"/>
              <p:cNvSpPr/>
              <p:nvPr/>
            </p:nvSpPr>
            <p:spPr>
              <a:xfrm>
                <a:off x="2491631" y="2487752"/>
                <a:ext cx="877451" cy="36933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8" name="グループ化 47"/>
            <p:cNvGrpSpPr/>
            <p:nvPr/>
          </p:nvGrpSpPr>
          <p:grpSpPr>
            <a:xfrm>
              <a:off x="2391848" y="1738635"/>
              <a:ext cx="1338828" cy="399863"/>
              <a:chOff x="1824719" y="2318657"/>
              <a:chExt cx="1338828" cy="399863"/>
            </a:xfrm>
          </p:grpSpPr>
          <p:sp>
            <p:nvSpPr>
              <p:cNvPr id="6" name="テキスト ボックス 5"/>
              <p:cNvSpPr txBox="1"/>
              <p:nvPr/>
            </p:nvSpPr>
            <p:spPr>
              <a:xfrm>
                <a:off x="1824719" y="2318657"/>
                <a:ext cx="1338828" cy="369332"/>
              </a:xfrm>
              <a:prstGeom prst="rect">
                <a:avLst/>
              </a:prstGeom>
              <a:noFill/>
            </p:spPr>
            <p:txBody>
              <a:bodyPr wrap="none" rtlCol="0">
                <a:spAutoFit/>
              </a:bodyPr>
              <a:lstStyle/>
              <a:p>
                <a:r>
                  <a:rPr lang="ja-JP" altLang="en-US" dirty="0">
                    <a:latin typeface="ＭＳ Ｐゴシック" panose="020B0600070205080204" pitchFamily="50" charset="-128"/>
                    <a:ea typeface="ＭＳ Ｐゴシック" panose="020B0600070205080204" pitchFamily="50" charset="-128"/>
                  </a:rPr>
                  <a:t>運動連合野</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1" name="正方形/長方形 30"/>
              <p:cNvSpPr/>
              <p:nvPr/>
            </p:nvSpPr>
            <p:spPr>
              <a:xfrm>
                <a:off x="1880745" y="2349188"/>
                <a:ext cx="1181238" cy="36933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7" name="グループ化 46"/>
            <p:cNvGrpSpPr/>
            <p:nvPr/>
          </p:nvGrpSpPr>
          <p:grpSpPr>
            <a:xfrm>
              <a:off x="504710" y="1726659"/>
              <a:ext cx="1338828" cy="383850"/>
              <a:chOff x="1660016" y="1804307"/>
              <a:chExt cx="1338828" cy="383850"/>
            </a:xfrm>
          </p:grpSpPr>
          <p:sp>
            <p:nvSpPr>
              <p:cNvPr id="5" name="テキスト ボックス 4"/>
              <p:cNvSpPr txBox="1"/>
              <p:nvPr/>
            </p:nvSpPr>
            <p:spPr>
              <a:xfrm>
                <a:off x="1660016" y="1804307"/>
                <a:ext cx="1338828" cy="369332"/>
              </a:xfrm>
              <a:prstGeom prst="rect">
                <a:avLst/>
              </a:prstGeom>
              <a:noFill/>
            </p:spPr>
            <p:txBody>
              <a:bodyPr wrap="none" rtlCol="0">
                <a:spAutoFit/>
              </a:bodyPr>
              <a:lstStyle/>
              <a:p>
                <a:r>
                  <a:rPr lang="ja-JP" altLang="en-US" dirty="0">
                    <a:latin typeface="ＭＳ Ｐゴシック" panose="020B0600070205080204" pitchFamily="50" charset="-128"/>
                    <a:ea typeface="ＭＳ Ｐゴシック" panose="020B0600070205080204" pitchFamily="50" charset="-128"/>
                  </a:rPr>
                  <a:t>感覚連合野</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3" name="正方形/長方形 32"/>
              <p:cNvSpPr/>
              <p:nvPr/>
            </p:nvSpPr>
            <p:spPr>
              <a:xfrm>
                <a:off x="1715971" y="1818825"/>
                <a:ext cx="1226918" cy="36933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7" name="グループ化 96"/>
            <p:cNvGrpSpPr/>
            <p:nvPr/>
          </p:nvGrpSpPr>
          <p:grpSpPr>
            <a:xfrm>
              <a:off x="1045256" y="1318377"/>
              <a:ext cx="428805" cy="385642"/>
              <a:chOff x="5777219" y="2166648"/>
              <a:chExt cx="428805" cy="385642"/>
            </a:xfrm>
          </p:grpSpPr>
          <p:cxnSp>
            <p:nvCxnSpPr>
              <p:cNvPr id="65" name="直線矢印コネクタ 64"/>
              <p:cNvCxnSpPr/>
              <p:nvPr/>
            </p:nvCxnSpPr>
            <p:spPr>
              <a:xfrm flipH="1">
                <a:off x="5777219" y="2166648"/>
                <a:ext cx="307899" cy="3048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直線矢印コネクタ 65"/>
              <p:cNvCxnSpPr/>
              <p:nvPr/>
            </p:nvCxnSpPr>
            <p:spPr>
              <a:xfrm flipV="1">
                <a:off x="5860423" y="2228850"/>
                <a:ext cx="345601" cy="32344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8" name="グループ化 97"/>
            <p:cNvGrpSpPr/>
            <p:nvPr/>
          </p:nvGrpSpPr>
          <p:grpSpPr>
            <a:xfrm rot="5400000">
              <a:off x="2675678" y="1325232"/>
              <a:ext cx="428805" cy="385642"/>
              <a:chOff x="5777219" y="2166648"/>
              <a:chExt cx="428805" cy="385642"/>
            </a:xfrm>
          </p:grpSpPr>
          <p:cxnSp>
            <p:nvCxnSpPr>
              <p:cNvPr id="99" name="直線矢印コネクタ 98"/>
              <p:cNvCxnSpPr/>
              <p:nvPr/>
            </p:nvCxnSpPr>
            <p:spPr>
              <a:xfrm flipH="1">
                <a:off x="5777219" y="2166648"/>
                <a:ext cx="307899" cy="3048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直線矢印コネクタ 99"/>
              <p:cNvCxnSpPr/>
              <p:nvPr/>
            </p:nvCxnSpPr>
            <p:spPr>
              <a:xfrm flipV="1">
                <a:off x="5860423" y="2228850"/>
                <a:ext cx="345601" cy="32344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02" name="直線矢印コネクタ 101"/>
            <p:cNvCxnSpPr/>
            <p:nvPr/>
          </p:nvCxnSpPr>
          <p:spPr>
            <a:xfrm>
              <a:off x="3016522" y="2197496"/>
              <a:ext cx="0" cy="21533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4" name="楕円 113"/>
            <p:cNvSpPr/>
            <p:nvPr/>
          </p:nvSpPr>
          <p:spPr>
            <a:xfrm>
              <a:off x="23453" y="70339"/>
              <a:ext cx="4299805" cy="317805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 name="テキスト ボックス 17"/>
          <p:cNvSpPr txBox="1"/>
          <p:nvPr/>
        </p:nvSpPr>
        <p:spPr>
          <a:xfrm>
            <a:off x="5239332" y="2221921"/>
            <a:ext cx="1827110" cy="461665"/>
          </a:xfrm>
          <a:prstGeom prst="rect">
            <a:avLst/>
          </a:prstGeom>
          <a:noFill/>
        </p:spPr>
        <p:txBody>
          <a:bodyPr wrap="square" rtlCol="0">
            <a:spAutoFit/>
          </a:bodyPr>
          <a:lstStyle/>
          <a:p>
            <a:r>
              <a:rPr lang="ja-JP" altLang="en-US" sz="2400" dirty="0">
                <a:solidFill>
                  <a:srgbClr val="0E24F0"/>
                </a:solidFill>
                <a:latin typeface="ＭＳ Ｐゴシック" panose="020B0600070205080204" pitchFamily="50" charset="-128"/>
                <a:ea typeface="ＭＳ Ｐゴシック" panose="020B0600070205080204" pitchFamily="50" charset="-128"/>
              </a:rPr>
              <a:t>「コネクター」</a:t>
            </a:r>
            <a:endParaRPr kumimoji="1" lang="ja-JP" altLang="en-US" sz="2400" dirty="0">
              <a:solidFill>
                <a:srgbClr val="0E24F0"/>
              </a:solidFill>
              <a:latin typeface="ＭＳ Ｐゴシック" panose="020B0600070205080204" pitchFamily="50" charset="-128"/>
              <a:ea typeface="ＭＳ Ｐゴシック" panose="020B0600070205080204" pitchFamily="50" charset="-128"/>
            </a:endParaRPr>
          </a:p>
        </p:txBody>
      </p:sp>
      <p:grpSp>
        <p:nvGrpSpPr>
          <p:cNvPr id="43" name="グループ化 42"/>
          <p:cNvGrpSpPr/>
          <p:nvPr/>
        </p:nvGrpSpPr>
        <p:grpSpPr>
          <a:xfrm>
            <a:off x="5125371" y="2931534"/>
            <a:ext cx="2186389" cy="402695"/>
            <a:chOff x="4954243" y="1441953"/>
            <a:chExt cx="2186389" cy="402695"/>
          </a:xfrm>
        </p:grpSpPr>
        <p:sp>
          <p:nvSpPr>
            <p:cNvPr id="13" name="テキスト ボックス 12"/>
            <p:cNvSpPr txBox="1"/>
            <p:nvPr/>
          </p:nvSpPr>
          <p:spPr>
            <a:xfrm>
              <a:off x="4960046" y="1475316"/>
              <a:ext cx="2180586" cy="369332"/>
            </a:xfrm>
            <a:prstGeom prst="rect">
              <a:avLst/>
            </a:prstGeom>
            <a:noFill/>
          </p:spPr>
          <p:txBody>
            <a:bodyPr wrap="square" rtlCol="0">
              <a:spAutoFit/>
            </a:bodyPr>
            <a:lstStyle/>
            <a:p>
              <a:r>
                <a:rPr kumimoji="1" lang="ja-JP" altLang="en-US" b="1" dirty="0">
                  <a:solidFill>
                    <a:srgbClr val="0000CC"/>
                  </a:solidFill>
                  <a:latin typeface="ＭＳ Ｐゴシック" panose="020B0600070205080204" pitchFamily="50" charset="-128"/>
                  <a:ea typeface="ＭＳ Ｐゴシック" panose="020B0600070205080204" pitchFamily="50" charset="-128"/>
                </a:rPr>
                <a:t>前帯状回・島皮質</a:t>
              </a:r>
            </a:p>
          </p:txBody>
        </p:sp>
        <p:sp>
          <p:nvSpPr>
            <p:cNvPr id="37" name="正方形/長方形 36"/>
            <p:cNvSpPr/>
            <p:nvPr/>
          </p:nvSpPr>
          <p:spPr>
            <a:xfrm>
              <a:off x="4954243" y="1441953"/>
              <a:ext cx="1986554" cy="36708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4" name="グループ化 43"/>
          <p:cNvGrpSpPr/>
          <p:nvPr/>
        </p:nvGrpSpPr>
        <p:grpSpPr>
          <a:xfrm>
            <a:off x="6200650" y="3762647"/>
            <a:ext cx="1257564" cy="386069"/>
            <a:chOff x="4889647" y="1861848"/>
            <a:chExt cx="1257564" cy="386069"/>
          </a:xfrm>
        </p:grpSpPr>
        <p:sp>
          <p:nvSpPr>
            <p:cNvPr id="12" name="テキスト ボックス 11"/>
            <p:cNvSpPr txBox="1"/>
            <p:nvPr/>
          </p:nvSpPr>
          <p:spPr>
            <a:xfrm>
              <a:off x="4889647" y="1861848"/>
              <a:ext cx="1257564" cy="369332"/>
            </a:xfrm>
            <a:prstGeom prst="rect">
              <a:avLst/>
            </a:prstGeom>
            <a:noFill/>
          </p:spPr>
          <p:txBody>
            <a:bodyPr wrap="square" rtlCol="0">
              <a:spAutoFit/>
            </a:bodyPr>
            <a:lstStyle/>
            <a:p>
              <a:r>
                <a:rPr lang="ja-JP" altLang="en-US" b="1" dirty="0">
                  <a:solidFill>
                    <a:srgbClr val="0000CC"/>
                  </a:solidFill>
                  <a:latin typeface="ＭＳ Ｐゴシック" panose="020B0600070205080204" pitchFamily="50" charset="-128"/>
                  <a:ea typeface="ＭＳ Ｐゴシック" panose="020B0600070205080204" pitchFamily="50" charset="-128"/>
                </a:rPr>
                <a:t>視床下部</a:t>
              </a:r>
              <a:endParaRPr kumimoji="1" lang="ja-JP" altLang="en-US" b="1" dirty="0">
                <a:solidFill>
                  <a:srgbClr val="0000CC"/>
                </a:solidFill>
                <a:latin typeface="ＭＳ Ｐゴシック" panose="020B0600070205080204" pitchFamily="50" charset="-128"/>
                <a:ea typeface="ＭＳ Ｐゴシック" panose="020B0600070205080204" pitchFamily="50" charset="-128"/>
              </a:endParaRPr>
            </a:p>
          </p:txBody>
        </p:sp>
        <p:sp>
          <p:nvSpPr>
            <p:cNvPr id="38" name="正方形/長方形 37"/>
            <p:cNvSpPr/>
            <p:nvPr/>
          </p:nvSpPr>
          <p:spPr>
            <a:xfrm>
              <a:off x="4938972" y="1878585"/>
              <a:ext cx="985376" cy="36933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5" name="グループ化 44"/>
          <p:cNvGrpSpPr/>
          <p:nvPr/>
        </p:nvGrpSpPr>
        <p:grpSpPr>
          <a:xfrm>
            <a:off x="4890920" y="3771845"/>
            <a:ext cx="895065" cy="376608"/>
            <a:chOff x="5440984" y="2466464"/>
            <a:chExt cx="895065" cy="376608"/>
          </a:xfrm>
        </p:grpSpPr>
        <p:sp>
          <p:nvSpPr>
            <p:cNvPr id="11" name="テキスト ボックス 10"/>
            <p:cNvSpPr txBox="1"/>
            <p:nvPr/>
          </p:nvSpPr>
          <p:spPr>
            <a:xfrm>
              <a:off x="5458886" y="2466464"/>
              <a:ext cx="877163" cy="369332"/>
            </a:xfrm>
            <a:prstGeom prst="rect">
              <a:avLst/>
            </a:prstGeom>
            <a:noFill/>
          </p:spPr>
          <p:txBody>
            <a:bodyPr wrap="none" rtlCol="0">
              <a:spAutoFit/>
            </a:bodyPr>
            <a:lstStyle/>
            <a:p>
              <a:r>
                <a:rPr lang="ja-JP" altLang="en-US" b="1" dirty="0">
                  <a:solidFill>
                    <a:srgbClr val="0000CC"/>
                  </a:solidFill>
                  <a:latin typeface="ＭＳ Ｐゴシック" panose="020B0600070205080204" pitchFamily="50" charset="-128"/>
                  <a:ea typeface="ＭＳ Ｐゴシック" panose="020B0600070205080204" pitchFamily="50" charset="-128"/>
                </a:rPr>
                <a:t>扁桃体</a:t>
              </a:r>
              <a:endParaRPr kumimoji="1" lang="ja-JP" altLang="en-US" b="1" dirty="0">
                <a:solidFill>
                  <a:srgbClr val="0000CC"/>
                </a:solidFill>
                <a:latin typeface="ＭＳ Ｐゴシック" panose="020B0600070205080204" pitchFamily="50" charset="-128"/>
                <a:ea typeface="ＭＳ Ｐゴシック" panose="020B0600070205080204" pitchFamily="50" charset="-128"/>
              </a:endParaRPr>
            </a:p>
          </p:txBody>
        </p:sp>
        <p:sp>
          <p:nvSpPr>
            <p:cNvPr id="39" name="正方形/長方形 38"/>
            <p:cNvSpPr/>
            <p:nvPr/>
          </p:nvSpPr>
          <p:spPr>
            <a:xfrm>
              <a:off x="5440984" y="2466464"/>
              <a:ext cx="843091" cy="37660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2" name="グループ化 81"/>
          <p:cNvGrpSpPr/>
          <p:nvPr/>
        </p:nvGrpSpPr>
        <p:grpSpPr>
          <a:xfrm>
            <a:off x="5286080" y="3380070"/>
            <a:ext cx="447931" cy="330236"/>
            <a:chOff x="6112260" y="2397035"/>
            <a:chExt cx="447931" cy="330236"/>
          </a:xfrm>
        </p:grpSpPr>
        <p:cxnSp>
          <p:nvCxnSpPr>
            <p:cNvPr id="68" name="直線矢印コネクタ 67"/>
            <p:cNvCxnSpPr/>
            <p:nvPr/>
          </p:nvCxnSpPr>
          <p:spPr>
            <a:xfrm flipH="1">
              <a:off x="6112260" y="2397035"/>
              <a:ext cx="280005" cy="30519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直線矢印コネクタ 68"/>
            <p:cNvCxnSpPr/>
            <p:nvPr/>
          </p:nvCxnSpPr>
          <p:spPr>
            <a:xfrm flipV="1">
              <a:off x="6266577" y="2408381"/>
              <a:ext cx="293614" cy="31889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3" name="グループ化 82"/>
          <p:cNvGrpSpPr/>
          <p:nvPr/>
        </p:nvGrpSpPr>
        <p:grpSpPr>
          <a:xfrm rot="5400000">
            <a:off x="5944919" y="3703646"/>
            <a:ext cx="137628" cy="422755"/>
            <a:chOff x="6726302" y="2867299"/>
            <a:chExt cx="137628" cy="422755"/>
          </a:xfrm>
        </p:grpSpPr>
        <p:cxnSp>
          <p:nvCxnSpPr>
            <p:cNvPr id="84" name="直線矢印コネクタ 83"/>
            <p:cNvCxnSpPr/>
            <p:nvPr/>
          </p:nvCxnSpPr>
          <p:spPr>
            <a:xfrm rot="16200000" flipH="1" flipV="1">
              <a:off x="6535172" y="3097618"/>
              <a:ext cx="383566" cy="130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直線矢印コネクタ 84"/>
            <p:cNvCxnSpPr/>
            <p:nvPr/>
          </p:nvCxnSpPr>
          <p:spPr>
            <a:xfrm rot="16200000">
              <a:off x="6654894" y="3066877"/>
              <a:ext cx="408614" cy="945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86" name="楕円 85"/>
          <p:cNvSpPr/>
          <p:nvPr/>
        </p:nvSpPr>
        <p:spPr>
          <a:xfrm>
            <a:off x="4600211" y="2725585"/>
            <a:ext cx="2953922" cy="1887520"/>
          </a:xfrm>
          <a:prstGeom prst="ellipse">
            <a:avLst/>
          </a:prstGeom>
          <a:noFill/>
          <a:ln w="571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1" name="グループ化 120"/>
          <p:cNvGrpSpPr/>
          <p:nvPr/>
        </p:nvGrpSpPr>
        <p:grpSpPr>
          <a:xfrm>
            <a:off x="4544845" y="2521155"/>
            <a:ext cx="631814" cy="396939"/>
            <a:chOff x="7362092" y="1218743"/>
            <a:chExt cx="609067" cy="512364"/>
          </a:xfrm>
        </p:grpSpPr>
        <p:cxnSp>
          <p:nvCxnSpPr>
            <p:cNvPr id="118" name="直線矢印コネクタ 117"/>
            <p:cNvCxnSpPr/>
            <p:nvPr/>
          </p:nvCxnSpPr>
          <p:spPr>
            <a:xfrm>
              <a:off x="7538156" y="1218743"/>
              <a:ext cx="433003" cy="34287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直線矢印コネクタ 118"/>
            <p:cNvCxnSpPr/>
            <p:nvPr/>
          </p:nvCxnSpPr>
          <p:spPr>
            <a:xfrm flipH="1" flipV="1">
              <a:off x="7362092" y="1402604"/>
              <a:ext cx="425939" cy="32850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2" name="グループ化 121"/>
          <p:cNvGrpSpPr/>
          <p:nvPr/>
        </p:nvGrpSpPr>
        <p:grpSpPr>
          <a:xfrm>
            <a:off x="7260215" y="4094342"/>
            <a:ext cx="525913" cy="350644"/>
            <a:chOff x="7362092" y="1218743"/>
            <a:chExt cx="609067" cy="512364"/>
          </a:xfrm>
        </p:grpSpPr>
        <p:cxnSp>
          <p:nvCxnSpPr>
            <p:cNvPr id="123" name="直線矢印コネクタ 122"/>
            <p:cNvCxnSpPr/>
            <p:nvPr/>
          </p:nvCxnSpPr>
          <p:spPr>
            <a:xfrm>
              <a:off x="7538156" y="1218743"/>
              <a:ext cx="433003" cy="34287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直線矢印コネクタ 123"/>
            <p:cNvCxnSpPr/>
            <p:nvPr/>
          </p:nvCxnSpPr>
          <p:spPr>
            <a:xfrm flipH="1" flipV="1">
              <a:off x="7362092" y="1402604"/>
              <a:ext cx="425939" cy="32850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25" name="テキスト ボックス 124"/>
          <p:cNvSpPr txBox="1"/>
          <p:nvPr/>
        </p:nvSpPr>
        <p:spPr>
          <a:xfrm>
            <a:off x="5037849" y="595649"/>
            <a:ext cx="6612708" cy="1200329"/>
          </a:xfrm>
          <a:prstGeom prst="rect">
            <a:avLst/>
          </a:prstGeom>
          <a:noFill/>
        </p:spPr>
        <p:txBody>
          <a:bodyPr wrap="none" rtlCol="0">
            <a:spAutoFit/>
          </a:bodyPr>
          <a:lstStyle/>
          <a:p>
            <a:r>
              <a:rPr kumimoji="1" lang="ja-JP" altLang="en-US" sz="3600" dirty="0">
                <a:latin typeface="ＭＳ Ｐゴシック" panose="020B0600070205080204" pitchFamily="50" charset="-128"/>
                <a:ea typeface="ＭＳ Ｐゴシック" panose="020B0600070205080204" pitchFamily="50" charset="-128"/>
              </a:rPr>
              <a:t>皮質</a:t>
            </a:r>
            <a:r>
              <a:rPr lang="ja-JP" altLang="en-US" sz="3600" dirty="0" err="1">
                <a:latin typeface="ＭＳ Ｐゴシック" panose="020B0600070205080204" pitchFamily="50" charset="-128"/>
                <a:ea typeface="ＭＳ Ｐゴシック" panose="020B0600070205080204" pitchFamily="50" charset="-128"/>
              </a:rPr>
              <a:t>ー</a:t>
            </a:r>
            <a:r>
              <a:rPr lang="ja-JP" altLang="en-US" sz="3600" dirty="0">
                <a:solidFill>
                  <a:srgbClr val="0E24F0"/>
                </a:solidFill>
                <a:latin typeface="ＭＳ Ｐゴシック" panose="020B0600070205080204" pitchFamily="50" charset="-128"/>
                <a:ea typeface="ＭＳ Ｐゴシック" panose="020B0600070205080204" pitchFamily="50" charset="-128"/>
              </a:rPr>
              <a:t>大脳</a:t>
            </a:r>
            <a:r>
              <a:rPr kumimoji="1" lang="ja-JP" altLang="en-US" sz="3600" dirty="0">
                <a:solidFill>
                  <a:srgbClr val="0E24F0"/>
                </a:solidFill>
                <a:latin typeface="ＭＳ Ｐゴシック" panose="020B0600070205080204" pitchFamily="50" charset="-128"/>
                <a:ea typeface="ＭＳ Ｐゴシック" panose="020B0600070205080204" pitchFamily="50" charset="-128"/>
              </a:rPr>
              <a:t>辺縁系</a:t>
            </a:r>
            <a:r>
              <a:rPr lang="ja-JP" altLang="en-US" sz="3600" dirty="0" err="1">
                <a:latin typeface="ＭＳ Ｐゴシック" panose="020B0600070205080204" pitchFamily="50" charset="-128"/>
                <a:ea typeface="ＭＳ Ｐゴシック" panose="020B0600070205080204" pitchFamily="50" charset="-128"/>
              </a:rPr>
              <a:t>ー</a:t>
            </a:r>
            <a:r>
              <a:rPr kumimoji="1" lang="ja-JP" altLang="en-US" sz="3600" dirty="0">
                <a:latin typeface="ＭＳ Ｐゴシック" panose="020B0600070205080204" pitchFamily="50" charset="-128"/>
                <a:ea typeface="ＭＳ Ｐゴシック" panose="020B0600070205080204" pitchFamily="50" charset="-128"/>
              </a:rPr>
              <a:t>自律神経系</a:t>
            </a:r>
            <a:endParaRPr kumimoji="1" lang="en-US" altLang="ja-JP" sz="3600" dirty="0">
              <a:latin typeface="ＭＳ Ｐゴシック" panose="020B0600070205080204" pitchFamily="50" charset="-128"/>
              <a:ea typeface="ＭＳ Ｐゴシック" panose="020B0600070205080204" pitchFamily="50" charset="-128"/>
            </a:endParaRPr>
          </a:p>
          <a:p>
            <a:r>
              <a:rPr kumimoji="1" lang="ja-JP" altLang="en-US" sz="3600" dirty="0">
                <a:latin typeface="ＭＳ Ｐゴシック" panose="020B0600070205080204" pitchFamily="50" charset="-128"/>
                <a:ea typeface="ＭＳ Ｐゴシック" panose="020B0600070205080204" pitchFamily="50" charset="-128"/>
              </a:rPr>
              <a:t>の</a:t>
            </a:r>
            <a:r>
              <a:rPr lang="ja-JP" altLang="en-US" sz="3600" dirty="0">
                <a:latin typeface="ＭＳ Ｐゴシック" panose="020B0600070205080204" pitchFamily="50" charset="-128"/>
                <a:ea typeface="ＭＳ Ｐゴシック" panose="020B0600070205080204" pitchFamily="50" charset="-128"/>
              </a:rPr>
              <a:t>＜双方向的コネクション＞</a:t>
            </a:r>
            <a:endParaRPr kumimoji="1" lang="ja-JP" altLang="en-US" sz="3600" dirty="0">
              <a:latin typeface="ＭＳ Ｐゴシック" panose="020B0600070205080204" pitchFamily="50" charset="-128"/>
              <a:ea typeface="ＭＳ Ｐゴシック" panose="020B0600070205080204" pitchFamily="50" charset="-128"/>
            </a:endParaRPr>
          </a:p>
        </p:txBody>
      </p:sp>
      <p:sp>
        <p:nvSpPr>
          <p:cNvPr id="2" name="正方形/長方形 1"/>
          <p:cNvSpPr/>
          <p:nvPr/>
        </p:nvSpPr>
        <p:spPr>
          <a:xfrm>
            <a:off x="957941" y="5057805"/>
            <a:ext cx="3950973" cy="830997"/>
          </a:xfrm>
          <a:prstGeom prst="rect">
            <a:avLst/>
          </a:prstGeom>
        </p:spPr>
        <p:txBody>
          <a:bodyPr wrap="square">
            <a:spAutoFit/>
          </a:bodyPr>
          <a:lstStyle/>
          <a:p>
            <a:r>
              <a:rPr lang="ja-JP" altLang="en-US" sz="2400" dirty="0">
                <a:latin typeface="ＭＳ Ｐゴシック" panose="020B0600070205080204" pitchFamily="50" charset="-128"/>
                <a:ea typeface="ＭＳ Ｐゴシック" panose="020B0600070205080204" pitchFamily="50" charset="-128"/>
              </a:rPr>
              <a:t>「ポリヴェ</a:t>
            </a:r>
            <a:r>
              <a:rPr lang="en-US" altLang="ja-JP" sz="2400" dirty="0">
                <a:latin typeface="ＭＳ Ｐゴシック" panose="020B0600070205080204" pitchFamily="50" charset="-128"/>
                <a:ea typeface="ＭＳ Ｐゴシック" panose="020B0600070205080204" pitchFamily="50" charset="-128"/>
              </a:rPr>
              <a:t>―</a:t>
            </a:r>
            <a:r>
              <a:rPr lang="ja-JP" altLang="en-US" sz="2400" dirty="0">
                <a:latin typeface="ＭＳ Ｐゴシック" panose="020B0600070205080204" pitchFamily="50" charset="-128"/>
                <a:ea typeface="ＭＳ Ｐゴシック" panose="020B0600070205080204" pitchFamily="50" charset="-128"/>
              </a:rPr>
              <a:t>ガル理論を読む」</a:t>
            </a:r>
            <a:endParaRPr lang="en-US" altLang="ja-JP" sz="2400" dirty="0">
              <a:latin typeface="ＭＳ Ｐゴシック" panose="020B0600070205080204" pitchFamily="50" charset="-128"/>
              <a:ea typeface="ＭＳ Ｐゴシック" panose="020B0600070205080204" pitchFamily="50" charset="-128"/>
            </a:endParaRPr>
          </a:p>
          <a:p>
            <a:r>
              <a:rPr lang="ja-JP" altLang="en-US" sz="2400" dirty="0">
                <a:latin typeface="ＭＳ Ｐゴシック" panose="020B0600070205080204" pitchFamily="50" charset="-128"/>
                <a:ea typeface="ＭＳ Ｐゴシック" panose="020B0600070205080204" pitchFamily="50" charset="-128"/>
              </a:rPr>
              <a:t>津田真人（</a:t>
            </a:r>
            <a:r>
              <a:rPr lang="en-US" altLang="ja-JP" sz="2400" b="1" dirty="0">
                <a:latin typeface="ＭＳ Ｐゴシック" panose="020B0600070205080204" pitchFamily="50" charset="-128"/>
                <a:ea typeface="ＭＳ Ｐゴシック" panose="020B0600070205080204" pitchFamily="50" charset="-128"/>
              </a:rPr>
              <a:t>2020</a:t>
            </a:r>
            <a:r>
              <a:rPr lang="ja-JP" altLang="en-US" sz="2400" b="1" dirty="0">
                <a:latin typeface="ＭＳ Ｐゴシック" panose="020B0600070205080204" pitchFamily="50" charset="-128"/>
                <a:ea typeface="ＭＳ Ｐゴシック" panose="020B0600070205080204" pitchFamily="50" charset="-128"/>
              </a:rPr>
              <a:t>）</a:t>
            </a:r>
            <a:r>
              <a:rPr lang="en-US" altLang="ja-JP" sz="2400" b="1" dirty="0">
                <a:latin typeface="ＭＳ Ｐゴシック" panose="020B0600070205080204" pitchFamily="50" charset="-128"/>
                <a:ea typeface="ＭＳ Ｐゴシック" panose="020B0600070205080204" pitchFamily="50" charset="-128"/>
              </a:rPr>
              <a:t> </a:t>
            </a:r>
            <a:r>
              <a:rPr lang="ja-JP" altLang="en-US" sz="2400" b="1" dirty="0">
                <a:latin typeface="ＭＳ Ｐゴシック" panose="020B0600070205080204" pitchFamily="50" charset="-128"/>
                <a:ea typeface="ＭＳ Ｐゴシック" panose="020B0600070205080204" pitchFamily="50" charset="-128"/>
              </a:rPr>
              <a:t>星和書店</a:t>
            </a:r>
            <a:endParaRPr lang="en-US" altLang="ja-JP" sz="2400" dirty="0">
              <a:latin typeface="ＭＳ Ｐゴシック" panose="020B0600070205080204" pitchFamily="50" charset="-128"/>
              <a:ea typeface="ＭＳ Ｐゴシック" panose="020B0600070205080204" pitchFamily="50" charset="-128"/>
            </a:endParaRPr>
          </a:p>
        </p:txBody>
      </p:sp>
      <p:sp>
        <p:nvSpPr>
          <p:cNvPr id="3" name="スライド番号プレースホルダー 2"/>
          <p:cNvSpPr>
            <a:spLocks noGrp="1"/>
          </p:cNvSpPr>
          <p:nvPr>
            <p:ph type="sldNum" sz="quarter" idx="12"/>
          </p:nvPr>
        </p:nvSpPr>
        <p:spPr/>
        <p:txBody>
          <a:bodyPr/>
          <a:lstStyle/>
          <a:p>
            <a:fld id="{DC0F30EA-423F-449D-A3CC-24E3AB670461}" type="slidenum">
              <a:rPr kumimoji="1" lang="ja-JP" altLang="en-US" smtClean="0"/>
              <a:t>69</a:t>
            </a:fld>
            <a:endParaRPr kumimoji="1" lang="ja-JP" altLang="en-US"/>
          </a:p>
        </p:txBody>
      </p:sp>
      <p:sp>
        <p:nvSpPr>
          <p:cNvPr id="7" name="テキスト ボックス 6"/>
          <p:cNvSpPr txBox="1"/>
          <p:nvPr/>
        </p:nvSpPr>
        <p:spPr>
          <a:xfrm>
            <a:off x="7609499" y="2429193"/>
            <a:ext cx="3803298" cy="1477328"/>
          </a:xfrm>
          <a:prstGeom prst="rect">
            <a:avLst/>
          </a:prstGeom>
          <a:noFill/>
        </p:spPr>
        <p:txBody>
          <a:bodyPr wrap="square" rtlCol="0">
            <a:spAutoFit/>
          </a:bodyPr>
          <a:lstStyle/>
          <a:p>
            <a:r>
              <a:rPr lang="ja-JP" altLang="ja-JP" sz="2400" dirty="0">
                <a:solidFill>
                  <a:srgbClr val="0000CC"/>
                </a:solidFill>
                <a:latin typeface="ＭＳ Ｐゴシック" panose="020B0600070205080204" pitchFamily="50" charset="-128"/>
                <a:ea typeface="ＭＳ Ｐゴシック" panose="020B0600070205080204" pitchFamily="50" charset="-128"/>
              </a:rPr>
              <a:t>視床下部と前部帯状回・島皮質のネットワークに よる</a:t>
            </a:r>
            <a:endParaRPr lang="en-US" altLang="ja-JP" sz="2400" dirty="0">
              <a:solidFill>
                <a:srgbClr val="0000CC"/>
              </a:solidFill>
              <a:latin typeface="ＭＳ Ｐゴシック" panose="020B0600070205080204" pitchFamily="50" charset="-128"/>
              <a:ea typeface="ＭＳ Ｐゴシック" panose="020B0600070205080204" pitchFamily="50" charset="-128"/>
            </a:endParaRPr>
          </a:p>
          <a:p>
            <a:r>
              <a:rPr lang="ja-JP" altLang="ja-JP" sz="2400" dirty="0">
                <a:solidFill>
                  <a:srgbClr val="0000CC"/>
                </a:solidFill>
                <a:latin typeface="ＭＳ Ｐゴシック" panose="020B0600070205080204" pitchFamily="50" charset="-128"/>
                <a:ea typeface="ＭＳ Ｐゴシック" panose="020B0600070205080204" pitchFamily="50" charset="-128"/>
              </a:rPr>
              <a:t>感覚</a:t>
            </a:r>
            <a:r>
              <a:rPr lang="ja-JP" altLang="en-US" sz="2400" dirty="0">
                <a:solidFill>
                  <a:srgbClr val="0000CC"/>
                </a:solidFill>
                <a:latin typeface="ＭＳ Ｐゴシック" panose="020B0600070205080204" pitchFamily="50" charset="-128"/>
                <a:ea typeface="ＭＳ Ｐゴシック" panose="020B0600070205080204" pitchFamily="50" charset="-128"/>
              </a:rPr>
              <a:t>受容・感覚閾値</a:t>
            </a:r>
            <a:r>
              <a:rPr lang="ja-JP" altLang="ja-JP" sz="2400" dirty="0">
                <a:solidFill>
                  <a:srgbClr val="0000CC"/>
                </a:solidFill>
                <a:latin typeface="ＭＳ Ｐゴシック" panose="020B0600070205080204" pitchFamily="50" charset="-128"/>
                <a:ea typeface="ＭＳ Ｐゴシック" panose="020B0600070205080204" pitchFamily="50" charset="-128"/>
              </a:rPr>
              <a:t>の制御 </a:t>
            </a:r>
            <a:endParaRPr lang="en-US" altLang="ja-JP" sz="2400" dirty="0">
              <a:solidFill>
                <a:srgbClr val="0000CC"/>
              </a:solidFill>
              <a:latin typeface="ＭＳ Ｐゴシック" panose="020B0600070205080204" pitchFamily="50" charset="-128"/>
              <a:ea typeface="ＭＳ Ｐゴシック" panose="020B0600070205080204" pitchFamily="50" charset="-128"/>
            </a:endParaRPr>
          </a:p>
          <a:p>
            <a:endParaRPr kumimoji="1" lang="ja-JP" altLang="en-US" dirty="0"/>
          </a:p>
        </p:txBody>
      </p:sp>
      <p:sp>
        <p:nvSpPr>
          <p:cNvPr id="9" name="日付プレースホルダー 8"/>
          <p:cNvSpPr>
            <a:spLocks noGrp="1"/>
          </p:cNvSpPr>
          <p:nvPr>
            <p:ph type="dt" sz="half" idx="10"/>
          </p:nvPr>
        </p:nvSpPr>
        <p:spPr/>
        <p:txBody>
          <a:bodyPr/>
          <a:lstStyle/>
          <a:p>
            <a:r>
              <a:rPr kumimoji="1" lang="en-US" altLang="ja-JP"/>
              <a:t>2022/12/5</a:t>
            </a:r>
            <a:r>
              <a:rPr kumimoji="1" lang="ja-JP" altLang="en-US"/>
              <a:t>十勝むつみのクリニック</a:t>
            </a:r>
          </a:p>
        </p:txBody>
      </p:sp>
    </p:spTree>
    <p:extLst>
      <p:ext uri="{BB962C8B-B14F-4D97-AF65-F5344CB8AC3E}">
        <p14:creationId xmlns:p14="http://schemas.microsoft.com/office/powerpoint/2010/main" val="855619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60764" y="738245"/>
            <a:ext cx="9982492" cy="865140"/>
          </a:xfrm>
        </p:spPr>
        <p:txBody>
          <a:bodyPr>
            <a:normAutofit/>
          </a:bodyPr>
          <a:lstStyle/>
          <a:p>
            <a:r>
              <a:rPr lang="ja-JP" altLang="en-US" sz="4000" dirty="0">
                <a:latin typeface="ＭＳ Ｐゴシック" panose="020B0600070205080204" pitchFamily="50" charset="-128"/>
                <a:ea typeface="ＭＳ Ｐゴシック" panose="020B0600070205080204" pitchFamily="50" charset="-128"/>
              </a:rPr>
              <a:t>　エレイン・</a:t>
            </a:r>
            <a:r>
              <a:rPr lang="en-US" altLang="ja-JP" sz="4000" dirty="0">
                <a:latin typeface="ＭＳ Ｐゴシック" panose="020B0600070205080204" pitchFamily="50" charset="-128"/>
                <a:ea typeface="ＭＳ Ｐゴシック" panose="020B0600070205080204" pitchFamily="50" charset="-128"/>
              </a:rPr>
              <a:t>N</a:t>
            </a:r>
            <a:r>
              <a:rPr lang="ja-JP" altLang="en-US" sz="4000" dirty="0">
                <a:latin typeface="ＭＳ Ｐゴシック" panose="020B0600070205080204" pitchFamily="50" charset="-128"/>
                <a:ea typeface="ＭＳ Ｐゴシック" panose="020B0600070205080204" pitchFamily="50" charset="-128"/>
              </a:rPr>
              <a:t>・アーロン著　</a:t>
            </a:r>
            <a:r>
              <a:rPr lang="en-US" altLang="ja-JP" sz="4000" dirty="0">
                <a:latin typeface="ＭＳ Ｐゴシック" panose="020B0600070205080204" pitchFamily="50" charset="-128"/>
                <a:ea typeface="ＭＳ Ｐゴシック" panose="020B0600070205080204" pitchFamily="50" charset="-128"/>
              </a:rPr>
              <a:t>HSC</a:t>
            </a:r>
            <a:r>
              <a:rPr lang="ja-JP" altLang="en-US" sz="4000" dirty="0">
                <a:latin typeface="ＭＳ Ｐゴシック" panose="020B0600070205080204" pitchFamily="50" charset="-128"/>
                <a:ea typeface="ＭＳ Ｐゴシック" panose="020B0600070205080204" pitchFamily="50" charset="-128"/>
              </a:rPr>
              <a:t>　（２００２年）</a:t>
            </a:r>
            <a:endParaRPr kumimoji="1" lang="ja-JP" altLang="en-US" sz="4000" dirty="0">
              <a:latin typeface="ＭＳ Ｐゴシック" panose="020B0600070205080204" pitchFamily="50" charset="-128"/>
              <a:ea typeface="ＭＳ Ｐゴシック" panose="020B0600070205080204" pitchFamily="50" charset="-128"/>
            </a:endParaRPr>
          </a:p>
        </p:txBody>
      </p:sp>
      <p:sp>
        <p:nvSpPr>
          <p:cNvPr id="5" name="Rectangle 2"/>
          <p:cNvSpPr>
            <a:spLocks noChangeArrowheads="1"/>
          </p:cNvSpPr>
          <p:nvPr/>
        </p:nvSpPr>
        <p:spPr bwMode="auto">
          <a:xfrm>
            <a:off x="2000250" y="1943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2451" y="1981439"/>
            <a:ext cx="2286000" cy="34163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a:spLocks noChangeArrowheads="1"/>
          </p:cNvSpPr>
          <p:nvPr/>
        </p:nvSpPr>
        <p:spPr bwMode="auto">
          <a:xfrm>
            <a:off x="4714874" y="1943100"/>
            <a:ext cx="1435184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sp>
        <p:nvSpPr>
          <p:cNvPr id="3" name="スライド番号プレースホルダー 2"/>
          <p:cNvSpPr>
            <a:spLocks noGrp="1"/>
          </p:cNvSpPr>
          <p:nvPr>
            <p:ph type="sldNum" sz="quarter" idx="12"/>
          </p:nvPr>
        </p:nvSpPr>
        <p:spPr/>
        <p:txBody>
          <a:bodyPr/>
          <a:lstStyle/>
          <a:p>
            <a:fld id="{80409A0A-0DCA-46FD-94E1-008027922777}" type="slidenum">
              <a:rPr kumimoji="1" lang="ja-JP" altLang="en-US" smtClean="0"/>
              <a:t>7</a:t>
            </a:fld>
            <a:endParaRPr kumimoji="1" lang="ja-JP" altLang="en-US"/>
          </a:p>
        </p:txBody>
      </p:sp>
      <p:pic>
        <p:nvPicPr>
          <p:cNvPr id="9" name="図 8"/>
          <p:cNvPicPr>
            <a:picLocks noChangeAspect="1"/>
          </p:cNvPicPr>
          <p:nvPr/>
        </p:nvPicPr>
        <p:blipFill>
          <a:blip r:embed="rId3"/>
          <a:stretch>
            <a:fillRect/>
          </a:stretch>
        </p:blipFill>
        <p:spPr>
          <a:xfrm>
            <a:off x="4954787" y="1981439"/>
            <a:ext cx="2326857" cy="3416300"/>
          </a:xfrm>
          <a:prstGeom prst="rect">
            <a:avLst/>
          </a:prstGeom>
        </p:spPr>
      </p:pic>
      <p:pic>
        <p:nvPicPr>
          <p:cNvPr id="10" name="図 9"/>
          <p:cNvPicPr>
            <a:picLocks noChangeAspect="1"/>
          </p:cNvPicPr>
          <p:nvPr/>
        </p:nvPicPr>
        <p:blipFill>
          <a:blip r:embed="rId4"/>
          <a:stretch>
            <a:fillRect/>
          </a:stretch>
        </p:blipFill>
        <p:spPr>
          <a:xfrm>
            <a:off x="7950389" y="1981440"/>
            <a:ext cx="2303486" cy="3416300"/>
          </a:xfrm>
          <a:prstGeom prst="rect">
            <a:avLst/>
          </a:prstGeom>
        </p:spPr>
      </p:pic>
      <p:sp>
        <p:nvSpPr>
          <p:cNvPr id="6" name="正方形/長方形 5"/>
          <p:cNvSpPr/>
          <p:nvPr/>
        </p:nvSpPr>
        <p:spPr>
          <a:xfrm>
            <a:off x="6778305" y="4848837"/>
            <a:ext cx="394282" cy="218113"/>
          </a:xfrm>
          <a:prstGeom prst="rect">
            <a:avLst/>
          </a:prstGeom>
          <a:solidFill>
            <a:srgbClr val="FFFE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9597006" y="5066950"/>
            <a:ext cx="453005" cy="26005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コネクタ 12"/>
          <p:cNvCxnSpPr/>
          <p:nvPr/>
        </p:nvCxnSpPr>
        <p:spPr>
          <a:xfrm>
            <a:off x="7950389" y="1943100"/>
            <a:ext cx="0" cy="33839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10183261" y="1952887"/>
            <a:ext cx="0" cy="33839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7950389" y="5336796"/>
            <a:ext cx="22328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7960176" y="1982594"/>
            <a:ext cx="22328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日付プレースホルダー 3"/>
          <p:cNvSpPr>
            <a:spLocks noGrp="1"/>
          </p:cNvSpPr>
          <p:nvPr>
            <p:ph type="dt" sz="half" idx="10"/>
          </p:nvPr>
        </p:nvSpPr>
        <p:spPr/>
        <p:txBody>
          <a:bodyPr/>
          <a:lstStyle/>
          <a:p>
            <a:r>
              <a:rPr kumimoji="1" lang="en-US" altLang="ja-JP"/>
              <a:t>2022/12/5</a:t>
            </a:r>
            <a:r>
              <a:rPr kumimoji="1" lang="ja-JP" altLang="en-US"/>
              <a:t>十勝むつみのクリニック</a:t>
            </a:r>
          </a:p>
        </p:txBody>
      </p:sp>
    </p:spTree>
    <p:extLst>
      <p:ext uri="{BB962C8B-B14F-4D97-AF65-F5344CB8AC3E}">
        <p14:creationId xmlns:p14="http://schemas.microsoft.com/office/powerpoint/2010/main" val="382800934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1381" y="493271"/>
            <a:ext cx="10707928" cy="729672"/>
          </a:xfrm>
        </p:spPr>
        <p:txBody>
          <a:bodyPr>
            <a:noAutofit/>
          </a:bodyPr>
          <a:lstStyle/>
          <a:p>
            <a:r>
              <a:rPr lang="ja-JP" altLang="en-US" sz="4800" dirty="0">
                <a:latin typeface="ＭＳ Ｐゴシック" panose="020B0600070205080204" pitchFamily="50" charset="-128"/>
                <a:ea typeface="ＭＳ Ｐゴシック" panose="020B0600070205080204" pitchFamily="50" charset="-128"/>
              </a:rPr>
              <a:t>心のバランス　（玉井邦夫）</a:t>
            </a:r>
            <a:endParaRPr kumimoji="1" lang="ja-JP" altLang="en-US" sz="4800" dirty="0"/>
          </a:p>
        </p:txBody>
      </p:sp>
      <p:sp>
        <p:nvSpPr>
          <p:cNvPr id="4" name="サブタイトル 2"/>
          <p:cNvSpPr txBox="1">
            <a:spLocks/>
          </p:cNvSpPr>
          <p:nvPr/>
        </p:nvSpPr>
        <p:spPr>
          <a:xfrm>
            <a:off x="227784" y="1883886"/>
            <a:ext cx="4700824" cy="102222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2800" u="sng" dirty="0">
                <a:latin typeface="ＭＳ Ｐゴシック" panose="020B0600070205080204" pitchFamily="50" charset="-128"/>
                <a:ea typeface="ＭＳ Ｐゴシック" panose="020B0600070205080204" pitchFamily="50" charset="-128"/>
              </a:rPr>
              <a:t>本来は、「思考」「感情」「感覚」が</a:t>
            </a:r>
            <a:r>
              <a:rPr lang="ja-JP" altLang="en-US" sz="2800" u="sng" dirty="0">
                <a:solidFill>
                  <a:srgbClr val="FFC000"/>
                </a:solidFill>
                <a:latin typeface="ＭＳ Ｐゴシック" panose="020B0600070205080204" pitchFamily="50" charset="-128"/>
                <a:ea typeface="ＭＳ Ｐゴシック" panose="020B0600070205080204" pitchFamily="50" charset="-128"/>
              </a:rPr>
              <a:t>つながり、まとまっている</a:t>
            </a:r>
          </a:p>
        </p:txBody>
      </p:sp>
      <p:sp>
        <p:nvSpPr>
          <p:cNvPr id="9" name="テキスト ボックス 8"/>
          <p:cNvSpPr txBox="1"/>
          <p:nvPr/>
        </p:nvSpPr>
        <p:spPr>
          <a:xfrm>
            <a:off x="6787548" y="4502160"/>
            <a:ext cx="1524776" cy="646331"/>
          </a:xfrm>
          <a:prstGeom prst="rect">
            <a:avLst/>
          </a:prstGeom>
          <a:noFill/>
        </p:spPr>
        <p:txBody>
          <a:bodyPr wrap="none" rtlCol="0">
            <a:spAutoFit/>
          </a:bodyPr>
          <a:lstStyle/>
          <a:p>
            <a:r>
              <a:rPr lang="ja-JP" altLang="en-US" sz="3600" dirty="0">
                <a:latin typeface="ＭＳ Ｐゴシック" panose="020B0600070205080204" pitchFamily="50" charset="-128"/>
                <a:ea typeface="ＭＳ Ｐゴシック" panose="020B0600070205080204" pitchFamily="50" charset="-128"/>
              </a:rPr>
              <a:t>なぜ？</a:t>
            </a:r>
            <a:endParaRPr kumimoji="1" lang="ja-JP" altLang="en-US" sz="3600" dirty="0">
              <a:latin typeface="ＭＳ Ｐゴシック" panose="020B0600070205080204" pitchFamily="50" charset="-128"/>
              <a:ea typeface="ＭＳ Ｐゴシック" panose="020B0600070205080204" pitchFamily="50" charset="-128"/>
            </a:endParaRPr>
          </a:p>
        </p:txBody>
      </p:sp>
      <p:grpSp>
        <p:nvGrpSpPr>
          <p:cNvPr id="29" name="グループ化 28"/>
          <p:cNvGrpSpPr/>
          <p:nvPr/>
        </p:nvGrpSpPr>
        <p:grpSpPr>
          <a:xfrm>
            <a:off x="3104045" y="2221449"/>
            <a:ext cx="5604525" cy="4204043"/>
            <a:chOff x="3104045" y="2221449"/>
            <a:chExt cx="5604525" cy="4204043"/>
          </a:xfrm>
        </p:grpSpPr>
        <p:grpSp>
          <p:nvGrpSpPr>
            <p:cNvPr id="28" name="グループ化 27"/>
            <p:cNvGrpSpPr/>
            <p:nvPr/>
          </p:nvGrpSpPr>
          <p:grpSpPr>
            <a:xfrm>
              <a:off x="3104045" y="2221449"/>
              <a:ext cx="4746864" cy="4204043"/>
              <a:chOff x="3104045" y="2221449"/>
              <a:chExt cx="4746864" cy="4204043"/>
            </a:xfrm>
          </p:grpSpPr>
          <p:sp>
            <p:nvSpPr>
              <p:cNvPr id="14" name="楕円 13"/>
              <p:cNvSpPr/>
              <p:nvPr/>
            </p:nvSpPr>
            <p:spPr>
              <a:xfrm>
                <a:off x="3796145" y="2877129"/>
                <a:ext cx="4054764" cy="322060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p:cNvSpPr/>
              <p:nvPr/>
            </p:nvSpPr>
            <p:spPr>
              <a:xfrm>
                <a:off x="4833208" y="2221449"/>
                <a:ext cx="1937681" cy="1493114"/>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p:cNvSpPr/>
              <p:nvPr/>
            </p:nvSpPr>
            <p:spPr>
              <a:xfrm>
                <a:off x="3104045" y="4319594"/>
                <a:ext cx="1937681" cy="1493114"/>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1" name="グループ化 20"/>
              <p:cNvGrpSpPr/>
              <p:nvPr/>
            </p:nvGrpSpPr>
            <p:grpSpPr>
              <a:xfrm rot="3013224">
                <a:off x="5444462" y="5633746"/>
                <a:ext cx="853670" cy="729821"/>
                <a:chOff x="1219200" y="3810003"/>
                <a:chExt cx="816721" cy="677429"/>
              </a:xfrm>
            </p:grpSpPr>
            <p:cxnSp>
              <p:nvCxnSpPr>
                <p:cNvPr id="18" name="直線コネクタ 17"/>
                <p:cNvCxnSpPr/>
                <p:nvPr/>
              </p:nvCxnSpPr>
              <p:spPr>
                <a:xfrm>
                  <a:off x="1219200" y="3943927"/>
                  <a:ext cx="701265" cy="54350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1334656" y="3810003"/>
                  <a:ext cx="701265" cy="54350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 name="グループ化 21"/>
              <p:cNvGrpSpPr/>
              <p:nvPr/>
            </p:nvGrpSpPr>
            <p:grpSpPr>
              <a:xfrm>
                <a:off x="3697268" y="3153471"/>
                <a:ext cx="853670" cy="729821"/>
                <a:chOff x="1219200" y="3810003"/>
                <a:chExt cx="816721" cy="677429"/>
              </a:xfrm>
            </p:grpSpPr>
            <p:cxnSp>
              <p:nvCxnSpPr>
                <p:cNvPr id="23" name="直線コネクタ 22"/>
                <p:cNvCxnSpPr/>
                <p:nvPr/>
              </p:nvCxnSpPr>
              <p:spPr>
                <a:xfrm>
                  <a:off x="1219200" y="3943927"/>
                  <a:ext cx="701265" cy="54350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1334656" y="3810003"/>
                  <a:ext cx="701265" cy="54350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グループ化 24"/>
              <p:cNvGrpSpPr/>
              <p:nvPr/>
            </p:nvGrpSpPr>
            <p:grpSpPr>
              <a:xfrm rot="6164493">
                <a:off x="6952776" y="3087308"/>
                <a:ext cx="853670" cy="729821"/>
                <a:chOff x="1219200" y="3810003"/>
                <a:chExt cx="816721" cy="677429"/>
              </a:xfrm>
            </p:grpSpPr>
            <p:cxnSp>
              <p:nvCxnSpPr>
                <p:cNvPr id="26" name="直線コネクタ 25"/>
                <p:cNvCxnSpPr/>
                <p:nvPr/>
              </p:nvCxnSpPr>
              <p:spPr>
                <a:xfrm>
                  <a:off x="1219200" y="3943927"/>
                  <a:ext cx="701265" cy="54350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1334656" y="3810003"/>
                  <a:ext cx="701265" cy="54350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0" name="楕円 9"/>
            <p:cNvSpPr/>
            <p:nvPr/>
          </p:nvSpPr>
          <p:spPr>
            <a:xfrm>
              <a:off x="6770889" y="4199517"/>
              <a:ext cx="1937681" cy="1493114"/>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テキスト ボックス 2"/>
          <p:cNvSpPr txBox="1"/>
          <p:nvPr/>
        </p:nvSpPr>
        <p:spPr>
          <a:xfrm>
            <a:off x="7246635" y="4604705"/>
            <a:ext cx="1082348" cy="646331"/>
          </a:xfrm>
          <a:prstGeom prst="rect">
            <a:avLst/>
          </a:prstGeom>
          <a:noFill/>
        </p:spPr>
        <p:txBody>
          <a:bodyPr wrap="none" rtlCol="0">
            <a:spAutoFit/>
          </a:bodyPr>
          <a:lstStyle/>
          <a:p>
            <a:r>
              <a:rPr kumimoji="1" lang="ja-JP" altLang="en-US" sz="3600" dirty="0">
                <a:solidFill>
                  <a:srgbClr val="00B050"/>
                </a:solidFill>
                <a:latin typeface="ＭＳ Ｐゴシック" panose="020B0600070205080204" pitchFamily="50" charset="-128"/>
                <a:ea typeface="ＭＳ Ｐゴシック" panose="020B0600070205080204" pitchFamily="50" charset="-128"/>
              </a:rPr>
              <a:t>痛い</a:t>
            </a:r>
          </a:p>
        </p:txBody>
      </p:sp>
      <p:sp>
        <p:nvSpPr>
          <p:cNvPr id="7" name="テキスト ボックス 6"/>
          <p:cNvSpPr txBox="1"/>
          <p:nvPr/>
        </p:nvSpPr>
        <p:spPr>
          <a:xfrm>
            <a:off x="3345457" y="4679426"/>
            <a:ext cx="1436612" cy="646331"/>
          </a:xfrm>
          <a:prstGeom prst="rect">
            <a:avLst/>
          </a:prstGeom>
          <a:noFill/>
        </p:spPr>
        <p:txBody>
          <a:bodyPr wrap="none" rtlCol="0">
            <a:spAutoFit/>
          </a:bodyPr>
          <a:lstStyle/>
          <a:p>
            <a:r>
              <a:rPr lang="ja-JP" altLang="en-US" sz="3600" dirty="0">
                <a:solidFill>
                  <a:srgbClr val="FF0000"/>
                </a:solidFill>
                <a:latin typeface="ＭＳ Ｐゴシック" panose="020B0600070205080204" pitchFamily="50" charset="-128"/>
                <a:ea typeface="ＭＳ Ｐゴシック" panose="020B0600070205080204" pitchFamily="50" charset="-128"/>
              </a:rPr>
              <a:t>悲しい</a:t>
            </a:r>
            <a:endParaRPr kumimoji="1" lang="ja-JP" altLang="en-US" sz="3600" dirty="0">
              <a:solidFill>
                <a:srgbClr val="FF0000"/>
              </a:solidFill>
              <a:latin typeface="ＭＳ Ｐゴシック" panose="020B0600070205080204" pitchFamily="50" charset="-128"/>
              <a:ea typeface="ＭＳ Ｐゴシック" panose="020B0600070205080204" pitchFamily="50" charset="-128"/>
            </a:endParaRPr>
          </a:p>
        </p:txBody>
      </p:sp>
      <p:sp>
        <p:nvSpPr>
          <p:cNvPr id="30" name="テキスト ボックス 29"/>
          <p:cNvSpPr txBox="1"/>
          <p:nvPr/>
        </p:nvSpPr>
        <p:spPr>
          <a:xfrm>
            <a:off x="5120402" y="2589450"/>
            <a:ext cx="1524776" cy="646331"/>
          </a:xfrm>
          <a:prstGeom prst="rect">
            <a:avLst/>
          </a:prstGeom>
          <a:noFill/>
        </p:spPr>
        <p:txBody>
          <a:bodyPr wrap="none" rtlCol="0">
            <a:spAutoFit/>
          </a:bodyPr>
          <a:lstStyle/>
          <a:p>
            <a:r>
              <a:rPr lang="ja-JP" altLang="en-US" sz="3600" dirty="0">
                <a:solidFill>
                  <a:srgbClr val="0000CC"/>
                </a:solidFill>
                <a:latin typeface="ＭＳ Ｐゴシック" panose="020B0600070205080204" pitchFamily="50" charset="-128"/>
                <a:ea typeface="ＭＳ Ｐゴシック" panose="020B0600070205080204" pitchFamily="50" charset="-128"/>
              </a:rPr>
              <a:t>なぜ？</a:t>
            </a:r>
            <a:endParaRPr kumimoji="1" lang="ja-JP" altLang="en-US" sz="3600" dirty="0">
              <a:solidFill>
                <a:srgbClr val="0000CC"/>
              </a:solidFill>
              <a:latin typeface="ＭＳ Ｐゴシック" panose="020B0600070205080204" pitchFamily="50" charset="-128"/>
              <a:ea typeface="ＭＳ Ｐゴシック" panose="020B0600070205080204" pitchFamily="50" charset="-128"/>
            </a:endParaRPr>
          </a:p>
        </p:txBody>
      </p:sp>
      <p:sp>
        <p:nvSpPr>
          <p:cNvPr id="31" name="テキスト ボックス 30"/>
          <p:cNvSpPr txBox="1"/>
          <p:nvPr/>
        </p:nvSpPr>
        <p:spPr>
          <a:xfrm>
            <a:off x="5153952" y="1343773"/>
            <a:ext cx="1569660" cy="646331"/>
          </a:xfrm>
          <a:prstGeom prst="rect">
            <a:avLst/>
          </a:prstGeom>
          <a:noFill/>
        </p:spPr>
        <p:txBody>
          <a:bodyPr wrap="none" rtlCol="0">
            <a:spAutoFit/>
          </a:bodyPr>
          <a:lstStyle/>
          <a:p>
            <a:r>
              <a:rPr kumimoji="1" lang="ja-JP" altLang="en-US" sz="3600" dirty="0">
                <a:latin typeface="ＭＳ Ｐゴシック" panose="020B0600070205080204" pitchFamily="50" charset="-128"/>
                <a:ea typeface="ＭＳ Ｐゴシック" panose="020B0600070205080204" pitchFamily="50" charset="-128"/>
              </a:rPr>
              <a:t>「</a:t>
            </a:r>
            <a:r>
              <a:rPr kumimoji="1" lang="ja-JP" altLang="en-US" sz="3600" dirty="0">
                <a:solidFill>
                  <a:srgbClr val="0000CC"/>
                </a:solidFill>
                <a:latin typeface="ＭＳ Ｐゴシック" panose="020B0600070205080204" pitchFamily="50" charset="-128"/>
                <a:ea typeface="ＭＳ Ｐゴシック" panose="020B0600070205080204" pitchFamily="50" charset="-128"/>
              </a:rPr>
              <a:t>思考</a:t>
            </a:r>
            <a:r>
              <a:rPr kumimoji="1" lang="ja-JP" altLang="en-US" sz="3600" dirty="0">
                <a:latin typeface="ＭＳ Ｐゴシック" panose="020B0600070205080204" pitchFamily="50" charset="-128"/>
                <a:ea typeface="ＭＳ Ｐゴシック" panose="020B0600070205080204" pitchFamily="50" charset="-128"/>
              </a:rPr>
              <a:t>」</a:t>
            </a:r>
          </a:p>
        </p:txBody>
      </p:sp>
      <p:sp>
        <p:nvSpPr>
          <p:cNvPr id="32" name="テキスト ボックス 31"/>
          <p:cNvSpPr txBox="1"/>
          <p:nvPr/>
        </p:nvSpPr>
        <p:spPr>
          <a:xfrm>
            <a:off x="1420581" y="5693078"/>
            <a:ext cx="1569660" cy="646331"/>
          </a:xfrm>
          <a:prstGeom prst="rect">
            <a:avLst/>
          </a:prstGeom>
          <a:noFill/>
        </p:spPr>
        <p:txBody>
          <a:bodyPr wrap="none" rtlCol="0">
            <a:spAutoFit/>
          </a:bodyPr>
          <a:lstStyle/>
          <a:p>
            <a:r>
              <a:rPr kumimoji="1" lang="ja-JP" altLang="en-US" sz="3600" dirty="0">
                <a:latin typeface="ＭＳ Ｐゴシック" panose="020B0600070205080204" pitchFamily="50" charset="-128"/>
                <a:ea typeface="ＭＳ Ｐゴシック" panose="020B0600070205080204" pitchFamily="50" charset="-128"/>
              </a:rPr>
              <a:t>「</a:t>
            </a:r>
            <a:r>
              <a:rPr kumimoji="1" lang="ja-JP" altLang="en-US" sz="3600" dirty="0">
                <a:solidFill>
                  <a:srgbClr val="FF0000"/>
                </a:solidFill>
                <a:latin typeface="ＭＳ Ｐゴシック" panose="020B0600070205080204" pitchFamily="50" charset="-128"/>
                <a:ea typeface="ＭＳ Ｐゴシック" panose="020B0600070205080204" pitchFamily="50" charset="-128"/>
              </a:rPr>
              <a:t>感情</a:t>
            </a:r>
            <a:r>
              <a:rPr kumimoji="1" lang="ja-JP" altLang="en-US" sz="3600" dirty="0">
                <a:latin typeface="ＭＳ Ｐゴシック" panose="020B0600070205080204" pitchFamily="50" charset="-128"/>
                <a:ea typeface="ＭＳ Ｐゴシック" panose="020B0600070205080204" pitchFamily="50" charset="-128"/>
              </a:rPr>
              <a:t>」</a:t>
            </a:r>
          </a:p>
        </p:txBody>
      </p:sp>
      <p:sp>
        <p:nvSpPr>
          <p:cNvPr id="33" name="テキスト ボックス 32"/>
          <p:cNvSpPr txBox="1"/>
          <p:nvPr/>
        </p:nvSpPr>
        <p:spPr>
          <a:xfrm>
            <a:off x="9054619" y="5675276"/>
            <a:ext cx="1569660" cy="646331"/>
          </a:xfrm>
          <a:prstGeom prst="rect">
            <a:avLst/>
          </a:prstGeom>
          <a:noFill/>
        </p:spPr>
        <p:txBody>
          <a:bodyPr wrap="none" rtlCol="0">
            <a:spAutoFit/>
          </a:bodyPr>
          <a:lstStyle/>
          <a:p>
            <a:r>
              <a:rPr kumimoji="1" lang="ja-JP" altLang="en-US" sz="3600" dirty="0">
                <a:latin typeface="ＭＳ Ｐゴシック" panose="020B0600070205080204" pitchFamily="50" charset="-128"/>
                <a:ea typeface="ＭＳ Ｐゴシック" panose="020B0600070205080204" pitchFamily="50" charset="-128"/>
              </a:rPr>
              <a:t>「</a:t>
            </a:r>
            <a:r>
              <a:rPr kumimoji="1" lang="ja-JP" altLang="en-US" sz="3600" dirty="0">
                <a:solidFill>
                  <a:srgbClr val="00B050"/>
                </a:solidFill>
                <a:latin typeface="ＭＳ Ｐゴシック" panose="020B0600070205080204" pitchFamily="50" charset="-128"/>
                <a:ea typeface="ＭＳ Ｐゴシック" panose="020B0600070205080204" pitchFamily="50" charset="-128"/>
              </a:rPr>
              <a:t>感覚</a:t>
            </a:r>
            <a:r>
              <a:rPr kumimoji="1" lang="ja-JP" altLang="en-US" sz="3600" dirty="0">
                <a:latin typeface="ＭＳ Ｐゴシック" panose="020B0600070205080204" pitchFamily="50" charset="-128"/>
                <a:ea typeface="ＭＳ Ｐゴシック" panose="020B0600070205080204" pitchFamily="50" charset="-128"/>
              </a:rPr>
              <a:t>」</a:t>
            </a:r>
          </a:p>
        </p:txBody>
      </p:sp>
      <p:sp>
        <p:nvSpPr>
          <p:cNvPr id="34" name="テキスト ボックス 33"/>
          <p:cNvSpPr txBox="1"/>
          <p:nvPr/>
        </p:nvSpPr>
        <p:spPr>
          <a:xfrm>
            <a:off x="5205068" y="3989514"/>
            <a:ext cx="1415772" cy="830997"/>
          </a:xfrm>
          <a:prstGeom prst="rect">
            <a:avLst/>
          </a:prstGeom>
          <a:noFill/>
        </p:spPr>
        <p:txBody>
          <a:bodyPr wrap="none" rtlCol="0">
            <a:spAutoFit/>
          </a:bodyPr>
          <a:lstStyle/>
          <a:p>
            <a:r>
              <a:rPr lang="ja-JP" altLang="en-US" sz="4800"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解離</a:t>
            </a:r>
            <a:endParaRPr kumimoji="1" lang="ja-JP" altLang="en-US" sz="4800"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6" name="スライド番号プレースホルダー 5"/>
          <p:cNvSpPr>
            <a:spLocks noGrp="1"/>
          </p:cNvSpPr>
          <p:nvPr>
            <p:ph type="sldNum" sz="quarter" idx="12"/>
          </p:nvPr>
        </p:nvSpPr>
        <p:spPr/>
        <p:txBody>
          <a:bodyPr/>
          <a:lstStyle/>
          <a:p>
            <a:fld id="{58E70909-AA54-413C-B4A4-65B2E83BDFAE}" type="slidenum">
              <a:rPr kumimoji="1" lang="ja-JP" altLang="en-US" smtClean="0"/>
              <a:t>70</a:t>
            </a:fld>
            <a:endParaRPr kumimoji="1" lang="ja-JP" altLang="en-US"/>
          </a:p>
        </p:txBody>
      </p:sp>
      <p:sp>
        <p:nvSpPr>
          <p:cNvPr id="35" name="サブタイトル 2"/>
          <p:cNvSpPr txBox="1">
            <a:spLocks/>
          </p:cNvSpPr>
          <p:nvPr/>
        </p:nvSpPr>
        <p:spPr>
          <a:xfrm>
            <a:off x="7436667" y="1707897"/>
            <a:ext cx="4715325" cy="2526694"/>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2800" u="sng"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解離</a:t>
            </a:r>
            <a:r>
              <a:rPr lang="ja-JP" altLang="en-US" sz="2800" u="sng" dirty="0">
                <a:latin typeface="ＭＳ Ｐゴシック" panose="020B0600070205080204" pitchFamily="50" charset="-128"/>
                <a:ea typeface="ＭＳ Ｐゴシック" panose="020B0600070205080204" pitchFamily="50" charset="-128"/>
              </a:rPr>
              <a:t>とは本来まとまっている「思考」「感情」「感覚」が　　　バラバラになってしまうこと</a:t>
            </a:r>
            <a:endParaRPr lang="en-US" altLang="ja-JP" sz="2800" u="sng" dirty="0">
              <a:latin typeface="ＭＳ Ｐゴシック" panose="020B0600070205080204" pitchFamily="50" charset="-128"/>
              <a:ea typeface="ＭＳ Ｐゴシック" panose="020B0600070205080204" pitchFamily="50" charset="-128"/>
            </a:endParaRPr>
          </a:p>
          <a:p>
            <a:pPr algn="l"/>
            <a:endParaRPr lang="en-US" altLang="ja-JP" sz="2800" u="sng" dirty="0">
              <a:latin typeface="ＭＳ Ｐゴシック" panose="020B0600070205080204" pitchFamily="50" charset="-128"/>
              <a:ea typeface="ＭＳ Ｐゴシック" panose="020B0600070205080204" pitchFamily="50" charset="-128"/>
            </a:endParaRPr>
          </a:p>
          <a:p>
            <a:pPr algn="l"/>
            <a:r>
              <a:rPr lang="ja-JP" altLang="en-US" sz="2800" dirty="0">
                <a:latin typeface="ＭＳ Ｐゴシック" panose="020B0600070205080204" pitchFamily="50" charset="-128"/>
                <a:ea typeface="ＭＳ Ｐゴシック" panose="020B0600070205080204" pitchFamily="50" charset="-128"/>
              </a:rPr>
              <a:t>　　　</a:t>
            </a:r>
            <a:r>
              <a:rPr lang="ja-JP" altLang="en-US" sz="2800" u="sng" dirty="0">
                <a:latin typeface="ＭＳ Ｐゴシック" panose="020B0600070205080204" pitchFamily="50" charset="-128"/>
                <a:ea typeface="ＭＳ Ｐゴシック" panose="020B0600070205080204" pitchFamily="50" charset="-128"/>
              </a:rPr>
              <a:t>その結果、</a:t>
            </a:r>
            <a:r>
              <a:rPr lang="ja-JP" altLang="en-US" sz="2800" u="sng" dirty="0">
                <a:solidFill>
                  <a:srgbClr val="FFC000"/>
                </a:solidFill>
                <a:latin typeface="ＭＳ Ｐゴシック" panose="020B0600070205080204" pitchFamily="50" charset="-128"/>
                <a:ea typeface="ＭＳ Ｐゴシック" panose="020B0600070205080204" pitchFamily="50" charset="-128"/>
              </a:rPr>
              <a:t>「自分らしさ」</a:t>
            </a:r>
            <a:endParaRPr lang="en-US" altLang="ja-JP" sz="2800" u="sng" dirty="0">
              <a:solidFill>
                <a:srgbClr val="FFC000"/>
              </a:solidFill>
              <a:latin typeface="ＭＳ Ｐゴシック" panose="020B0600070205080204" pitchFamily="50" charset="-128"/>
              <a:ea typeface="ＭＳ Ｐゴシック" panose="020B0600070205080204" pitchFamily="50" charset="-128"/>
            </a:endParaRPr>
          </a:p>
          <a:p>
            <a:pPr algn="l"/>
            <a:r>
              <a:rPr lang="ja-JP" altLang="en-US" sz="2800" dirty="0">
                <a:latin typeface="ＭＳ Ｐゴシック" panose="020B0600070205080204" pitchFamily="50" charset="-128"/>
                <a:ea typeface="ＭＳ Ｐゴシック" panose="020B0600070205080204" pitchFamily="50" charset="-128"/>
              </a:rPr>
              <a:t>　　　</a:t>
            </a:r>
            <a:r>
              <a:rPr lang="ja-JP" altLang="en-US" sz="2800" u="sng" dirty="0">
                <a:latin typeface="ＭＳ Ｐゴシック" panose="020B0600070205080204" pitchFamily="50" charset="-128"/>
                <a:ea typeface="ＭＳ Ｐゴシック" panose="020B0600070205080204" pitchFamily="50" charset="-128"/>
              </a:rPr>
              <a:t>がわからなくなる</a:t>
            </a:r>
          </a:p>
        </p:txBody>
      </p:sp>
      <p:sp>
        <p:nvSpPr>
          <p:cNvPr id="5" name="日付プレースホルダー 4">
            <a:extLst>
              <a:ext uri="{FF2B5EF4-FFF2-40B4-BE49-F238E27FC236}">
                <a16:creationId xmlns:a16="http://schemas.microsoft.com/office/drawing/2014/main" id="{A4E68F7D-53EB-56D2-E798-57F2BDEDF33F}"/>
              </a:ext>
            </a:extLst>
          </p:cNvPr>
          <p:cNvSpPr>
            <a:spLocks noGrp="1"/>
          </p:cNvSpPr>
          <p:nvPr>
            <p:ph type="dt" sz="half" idx="10"/>
          </p:nvPr>
        </p:nvSpPr>
        <p:spPr/>
        <p:txBody>
          <a:bodyPr/>
          <a:lstStyle/>
          <a:p>
            <a:r>
              <a:rPr kumimoji="1" lang="en-US" altLang="ja-JP"/>
              <a:t>2022/12/5</a:t>
            </a:r>
            <a:r>
              <a:rPr kumimoji="1" lang="ja-JP" altLang="en-US"/>
              <a:t>十勝むつみのクリニック</a:t>
            </a:r>
          </a:p>
        </p:txBody>
      </p:sp>
    </p:spTree>
    <p:extLst>
      <p:ext uri="{BB962C8B-B14F-4D97-AF65-F5344CB8AC3E}">
        <p14:creationId xmlns:p14="http://schemas.microsoft.com/office/powerpoint/2010/main" val="371764075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83114" y="1773238"/>
            <a:ext cx="2770187"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6" name="Rectangle 3"/>
          <p:cNvSpPr>
            <a:spLocks noChangeArrowheads="1"/>
          </p:cNvSpPr>
          <p:nvPr/>
        </p:nvSpPr>
        <p:spPr bwMode="auto">
          <a:xfrm>
            <a:off x="4583113" y="260351"/>
            <a:ext cx="273685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800" b="1">
                <a:latin typeface="Arial" panose="020B0604020202020204" pitchFamily="34" charset="0"/>
              </a:rPr>
              <a:t>一点集中思考型</a:t>
            </a:r>
          </a:p>
          <a:p>
            <a:pPr algn="ctr" eaLnBrk="1" hangingPunct="1">
              <a:spcBef>
                <a:spcPct val="0"/>
              </a:spcBef>
              <a:buFontTx/>
              <a:buNone/>
            </a:pPr>
            <a:r>
              <a:rPr lang="ja-JP" altLang="en-US" sz="2800" b="1">
                <a:latin typeface="Arial" panose="020B0604020202020204" pitchFamily="34" charset="0"/>
              </a:rPr>
              <a:t>（</a:t>
            </a:r>
            <a:r>
              <a:rPr lang="ja-JP" altLang="en-US" sz="2800" b="1">
                <a:solidFill>
                  <a:srgbClr val="FF0000"/>
                </a:solidFill>
                <a:latin typeface="Arial" panose="020B0604020202020204" pitchFamily="34" charset="0"/>
              </a:rPr>
              <a:t>過集中・継次処理</a:t>
            </a:r>
            <a:r>
              <a:rPr lang="ja-JP" altLang="en-US" sz="2800" b="1">
                <a:latin typeface="Arial" panose="020B0604020202020204" pitchFamily="34" charset="0"/>
              </a:rPr>
              <a:t>）</a:t>
            </a:r>
          </a:p>
          <a:p>
            <a:pPr algn="ctr" eaLnBrk="1" hangingPunct="1">
              <a:spcBef>
                <a:spcPct val="0"/>
              </a:spcBef>
              <a:buFontTx/>
              <a:buNone/>
            </a:pPr>
            <a:r>
              <a:rPr lang="ja-JP" altLang="en-US" sz="2800" b="1">
                <a:latin typeface="Arial" panose="020B0604020202020204" pitchFamily="34" charset="0"/>
              </a:rPr>
              <a:t>ＡＤＤタイプ</a:t>
            </a:r>
          </a:p>
          <a:p>
            <a:pPr algn="ctr" eaLnBrk="1" hangingPunct="1">
              <a:spcBef>
                <a:spcPct val="0"/>
              </a:spcBef>
              <a:buFontTx/>
              <a:buNone/>
            </a:pPr>
            <a:r>
              <a:rPr lang="ja-JP" altLang="en-US" sz="2800" b="1">
                <a:latin typeface="Arial" panose="020B0604020202020204" pitchFamily="34" charset="0"/>
              </a:rPr>
              <a:t>（</a:t>
            </a:r>
            <a:r>
              <a:rPr lang="ja-JP" altLang="en-US" sz="2800" b="1">
                <a:solidFill>
                  <a:srgbClr val="FF0000"/>
                </a:solidFill>
                <a:latin typeface="Arial" panose="020B0604020202020204" pitchFamily="34" charset="0"/>
              </a:rPr>
              <a:t>過去志向・</a:t>
            </a:r>
            <a:r>
              <a:rPr lang="en-US" altLang="ja-JP" sz="2800" b="1">
                <a:solidFill>
                  <a:srgbClr val="FF0000"/>
                </a:solidFill>
                <a:latin typeface="Arial" panose="020B0604020202020204" pitchFamily="34" charset="0"/>
              </a:rPr>
              <a:t>must</a:t>
            </a:r>
            <a:r>
              <a:rPr lang="ja-JP" altLang="en-US" sz="2800" b="1">
                <a:latin typeface="Arial" panose="020B0604020202020204" pitchFamily="34" charset="0"/>
              </a:rPr>
              <a:t>）</a:t>
            </a:r>
          </a:p>
        </p:txBody>
      </p:sp>
      <p:sp>
        <p:nvSpPr>
          <p:cNvPr id="26627" name="Rectangle 4"/>
          <p:cNvSpPr>
            <a:spLocks noChangeArrowheads="1"/>
          </p:cNvSpPr>
          <p:nvPr/>
        </p:nvSpPr>
        <p:spPr bwMode="auto">
          <a:xfrm>
            <a:off x="1774825" y="2779713"/>
            <a:ext cx="273685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800" b="1">
                <a:latin typeface="Arial" panose="020B0604020202020204" pitchFamily="34" charset="0"/>
              </a:rPr>
              <a:t>左脳的思考型</a:t>
            </a:r>
          </a:p>
          <a:p>
            <a:pPr algn="ctr" eaLnBrk="1" hangingPunct="1">
              <a:spcBef>
                <a:spcPct val="0"/>
              </a:spcBef>
              <a:buFontTx/>
              <a:buNone/>
            </a:pPr>
            <a:r>
              <a:rPr lang="ja-JP" altLang="en-US" sz="2800" b="1">
                <a:latin typeface="Arial" panose="020B0604020202020204" pitchFamily="34" charset="0"/>
              </a:rPr>
              <a:t>言語（</a:t>
            </a:r>
            <a:r>
              <a:rPr lang="ja-JP" altLang="en-US" sz="2800" b="1">
                <a:solidFill>
                  <a:srgbClr val="FF0000"/>
                </a:solidFill>
                <a:latin typeface="Arial" panose="020B0604020202020204" pitchFamily="34" charset="0"/>
              </a:rPr>
              <a:t>論理・分析</a:t>
            </a:r>
            <a:r>
              <a:rPr lang="ja-JP" altLang="en-US" sz="2800" b="1">
                <a:latin typeface="Arial" panose="020B0604020202020204" pitchFamily="34" charset="0"/>
              </a:rPr>
              <a:t>）</a:t>
            </a:r>
          </a:p>
          <a:p>
            <a:pPr algn="ctr" eaLnBrk="1" hangingPunct="1">
              <a:spcBef>
                <a:spcPct val="0"/>
              </a:spcBef>
              <a:buFontTx/>
              <a:buNone/>
            </a:pPr>
            <a:endParaRPr lang="ja-JP" altLang="en-US" sz="2800" b="1">
              <a:latin typeface="Arial" panose="020B0604020202020204" pitchFamily="34" charset="0"/>
            </a:endParaRPr>
          </a:p>
          <a:p>
            <a:pPr algn="ctr" eaLnBrk="1" hangingPunct="1">
              <a:spcBef>
                <a:spcPct val="0"/>
              </a:spcBef>
              <a:buFontTx/>
              <a:buNone/>
            </a:pPr>
            <a:r>
              <a:rPr lang="ja-JP" altLang="en-US" sz="2800" b="1">
                <a:latin typeface="Arial" panose="020B0604020202020204" pitchFamily="34" charset="0"/>
              </a:rPr>
              <a:t>規則・秩序・理数系</a:t>
            </a:r>
          </a:p>
          <a:p>
            <a:pPr algn="ctr" eaLnBrk="1" hangingPunct="1">
              <a:spcBef>
                <a:spcPct val="0"/>
              </a:spcBef>
              <a:buFontTx/>
              <a:buNone/>
            </a:pPr>
            <a:r>
              <a:rPr lang="ja-JP" altLang="en-US" sz="2800" b="1">
                <a:latin typeface="Arial" panose="020B0604020202020204" pitchFamily="34" charset="0"/>
              </a:rPr>
              <a:t>（</a:t>
            </a:r>
            <a:r>
              <a:rPr lang="ja-JP" altLang="en-US" sz="2800" b="1">
                <a:solidFill>
                  <a:srgbClr val="FF0000"/>
                </a:solidFill>
                <a:latin typeface="Arial" panose="020B0604020202020204" pitchFamily="34" charset="0"/>
              </a:rPr>
              <a:t>数学・理科・社会</a:t>
            </a:r>
            <a:r>
              <a:rPr lang="ja-JP" altLang="en-US" sz="2800" b="1">
                <a:latin typeface="Arial" panose="020B0604020202020204" pitchFamily="34" charset="0"/>
              </a:rPr>
              <a:t>）</a:t>
            </a:r>
          </a:p>
          <a:p>
            <a:pPr algn="ctr" eaLnBrk="1" hangingPunct="1">
              <a:spcBef>
                <a:spcPct val="0"/>
              </a:spcBef>
              <a:buFontTx/>
              <a:buNone/>
            </a:pPr>
            <a:r>
              <a:rPr lang="ja-JP" altLang="en-US" sz="2800" b="1">
                <a:latin typeface="Arial" panose="020B0604020202020204" pitchFamily="34" charset="0"/>
              </a:rPr>
              <a:t>ＡＳタイプ</a:t>
            </a:r>
          </a:p>
          <a:p>
            <a:pPr algn="ctr" eaLnBrk="1" hangingPunct="1">
              <a:spcBef>
                <a:spcPct val="0"/>
              </a:spcBef>
              <a:buFontTx/>
              <a:buNone/>
            </a:pPr>
            <a:r>
              <a:rPr lang="ja-JP" altLang="en-US" sz="2800" b="1">
                <a:latin typeface="Arial" panose="020B0604020202020204" pitchFamily="34" charset="0"/>
              </a:rPr>
              <a:t>（</a:t>
            </a:r>
            <a:r>
              <a:rPr lang="ja-JP" altLang="en-US" sz="2800" b="1">
                <a:solidFill>
                  <a:srgbClr val="FF0000"/>
                </a:solidFill>
                <a:latin typeface="Arial" panose="020B0604020202020204" pitchFamily="34" charset="0"/>
              </a:rPr>
              <a:t>文字・数字・記号</a:t>
            </a:r>
            <a:r>
              <a:rPr lang="ja-JP" altLang="en-US" sz="2800" b="1">
                <a:latin typeface="Arial" panose="020B0604020202020204" pitchFamily="34" charset="0"/>
              </a:rPr>
              <a:t>）</a:t>
            </a:r>
          </a:p>
        </p:txBody>
      </p:sp>
      <p:sp>
        <p:nvSpPr>
          <p:cNvPr id="26628" name="Rectangle 5"/>
          <p:cNvSpPr>
            <a:spLocks noChangeArrowheads="1"/>
          </p:cNvSpPr>
          <p:nvPr/>
        </p:nvSpPr>
        <p:spPr bwMode="auto">
          <a:xfrm>
            <a:off x="7608888" y="2492375"/>
            <a:ext cx="2881312"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800" b="1" dirty="0">
                <a:latin typeface="Arial" panose="020B0604020202020204" pitchFamily="34" charset="0"/>
              </a:rPr>
              <a:t>右脳的思考型</a:t>
            </a:r>
          </a:p>
          <a:p>
            <a:pPr algn="ctr" eaLnBrk="1" hangingPunct="1">
              <a:spcBef>
                <a:spcPct val="0"/>
              </a:spcBef>
              <a:buFontTx/>
              <a:buNone/>
            </a:pPr>
            <a:r>
              <a:rPr lang="ja-JP" altLang="en-US" sz="2800" b="1" dirty="0">
                <a:latin typeface="Arial" panose="020B0604020202020204" pitchFamily="34" charset="0"/>
              </a:rPr>
              <a:t>非言語（</a:t>
            </a:r>
            <a:r>
              <a:rPr lang="ja-JP" altLang="en-US" sz="2800" b="1" dirty="0">
                <a:solidFill>
                  <a:srgbClr val="FF0000"/>
                </a:solidFill>
                <a:latin typeface="Arial" panose="020B0604020202020204" pitchFamily="34" charset="0"/>
              </a:rPr>
              <a:t>想像・直感</a:t>
            </a:r>
            <a:r>
              <a:rPr lang="ja-JP" altLang="en-US" sz="2800" b="1" dirty="0">
                <a:latin typeface="Arial" panose="020B0604020202020204" pitchFamily="34" charset="0"/>
              </a:rPr>
              <a:t>）</a:t>
            </a:r>
          </a:p>
          <a:p>
            <a:pPr algn="ctr" eaLnBrk="1" hangingPunct="1">
              <a:spcBef>
                <a:spcPct val="0"/>
              </a:spcBef>
              <a:buFontTx/>
              <a:buNone/>
            </a:pPr>
            <a:endParaRPr lang="ja-JP" altLang="en-US" sz="2800" b="1" dirty="0">
              <a:latin typeface="Arial" panose="020B0604020202020204" pitchFamily="34" charset="0"/>
            </a:endParaRPr>
          </a:p>
          <a:p>
            <a:pPr algn="ctr" eaLnBrk="1" hangingPunct="1">
              <a:spcBef>
                <a:spcPct val="0"/>
              </a:spcBef>
              <a:buFontTx/>
              <a:buNone/>
            </a:pPr>
            <a:r>
              <a:rPr lang="ja-JP" altLang="en-US" sz="2800" b="1" dirty="0">
                <a:latin typeface="Arial" panose="020B0604020202020204" pitchFamily="34" charset="0"/>
              </a:rPr>
              <a:t>映像・感覚・芸術系</a:t>
            </a:r>
          </a:p>
          <a:p>
            <a:pPr algn="ctr" eaLnBrk="1" hangingPunct="1">
              <a:spcBef>
                <a:spcPct val="0"/>
              </a:spcBef>
              <a:buFontTx/>
              <a:buNone/>
            </a:pPr>
            <a:r>
              <a:rPr lang="ja-JP" altLang="en-US" sz="2800" b="1" dirty="0">
                <a:latin typeface="Arial" panose="020B0604020202020204" pitchFamily="34" charset="0"/>
              </a:rPr>
              <a:t>（</a:t>
            </a:r>
            <a:r>
              <a:rPr lang="ja-JP" altLang="en-US" sz="2800" b="1" dirty="0">
                <a:solidFill>
                  <a:srgbClr val="FF0000"/>
                </a:solidFill>
                <a:latin typeface="Arial" panose="020B0604020202020204" pitchFamily="34" charset="0"/>
              </a:rPr>
              <a:t>音楽・図工・体育</a:t>
            </a:r>
            <a:r>
              <a:rPr lang="ja-JP" altLang="en-US" sz="2800" b="1" dirty="0">
                <a:latin typeface="Arial" panose="020B0604020202020204" pitchFamily="34" charset="0"/>
              </a:rPr>
              <a:t>）</a:t>
            </a:r>
          </a:p>
          <a:p>
            <a:pPr algn="ctr" eaLnBrk="1" hangingPunct="1">
              <a:spcBef>
                <a:spcPct val="0"/>
              </a:spcBef>
              <a:buFontTx/>
              <a:buNone/>
            </a:pPr>
            <a:r>
              <a:rPr lang="ja-JP" altLang="en-US" sz="2800" b="1" dirty="0">
                <a:latin typeface="Arial" panose="020B0604020202020204" pitchFamily="34" charset="0"/>
              </a:rPr>
              <a:t>Ａタイプ</a:t>
            </a:r>
          </a:p>
          <a:p>
            <a:pPr algn="ctr" eaLnBrk="1" hangingPunct="1">
              <a:spcBef>
                <a:spcPct val="0"/>
              </a:spcBef>
              <a:buFontTx/>
              <a:buNone/>
            </a:pPr>
            <a:r>
              <a:rPr lang="ja-JP" altLang="en-US" sz="2800" b="1" dirty="0">
                <a:latin typeface="Arial" panose="020B0604020202020204" pitchFamily="34" charset="0"/>
              </a:rPr>
              <a:t>（</a:t>
            </a:r>
            <a:r>
              <a:rPr lang="ja-JP" altLang="en-US" sz="2800" b="1" dirty="0">
                <a:solidFill>
                  <a:srgbClr val="FF0000"/>
                </a:solidFill>
                <a:latin typeface="Arial" panose="020B0604020202020204" pitchFamily="34" charset="0"/>
              </a:rPr>
              <a:t>絵画・立体・図形</a:t>
            </a:r>
            <a:r>
              <a:rPr lang="ja-JP" altLang="en-US" sz="2800" b="1" dirty="0">
                <a:latin typeface="Arial" panose="020B0604020202020204" pitchFamily="34" charset="0"/>
              </a:rPr>
              <a:t>）</a:t>
            </a:r>
          </a:p>
        </p:txBody>
      </p:sp>
      <p:sp>
        <p:nvSpPr>
          <p:cNvPr id="26629" name="Rectangle 6"/>
          <p:cNvSpPr>
            <a:spLocks noChangeArrowheads="1"/>
          </p:cNvSpPr>
          <p:nvPr/>
        </p:nvSpPr>
        <p:spPr bwMode="auto">
          <a:xfrm>
            <a:off x="4656138" y="5373688"/>
            <a:ext cx="273685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800" b="1" dirty="0">
                <a:latin typeface="Arial" panose="020B0604020202020204" pitchFamily="34" charset="0"/>
              </a:rPr>
              <a:t>複数同時集中思考型</a:t>
            </a:r>
          </a:p>
          <a:p>
            <a:pPr algn="ctr" eaLnBrk="1" hangingPunct="1">
              <a:spcBef>
                <a:spcPct val="0"/>
              </a:spcBef>
              <a:buFontTx/>
              <a:buNone/>
            </a:pPr>
            <a:r>
              <a:rPr lang="ja-JP" altLang="en-US" sz="2800" b="1" dirty="0">
                <a:latin typeface="Arial" panose="020B0604020202020204" pitchFamily="34" charset="0"/>
              </a:rPr>
              <a:t>（</a:t>
            </a:r>
            <a:r>
              <a:rPr lang="ja-JP" altLang="en-US" sz="2800" b="1" dirty="0">
                <a:solidFill>
                  <a:srgbClr val="FF0000"/>
                </a:solidFill>
                <a:latin typeface="Arial" panose="020B0604020202020204" pitchFamily="34" charset="0"/>
              </a:rPr>
              <a:t>低集中・同時処理</a:t>
            </a:r>
            <a:r>
              <a:rPr lang="ja-JP" altLang="en-US" sz="2800" b="1" dirty="0">
                <a:latin typeface="Arial" panose="020B0604020202020204" pitchFamily="34" charset="0"/>
              </a:rPr>
              <a:t>）</a:t>
            </a:r>
          </a:p>
          <a:p>
            <a:pPr algn="ctr" eaLnBrk="1" hangingPunct="1">
              <a:spcBef>
                <a:spcPct val="0"/>
              </a:spcBef>
              <a:buFontTx/>
              <a:buNone/>
            </a:pPr>
            <a:r>
              <a:rPr lang="ja-JP" altLang="en-US" sz="2800" b="1" dirty="0">
                <a:latin typeface="Arial" panose="020B0604020202020204" pitchFamily="34" charset="0"/>
              </a:rPr>
              <a:t>ＡＤＨＤタイプ</a:t>
            </a:r>
          </a:p>
          <a:p>
            <a:pPr algn="ctr" eaLnBrk="1" hangingPunct="1">
              <a:spcBef>
                <a:spcPct val="0"/>
              </a:spcBef>
              <a:buFontTx/>
              <a:buNone/>
            </a:pPr>
            <a:r>
              <a:rPr lang="ja-JP" altLang="en-US" sz="2800" b="1" dirty="0">
                <a:latin typeface="Arial" panose="020B0604020202020204" pitchFamily="34" charset="0"/>
              </a:rPr>
              <a:t>（</a:t>
            </a:r>
            <a:r>
              <a:rPr lang="ja-JP" altLang="en-US" sz="2800" b="1" dirty="0">
                <a:solidFill>
                  <a:srgbClr val="FF0000"/>
                </a:solidFill>
                <a:latin typeface="Arial" panose="020B0604020202020204" pitchFamily="34" charset="0"/>
              </a:rPr>
              <a:t>未来志向・</a:t>
            </a:r>
            <a:r>
              <a:rPr lang="en-US" altLang="ja-JP" sz="2800" b="1" dirty="0">
                <a:solidFill>
                  <a:srgbClr val="FF0000"/>
                </a:solidFill>
                <a:latin typeface="Arial" panose="020B0604020202020204" pitchFamily="34" charset="0"/>
              </a:rPr>
              <a:t>will</a:t>
            </a:r>
            <a:r>
              <a:rPr lang="ja-JP" altLang="en-US" sz="2800" b="1" dirty="0">
                <a:latin typeface="Arial" panose="020B0604020202020204" pitchFamily="34" charset="0"/>
              </a:rPr>
              <a:t>）</a:t>
            </a:r>
          </a:p>
        </p:txBody>
      </p:sp>
      <p:sp>
        <p:nvSpPr>
          <p:cNvPr id="26630" name="Oval 7"/>
          <p:cNvSpPr>
            <a:spLocks noChangeArrowheads="1"/>
          </p:cNvSpPr>
          <p:nvPr/>
        </p:nvSpPr>
        <p:spPr bwMode="auto">
          <a:xfrm>
            <a:off x="5054601" y="1965326"/>
            <a:ext cx="1901825" cy="1319213"/>
          </a:xfrm>
          <a:prstGeom prst="ellipse">
            <a:avLst/>
          </a:prstGeom>
          <a:noFill/>
          <a:ln w="38100">
            <a:solidFill>
              <a:srgbClr val="F4FAF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26631" name="Oval 8"/>
          <p:cNvSpPr>
            <a:spLocks noChangeArrowheads="1"/>
          </p:cNvSpPr>
          <p:nvPr/>
        </p:nvSpPr>
        <p:spPr bwMode="auto">
          <a:xfrm>
            <a:off x="4872039" y="3500439"/>
            <a:ext cx="2193925" cy="1373187"/>
          </a:xfrm>
          <a:prstGeom prst="ellipse">
            <a:avLst/>
          </a:prstGeom>
          <a:noFill/>
          <a:ln w="38100">
            <a:solidFill>
              <a:srgbClr val="F4FAF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26632" name="Oval 9"/>
          <p:cNvSpPr>
            <a:spLocks noChangeArrowheads="1"/>
          </p:cNvSpPr>
          <p:nvPr/>
        </p:nvSpPr>
        <p:spPr bwMode="auto">
          <a:xfrm>
            <a:off x="6024563" y="1984375"/>
            <a:ext cx="1244600" cy="2965450"/>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26633" name="Oval 10"/>
          <p:cNvSpPr>
            <a:spLocks noChangeArrowheads="1"/>
          </p:cNvSpPr>
          <p:nvPr/>
        </p:nvSpPr>
        <p:spPr bwMode="auto">
          <a:xfrm>
            <a:off x="4583113" y="1982788"/>
            <a:ext cx="1244600" cy="2965450"/>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26634" name="テキスト ボックス 10"/>
          <p:cNvSpPr txBox="1">
            <a:spLocks noChangeArrowheads="1"/>
          </p:cNvSpPr>
          <p:nvPr/>
        </p:nvSpPr>
        <p:spPr bwMode="auto">
          <a:xfrm>
            <a:off x="1774825" y="908050"/>
            <a:ext cx="21717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800" b="1" dirty="0">
                <a:solidFill>
                  <a:srgbClr val="009900"/>
                </a:solidFill>
                <a:latin typeface="Arial" panose="020B0604020202020204" pitchFamily="34" charset="0"/>
              </a:rPr>
              <a:t>左脳</a:t>
            </a:r>
            <a:endParaRPr lang="en-US" altLang="ja-JP" sz="2800" b="1" dirty="0">
              <a:solidFill>
                <a:srgbClr val="009900"/>
              </a:solidFill>
              <a:latin typeface="Arial" panose="020B0604020202020204" pitchFamily="34" charset="0"/>
            </a:endParaRPr>
          </a:p>
          <a:p>
            <a:pPr algn="ctr" eaLnBrk="1" hangingPunct="1">
              <a:spcBef>
                <a:spcPct val="0"/>
              </a:spcBef>
              <a:buFontTx/>
              <a:buNone/>
            </a:pPr>
            <a:r>
              <a:rPr lang="ja-JP" altLang="en-US" sz="2800" b="1" dirty="0">
                <a:latin typeface="Arial" panose="020B0604020202020204" pitchFamily="34" charset="0"/>
              </a:rPr>
              <a:t>（</a:t>
            </a:r>
            <a:r>
              <a:rPr lang="ja-JP" altLang="en-US" sz="2800" b="1" dirty="0">
                <a:solidFill>
                  <a:srgbClr val="FF0000"/>
                </a:solidFill>
                <a:latin typeface="Arial" panose="020B0604020202020204" pitchFamily="34" charset="0"/>
              </a:rPr>
              <a:t>聴覚・言語</a:t>
            </a:r>
            <a:r>
              <a:rPr lang="ja-JP" altLang="en-US" sz="2800" b="1" dirty="0">
                <a:latin typeface="Arial" panose="020B0604020202020204" pitchFamily="34" charset="0"/>
              </a:rPr>
              <a:t>）</a:t>
            </a:r>
          </a:p>
        </p:txBody>
      </p:sp>
      <p:sp>
        <p:nvSpPr>
          <p:cNvPr id="26635" name="テキスト ボックス 11"/>
          <p:cNvSpPr txBox="1">
            <a:spLocks noChangeArrowheads="1"/>
          </p:cNvSpPr>
          <p:nvPr/>
        </p:nvSpPr>
        <p:spPr bwMode="auto">
          <a:xfrm>
            <a:off x="7813676" y="765175"/>
            <a:ext cx="217011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800" b="1" dirty="0">
                <a:solidFill>
                  <a:srgbClr val="0070C0"/>
                </a:solidFill>
                <a:latin typeface="Arial" panose="020B0604020202020204" pitchFamily="34" charset="0"/>
              </a:rPr>
              <a:t>右脳</a:t>
            </a:r>
            <a:endParaRPr lang="en-US" altLang="ja-JP" sz="2800" b="1" dirty="0">
              <a:solidFill>
                <a:srgbClr val="0070C0"/>
              </a:solidFill>
              <a:latin typeface="Arial" panose="020B0604020202020204" pitchFamily="34" charset="0"/>
            </a:endParaRPr>
          </a:p>
          <a:p>
            <a:pPr algn="ctr" eaLnBrk="1" hangingPunct="1">
              <a:spcBef>
                <a:spcPct val="0"/>
              </a:spcBef>
              <a:buFontTx/>
              <a:buNone/>
            </a:pPr>
            <a:r>
              <a:rPr lang="ja-JP" altLang="en-US" sz="2800" b="1" dirty="0">
                <a:latin typeface="Arial" panose="020B0604020202020204" pitchFamily="34" charset="0"/>
              </a:rPr>
              <a:t>（</a:t>
            </a:r>
            <a:r>
              <a:rPr lang="ja-JP" altLang="en-US" sz="2800" b="1" dirty="0">
                <a:solidFill>
                  <a:srgbClr val="FF0000"/>
                </a:solidFill>
                <a:latin typeface="Arial" panose="020B0604020202020204" pitchFamily="34" charset="0"/>
              </a:rPr>
              <a:t>視覚・動作</a:t>
            </a:r>
            <a:r>
              <a:rPr lang="ja-JP" altLang="en-US" sz="2800" b="1" dirty="0">
                <a:latin typeface="Arial" panose="020B0604020202020204" pitchFamily="34" charset="0"/>
              </a:rPr>
              <a:t>）</a:t>
            </a:r>
          </a:p>
        </p:txBody>
      </p:sp>
      <p:sp>
        <p:nvSpPr>
          <p:cNvPr id="2" name="スライド番号プレースホルダー 1"/>
          <p:cNvSpPr>
            <a:spLocks noGrp="1"/>
          </p:cNvSpPr>
          <p:nvPr>
            <p:ph type="sldNum" sz="quarter" idx="12"/>
          </p:nvPr>
        </p:nvSpPr>
        <p:spPr/>
        <p:txBody>
          <a:bodyPr/>
          <a:lstStyle/>
          <a:p>
            <a:fld id="{58E70909-AA54-413C-B4A4-65B2E83BDFAE}" type="slidenum">
              <a:rPr kumimoji="1" lang="ja-JP" altLang="en-US" smtClean="0"/>
              <a:t>71</a:t>
            </a:fld>
            <a:endParaRPr kumimoji="1" lang="ja-JP" altLang="en-US"/>
          </a:p>
        </p:txBody>
      </p:sp>
      <p:sp>
        <p:nvSpPr>
          <p:cNvPr id="3" name="日付プレースホルダー 2">
            <a:extLst>
              <a:ext uri="{FF2B5EF4-FFF2-40B4-BE49-F238E27FC236}">
                <a16:creationId xmlns:a16="http://schemas.microsoft.com/office/drawing/2014/main" id="{04800FE8-E6D7-81E6-7BDD-C93D17763F0A}"/>
              </a:ext>
            </a:extLst>
          </p:cNvPr>
          <p:cNvSpPr>
            <a:spLocks noGrp="1"/>
          </p:cNvSpPr>
          <p:nvPr>
            <p:ph type="dt" sz="half" idx="10"/>
          </p:nvPr>
        </p:nvSpPr>
        <p:spPr/>
        <p:txBody>
          <a:bodyPr/>
          <a:lstStyle/>
          <a:p>
            <a:r>
              <a:rPr kumimoji="1" lang="en-US" altLang="ja-JP"/>
              <a:t>2022/12/5</a:t>
            </a:r>
            <a:r>
              <a:rPr kumimoji="1" lang="ja-JP" altLang="en-US"/>
              <a:t>十勝むつみのクリニック</a:t>
            </a:r>
          </a:p>
        </p:txBody>
      </p:sp>
    </p:spTree>
    <p:extLst>
      <p:ext uri="{BB962C8B-B14F-4D97-AF65-F5344CB8AC3E}">
        <p14:creationId xmlns:p14="http://schemas.microsoft.com/office/powerpoint/2010/main" val="214670277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870825" y="2455056"/>
            <a:ext cx="6497633" cy="4188989"/>
          </a:xfrm>
          <a:prstGeom prst="rect">
            <a:avLst/>
          </a:prstGeom>
        </p:spPr>
      </p:pic>
      <p:sp>
        <p:nvSpPr>
          <p:cNvPr id="3" name="テキスト ボックス 2"/>
          <p:cNvSpPr txBox="1"/>
          <p:nvPr/>
        </p:nvSpPr>
        <p:spPr>
          <a:xfrm>
            <a:off x="1175616" y="2455055"/>
            <a:ext cx="615553" cy="3832139"/>
          </a:xfrm>
          <a:prstGeom prst="rect">
            <a:avLst/>
          </a:prstGeom>
          <a:noFill/>
        </p:spPr>
        <p:txBody>
          <a:bodyPr vert="eaVert" wrap="none" rtlCol="0">
            <a:spAutoFit/>
          </a:bodyPr>
          <a:lstStyle/>
          <a:p>
            <a:r>
              <a:rPr kumimoji="1" lang="ja-JP" altLang="en-US" sz="2800" dirty="0">
                <a:solidFill>
                  <a:srgbClr val="FF0000"/>
                </a:solidFill>
                <a:latin typeface="ＭＳ Ｐゴシック" panose="020B0600070205080204" pitchFamily="50" charset="-128"/>
                <a:ea typeface="ＭＳ Ｐゴシック" panose="020B0600070205080204" pitchFamily="50" charset="-128"/>
              </a:rPr>
              <a:t>シナプスでの感受性亢進</a:t>
            </a:r>
          </a:p>
        </p:txBody>
      </p:sp>
      <p:sp>
        <p:nvSpPr>
          <p:cNvPr id="5" name="楕円 4"/>
          <p:cNvSpPr/>
          <p:nvPr/>
        </p:nvSpPr>
        <p:spPr>
          <a:xfrm>
            <a:off x="3157283" y="2686050"/>
            <a:ext cx="1934935" cy="342083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右矢印 5"/>
          <p:cNvSpPr/>
          <p:nvPr/>
        </p:nvSpPr>
        <p:spPr>
          <a:xfrm>
            <a:off x="1978622" y="4324264"/>
            <a:ext cx="1208315" cy="19594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rot="21427942">
            <a:off x="7621368" y="5205249"/>
            <a:ext cx="808264" cy="38372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rot="895795">
            <a:off x="7692737" y="3687617"/>
            <a:ext cx="808264" cy="38372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7545761" y="4091334"/>
            <a:ext cx="738664" cy="1171585"/>
          </a:xfrm>
          <a:prstGeom prst="rect">
            <a:avLst/>
          </a:prstGeom>
          <a:noFill/>
        </p:spPr>
        <p:txBody>
          <a:bodyPr vert="eaVert" wrap="square" rtlCol="0">
            <a:spAutoFit/>
          </a:bodyPr>
          <a:lstStyle/>
          <a:p>
            <a:r>
              <a:rPr kumimoji="1" lang="ja-JP" altLang="en-US" sz="3600" dirty="0">
                <a:solidFill>
                  <a:srgbClr val="010ABF"/>
                </a:solidFill>
                <a:latin typeface="ＭＳ Ｐゴシック" panose="020B0600070205080204" pitchFamily="50" charset="-128"/>
                <a:ea typeface="ＭＳ Ｐゴシック" panose="020B0600070205080204" pitchFamily="50" charset="-128"/>
              </a:rPr>
              <a:t>損傷</a:t>
            </a:r>
          </a:p>
        </p:txBody>
      </p:sp>
      <p:sp>
        <p:nvSpPr>
          <p:cNvPr id="10" name="タイトル 1"/>
          <p:cNvSpPr>
            <a:spLocks noGrp="1"/>
          </p:cNvSpPr>
          <p:nvPr>
            <p:ph type="ctrTitle"/>
          </p:nvPr>
        </p:nvSpPr>
        <p:spPr>
          <a:xfrm>
            <a:off x="489857" y="204106"/>
            <a:ext cx="11397343" cy="742951"/>
          </a:xfrm>
        </p:spPr>
        <p:txBody>
          <a:bodyPr>
            <a:normAutofit/>
          </a:bodyPr>
          <a:lstStyle/>
          <a:p>
            <a:r>
              <a:rPr kumimoji="1" lang="en-US" altLang="ja-JP" sz="4400" dirty="0">
                <a:latin typeface="ＭＳ Ｐゴシック" panose="020B0600070205080204" pitchFamily="50" charset="-128"/>
                <a:ea typeface="ＭＳ Ｐゴシック" panose="020B0600070205080204" pitchFamily="50" charset="-128"/>
              </a:rPr>
              <a:t>Denervation </a:t>
            </a:r>
            <a:r>
              <a:rPr kumimoji="1" lang="en-US" altLang="ja-JP" sz="4400" dirty="0" err="1">
                <a:latin typeface="ＭＳ Ｐゴシック" panose="020B0600070205080204" pitchFamily="50" charset="-128"/>
                <a:ea typeface="ＭＳ Ｐゴシック" panose="020B0600070205080204" pitchFamily="50" charset="-128"/>
              </a:rPr>
              <a:t>Supersensitivity</a:t>
            </a:r>
            <a:r>
              <a:rPr kumimoji="1" lang="en-US" altLang="ja-JP" sz="4400" dirty="0">
                <a:latin typeface="ＭＳ Ｐゴシック" panose="020B0600070205080204" pitchFamily="50" charset="-128"/>
                <a:ea typeface="ＭＳ Ｐゴシック" panose="020B0600070205080204" pitchFamily="50" charset="-128"/>
              </a:rPr>
              <a:t> </a:t>
            </a:r>
            <a:r>
              <a:rPr kumimoji="1" lang="en-US" altLang="ja-JP" sz="4400" dirty="0">
                <a:solidFill>
                  <a:srgbClr val="FF0000"/>
                </a:solidFill>
                <a:latin typeface="ＭＳ Ｐゴシック" panose="020B0600070205080204" pitchFamily="50" charset="-128"/>
                <a:ea typeface="ＭＳ Ｐゴシック" panose="020B0600070205080204" pitchFamily="50" charset="-128"/>
              </a:rPr>
              <a:t>(</a:t>
            </a:r>
            <a:r>
              <a:rPr kumimoji="1" lang="ja-JP" altLang="en-US" sz="4400" dirty="0">
                <a:solidFill>
                  <a:srgbClr val="FF0000"/>
                </a:solidFill>
                <a:latin typeface="ＭＳ Ｐゴシック" panose="020B0600070205080204" pitchFamily="50" charset="-128"/>
                <a:ea typeface="ＭＳ Ｐゴシック" panose="020B0600070205080204" pitchFamily="50" charset="-128"/>
              </a:rPr>
              <a:t>除神経性過敏）</a:t>
            </a:r>
          </a:p>
        </p:txBody>
      </p:sp>
      <p:sp>
        <p:nvSpPr>
          <p:cNvPr id="11" name="サブタイトル 2"/>
          <p:cNvSpPr txBox="1">
            <a:spLocks/>
          </p:cNvSpPr>
          <p:nvPr/>
        </p:nvSpPr>
        <p:spPr>
          <a:xfrm>
            <a:off x="1101950" y="1045028"/>
            <a:ext cx="10597470" cy="123280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lvl="0" algn="l"/>
            <a:r>
              <a:rPr lang="ja-JP" altLang="ja-JP" sz="3200" dirty="0">
                <a:latin typeface="ＭＳ Ｐゴシック" panose="020B0600070205080204" pitchFamily="50" charset="-128"/>
                <a:ea typeface="ＭＳ Ｐゴシック" panose="020B0600070205080204" pitchFamily="50" charset="-128"/>
              </a:rPr>
              <a:t>神経のフィードバック回路の循環がどこかで停滞したために、それを補うようにして神経活動が過剰に起こ</a:t>
            </a:r>
            <a:r>
              <a:rPr lang="ja-JP" altLang="en-US" sz="3200" dirty="0">
                <a:latin typeface="ＭＳ Ｐゴシック" panose="020B0600070205080204" pitchFamily="50" charset="-128"/>
                <a:ea typeface="ＭＳ Ｐゴシック" panose="020B0600070205080204" pitchFamily="50" charset="-128"/>
              </a:rPr>
              <a:t>る</a:t>
            </a:r>
            <a:r>
              <a:rPr lang="ja-JP" altLang="ja-JP" sz="3600" dirty="0">
                <a:latin typeface="ＭＳ Ｐゴシック" panose="020B0600070205080204" pitchFamily="50" charset="-128"/>
                <a:ea typeface="ＭＳ Ｐゴシック" panose="020B0600070205080204" pitchFamily="50" charset="-128"/>
              </a:rPr>
              <a:t>　</a:t>
            </a:r>
          </a:p>
        </p:txBody>
      </p:sp>
      <p:sp>
        <p:nvSpPr>
          <p:cNvPr id="4" name="スライド番号プレースホルダー 3"/>
          <p:cNvSpPr>
            <a:spLocks noGrp="1"/>
          </p:cNvSpPr>
          <p:nvPr>
            <p:ph type="sldNum" sz="quarter" idx="12"/>
          </p:nvPr>
        </p:nvSpPr>
        <p:spPr/>
        <p:txBody>
          <a:bodyPr/>
          <a:lstStyle/>
          <a:p>
            <a:fld id="{80409A0A-0DCA-46FD-94E1-008027922777}" type="slidenum">
              <a:rPr kumimoji="1" lang="ja-JP" altLang="en-US" smtClean="0"/>
              <a:t>72</a:t>
            </a:fld>
            <a:endParaRPr kumimoji="1" lang="ja-JP" altLang="en-US"/>
          </a:p>
        </p:txBody>
      </p:sp>
      <p:sp>
        <p:nvSpPr>
          <p:cNvPr id="12" name="日付プレースホルダー 11">
            <a:extLst>
              <a:ext uri="{FF2B5EF4-FFF2-40B4-BE49-F238E27FC236}">
                <a16:creationId xmlns:a16="http://schemas.microsoft.com/office/drawing/2014/main" id="{FD76AB7A-FD37-D585-C63F-D7C2C9FBFFC1}"/>
              </a:ext>
            </a:extLst>
          </p:cNvPr>
          <p:cNvSpPr>
            <a:spLocks noGrp="1"/>
          </p:cNvSpPr>
          <p:nvPr>
            <p:ph type="dt" sz="half" idx="10"/>
          </p:nvPr>
        </p:nvSpPr>
        <p:spPr/>
        <p:txBody>
          <a:bodyPr/>
          <a:lstStyle/>
          <a:p>
            <a:r>
              <a:rPr kumimoji="1" lang="en-US" altLang="ja-JP"/>
              <a:t>2022/12/5</a:t>
            </a:r>
            <a:r>
              <a:rPr kumimoji="1" lang="ja-JP" altLang="en-US"/>
              <a:t>十勝むつみのクリニック</a:t>
            </a:r>
          </a:p>
        </p:txBody>
      </p:sp>
    </p:spTree>
    <p:extLst>
      <p:ext uri="{BB962C8B-B14F-4D97-AF65-F5344CB8AC3E}">
        <p14:creationId xmlns:p14="http://schemas.microsoft.com/office/powerpoint/2010/main" val="304309454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58E70909-AA54-413C-B4A4-65B2E83BDFAE}" type="slidenum">
              <a:rPr kumimoji="1" lang="ja-JP" altLang="en-US" smtClean="0"/>
              <a:t>73</a:t>
            </a:fld>
            <a:endParaRPr kumimoji="1" lang="ja-JP" altLang="en-US"/>
          </a:p>
        </p:txBody>
      </p:sp>
      <p:pic>
        <p:nvPicPr>
          <p:cNvPr id="2" name="図 1"/>
          <p:cNvPicPr>
            <a:picLocks noChangeAspect="1"/>
          </p:cNvPicPr>
          <p:nvPr/>
        </p:nvPicPr>
        <p:blipFill>
          <a:blip r:embed="rId2"/>
          <a:stretch>
            <a:fillRect/>
          </a:stretch>
        </p:blipFill>
        <p:spPr>
          <a:xfrm>
            <a:off x="4049486" y="352543"/>
            <a:ext cx="4323806" cy="6186369"/>
          </a:xfrm>
          <a:prstGeom prst="rect">
            <a:avLst/>
          </a:prstGeom>
        </p:spPr>
      </p:pic>
      <p:sp>
        <p:nvSpPr>
          <p:cNvPr id="3" name="日付プレースホルダー 2"/>
          <p:cNvSpPr>
            <a:spLocks noGrp="1"/>
          </p:cNvSpPr>
          <p:nvPr>
            <p:ph type="dt" sz="half" idx="10"/>
          </p:nvPr>
        </p:nvSpPr>
        <p:spPr/>
        <p:txBody>
          <a:bodyPr/>
          <a:lstStyle/>
          <a:p>
            <a:r>
              <a:rPr kumimoji="1" lang="en-US" altLang="ja-JP"/>
              <a:t>2022/12/5</a:t>
            </a:r>
            <a:r>
              <a:rPr kumimoji="1" lang="ja-JP" altLang="en-US"/>
              <a:t>十勝むつみのクリニック</a:t>
            </a:r>
            <a:endParaRPr kumimoji="1" lang="ja-JP" altLang="en-US" dirty="0"/>
          </a:p>
        </p:txBody>
      </p:sp>
    </p:spTree>
    <p:extLst>
      <p:ext uri="{BB962C8B-B14F-4D97-AF65-F5344CB8AC3E}">
        <p14:creationId xmlns:p14="http://schemas.microsoft.com/office/powerpoint/2010/main" val="25093425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3160531" y="198180"/>
            <a:ext cx="5290345" cy="6214026"/>
          </a:xfrm>
          <a:prstGeom prst="rect">
            <a:avLst/>
          </a:prstGeom>
        </p:spPr>
      </p:pic>
      <p:sp>
        <p:nvSpPr>
          <p:cNvPr id="4" name="テキスト ボックス 3"/>
          <p:cNvSpPr txBox="1"/>
          <p:nvPr/>
        </p:nvSpPr>
        <p:spPr>
          <a:xfrm>
            <a:off x="8699863" y="679269"/>
            <a:ext cx="2627642" cy="369332"/>
          </a:xfrm>
          <a:prstGeom prst="rect">
            <a:avLst/>
          </a:prstGeom>
          <a:noFill/>
        </p:spPr>
        <p:txBody>
          <a:bodyPr wrap="none" rtlCol="0">
            <a:spAutoFit/>
          </a:bodyPr>
          <a:lstStyle/>
          <a:p>
            <a:r>
              <a:rPr lang="ja-JP" altLang="en-US" b="1" dirty="0">
                <a:latin typeface="ＭＳ Ｐゴシック" panose="020B0600070205080204" pitchFamily="50" charset="-128"/>
                <a:ea typeface="ＭＳ Ｐゴシック" panose="020B0600070205080204" pitchFamily="50" charset="-128"/>
              </a:rPr>
              <a:t>建前（表心）＝常識・世間</a:t>
            </a:r>
          </a:p>
        </p:txBody>
      </p:sp>
      <p:sp>
        <p:nvSpPr>
          <p:cNvPr id="5" name="テキスト ボックス 4"/>
          <p:cNvSpPr txBox="1"/>
          <p:nvPr/>
        </p:nvSpPr>
        <p:spPr>
          <a:xfrm>
            <a:off x="8699863" y="3130735"/>
            <a:ext cx="2497800" cy="369332"/>
          </a:xfrm>
          <a:prstGeom prst="rect">
            <a:avLst/>
          </a:prstGeom>
          <a:noFill/>
        </p:spPr>
        <p:txBody>
          <a:bodyPr wrap="none" rtlCol="0">
            <a:spAutoFit/>
          </a:bodyPr>
          <a:lstStyle/>
          <a:p>
            <a:r>
              <a:rPr lang="ja-JP" altLang="en-US" b="1" dirty="0">
                <a:latin typeface="ＭＳ Ｐゴシック" panose="020B0600070205080204" pitchFamily="50" charset="-128"/>
                <a:ea typeface="ＭＳ Ｐゴシック" panose="020B0600070205080204" pitchFamily="50" charset="-128"/>
              </a:rPr>
              <a:t>本音（裏心）＝思い込み</a:t>
            </a:r>
          </a:p>
        </p:txBody>
      </p:sp>
      <p:sp>
        <p:nvSpPr>
          <p:cNvPr id="6" name="テキスト ボックス 5"/>
          <p:cNvSpPr txBox="1"/>
          <p:nvPr/>
        </p:nvSpPr>
        <p:spPr>
          <a:xfrm>
            <a:off x="8699863" y="4969712"/>
            <a:ext cx="2834430" cy="369332"/>
          </a:xfrm>
          <a:prstGeom prst="rect">
            <a:avLst/>
          </a:prstGeom>
          <a:noFill/>
        </p:spPr>
        <p:txBody>
          <a:bodyPr wrap="none" rtlCol="0">
            <a:spAutoFit/>
          </a:bodyPr>
          <a:lstStyle/>
          <a:p>
            <a:r>
              <a:rPr lang="ja-JP" altLang="en-US" b="1" dirty="0">
                <a:latin typeface="ＭＳ Ｐゴシック" panose="020B0600070205080204" pitchFamily="50" charset="-128"/>
                <a:ea typeface="ＭＳ Ｐゴシック" panose="020B0600070205080204" pitchFamily="50" charset="-128"/>
              </a:rPr>
              <a:t>本心（真心）＝無・空・自然</a:t>
            </a:r>
          </a:p>
        </p:txBody>
      </p:sp>
      <p:sp>
        <p:nvSpPr>
          <p:cNvPr id="3" name="スライド番号プレースホルダー 2">
            <a:extLst>
              <a:ext uri="{FF2B5EF4-FFF2-40B4-BE49-F238E27FC236}">
                <a16:creationId xmlns:a16="http://schemas.microsoft.com/office/drawing/2014/main" id="{BF83E00D-4231-E4AC-3814-B637940FC1CD}"/>
              </a:ext>
            </a:extLst>
          </p:cNvPr>
          <p:cNvSpPr>
            <a:spLocks noGrp="1"/>
          </p:cNvSpPr>
          <p:nvPr>
            <p:ph type="sldNum" sz="quarter" idx="12"/>
          </p:nvPr>
        </p:nvSpPr>
        <p:spPr/>
        <p:txBody>
          <a:bodyPr/>
          <a:lstStyle/>
          <a:p>
            <a:fld id="{58E70909-AA54-413C-B4A4-65B2E83BDFAE}" type="slidenum">
              <a:rPr kumimoji="1" lang="ja-JP" altLang="en-US" smtClean="0"/>
              <a:t>74</a:t>
            </a:fld>
            <a:endParaRPr kumimoji="1" lang="ja-JP" altLang="en-US"/>
          </a:p>
        </p:txBody>
      </p:sp>
      <p:sp>
        <p:nvSpPr>
          <p:cNvPr id="7" name="テキスト ボックス 6">
            <a:extLst>
              <a:ext uri="{FF2B5EF4-FFF2-40B4-BE49-F238E27FC236}">
                <a16:creationId xmlns:a16="http://schemas.microsoft.com/office/drawing/2014/main" id="{DAD37EE5-BFA5-C99A-572B-C4428454DC38}"/>
              </a:ext>
            </a:extLst>
          </p:cNvPr>
          <p:cNvSpPr txBox="1"/>
          <p:nvPr/>
        </p:nvSpPr>
        <p:spPr>
          <a:xfrm>
            <a:off x="270233" y="3059668"/>
            <a:ext cx="2372765" cy="369332"/>
          </a:xfrm>
          <a:prstGeom prst="rect">
            <a:avLst/>
          </a:prstGeom>
          <a:noFill/>
        </p:spPr>
        <p:txBody>
          <a:bodyPr wrap="none" rtlCol="0">
            <a:spAutoFit/>
          </a:bodyPr>
          <a:lstStyle/>
          <a:p>
            <a:r>
              <a:rPr lang="ja-JP" altLang="en-US" b="1" dirty="0">
                <a:solidFill>
                  <a:srgbClr val="0202BE"/>
                </a:solidFill>
                <a:latin typeface="ＭＳ Ｐゴシック" panose="020B0600070205080204" pitchFamily="50" charset="-128"/>
                <a:ea typeface="ＭＳ Ｐゴシック" panose="020B0600070205080204" pitchFamily="50" charset="-128"/>
              </a:rPr>
              <a:t>「これだけは言えない」</a:t>
            </a:r>
          </a:p>
        </p:txBody>
      </p:sp>
      <p:sp>
        <p:nvSpPr>
          <p:cNvPr id="8" name="テキスト ボックス 7">
            <a:extLst>
              <a:ext uri="{FF2B5EF4-FFF2-40B4-BE49-F238E27FC236}">
                <a16:creationId xmlns:a16="http://schemas.microsoft.com/office/drawing/2014/main" id="{00BCE98E-C5E5-AE72-73CD-4DF9AFBB434B}"/>
              </a:ext>
            </a:extLst>
          </p:cNvPr>
          <p:cNvSpPr txBox="1"/>
          <p:nvPr/>
        </p:nvSpPr>
        <p:spPr>
          <a:xfrm>
            <a:off x="382876" y="707404"/>
            <a:ext cx="2321469" cy="369332"/>
          </a:xfrm>
          <a:prstGeom prst="rect">
            <a:avLst/>
          </a:prstGeom>
          <a:noFill/>
        </p:spPr>
        <p:txBody>
          <a:bodyPr wrap="none" rtlCol="0">
            <a:spAutoFit/>
          </a:bodyPr>
          <a:lstStyle/>
          <a:p>
            <a:r>
              <a:rPr lang="ja-JP" altLang="en-US" b="1" dirty="0">
                <a:solidFill>
                  <a:srgbClr val="00B050"/>
                </a:solidFill>
                <a:latin typeface="ＭＳ Ｐゴシック" panose="020B0600070205080204" pitchFamily="50" charset="-128"/>
                <a:ea typeface="ＭＳ Ｐゴシック" panose="020B0600070205080204" pitchFamily="50" charset="-128"/>
              </a:rPr>
              <a:t>「これは言ってもいい」</a:t>
            </a:r>
          </a:p>
        </p:txBody>
      </p:sp>
      <p:sp>
        <p:nvSpPr>
          <p:cNvPr id="9" name="テキスト ボックス 8">
            <a:extLst>
              <a:ext uri="{FF2B5EF4-FFF2-40B4-BE49-F238E27FC236}">
                <a16:creationId xmlns:a16="http://schemas.microsoft.com/office/drawing/2014/main" id="{9B3A7030-CF02-D501-4894-943765D72AA0}"/>
              </a:ext>
            </a:extLst>
          </p:cNvPr>
          <p:cNvSpPr txBox="1"/>
          <p:nvPr/>
        </p:nvSpPr>
        <p:spPr>
          <a:xfrm>
            <a:off x="469016" y="5003254"/>
            <a:ext cx="1939955" cy="369332"/>
          </a:xfrm>
          <a:prstGeom prst="rect">
            <a:avLst/>
          </a:prstGeom>
          <a:noFill/>
        </p:spPr>
        <p:txBody>
          <a:bodyPr wrap="none" rtlCol="0">
            <a:spAutoFit/>
          </a:bodyPr>
          <a:lstStyle/>
          <a:p>
            <a:r>
              <a:rPr lang="ja-JP" altLang="en-US" b="1" dirty="0">
                <a:solidFill>
                  <a:srgbClr val="FF00FF"/>
                </a:solidFill>
                <a:latin typeface="ＭＳ Ｐゴシック" panose="020B0600070205080204" pitchFamily="50" charset="-128"/>
                <a:ea typeface="ＭＳ Ｐゴシック" panose="020B0600070205080204" pitchFamily="50" charset="-128"/>
              </a:rPr>
              <a:t>「これは言いたい」</a:t>
            </a:r>
          </a:p>
        </p:txBody>
      </p:sp>
      <p:sp>
        <p:nvSpPr>
          <p:cNvPr id="10" name="テキスト ボックス 9">
            <a:extLst>
              <a:ext uri="{FF2B5EF4-FFF2-40B4-BE49-F238E27FC236}">
                <a16:creationId xmlns:a16="http://schemas.microsoft.com/office/drawing/2014/main" id="{15EB5425-9A6D-2286-F777-0BC443E06113}"/>
              </a:ext>
            </a:extLst>
          </p:cNvPr>
          <p:cNvSpPr txBox="1"/>
          <p:nvPr/>
        </p:nvSpPr>
        <p:spPr>
          <a:xfrm>
            <a:off x="9131491" y="1864634"/>
            <a:ext cx="1980029" cy="523220"/>
          </a:xfrm>
          <a:prstGeom prst="rect">
            <a:avLst/>
          </a:prstGeom>
          <a:noFill/>
        </p:spPr>
        <p:txBody>
          <a:bodyPr wrap="none" rtlCol="0">
            <a:spAutoFit/>
          </a:bodyPr>
          <a:lstStyle/>
          <a:p>
            <a:r>
              <a:rPr kumimoji="1" lang="ja-JP" altLang="en-US" sz="2800" dirty="0">
                <a:solidFill>
                  <a:srgbClr val="FF0000"/>
                </a:solidFill>
              </a:rPr>
              <a:t>意識の世界</a:t>
            </a:r>
          </a:p>
        </p:txBody>
      </p:sp>
      <p:sp>
        <p:nvSpPr>
          <p:cNvPr id="11" name="テキスト ボックス 10">
            <a:extLst>
              <a:ext uri="{FF2B5EF4-FFF2-40B4-BE49-F238E27FC236}">
                <a16:creationId xmlns:a16="http://schemas.microsoft.com/office/drawing/2014/main" id="{82243B37-0F60-68D3-05AE-BCEFD13B1D0B}"/>
              </a:ext>
            </a:extLst>
          </p:cNvPr>
          <p:cNvSpPr txBox="1"/>
          <p:nvPr/>
        </p:nvSpPr>
        <p:spPr>
          <a:xfrm>
            <a:off x="8951954" y="5734383"/>
            <a:ext cx="2339102" cy="523220"/>
          </a:xfrm>
          <a:prstGeom prst="rect">
            <a:avLst/>
          </a:prstGeom>
          <a:noFill/>
        </p:spPr>
        <p:txBody>
          <a:bodyPr wrap="none" rtlCol="0">
            <a:spAutoFit/>
          </a:bodyPr>
          <a:lstStyle/>
          <a:p>
            <a:r>
              <a:rPr kumimoji="1" lang="ja-JP" altLang="en-US" sz="2800" dirty="0">
                <a:solidFill>
                  <a:srgbClr val="FF0000"/>
                </a:solidFill>
              </a:rPr>
              <a:t>無意識の世界</a:t>
            </a:r>
          </a:p>
        </p:txBody>
      </p:sp>
      <p:sp>
        <p:nvSpPr>
          <p:cNvPr id="12" name="テキスト ボックス 11">
            <a:extLst>
              <a:ext uri="{FF2B5EF4-FFF2-40B4-BE49-F238E27FC236}">
                <a16:creationId xmlns:a16="http://schemas.microsoft.com/office/drawing/2014/main" id="{D82D6AAD-91A8-754E-347D-49B80E568726}"/>
              </a:ext>
            </a:extLst>
          </p:cNvPr>
          <p:cNvSpPr txBox="1"/>
          <p:nvPr/>
        </p:nvSpPr>
        <p:spPr>
          <a:xfrm>
            <a:off x="869170" y="5816662"/>
            <a:ext cx="1261884" cy="523220"/>
          </a:xfrm>
          <a:prstGeom prst="rect">
            <a:avLst/>
          </a:prstGeom>
          <a:noFill/>
        </p:spPr>
        <p:txBody>
          <a:bodyPr wrap="none" rtlCol="0">
            <a:spAutoFit/>
          </a:bodyPr>
          <a:lstStyle/>
          <a:p>
            <a:r>
              <a:rPr lang="ja-JP" altLang="en-US" sz="2800" dirty="0">
                <a:solidFill>
                  <a:srgbClr val="00B050"/>
                </a:solidFill>
                <a:latin typeface="ＭＳ Ｐゴシック" panose="020B0600070205080204" pitchFamily="50" charset="-128"/>
                <a:ea typeface="ＭＳ Ｐゴシック" panose="020B0600070205080204" pitchFamily="50" charset="-128"/>
              </a:rPr>
              <a:t>一</a:t>
            </a:r>
            <a:r>
              <a:rPr kumimoji="1" lang="ja-JP" altLang="en-US" sz="2800" dirty="0">
                <a:solidFill>
                  <a:srgbClr val="00B050"/>
                </a:solidFill>
                <a:latin typeface="ＭＳ Ｐゴシック" panose="020B0600070205080204" pitchFamily="50" charset="-128"/>
                <a:ea typeface="ＭＳ Ｐゴシック" panose="020B0600070205080204" pitchFamily="50" charset="-128"/>
              </a:rPr>
              <a:t>元論</a:t>
            </a:r>
          </a:p>
        </p:txBody>
      </p:sp>
      <p:sp>
        <p:nvSpPr>
          <p:cNvPr id="13" name="テキスト ボックス 12">
            <a:extLst>
              <a:ext uri="{FF2B5EF4-FFF2-40B4-BE49-F238E27FC236}">
                <a16:creationId xmlns:a16="http://schemas.microsoft.com/office/drawing/2014/main" id="{22062961-0E16-6433-C910-B3A23A6169FC}"/>
              </a:ext>
            </a:extLst>
          </p:cNvPr>
          <p:cNvSpPr txBox="1"/>
          <p:nvPr/>
        </p:nvSpPr>
        <p:spPr>
          <a:xfrm>
            <a:off x="869170" y="1603024"/>
            <a:ext cx="1261884" cy="523220"/>
          </a:xfrm>
          <a:prstGeom prst="rect">
            <a:avLst/>
          </a:prstGeom>
          <a:noFill/>
        </p:spPr>
        <p:txBody>
          <a:bodyPr wrap="none" rtlCol="0">
            <a:spAutoFit/>
          </a:bodyPr>
          <a:lstStyle/>
          <a:p>
            <a:r>
              <a:rPr kumimoji="1" lang="ja-JP" altLang="en-US" sz="2800" dirty="0">
                <a:solidFill>
                  <a:srgbClr val="7030A0"/>
                </a:solidFill>
                <a:latin typeface="ＭＳ Ｐゴシック" panose="020B0600070205080204" pitchFamily="50" charset="-128"/>
                <a:ea typeface="ＭＳ Ｐゴシック" panose="020B0600070205080204" pitchFamily="50" charset="-128"/>
              </a:rPr>
              <a:t>二元論</a:t>
            </a:r>
          </a:p>
        </p:txBody>
      </p:sp>
      <p:cxnSp>
        <p:nvCxnSpPr>
          <p:cNvPr id="15" name="直線コネクタ 14">
            <a:extLst>
              <a:ext uri="{FF2B5EF4-FFF2-40B4-BE49-F238E27FC236}">
                <a16:creationId xmlns:a16="http://schemas.microsoft.com/office/drawing/2014/main" id="{02C9E623-CF11-1F7E-ED2B-473D5218A08F}"/>
              </a:ext>
            </a:extLst>
          </p:cNvPr>
          <p:cNvCxnSpPr/>
          <p:nvPr/>
        </p:nvCxnSpPr>
        <p:spPr>
          <a:xfrm>
            <a:off x="365760" y="4201021"/>
            <a:ext cx="10824061" cy="0"/>
          </a:xfrm>
          <a:prstGeom prst="line">
            <a:avLst/>
          </a:prstGeom>
        </p:spPr>
        <p:style>
          <a:lnRef idx="1">
            <a:schemeClr val="dk1"/>
          </a:lnRef>
          <a:fillRef idx="0">
            <a:schemeClr val="dk1"/>
          </a:fillRef>
          <a:effectRef idx="0">
            <a:schemeClr val="dk1"/>
          </a:effectRef>
          <a:fontRef idx="minor">
            <a:schemeClr val="tx1"/>
          </a:fontRef>
        </p:style>
      </p:cxnSp>
      <p:sp>
        <p:nvSpPr>
          <p:cNvPr id="14" name="テキスト ボックス 13">
            <a:extLst>
              <a:ext uri="{FF2B5EF4-FFF2-40B4-BE49-F238E27FC236}">
                <a16:creationId xmlns:a16="http://schemas.microsoft.com/office/drawing/2014/main" id="{51F02393-F882-C5B6-C0D3-D5F7F73A77F1}"/>
              </a:ext>
            </a:extLst>
          </p:cNvPr>
          <p:cNvSpPr txBox="1"/>
          <p:nvPr/>
        </p:nvSpPr>
        <p:spPr>
          <a:xfrm>
            <a:off x="4885412" y="5217287"/>
            <a:ext cx="1210588" cy="707886"/>
          </a:xfrm>
          <a:prstGeom prst="rect">
            <a:avLst/>
          </a:prstGeom>
          <a:noFill/>
        </p:spPr>
        <p:txBody>
          <a:bodyPr wrap="none" rtlCol="0">
            <a:spAutoFit/>
          </a:bodyPr>
          <a:lstStyle/>
          <a:p>
            <a:r>
              <a:rPr kumimoji="1" lang="ja-JP" altLang="en-US" sz="4000" dirty="0">
                <a:highlight>
                  <a:srgbClr val="FFFF00"/>
                </a:highlight>
                <a:latin typeface="ＭＳ Ｐゴシック" panose="020B0600070205080204" pitchFamily="50" charset="-128"/>
                <a:ea typeface="ＭＳ Ｐゴシック" panose="020B0600070205080204" pitchFamily="50" charset="-128"/>
              </a:rPr>
              <a:t>真心</a:t>
            </a:r>
          </a:p>
        </p:txBody>
      </p:sp>
      <p:sp>
        <p:nvSpPr>
          <p:cNvPr id="16" name="テキスト ボックス 15">
            <a:extLst>
              <a:ext uri="{FF2B5EF4-FFF2-40B4-BE49-F238E27FC236}">
                <a16:creationId xmlns:a16="http://schemas.microsoft.com/office/drawing/2014/main" id="{4E96F51F-5AE8-F3DA-54CD-F1A945761B26}"/>
              </a:ext>
            </a:extLst>
          </p:cNvPr>
          <p:cNvSpPr txBox="1"/>
          <p:nvPr/>
        </p:nvSpPr>
        <p:spPr>
          <a:xfrm>
            <a:off x="3109968" y="6450890"/>
            <a:ext cx="5511445" cy="369332"/>
          </a:xfrm>
          <a:prstGeom prst="rect">
            <a:avLst/>
          </a:prstGeom>
          <a:noFill/>
        </p:spPr>
        <p:txBody>
          <a:bodyPr wrap="none" rtlCol="0">
            <a:spAutoFit/>
          </a:bodyPr>
          <a:lstStyle/>
          <a:p>
            <a:r>
              <a:rPr kumimoji="1" lang="ja-JP" altLang="en-US" dirty="0">
                <a:latin typeface="ＭＳ Ｐゴシック" panose="020B0600070205080204" pitchFamily="50" charset="-128"/>
                <a:ea typeface="ＭＳ Ｐゴシック" panose="020B0600070205080204" pitchFamily="50" charset="-128"/>
              </a:rPr>
              <a:t>天外伺朗「問題解決のための瞑想法」（マキノ出版）より</a:t>
            </a:r>
          </a:p>
        </p:txBody>
      </p:sp>
    </p:spTree>
    <p:extLst>
      <p:ext uri="{BB962C8B-B14F-4D97-AF65-F5344CB8AC3E}">
        <p14:creationId xmlns:p14="http://schemas.microsoft.com/office/powerpoint/2010/main" val="2918378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351063" y="196063"/>
            <a:ext cx="11625944" cy="6400799"/>
          </a:xfrm>
        </p:spPr>
        <p:txBody>
          <a:bodyPr>
            <a:noAutofit/>
          </a:bodyPr>
          <a:lstStyle/>
          <a:p>
            <a:pPr algn="l"/>
            <a:r>
              <a:rPr lang="ja-JP" altLang="en-US" sz="3600" dirty="0">
                <a:solidFill>
                  <a:srgbClr val="FF0000"/>
                </a:solidFill>
                <a:latin typeface="ＭＳ Ｐゴシック" panose="020B0600070205080204" pitchFamily="50" charset="-128"/>
                <a:ea typeface="ＭＳ Ｐゴシック" panose="020B0600070205080204" pitchFamily="50" charset="-128"/>
              </a:rPr>
              <a:t>「話す」</a:t>
            </a:r>
            <a:r>
              <a:rPr lang="ja-JP" altLang="en-US" sz="3600" dirty="0">
                <a:latin typeface="ＭＳ Ｐゴシック" panose="020B0600070205080204" pitchFamily="50" charset="-128"/>
                <a:ea typeface="ＭＳ Ｐゴシック" panose="020B0600070205080204" pitchFamily="50" charset="-128"/>
              </a:rPr>
              <a:t>・・・</a:t>
            </a:r>
            <a:r>
              <a:rPr lang="ja-JP" altLang="ja-JP" sz="3600" dirty="0">
                <a:latin typeface="ＭＳ Ｐゴシック" panose="020B0600070205080204" pitchFamily="50" charset="-128"/>
                <a:ea typeface="ＭＳ Ｐゴシック" panose="020B0600070205080204" pitchFamily="50" charset="-128"/>
              </a:rPr>
              <a:t>話す</a:t>
            </a:r>
            <a:r>
              <a:rPr lang="ja-JP" altLang="en-US" sz="3600" dirty="0">
                <a:latin typeface="ＭＳ Ｐゴシック" panose="020B0600070205080204" pitchFamily="50" charset="-128"/>
                <a:ea typeface="ＭＳ Ｐゴシック" panose="020B0600070205080204" pitchFamily="50" charset="-128"/>
              </a:rPr>
              <a:t>・</a:t>
            </a:r>
            <a:r>
              <a:rPr lang="ja-JP" altLang="ja-JP" sz="3600" dirty="0">
                <a:latin typeface="ＭＳ Ｐゴシック" panose="020B0600070205080204" pitchFamily="50" charset="-128"/>
                <a:ea typeface="ＭＳ Ｐゴシック" panose="020B0600070205080204" pitchFamily="50" charset="-128"/>
              </a:rPr>
              <a:t>伝える</a:t>
            </a:r>
            <a:r>
              <a:rPr lang="ja-JP" altLang="en-US" sz="3600" dirty="0">
                <a:latin typeface="ＭＳ Ｐゴシック" panose="020B0600070205080204" pitchFamily="50" charset="-128"/>
                <a:ea typeface="ＭＳ Ｐゴシック" panose="020B0600070205080204" pitchFamily="50" charset="-128"/>
              </a:rPr>
              <a:t>・</a:t>
            </a:r>
            <a:r>
              <a:rPr lang="ja-JP" altLang="ja-JP" sz="3600" dirty="0">
                <a:latin typeface="ＭＳ Ｐゴシック" panose="020B0600070205080204" pitchFamily="50" charset="-128"/>
                <a:ea typeface="ＭＳ Ｐゴシック" panose="020B0600070205080204" pitchFamily="50" charset="-128"/>
              </a:rPr>
              <a:t>挨拶する</a:t>
            </a:r>
            <a:r>
              <a:rPr lang="ja-JP" altLang="en-US" sz="3600" dirty="0">
                <a:latin typeface="ＭＳ Ｐゴシック" panose="020B0600070205080204" pitchFamily="50" charset="-128"/>
                <a:ea typeface="ＭＳ Ｐゴシック" panose="020B0600070205080204" pitchFamily="50" charset="-128"/>
              </a:rPr>
              <a:t>・</a:t>
            </a:r>
            <a:r>
              <a:rPr lang="ja-JP" altLang="ja-JP" sz="3600" dirty="0">
                <a:latin typeface="ＭＳ Ｐゴシック" panose="020B0600070205080204" pitchFamily="50" charset="-128"/>
                <a:ea typeface="ＭＳ Ｐゴシック" panose="020B0600070205080204" pitchFamily="50" charset="-128"/>
              </a:rPr>
              <a:t>雑談する</a:t>
            </a:r>
            <a:r>
              <a:rPr lang="ja-JP" altLang="en-US" sz="3600" dirty="0">
                <a:latin typeface="ＭＳ Ｐゴシック" panose="020B0600070205080204" pitchFamily="50" charset="-128"/>
                <a:ea typeface="ＭＳ Ｐゴシック" panose="020B0600070205080204" pitchFamily="50" charset="-128"/>
              </a:rPr>
              <a:t>・</a:t>
            </a:r>
            <a:r>
              <a:rPr lang="ja-JP" altLang="ja-JP" sz="3600" dirty="0">
                <a:latin typeface="ＭＳ Ｐゴシック" panose="020B0600070205080204" pitchFamily="50" charset="-128"/>
                <a:ea typeface="ＭＳ Ｐゴシック" panose="020B0600070205080204" pitchFamily="50" charset="-128"/>
              </a:rPr>
              <a:t>質問する</a:t>
            </a:r>
            <a:r>
              <a:rPr lang="ja-JP" altLang="en-US" sz="3600" dirty="0">
                <a:latin typeface="ＭＳ Ｐゴシック" panose="020B0600070205080204" pitchFamily="50" charset="-128"/>
                <a:ea typeface="ＭＳ Ｐゴシック" panose="020B0600070205080204" pitchFamily="50" charset="-128"/>
              </a:rPr>
              <a:t>・</a:t>
            </a:r>
            <a:r>
              <a:rPr lang="ja-JP" altLang="ja-JP" sz="3600" dirty="0">
                <a:latin typeface="ＭＳ Ｐゴシック" panose="020B0600070205080204" pitchFamily="50" charset="-128"/>
                <a:ea typeface="ＭＳ Ｐゴシック" panose="020B0600070205080204" pitchFamily="50" charset="-128"/>
              </a:rPr>
              <a:t>依頼する</a:t>
            </a:r>
            <a:r>
              <a:rPr lang="ja-JP" altLang="en-US" sz="3600" dirty="0">
                <a:latin typeface="ＭＳ Ｐゴシック" panose="020B0600070205080204" pitchFamily="50" charset="-128"/>
                <a:ea typeface="ＭＳ Ｐゴシック" panose="020B0600070205080204" pitchFamily="50" charset="-128"/>
              </a:rPr>
              <a:t>・</a:t>
            </a:r>
            <a:r>
              <a:rPr lang="ja-JP" altLang="ja-JP" sz="3600" dirty="0">
                <a:latin typeface="ＭＳ Ｐゴシック" panose="020B0600070205080204" pitchFamily="50" charset="-128"/>
                <a:ea typeface="ＭＳ Ｐゴシック" panose="020B0600070205080204" pitchFamily="50" charset="-128"/>
              </a:rPr>
              <a:t>断る</a:t>
            </a:r>
            <a:r>
              <a:rPr lang="ja-JP" altLang="en-US" sz="3600" dirty="0">
                <a:latin typeface="ＭＳ Ｐゴシック" panose="020B0600070205080204" pitchFamily="50" charset="-128"/>
                <a:ea typeface="ＭＳ Ｐゴシック" panose="020B0600070205080204" pitchFamily="50" charset="-128"/>
              </a:rPr>
              <a:t>・</a:t>
            </a:r>
            <a:r>
              <a:rPr lang="ja-JP" altLang="ja-JP" sz="3600" dirty="0">
                <a:latin typeface="ＭＳ Ｐゴシック" panose="020B0600070205080204" pitchFamily="50" charset="-128"/>
                <a:ea typeface="ＭＳ Ｐゴシック" panose="020B0600070205080204" pitchFamily="50" charset="-128"/>
              </a:rPr>
              <a:t>議論する</a:t>
            </a:r>
            <a:r>
              <a:rPr lang="ja-JP" altLang="en-US" sz="3600" dirty="0">
                <a:latin typeface="ＭＳ Ｐゴシック" panose="020B0600070205080204" pitchFamily="50" charset="-128"/>
                <a:ea typeface="ＭＳ Ｐゴシック" panose="020B0600070205080204" pitchFamily="50" charset="-128"/>
              </a:rPr>
              <a:t>・</a:t>
            </a:r>
            <a:r>
              <a:rPr lang="ja-JP" altLang="ja-JP" sz="3600" dirty="0">
                <a:latin typeface="ＭＳ Ｐゴシック" panose="020B0600070205080204" pitchFamily="50" charset="-128"/>
                <a:ea typeface="ＭＳ Ｐゴシック" panose="020B0600070205080204" pitchFamily="50" charset="-128"/>
              </a:rPr>
              <a:t>相談する</a:t>
            </a:r>
            <a:r>
              <a:rPr lang="ja-JP" altLang="en-US" sz="3600" dirty="0">
                <a:latin typeface="ＭＳ Ｐゴシック" panose="020B0600070205080204" pitchFamily="50" charset="-128"/>
                <a:ea typeface="ＭＳ Ｐゴシック" panose="020B0600070205080204" pitchFamily="50" charset="-128"/>
              </a:rPr>
              <a:t>・</a:t>
            </a:r>
            <a:r>
              <a:rPr lang="ja-JP" altLang="ja-JP" sz="3600" dirty="0">
                <a:latin typeface="ＭＳ Ｐゴシック" panose="020B0600070205080204" pitchFamily="50" charset="-128"/>
                <a:ea typeface="ＭＳ Ｐゴシック" panose="020B0600070205080204" pitchFamily="50" charset="-128"/>
              </a:rPr>
              <a:t>つながる</a:t>
            </a:r>
            <a:r>
              <a:rPr lang="ja-JP" altLang="en-US" sz="3600" dirty="0">
                <a:latin typeface="ＭＳ Ｐゴシック" panose="020B0600070205080204" pitchFamily="50" charset="-128"/>
                <a:ea typeface="ＭＳ Ｐゴシック" panose="020B0600070205080204" pitchFamily="50" charset="-128"/>
              </a:rPr>
              <a:t>・</a:t>
            </a:r>
            <a:r>
              <a:rPr lang="ja-JP" altLang="ja-JP" sz="3600" dirty="0">
                <a:latin typeface="ＭＳ Ｐゴシック" panose="020B0600070205080204" pitchFamily="50" charset="-128"/>
                <a:ea typeface="ＭＳ Ｐゴシック" panose="020B0600070205080204" pitchFamily="50" charset="-128"/>
              </a:rPr>
              <a:t>ほめる</a:t>
            </a:r>
            <a:r>
              <a:rPr lang="ja-JP" altLang="en-US" sz="3600" dirty="0">
                <a:latin typeface="ＭＳ Ｐゴシック" panose="020B0600070205080204" pitchFamily="50" charset="-128"/>
                <a:ea typeface="ＭＳ Ｐゴシック" panose="020B0600070205080204" pitchFamily="50" charset="-128"/>
              </a:rPr>
              <a:t>・</a:t>
            </a:r>
            <a:r>
              <a:rPr lang="ja-JP" altLang="ja-JP" sz="3600" dirty="0">
                <a:latin typeface="ＭＳ Ｐゴシック" panose="020B0600070205080204" pitchFamily="50" charset="-128"/>
                <a:ea typeface="ＭＳ Ｐゴシック" panose="020B0600070205080204" pitchFamily="50" charset="-128"/>
              </a:rPr>
              <a:t>叱る</a:t>
            </a:r>
            <a:r>
              <a:rPr lang="ja-JP" altLang="en-US" sz="3600" dirty="0">
                <a:latin typeface="ＭＳ Ｐゴシック" panose="020B0600070205080204" pitchFamily="50" charset="-128"/>
                <a:ea typeface="ＭＳ Ｐゴシック" panose="020B0600070205080204" pitchFamily="50" charset="-128"/>
              </a:rPr>
              <a:t>・</a:t>
            </a:r>
            <a:r>
              <a:rPr lang="ja-JP" altLang="ja-JP" sz="3600" dirty="0">
                <a:latin typeface="ＭＳ Ｐゴシック" panose="020B0600070205080204" pitchFamily="50" charset="-128"/>
                <a:ea typeface="ＭＳ Ｐゴシック" panose="020B0600070205080204" pitchFamily="50" charset="-128"/>
              </a:rPr>
              <a:t>謝る</a:t>
            </a:r>
            <a:r>
              <a:rPr lang="ja-JP" altLang="en-US" sz="3600" dirty="0">
                <a:latin typeface="ＭＳ Ｐゴシック" panose="020B0600070205080204" pitchFamily="50" charset="-128"/>
                <a:ea typeface="ＭＳ Ｐゴシック" panose="020B0600070205080204" pitchFamily="50" charset="-128"/>
              </a:rPr>
              <a:t>・</a:t>
            </a:r>
            <a:r>
              <a:rPr lang="ja-JP" altLang="ja-JP" sz="3600" dirty="0">
                <a:latin typeface="ＭＳ Ｐゴシック" panose="020B0600070205080204" pitchFamily="50" charset="-128"/>
                <a:ea typeface="ＭＳ Ｐゴシック" panose="020B0600070205080204" pitchFamily="50" charset="-128"/>
              </a:rPr>
              <a:t>説明する</a:t>
            </a:r>
            <a:r>
              <a:rPr lang="ja-JP" altLang="en-US" sz="3600" dirty="0">
                <a:latin typeface="ＭＳ Ｐゴシック" panose="020B0600070205080204" pitchFamily="50" charset="-128"/>
                <a:ea typeface="ＭＳ Ｐゴシック" panose="020B0600070205080204" pitchFamily="50" charset="-128"/>
              </a:rPr>
              <a:t>・</a:t>
            </a:r>
            <a:r>
              <a:rPr lang="ja-JP" altLang="ja-JP" sz="3600" dirty="0">
                <a:latin typeface="ＭＳ Ｐゴシック" panose="020B0600070205080204" pitchFamily="50" charset="-128"/>
                <a:ea typeface="ＭＳ Ｐゴシック" panose="020B0600070205080204" pitchFamily="50" charset="-128"/>
              </a:rPr>
              <a:t>打ち明ける</a:t>
            </a:r>
            <a:r>
              <a:rPr lang="ja-JP" altLang="en-US" sz="3600" dirty="0">
                <a:latin typeface="ＭＳ Ｐゴシック" panose="020B0600070205080204" pitchFamily="50" charset="-128"/>
                <a:ea typeface="ＭＳ Ｐゴシック" panose="020B0600070205080204" pitchFamily="50" charset="-128"/>
              </a:rPr>
              <a:t>・</a:t>
            </a:r>
            <a:r>
              <a:rPr lang="ja-JP" altLang="ja-JP" sz="3600" dirty="0">
                <a:latin typeface="ＭＳ Ｐゴシック" panose="020B0600070205080204" pitchFamily="50" charset="-128"/>
                <a:ea typeface="ＭＳ Ｐゴシック" panose="020B0600070205080204" pitchFamily="50" charset="-128"/>
              </a:rPr>
              <a:t>自己紹介する</a:t>
            </a:r>
            <a:r>
              <a:rPr lang="ja-JP" altLang="en-US" sz="3600" dirty="0">
                <a:latin typeface="ＭＳ Ｐゴシック" panose="020B0600070205080204" pitchFamily="50" charset="-128"/>
                <a:ea typeface="ＭＳ Ｐゴシック" panose="020B0600070205080204" pitchFamily="50" charset="-128"/>
              </a:rPr>
              <a:t>・</a:t>
            </a:r>
            <a:r>
              <a:rPr lang="ja-JP" altLang="ja-JP" sz="3600" dirty="0">
                <a:latin typeface="ＭＳ Ｐゴシック" panose="020B0600070205080204" pitchFamily="50" charset="-128"/>
                <a:ea typeface="ＭＳ Ｐゴシック" panose="020B0600070205080204" pitchFamily="50" charset="-128"/>
              </a:rPr>
              <a:t>営業する</a:t>
            </a:r>
            <a:r>
              <a:rPr lang="ja-JP" altLang="en-US" sz="3600" dirty="0">
                <a:latin typeface="ＭＳ Ｐゴシック" panose="020B0600070205080204" pitchFamily="50" charset="-128"/>
                <a:ea typeface="ＭＳ Ｐゴシック" panose="020B0600070205080204" pitchFamily="50" charset="-128"/>
              </a:rPr>
              <a:t>・</a:t>
            </a:r>
            <a:r>
              <a:rPr lang="ja-JP" altLang="ja-JP" sz="3600" dirty="0">
                <a:latin typeface="ＭＳ Ｐゴシック" panose="020B0600070205080204" pitchFamily="50" charset="-128"/>
                <a:ea typeface="ＭＳ Ｐゴシック" panose="020B0600070205080204" pitchFamily="50" charset="-128"/>
              </a:rPr>
              <a:t>感謝する</a:t>
            </a:r>
            <a:r>
              <a:rPr lang="ja-JP" altLang="en-US" sz="3600" dirty="0">
                <a:latin typeface="ＭＳ Ｐゴシック" panose="020B0600070205080204" pitchFamily="50" charset="-128"/>
                <a:ea typeface="ＭＳ Ｐゴシック" panose="020B0600070205080204" pitchFamily="50" charset="-128"/>
              </a:rPr>
              <a:t>・</a:t>
            </a:r>
            <a:r>
              <a:rPr lang="ja-JP" altLang="ja-JP" sz="3600" dirty="0">
                <a:latin typeface="ＭＳ Ｐゴシック" panose="020B0600070205080204" pitchFamily="50" charset="-128"/>
                <a:ea typeface="ＭＳ Ｐゴシック" panose="020B0600070205080204" pitchFamily="50" charset="-128"/>
              </a:rPr>
              <a:t>電話する</a:t>
            </a:r>
            <a:r>
              <a:rPr lang="ja-JP" altLang="en-US" sz="3600" dirty="0">
                <a:latin typeface="ＭＳ Ｐゴシック" panose="020B0600070205080204" pitchFamily="50" charset="-128"/>
                <a:ea typeface="ＭＳ Ｐゴシック" panose="020B0600070205080204" pitchFamily="50" charset="-128"/>
              </a:rPr>
              <a:t>「</a:t>
            </a:r>
            <a:r>
              <a:rPr lang="ja-JP" altLang="en-US" sz="3600" dirty="0">
                <a:solidFill>
                  <a:srgbClr val="FF0000"/>
                </a:solidFill>
                <a:latin typeface="ＭＳ Ｐゴシック" panose="020B0600070205080204" pitchFamily="50" charset="-128"/>
                <a:ea typeface="ＭＳ Ｐゴシック" panose="020B0600070205080204" pitchFamily="50" charset="-128"/>
              </a:rPr>
              <a:t>作る</a:t>
            </a:r>
            <a:r>
              <a:rPr lang="ja-JP" altLang="en-US" sz="3600" dirty="0">
                <a:latin typeface="ＭＳ Ｐゴシック" panose="020B0600070205080204" pitchFamily="50" charset="-128"/>
                <a:ea typeface="ＭＳ Ｐゴシック" panose="020B0600070205080204" pitchFamily="50" charset="-128"/>
              </a:rPr>
              <a:t>」・・・作品・小物・手芸・塗絵・料理・写真</a:t>
            </a:r>
            <a:endParaRPr lang="en-US" altLang="ja-JP" sz="3600" dirty="0">
              <a:latin typeface="ＭＳ Ｐゴシック" panose="020B0600070205080204" pitchFamily="50" charset="-128"/>
              <a:ea typeface="ＭＳ Ｐゴシック" panose="020B0600070205080204" pitchFamily="50" charset="-128"/>
            </a:endParaRPr>
          </a:p>
          <a:p>
            <a:pPr algn="l"/>
            <a:r>
              <a:rPr lang="ja-JP" altLang="en-US" sz="3600" dirty="0">
                <a:solidFill>
                  <a:srgbClr val="FF0000"/>
                </a:solidFill>
                <a:latin typeface="ＭＳ Ｐゴシック" panose="020B0600070205080204" pitchFamily="50" charset="-128"/>
                <a:ea typeface="ＭＳ Ｐゴシック" panose="020B0600070205080204" pitchFamily="50" charset="-128"/>
              </a:rPr>
              <a:t>「書く」</a:t>
            </a:r>
            <a:r>
              <a:rPr lang="ja-JP" altLang="en-US" sz="3600" dirty="0">
                <a:latin typeface="ＭＳ Ｐゴシック" panose="020B0600070205080204" pitchFamily="50" charset="-128"/>
                <a:ea typeface="ＭＳ Ｐゴシック" panose="020B0600070205080204" pitchFamily="50" charset="-128"/>
              </a:rPr>
              <a:t>・・・</a:t>
            </a:r>
            <a:r>
              <a:rPr lang="ja-JP" altLang="ja-JP" sz="3600" dirty="0">
                <a:latin typeface="ＭＳ Ｐゴシック" panose="020B0600070205080204" pitchFamily="50" charset="-128"/>
                <a:ea typeface="ＭＳ Ｐゴシック" panose="020B0600070205080204" pitchFamily="50" charset="-128"/>
              </a:rPr>
              <a:t>手で書く</a:t>
            </a:r>
            <a:r>
              <a:rPr lang="ja-JP" altLang="en-US" sz="3600" dirty="0">
                <a:latin typeface="ＭＳ Ｐゴシック" panose="020B0600070205080204" pitchFamily="50" charset="-128"/>
                <a:ea typeface="ＭＳ Ｐゴシック" panose="020B0600070205080204" pitchFamily="50" charset="-128"/>
              </a:rPr>
              <a:t>・</a:t>
            </a:r>
            <a:r>
              <a:rPr lang="ja-JP" altLang="ja-JP" sz="3600" dirty="0">
                <a:latin typeface="ＭＳ Ｐゴシック" panose="020B0600070205080204" pitchFamily="50" charset="-128"/>
                <a:ea typeface="ＭＳ Ｐゴシック" panose="020B0600070205080204" pitchFamily="50" charset="-128"/>
              </a:rPr>
              <a:t>書き込む</a:t>
            </a:r>
            <a:r>
              <a:rPr lang="ja-JP" altLang="en-US" sz="3600" dirty="0">
                <a:latin typeface="ＭＳ Ｐゴシック" panose="020B0600070205080204" pitchFamily="50" charset="-128"/>
                <a:ea typeface="ＭＳ Ｐゴシック" panose="020B0600070205080204" pitchFamily="50" charset="-128"/>
              </a:rPr>
              <a:t>・</a:t>
            </a:r>
            <a:r>
              <a:rPr lang="ja-JP" altLang="ja-JP" sz="3600" dirty="0">
                <a:latin typeface="ＭＳ Ｐゴシック" panose="020B0600070205080204" pitchFamily="50" charset="-128"/>
                <a:ea typeface="ＭＳ Ｐゴシック" panose="020B0600070205080204" pitchFamily="50" charset="-128"/>
              </a:rPr>
              <a:t>書き出す</a:t>
            </a:r>
            <a:r>
              <a:rPr lang="ja-JP" altLang="en-US" sz="3600" dirty="0">
                <a:latin typeface="ＭＳ Ｐゴシック" panose="020B0600070205080204" pitchFamily="50" charset="-128"/>
                <a:ea typeface="ＭＳ Ｐゴシック" panose="020B0600070205080204" pitchFamily="50" charset="-128"/>
              </a:rPr>
              <a:t>・</a:t>
            </a:r>
            <a:r>
              <a:rPr lang="ja-JP" altLang="ja-JP" sz="3600" dirty="0">
                <a:latin typeface="ＭＳ Ｐゴシック" panose="020B0600070205080204" pitchFamily="50" charset="-128"/>
                <a:ea typeface="ＭＳ Ｐゴシック" panose="020B0600070205080204" pitchFamily="50" charset="-128"/>
              </a:rPr>
              <a:t>落書きする</a:t>
            </a:r>
            <a:r>
              <a:rPr lang="ja-JP" altLang="en-US" sz="3600" dirty="0">
                <a:latin typeface="ＭＳ Ｐゴシック" panose="020B0600070205080204" pitchFamily="50" charset="-128"/>
                <a:ea typeface="ＭＳ Ｐゴシック" panose="020B0600070205080204" pitchFamily="50" charset="-128"/>
              </a:rPr>
              <a:t>・</a:t>
            </a:r>
            <a:r>
              <a:rPr lang="ja-JP" altLang="ja-JP" sz="3600" dirty="0">
                <a:latin typeface="ＭＳ Ｐゴシック" panose="020B0600070205080204" pitchFamily="50" charset="-128"/>
                <a:ea typeface="ＭＳ Ｐゴシック" panose="020B0600070205080204" pitchFamily="50" charset="-128"/>
              </a:rPr>
              <a:t>文章を書く</a:t>
            </a:r>
            <a:r>
              <a:rPr lang="ja-JP" altLang="en-US" sz="3600" dirty="0">
                <a:latin typeface="ＭＳ Ｐゴシック" panose="020B0600070205080204" pitchFamily="50" charset="-128"/>
                <a:ea typeface="ＭＳ Ｐゴシック" panose="020B0600070205080204" pitchFamily="50" charset="-128"/>
              </a:rPr>
              <a:t>・</a:t>
            </a:r>
            <a:r>
              <a:rPr lang="ja-JP" altLang="ja-JP" sz="3600" dirty="0">
                <a:latin typeface="ＭＳ Ｐゴシック" panose="020B0600070205080204" pitchFamily="50" charset="-128"/>
                <a:ea typeface="ＭＳ Ｐゴシック" panose="020B0600070205080204" pitchFamily="50" charset="-128"/>
              </a:rPr>
              <a:t>入力す</a:t>
            </a:r>
            <a:r>
              <a:rPr lang="ja-JP" altLang="en-US" sz="3600" dirty="0">
                <a:latin typeface="ＭＳ Ｐゴシック" panose="020B0600070205080204" pitchFamily="50" charset="-128"/>
                <a:ea typeface="ＭＳ Ｐゴシック" panose="020B0600070205080204" pitchFamily="50" charset="-128"/>
              </a:rPr>
              <a:t>る・</a:t>
            </a:r>
            <a:r>
              <a:rPr lang="ja-JP" altLang="ja-JP" sz="3600" dirty="0">
                <a:latin typeface="ＭＳ Ｐゴシック" panose="020B0600070205080204" pitchFamily="50" charset="-128"/>
                <a:ea typeface="ＭＳ Ｐゴシック" panose="020B0600070205080204" pitchFamily="50" charset="-128"/>
              </a:rPr>
              <a:t>メモす</a:t>
            </a:r>
            <a:r>
              <a:rPr lang="ja-JP" altLang="en-US" sz="3600" dirty="0">
                <a:latin typeface="ＭＳ Ｐゴシック" panose="020B0600070205080204" pitchFamily="50" charset="-128"/>
                <a:ea typeface="ＭＳ Ｐゴシック" panose="020B0600070205080204" pitchFamily="50" charset="-128"/>
              </a:rPr>
              <a:t>る・</a:t>
            </a:r>
            <a:r>
              <a:rPr lang="ja-JP" altLang="ja-JP" sz="3600" dirty="0">
                <a:latin typeface="ＭＳ Ｐゴシック" panose="020B0600070205080204" pitchFamily="50" charset="-128"/>
                <a:ea typeface="ＭＳ Ｐゴシック" panose="020B0600070205080204" pitchFamily="50" charset="-128"/>
              </a:rPr>
              <a:t>カードに書く</a:t>
            </a:r>
            <a:r>
              <a:rPr lang="ja-JP" altLang="en-US" sz="3600" dirty="0">
                <a:latin typeface="ＭＳ Ｐゴシック" panose="020B0600070205080204" pitchFamily="50" charset="-128"/>
                <a:ea typeface="ＭＳ Ｐゴシック" panose="020B0600070205080204" pitchFamily="50" charset="-128"/>
              </a:rPr>
              <a:t>・</a:t>
            </a:r>
            <a:r>
              <a:rPr lang="ja-JP" altLang="ja-JP" sz="3600" dirty="0">
                <a:latin typeface="ＭＳ Ｐゴシック" panose="020B0600070205080204" pitchFamily="50" charset="-128"/>
                <a:ea typeface="ＭＳ Ｐゴシック" panose="020B0600070205080204" pitchFamily="50" charset="-128"/>
              </a:rPr>
              <a:t>ノートをとる</a:t>
            </a:r>
            <a:r>
              <a:rPr lang="ja-JP" altLang="en-US" sz="3600" dirty="0">
                <a:latin typeface="ＭＳ Ｐゴシック" panose="020B0600070205080204" pitchFamily="50" charset="-128"/>
                <a:ea typeface="ＭＳ Ｐゴシック" panose="020B0600070205080204" pitchFamily="50" charset="-128"/>
              </a:rPr>
              <a:t>・</a:t>
            </a:r>
            <a:r>
              <a:rPr lang="ja-JP" altLang="ja-JP" sz="3600" dirty="0">
                <a:latin typeface="ＭＳ Ｐゴシック" panose="020B0600070205080204" pitchFamily="50" charset="-128"/>
                <a:ea typeface="ＭＳ Ｐゴシック" panose="020B0600070205080204" pitchFamily="50" charset="-128"/>
              </a:rPr>
              <a:t>まとめる</a:t>
            </a:r>
            <a:r>
              <a:rPr lang="ja-JP" altLang="en-US" sz="3600" dirty="0">
                <a:latin typeface="ＭＳ Ｐゴシック" panose="020B0600070205080204" pitchFamily="50" charset="-128"/>
                <a:ea typeface="ＭＳ Ｐゴシック" panose="020B0600070205080204" pitchFamily="50" charset="-128"/>
              </a:rPr>
              <a:t>・</a:t>
            </a:r>
            <a:r>
              <a:rPr lang="ja-JP" altLang="ja-JP" sz="3600" dirty="0">
                <a:latin typeface="ＭＳ Ｐゴシック" panose="020B0600070205080204" pitchFamily="50" charset="-128"/>
                <a:ea typeface="ＭＳ Ｐゴシック" panose="020B0600070205080204" pitchFamily="50" charset="-128"/>
              </a:rPr>
              <a:t>スライドをつくる</a:t>
            </a:r>
            <a:r>
              <a:rPr lang="ja-JP" altLang="en-US" sz="3600" dirty="0">
                <a:latin typeface="ＭＳ Ｐゴシック" panose="020B0600070205080204" pitchFamily="50" charset="-128"/>
                <a:ea typeface="ＭＳ Ｐゴシック" panose="020B0600070205080204" pitchFamily="50" charset="-128"/>
              </a:rPr>
              <a:t>・</a:t>
            </a:r>
            <a:r>
              <a:rPr lang="ja-JP" altLang="ja-JP" sz="3600" dirty="0">
                <a:latin typeface="ＭＳ Ｐゴシック" panose="020B0600070205080204" pitchFamily="50" charset="-128"/>
                <a:ea typeface="ＭＳ Ｐゴシック" panose="020B0600070205080204" pitchFamily="50" charset="-128"/>
              </a:rPr>
              <a:t>ホワイトボードに書</a:t>
            </a:r>
            <a:r>
              <a:rPr lang="ja-JP" altLang="en-US" sz="3600" dirty="0">
                <a:latin typeface="ＭＳ Ｐゴシック" panose="020B0600070205080204" pitchFamily="50" charset="-128"/>
                <a:ea typeface="ＭＳ Ｐゴシック" panose="020B0600070205080204" pitchFamily="50" charset="-128"/>
              </a:rPr>
              <a:t>く・</a:t>
            </a:r>
            <a:r>
              <a:rPr lang="ja-JP" altLang="ja-JP" sz="3600" dirty="0">
                <a:latin typeface="ＭＳ Ｐゴシック" panose="020B0600070205080204" pitchFamily="50" charset="-128"/>
                <a:ea typeface="ＭＳ Ｐゴシック" panose="020B0600070205080204" pitchFamily="50" charset="-128"/>
              </a:rPr>
              <a:t>引用する</a:t>
            </a:r>
            <a:r>
              <a:rPr lang="ja-JP" altLang="en-US" sz="3600" dirty="0">
                <a:latin typeface="ＭＳ Ｐゴシック" panose="020B0600070205080204" pitchFamily="50" charset="-128"/>
                <a:ea typeface="ＭＳ Ｐゴシック" panose="020B0600070205080204" pitchFamily="50" charset="-128"/>
              </a:rPr>
              <a:t>・</a:t>
            </a:r>
            <a:r>
              <a:rPr lang="ja-JP" altLang="ja-JP" sz="3600" dirty="0">
                <a:latin typeface="ＭＳ Ｐゴシック" panose="020B0600070205080204" pitchFamily="50" charset="-128"/>
                <a:ea typeface="ＭＳ Ｐゴシック" panose="020B0600070205080204" pitchFamily="50" charset="-128"/>
              </a:rPr>
              <a:t>要約する</a:t>
            </a:r>
            <a:r>
              <a:rPr lang="ja-JP" altLang="en-US" sz="3600" dirty="0">
                <a:latin typeface="ＭＳ Ｐゴシック" panose="020B0600070205080204" pitchFamily="50" charset="-128"/>
                <a:ea typeface="ＭＳ Ｐゴシック" panose="020B0600070205080204" pitchFamily="50" charset="-128"/>
              </a:rPr>
              <a:t>・目</a:t>
            </a:r>
            <a:r>
              <a:rPr lang="ja-JP" altLang="ja-JP" sz="3600" dirty="0">
                <a:latin typeface="ＭＳ Ｐゴシック" panose="020B0600070205080204" pitchFamily="50" charset="-128"/>
                <a:ea typeface="ＭＳ Ｐゴシック" panose="020B0600070205080204" pitchFamily="50" charset="-128"/>
              </a:rPr>
              <a:t>標を書</a:t>
            </a:r>
            <a:r>
              <a:rPr lang="ja-JP" altLang="en-US" sz="3600" dirty="0">
                <a:latin typeface="ＭＳ Ｐゴシック" panose="020B0600070205080204" pitchFamily="50" charset="-128"/>
                <a:ea typeface="ＭＳ Ｐゴシック" panose="020B0600070205080204" pitchFamily="50" charset="-128"/>
              </a:rPr>
              <a:t>く・</a:t>
            </a:r>
            <a:r>
              <a:rPr lang="ja-JP" altLang="ja-JP" sz="3600" dirty="0">
                <a:latin typeface="ＭＳ Ｐゴシック" panose="020B0600070205080204" pitchFamily="50" charset="-128"/>
                <a:ea typeface="ＭＳ Ｐゴシック" panose="020B0600070205080204" pitchFamily="50" charset="-128"/>
              </a:rPr>
              <a:t>企画書を</a:t>
            </a:r>
            <a:r>
              <a:rPr lang="ja-JP" altLang="en-US" sz="3600" dirty="0">
                <a:latin typeface="ＭＳ Ｐゴシック" panose="020B0600070205080204" pitchFamily="50" charset="-128"/>
                <a:ea typeface="ＭＳ Ｐゴシック" panose="020B0600070205080204" pitchFamily="50" charset="-128"/>
              </a:rPr>
              <a:t>書く・</a:t>
            </a:r>
            <a:r>
              <a:rPr lang="ja-JP" altLang="ja-JP" sz="3600" dirty="0">
                <a:latin typeface="ＭＳ Ｐゴシック" panose="020B0600070205080204" pitchFamily="50" charset="-128"/>
                <a:ea typeface="ＭＳ Ｐゴシック" panose="020B0600070205080204" pitchFamily="50" charset="-128"/>
              </a:rPr>
              <a:t>絵や図を描く</a:t>
            </a:r>
            <a:r>
              <a:rPr lang="ja-JP" altLang="en-US" sz="3600" dirty="0">
                <a:latin typeface="ＭＳ Ｐゴシック" panose="020B0600070205080204" pitchFamily="50" charset="-128"/>
                <a:ea typeface="ＭＳ Ｐゴシック" panose="020B0600070205080204" pitchFamily="50" charset="-128"/>
              </a:rPr>
              <a:t>・</a:t>
            </a:r>
            <a:r>
              <a:rPr lang="ja-JP" altLang="ja-JP" sz="3600" dirty="0">
                <a:latin typeface="ＭＳ Ｐゴシック" panose="020B0600070205080204" pitchFamily="50" charset="-128"/>
                <a:ea typeface="ＭＳ Ｐゴシック" panose="020B0600070205080204" pitchFamily="50" charset="-128"/>
              </a:rPr>
              <a:t>メールを送る</a:t>
            </a:r>
            <a:endParaRPr lang="en-US" altLang="ja-JP" sz="3600" dirty="0">
              <a:latin typeface="ＭＳ Ｐゴシック" panose="020B0600070205080204" pitchFamily="50" charset="-128"/>
              <a:ea typeface="ＭＳ Ｐゴシック" panose="020B0600070205080204" pitchFamily="50" charset="-128"/>
            </a:endParaRPr>
          </a:p>
          <a:p>
            <a:pPr algn="l"/>
            <a:r>
              <a:rPr lang="ja-JP" altLang="en-US" sz="3600" dirty="0">
                <a:solidFill>
                  <a:srgbClr val="FF0000"/>
                </a:solidFill>
                <a:latin typeface="ＭＳ Ｐゴシック" panose="020B0600070205080204" pitchFamily="50" charset="-128"/>
                <a:ea typeface="ＭＳ Ｐゴシック" panose="020B0600070205080204" pitchFamily="50" charset="-128"/>
              </a:rPr>
              <a:t>「行う」</a:t>
            </a:r>
            <a:r>
              <a:rPr lang="ja-JP" altLang="en-US" sz="3600" dirty="0">
                <a:latin typeface="ＭＳ Ｐゴシック" panose="020B0600070205080204" pitchFamily="50" charset="-128"/>
                <a:ea typeface="ＭＳ Ｐゴシック" panose="020B0600070205080204" pitchFamily="50" charset="-128"/>
              </a:rPr>
              <a:t>・・・</a:t>
            </a:r>
            <a:r>
              <a:rPr lang="ja-JP" altLang="ja-JP" sz="3600" dirty="0">
                <a:latin typeface="ＭＳ Ｐゴシック" panose="020B0600070205080204" pitchFamily="50" charset="-128"/>
                <a:ea typeface="ＭＳ Ｐゴシック" panose="020B0600070205080204" pitchFamily="50" charset="-128"/>
              </a:rPr>
              <a:t>行動す</a:t>
            </a:r>
            <a:r>
              <a:rPr lang="ja-JP" altLang="en-US" sz="3600" dirty="0">
                <a:latin typeface="ＭＳ Ｐゴシック" panose="020B0600070205080204" pitchFamily="50" charset="-128"/>
                <a:ea typeface="ＭＳ Ｐゴシック" panose="020B0600070205080204" pitchFamily="50" charset="-128"/>
              </a:rPr>
              <a:t>る・</a:t>
            </a:r>
            <a:r>
              <a:rPr lang="ja-JP" altLang="ja-JP" sz="3600" dirty="0">
                <a:latin typeface="ＭＳ Ｐゴシック" panose="020B0600070205080204" pitchFamily="50" charset="-128"/>
                <a:ea typeface="ＭＳ Ｐゴシック" panose="020B0600070205080204" pitchFamily="50" charset="-128"/>
              </a:rPr>
              <a:t>続ける</a:t>
            </a:r>
            <a:r>
              <a:rPr lang="ja-JP" altLang="en-US" sz="3600" dirty="0">
                <a:latin typeface="ＭＳ Ｐゴシック" panose="020B0600070205080204" pitchFamily="50" charset="-128"/>
                <a:ea typeface="ＭＳ Ｐゴシック" panose="020B0600070205080204" pitchFamily="50" charset="-128"/>
              </a:rPr>
              <a:t>・</a:t>
            </a:r>
            <a:r>
              <a:rPr lang="ja-JP" altLang="ja-JP" sz="3600" dirty="0">
                <a:latin typeface="ＭＳ Ｐゴシック" panose="020B0600070205080204" pitchFamily="50" charset="-128"/>
                <a:ea typeface="ＭＳ Ｐゴシック" panose="020B0600070205080204" pitchFamily="50" charset="-128"/>
              </a:rPr>
              <a:t>教える</a:t>
            </a:r>
            <a:r>
              <a:rPr lang="ja-JP" altLang="en-US" sz="3600" dirty="0">
                <a:latin typeface="ＭＳ Ｐゴシック" panose="020B0600070205080204" pitchFamily="50" charset="-128"/>
                <a:ea typeface="ＭＳ Ｐゴシック" panose="020B0600070205080204" pitchFamily="50" charset="-128"/>
              </a:rPr>
              <a:t>・</a:t>
            </a:r>
            <a:r>
              <a:rPr lang="ja-JP" altLang="ja-JP" sz="3600" dirty="0">
                <a:latin typeface="ＭＳ Ｐゴシック" panose="020B0600070205080204" pitchFamily="50" charset="-128"/>
                <a:ea typeface="ＭＳ Ｐゴシック" panose="020B0600070205080204" pitchFamily="50" charset="-128"/>
              </a:rPr>
              <a:t>集中する</a:t>
            </a:r>
            <a:r>
              <a:rPr lang="ja-JP" altLang="en-US" sz="3600" dirty="0">
                <a:latin typeface="ＭＳ Ｐゴシック" panose="020B0600070205080204" pitchFamily="50" charset="-128"/>
                <a:ea typeface="ＭＳ Ｐゴシック" panose="020B0600070205080204" pitchFamily="50" charset="-128"/>
              </a:rPr>
              <a:t>・</a:t>
            </a:r>
            <a:r>
              <a:rPr lang="ja-JP" altLang="ja-JP" sz="3600" dirty="0">
                <a:latin typeface="ＭＳ Ｐゴシック" panose="020B0600070205080204" pitchFamily="50" charset="-128"/>
                <a:ea typeface="ＭＳ Ｐゴシック" panose="020B0600070205080204" pitchFamily="50" charset="-128"/>
              </a:rPr>
              <a:t>チャレンジする</a:t>
            </a:r>
            <a:r>
              <a:rPr lang="ja-JP" altLang="en-US" sz="3600" dirty="0">
                <a:latin typeface="ＭＳ Ｐゴシック" panose="020B0600070205080204" pitchFamily="50" charset="-128"/>
                <a:ea typeface="ＭＳ Ｐゴシック" panose="020B0600070205080204" pitchFamily="50" charset="-128"/>
              </a:rPr>
              <a:t>・</a:t>
            </a:r>
            <a:r>
              <a:rPr lang="ja-JP" altLang="ja-JP" sz="3600" dirty="0">
                <a:latin typeface="ＭＳ Ｐゴシック" panose="020B0600070205080204" pitchFamily="50" charset="-128"/>
                <a:ea typeface="ＭＳ Ｐゴシック" panose="020B0600070205080204" pitchFamily="50" charset="-128"/>
              </a:rPr>
              <a:t>始める</a:t>
            </a:r>
            <a:r>
              <a:rPr lang="ja-JP" altLang="en-US" sz="3600" dirty="0">
                <a:latin typeface="ＭＳ Ｐゴシック" panose="020B0600070205080204" pitchFamily="50" charset="-128"/>
                <a:ea typeface="ＭＳ Ｐゴシック" panose="020B0600070205080204" pitchFamily="50" charset="-128"/>
              </a:rPr>
              <a:t>・</a:t>
            </a:r>
            <a:r>
              <a:rPr lang="ja-JP" altLang="ja-JP" sz="3600" dirty="0">
                <a:latin typeface="ＭＳ Ｐゴシック" panose="020B0600070205080204" pitchFamily="50" charset="-128"/>
                <a:ea typeface="ＭＳ Ｐゴシック" panose="020B0600070205080204" pitchFamily="50" charset="-128"/>
              </a:rPr>
              <a:t>やっ</a:t>
            </a:r>
            <a:r>
              <a:rPr lang="ja-JP" altLang="en-US" sz="3600" dirty="0">
                <a:latin typeface="ＭＳ Ｐゴシック" panose="020B0600070205080204" pitchFamily="50" charset="-128"/>
                <a:ea typeface="ＭＳ Ｐゴシック" panose="020B0600070205080204" pitchFamily="50" charset="-128"/>
              </a:rPr>
              <a:t>てみる・</a:t>
            </a:r>
            <a:r>
              <a:rPr lang="ja-JP" altLang="ja-JP" sz="3600" dirty="0">
                <a:latin typeface="ＭＳ Ｐゴシック" panose="020B0600070205080204" pitchFamily="50" charset="-128"/>
                <a:ea typeface="ＭＳ Ｐゴシック" panose="020B0600070205080204" pitchFamily="50" charset="-128"/>
              </a:rPr>
              <a:t>楽しむ</a:t>
            </a:r>
            <a:r>
              <a:rPr lang="ja-JP" altLang="en-US" sz="3600" dirty="0">
                <a:latin typeface="ＭＳ Ｐゴシック" panose="020B0600070205080204" pitchFamily="50" charset="-128"/>
                <a:ea typeface="ＭＳ Ｐゴシック" panose="020B0600070205080204" pitchFamily="50" charset="-128"/>
              </a:rPr>
              <a:t>・</a:t>
            </a:r>
            <a:r>
              <a:rPr lang="ja-JP" altLang="ja-JP" sz="3600" dirty="0">
                <a:latin typeface="ＭＳ Ｐゴシック" panose="020B0600070205080204" pitchFamily="50" charset="-128"/>
                <a:ea typeface="ＭＳ Ｐゴシック" panose="020B0600070205080204" pitchFamily="50" charset="-128"/>
              </a:rPr>
              <a:t>決断する</a:t>
            </a:r>
            <a:r>
              <a:rPr lang="ja-JP" altLang="en-US" sz="3600" dirty="0">
                <a:latin typeface="ＭＳ Ｐゴシック" panose="020B0600070205080204" pitchFamily="50" charset="-128"/>
                <a:ea typeface="ＭＳ Ｐゴシック" panose="020B0600070205080204" pitchFamily="50" charset="-128"/>
              </a:rPr>
              <a:t>・</a:t>
            </a:r>
            <a:r>
              <a:rPr lang="en-US" altLang="ja-JP" sz="3600" dirty="0">
                <a:latin typeface="ＭＳ Ｐゴシック" panose="020B0600070205080204" pitchFamily="50" charset="-128"/>
                <a:ea typeface="ＭＳ Ｐゴシック" panose="020B0600070205080204" pitchFamily="50" charset="-128"/>
              </a:rPr>
              <a:t>(</a:t>
            </a:r>
            <a:r>
              <a:rPr lang="ja-JP" altLang="ja-JP" sz="3600" dirty="0">
                <a:latin typeface="ＭＳ Ｐゴシック" panose="020B0600070205080204" pitchFamily="50" charset="-128"/>
                <a:ea typeface="ＭＳ Ｐゴシック" panose="020B0600070205080204" pitchFamily="50" charset="-128"/>
              </a:rPr>
              <a:t>言葉で</a:t>
            </a:r>
            <a:r>
              <a:rPr lang="en-US" altLang="ja-JP" sz="3600" dirty="0">
                <a:latin typeface="ＭＳ Ｐゴシック" panose="020B0600070205080204" pitchFamily="50" charset="-128"/>
                <a:ea typeface="ＭＳ Ｐゴシック" panose="020B0600070205080204" pitchFamily="50" charset="-128"/>
              </a:rPr>
              <a:t>)</a:t>
            </a:r>
            <a:r>
              <a:rPr lang="ja-JP" altLang="ja-JP" sz="3600" dirty="0">
                <a:latin typeface="ＭＳ Ｐゴシック" panose="020B0600070205080204" pitchFamily="50" charset="-128"/>
                <a:ea typeface="ＭＳ Ｐゴシック" panose="020B0600070205080204" pitchFamily="50" charset="-128"/>
              </a:rPr>
              <a:t>表現する</a:t>
            </a:r>
            <a:r>
              <a:rPr lang="ja-JP" altLang="en-US" sz="3600" dirty="0">
                <a:latin typeface="ＭＳ Ｐゴシック" panose="020B0600070205080204" pitchFamily="50" charset="-128"/>
                <a:ea typeface="ＭＳ Ｐゴシック" panose="020B0600070205080204" pitchFamily="50" charset="-128"/>
              </a:rPr>
              <a:t>・</a:t>
            </a:r>
            <a:r>
              <a:rPr lang="ja-JP" altLang="ja-JP" sz="3600" dirty="0">
                <a:latin typeface="ＭＳ Ｐゴシック" panose="020B0600070205080204" pitchFamily="50" charset="-128"/>
                <a:ea typeface="ＭＳ Ｐゴシック" panose="020B0600070205080204" pitchFamily="50" charset="-128"/>
              </a:rPr>
              <a:t>完成させる</a:t>
            </a:r>
            <a:r>
              <a:rPr lang="ja-JP" altLang="en-US" sz="3600" dirty="0">
                <a:latin typeface="ＭＳ Ｐゴシック" panose="020B0600070205080204" pitchFamily="50" charset="-128"/>
                <a:ea typeface="ＭＳ Ｐゴシック" panose="020B0600070205080204" pitchFamily="50" charset="-128"/>
              </a:rPr>
              <a:t>・</a:t>
            </a:r>
            <a:r>
              <a:rPr lang="ja-JP" altLang="ja-JP" sz="3600" dirty="0">
                <a:latin typeface="ＭＳ Ｐゴシック" panose="020B0600070205080204" pitchFamily="50" charset="-128"/>
                <a:ea typeface="ＭＳ Ｐゴシック" panose="020B0600070205080204" pitchFamily="50" charset="-128"/>
              </a:rPr>
              <a:t>率いる</a:t>
            </a:r>
            <a:r>
              <a:rPr lang="ja-JP" altLang="en-US" sz="3600" dirty="0">
                <a:latin typeface="ＭＳ Ｐゴシック" panose="020B0600070205080204" pitchFamily="50" charset="-128"/>
                <a:ea typeface="ＭＳ Ｐゴシック" panose="020B0600070205080204" pitchFamily="50" charset="-128"/>
              </a:rPr>
              <a:t>・</a:t>
            </a:r>
            <a:r>
              <a:rPr lang="ja-JP" altLang="ja-JP" sz="3600" dirty="0">
                <a:latin typeface="ＭＳ Ｐゴシック" panose="020B0600070205080204" pitchFamily="50" charset="-128"/>
                <a:ea typeface="ＭＳ Ｐゴシック" panose="020B0600070205080204" pitchFamily="50" charset="-128"/>
              </a:rPr>
              <a:t>笑う</a:t>
            </a:r>
            <a:r>
              <a:rPr lang="ja-JP" altLang="en-US" sz="3600" dirty="0">
                <a:latin typeface="ＭＳ Ｐゴシック" panose="020B0600070205080204" pitchFamily="50" charset="-128"/>
                <a:ea typeface="ＭＳ Ｐゴシック" panose="020B0600070205080204" pitchFamily="50" charset="-128"/>
              </a:rPr>
              <a:t>・</a:t>
            </a:r>
            <a:r>
              <a:rPr lang="ja-JP" altLang="ja-JP" sz="3600" dirty="0">
                <a:latin typeface="ＭＳ Ｐゴシック" panose="020B0600070205080204" pitchFamily="50" charset="-128"/>
                <a:ea typeface="ＭＳ Ｐゴシック" panose="020B0600070205080204" pitchFamily="50" charset="-128"/>
              </a:rPr>
              <a:t>泣く</a:t>
            </a:r>
            <a:r>
              <a:rPr lang="ja-JP" altLang="en-US" sz="3600" dirty="0">
                <a:latin typeface="ＭＳ Ｐゴシック" panose="020B0600070205080204" pitchFamily="50" charset="-128"/>
                <a:ea typeface="ＭＳ Ｐゴシック" panose="020B0600070205080204" pitchFamily="50" charset="-128"/>
              </a:rPr>
              <a:t>・</a:t>
            </a:r>
            <a:r>
              <a:rPr lang="ja-JP" altLang="ja-JP" sz="3600" dirty="0">
                <a:latin typeface="ＭＳ Ｐゴシック" panose="020B0600070205080204" pitchFamily="50" charset="-128"/>
                <a:ea typeface="ＭＳ Ｐゴシック" panose="020B0600070205080204" pitchFamily="50" charset="-128"/>
              </a:rPr>
              <a:t>怒</a:t>
            </a:r>
            <a:r>
              <a:rPr lang="ja-JP" altLang="en-US" sz="3600" dirty="0">
                <a:latin typeface="ＭＳ Ｐゴシック" panose="020B0600070205080204" pitchFamily="50" charset="-128"/>
                <a:ea typeface="ＭＳ Ｐゴシック" panose="020B0600070205080204" pitchFamily="50" charset="-128"/>
              </a:rPr>
              <a:t>る・</a:t>
            </a:r>
            <a:r>
              <a:rPr lang="ja-JP" altLang="ja-JP" sz="3600" dirty="0">
                <a:latin typeface="ＭＳ Ｐゴシック" panose="020B0600070205080204" pitchFamily="50" charset="-128"/>
                <a:ea typeface="ＭＳ Ｐゴシック" panose="020B0600070205080204" pitchFamily="50" charset="-128"/>
              </a:rPr>
              <a:t>眠る</a:t>
            </a:r>
            <a:r>
              <a:rPr lang="ja-JP" altLang="en-US" sz="3600" dirty="0">
                <a:latin typeface="ＭＳ Ｐゴシック" panose="020B0600070205080204" pitchFamily="50" charset="-128"/>
                <a:ea typeface="ＭＳ Ｐゴシック" panose="020B0600070205080204" pitchFamily="50" charset="-128"/>
              </a:rPr>
              <a:t>・</a:t>
            </a:r>
            <a:r>
              <a:rPr lang="ja-JP" altLang="ja-JP" sz="3600" dirty="0">
                <a:latin typeface="ＭＳ Ｐゴシック" panose="020B0600070205080204" pitchFamily="50" charset="-128"/>
                <a:ea typeface="ＭＳ Ｐゴシック" panose="020B0600070205080204" pitchFamily="50" charset="-128"/>
              </a:rPr>
              <a:t>危機管理する</a:t>
            </a:r>
            <a:r>
              <a:rPr lang="ja-JP" altLang="en-US" sz="3600" dirty="0">
                <a:latin typeface="ＭＳ Ｐゴシック" panose="020B0600070205080204" pitchFamily="50" charset="-128"/>
                <a:ea typeface="ＭＳ Ｐゴシック" panose="020B0600070205080204" pitchFamily="50" charset="-128"/>
              </a:rPr>
              <a:t>・</a:t>
            </a:r>
            <a:r>
              <a:rPr lang="ja-JP" altLang="ja-JP" sz="3600" dirty="0">
                <a:latin typeface="ＭＳ Ｐゴシック" panose="020B0600070205080204" pitchFamily="50" charset="-128"/>
                <a:ea typeface="ＭＳ Ｐゴシック" panose="020B0600070205080204" pitchFamily="50" charset="-128"/>
              </a:rPr>
              <a:t>時間管理する</a:t>
            </a:r>
            <a:r>
              <a:rPr lang="ja-JP" altLang="en-US" sz="3600" dirty="0">
                <a:solidFill>
                  <a:srgbClr val="FF0000"/>
                </a:solidFill>
                <a:latin typeface="ＭＳ Ｐゴシック" panose="020B0600070205080204" pitchFamily="50" charset="-128"/>
                <a:ea typeface="ＭＳ Ｐゴシック" panose="020B0600070205080204" pitchFamily="50" charset="-128"/>
              </a:rPr>
              <a:t>「</a:t>
            </a:r>
            <a:r>
              <a:rPr lang="ja-JP" altLang="ja-JP" sz="3600" dirty="0">
                <a:solidFill>
                  <a:srgbClr val="FF0000"/>
                </a:solidFill>
                <a:latin typeface="ＭＳ Ｐゴシック" panose="020B0600070205080204" pitchFamily="50" charset="-128"/>
                <a:ea typeface="ＭＳ Ｐゴシック" panose="020B0600070205080204" pitchFamily="50" charset="-128"/>
              </a:rPr>
              <a:t>運動する</a:t>
            </a:r>
            <a:r>
              <a:rPr lang="ja-JP" altLang="en-US" sz="3600" dirty="0">
                <a:solidFill>
                  <a:srgbClr val="FF0000"/>
                </a:solidFill>
                <a:latin typeface="ＭＳ Ｐゴシック" panose="020B0600070205080204" pitchFamily="50" charset="-128"/>
                <a:ea typeface="ＭＳ Ｐゴシック" panose="020B0600070205080204" pitchFamily="50" charset="-128"/>
              </a:rPr>
              <a:t>」</a:t>
            </a:r>
            <a:r>
              <a:rPr lang="ja-JP" altLang="en-US" sz="3600" dirty="0">
                <a:latin typeface="ＭＳ Ｐゴシック" panose="020B0600070205080204" pitchFamily="50" charset="-128"/>
                <a:ea typeface="ＭＳ Ｐゴシック" panose="020B0600070205080204" pitchFamily="50" charset="-128"/>
              </a:rPr>
              <a:t>・・・歩く・走る・筋トレ・スクワット</a:t>
            </a:r>
            <a:endParaRPr lang="ja-JP" altLang="ja-JP" sz="3600" dirty="0">
              <a:latin typeface="ＭＳ Ｐゴシック" panose="020B0600070205080204" pitchFamily="50" charset="-128"/>
              <a:ea typeface="ＭＳ Ｐゴシック" panose="020B0600070205080204" pitchFamily="50" charset="-128"/>
            </a:endParaRPr>
          </a:p>
          <a:p>
            <a:pPr algn="l"/>
            <a:endParaRPr lang="ja-JP" altLang="ja-JP" dirty="0"/>
          </a:p>
        </p:txBody>
      </p:sp>
      <p:sp>
        <p:nvSpPr>
          <p:cNvPr id="4" name="スライド番号プレースホルダー 3"/>
          <p:cNvSpPr>
            <a:spLocks noGrp="1"/>
          </p:cNvSpPr>
          <p:nvPr>
            <p:ph type="sldNum" sz="quarter" idx="12"/>
          </p:nvPr>
        </p:nvSpPr>
        <p:spPr/>
        <p:txBody>
          <a:bodyPr/>
          <a:lstStyle/>
          <a:p>
            <a:fld id="{B5C1C9CE-423F-4D6A-9CFD-CE23F6BF8D54}" type="slidenum">
              <a:rPr kumimoji="1" lang="ja-JP" altLang="en-US" smtClean="0"/>
              <a:t>75</a:t>
            </a:fld>
            <a:endParaRPr kumimoji="1" lang="ja-JP" altLang="en-US"/>
          </a:p>
        </p:txBody>
      </p:sp>
      <p:sp>
        <p:nvSpPr>
          <p:cNvPr id="2" name="フッター プレースホルダー 1">
            <a:extLst>
              <a:ext uri="{FF2B5EF4-FFF2-40B4-BE49-F238E27FC236}">
                <a16:creationId xmlns:a16="http://schemas.microsoft.com/office/drawing/2014/main" id="{A1191AEF-E46F-4EEF-D2E5-7EB96E4FC00C}"/>
              </a:ext>
            </a:extLst>
          </p:cNvPr>
          <p:cNvSpPr>
            <a:spLocks noGrp="1"/>
          </p:cNvSpPr>
          <p:nvPr>
            <p:ph type="ftr" sz="quarter" idx="11"/>
          </p:nvPr>
        </p:nvSpPr>
        <p:spPr/>
        <p:txBody>
          <a:bodyPr/>
          <a:lstStyle/>
          <a:p>
            <a:r>
              <a:rPr kumimoji="1" lang="ja-JP" altLang="en-US"/>
              <a:t>心の処方箋（十勝むつみのクリニック）</a:t>
            </a:r>
          </a:p>
        </p:txBody>
      </p:sp>
      <p:sp>
        <p:nvSpPr>
          <p:cNvPr id="5" name="正方形/長方形 4">
            <a:extLst>
              <a:ext uri="{FF2B5EF4-FFF2-40B4-BE49-F238E27FC236}">
                <a16:creationId xmlns:a16="http://schemas.microsoft.com/office/drawing/2014/main" id="{3DA29AD3-A6C8-4F15-6274-593671921946}"/>
              </a:ext>
            </a:extLst>
          </p:cNvPr>
          <p:cNvSpPr/>
          <p:nvPr/>
        </p:nvSpPr>
        <p:spPr>
          <a:xfrm>
            <a:off x="5107426" y="2749645"/>
            <a:ext cx="1550504" cy="8249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b="1" dirty="0">
                <a:solidFill>
                  <a:srgbClr val="FF0000"/>
                </a:solidFill>
                <a:effectLst>
                  <a:outerShdw blurRad="38100" dist="38100" dir="2700000" algn="tl">
                    <a:srgbClr val="000000">
                      <a:alpha val="43137"/>
                    </a:srgbClr>
                  </a:outerShdw>
                </a:effectLst>
              </a:rPr>
              <a:t>出力</a:t>
            </a:r>
          </a:p>
        </p:txBody>
      </p:sp>
    </p:spTree>
    <p:extLst>
      <p:ext uri="{BB962C8B-B14F-4D97-AF65-F5344CB8AC3E}">
        <p14:creationId xmlns:p14="http://schemas.microsoft.com/office/powerpoint/2010/main" val="30419902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52699" y="305936"/>
            <a:ext cx="11748407" cy="755422"/>
          </a:xfrm>
        </p:spPr>
        <p:txBody>
          <a:bodyPr>
            <a:normAutofit fontScale="90000"/>
          </a:bodyPr>
          <a:lstStyle/>
          <a:p>
            <a:r>
              <a:rPr kumimoji="1" lang="ja-JP" altLang="en-US" sz="5400" dirty="0">
                <a:latin typeface="ＭＳ Ｐゴシック" panose="020B0600070205080204" pitchFamily="50" charset="-128"/>
                <a:ea typeface="ＭＳ Ｐゴシック" panose="020B0600070205080204" pitchFamily="50" charset="-128"/>
              </a:rPr>
              <a:t>発達性トラウマの負の思い込み</a:t>
            </a:r>
          </a:p>
        </p:txBody>
      </p:sp>
      <p:sp>
        <p:nvSpPr>
          <p:cNvPr id="3" name="サブタイトル 2"/>
          <p:cNvSpPr>
            <a:spLocks noGrp="1"/>
          </p:cNvSpPr>
          <p:nvPr>
            <p:ph type="subTitle" idx="1"/>
          </p:nvPr>
        </p:nvSpPr>
        <p:spPr>
          <a:xfrm>
            <a:off x="1175657" y="1453243"/>
            <a:ext cx="10058400" cy="5119007"/>
          </a:xfrm>
        </p:spPr>
        <p:txBody>
          <a:bodyPr>
            <a:noAutofit/>
          </a:bodyPr>
          <a:lstStyle/>
          <a:p>
            <a:pPr marL="342900" lvl="0" indent="-342900" algn="l">
              <a:buFont typeface="Arial" panose="020B0604020202020204" pitchFamily="34" charset="0"/>
              <a:buChar char="•"/>
            </a:pPr>
            <a:r>
              <a:rPr lang="ja-JP" altLang="ja-JP" sz="3600" dirty="0">
                <a:solidFill>
                  <a:srgbClr val="FF0000"/>
                </a:solidFill>
                <a:latin typeface="ＭＳ Ｐゴシック" panose="020B0600070205080204" pitchFamily="50" charset="-128"/>
                <a:ea typeface="ＭＳ Ｐゴシック" panose="020B0600070205080204" pitchFamily="50" charset="-128"/>
              </a:rPr>
              <a:t>私は</a:t>
            </a:r>
            <a:r>
              <a:rPr lang="ja-JP" altLang="en-US" sz="3600" dirty="0">
                <a:solidFill>
                  <a:srgbClr val="FF0000"/>
                </a:solidFill>
                <a:latin typeface="ＭＳ Ｐゴシック" panose="020B0600070205080204" pitchFamily="50" charset="-128"/>
                <a:ea typeface="ＭＳ Ｐゴシック" panose="020B0600070205080204" pitchFamily="50" charset="-128"/>
              </a:rPr>
              <a:t>、</a:t>
            </a:r>
            <a:r>
              <a:rPr lang="ja-JP" altLang="ja-JP" sz="3600" dirty="0">
                <a:solidFill>
                  <a:srgbClr val="FF0000"/>
                </a:solidFill>
                <a:latin typeface="ＭＳ Ｐゴシック" panose="020B0600070205080204" pitchFamily="50" charset="-128"/>
                <a:ea typeface="ＭＳ Ｐゴシック" panose="020B0600070205080204" pitchFamily="50" charset="-128"/>
              </a:rPr>
              <a:t>現実に存在してはならない</a:t>
            </a:r>
            <a:r>
              <a:rPr lang="ja-JP" altLang="en-US" sz="3600" dirty="0">
                <a:solidFill>
                  <a:srgbClr val="FF0000"/>
                </a:solidFill>
                <a:latin typeface="ＭＳ Ｐゴシック" panose="020B0600070205080204" pitchFamily="50" charset="-128"/>
                <a:ea typeface="ＭＳ Ｐゴシック" panose="020B0600070205080204" pitchFamily="50" charset="-128"/>
              </a:rPr>
              <a:t>、私は</a:t>
            </a:r>
            <a:r>
              <a:rPr lang="ja-JP" altLang="ja-JP" sz="3600" dirty="0">
                <a:solidFill>
                  <a:srgbClr val="FF0000"/>
                </a:solidFill>
                <a:latin typeface="ＭＳ Ｐゴシック" panose="020B0600070205080204" pitchFamily="50" charset="-128"/>
                <a:ea typeface="ＭＳ Ｐゴシック" panose="020B0600070205080204" pitchFamily="50" charset="-128"/>
              </a:rPr>
              <a:t>恥だ</a:t>
            </a:r>
          </a:p>
          <a:p>
            <a:pPr marL="342900" lvl="0" indent="-342900" algn="l">
              <a:buFont typeface="Arial" panose="020B0604020202020204" pitchFamily="34" charset="0"/>
              <a:buChar char="•"/>
            </a:pPr>
            <a:r>
              <a:rPr lang="ja-JP" altLang="ja-JP" sz="3600" dirty="0">
                <a:latin typeface="ＭＳ Ｐゴシック" panose="020B0600070205080204" pitchFamily="50" charset="-128"/>
                <a:ea typeface="ＭＳ Ｐゴシック" panose="020B0600070205080204" pitchFamily="50" charset="-128"/>
              </a:rPr>
              <a:t>私がすることは</a:t>
            </a:r>
            <a:r>
              <a:rPr lang="ja-JP" altLang="en-US" sz="3600" dirty="0">
                <a:latin typeface="ＭＳ Ｐゴシック" panose="020B0600070205080204" pitchFamily="50" charset="-128"/>
                <a:ea typeface="ＭＳ Ｐゴシック" panose="020B0600070205080204" pitchFamily="50" charset="-128"/>
              </a:rPr>
              <a:t>、</a:t>
            </a:r>
            <a:r>
              <a:rPr lang="ja-JP" altLang="ja-JP" sz="3600" dirty="0">
                <a:latin typeface="ＭＳ Ｐゴシック" panose="020B0600070205080204" pitchFamily="50" charset="-128"/>
                <a:ea typeface="ＭＳ Ｐゴシック" panose="020B0600070205080204" pitchFamily="50" charset="-128"/>
              </a:rPr>
              <a:t>すべてを不幸にする</a:t>
            </a:r>
            <a:endParaRPr lang="en-US" altLang="ja-JP" sz="3600" dirty="0">
              <a:latin typeface="ＭＳ Ｐゴシック" panose="020B0600070205080204" pitchFamily="50" charset="-128"/>
              <a:ea typeface="ＭＳ Ｐゴシック" panose="020B0600070205080204" pitchFamily="50" charset="-128"/>
            </a:endParaRPr>
          </a:p>
          <a:p>
            <a:pPr marL="342900" lvl="0" indent="-342900" algn="l">
              <a:buFont typeface="Arial" panose="020B0604020202020204" pitchFamily="34" charset="0"/>
              <a:buChar char="•"/>
            </a:pPr>
            <a:r>
              <a:rPr lang="ja-JP" altLang="en-US" sz="3600" dirty="0">
                <a:solidFill>
                  <a:srgbClr val="0000CC"/>
                </a:solidFill>
                <a:latin typeface="ＭＳ Ｐゴシック" panose="020B0600070205080204" pitchFamily="50" charset="-128"/>
                <a:ea typeface="ＭＳ Ｐゴシック" panose="020B0600070205080204" pitchFamily="50" charset="-128"/>
              </a:rPr>
              <a:t>私の</a:t>
            </a:r>
            <a:r>
              <a:rPr lang="ja-JP" altLang="ja-JP" sz="3600" dirty="0">
                <a:solidFill>
                  <a:srgbClr val="0000CC"/>
                </a:solidFill>
                <a:latin typeface="ＭＳ Ｐゴシック" panose="020B0600070205080204" pitchFamily="50" charset="-128"/>
                <a:ea typeface="ＭＳ Ｐゴシック" panose="020B0600070205080204" pitchFamily="50" charset="-128"/>
              </a:rPr>
              <a:t>存在</a:t>
            </a:r>
            <a:r>
              <a:rPr lang="ja-JP" altLang="en-US" sz="3600" dirty="0">
                <a:solidFill>
                  <a:srgbClr val="0000CC"/>
                </a:solidFill>
                <a:latin typeface="ＭＳ Ｐゴシック" panose="020B0600070205080204" pitchFamily="50" charset="-128"/>
                <a:ea typeface="ＭＳ Ｐゴシック" panose="020B0600070205080204" pitchFamily="50" charset="-128"/>
              </a:rPr>
              <a:t>は、</a:t>
            </a:r>
            <a:r>
              <a:rPr lang="ja-JP" altLang="ja-JP" sz="3600" dirty="0">
                <a:solidFill>
                  <a:srgbClr val="0000CC"/>
                </a:solidFill>
                <a:latin typeface="ＭＳ Ｐゴシック" panose="020B0600070205080204" pitchFamily="50" charset="-128"/>
                <a:ea typeface="ＭＳ Ｐゴシック" panose="020B0600070205080204" pitchFamily="50" charset="-128"/>
              </a:rPr>
              <a:t>迷惑で罪悪だ</a:t>
            </a:r>
            <a:r>
              <a:rPr lang="ja-JP" altLang="en-US" sz="3600" dirty="0">
                <a:solidFill>
                  <a:srgbClr val="0000CC"/>
                </a:solidFill>
                <a:latin typeface="ＭＳ Ｐゴシック" panose="020B0600070205080204" pitchFamily="50" charset="-128"/>
                <a:ea typeface="ＭＳ Ｐゴシック" panose="020B0600070205080204" pitchFamily="50" charset="-128"/>
              </a:rPr>
              <a:t>　必要とされない</a:t>
            </a:r>
            <a:endParaRPr lang="ja-JP" altLang="ja-JP" sz="3600" dirty="0">
              <a:solidFill>
                <a:srgbClr val="0000CC"/>
              </a:solidFill>
              <a:latin typeface="ＭＳ Ｐゴシック" panose="020B0600070205080204" pitchFamily="50" charset="-128"/>
              <a:ea typeface="ＭＳ Ｐゴシック" panose="020B0600070205080204" pitchFamily="50" charset="-128"/>
            </a:endParaRPr>
          </a:p>
          <a:p>
            <a:pPr marL="342900" lvl="0" indent="-342900" algn="l">
              <a:buFont typeface="Arial" panose="020B0604020202020204" pitchFamily="34" charset="0"/>
              <a:buChar char="•"/>
            </a:pPr>
            <a:r>
              <a:rPr lang="ja-JP" altLang="ja-JP" sz="3600" dirty="0">
                <a:latin typeface="ＭＳ Ｐゴシック" panose="020B0600070205080204" pitchFamily="50" charset="-128"/>
                <a:ea typeface="ＭＳ Ｐゴシック" panose="020B0600070205080204" pitchFamily="50" charset="-128"/>
              </a:rPr>
              <a:t>私のことを</a:t>
            </a:r>
            <a:r>
              <a:rPr lang="ja-JP" altLang="en-US" sz="3600" dirty="0">
                <a:latin typeface="ＭＳ Ｐゴシック" panose="020B0600070205080204" pitchFamily="50" charset="-128"/>
                <a:ea typeface="ＭＳ Ｐゴシック" panose="020B0600070205080204" pitchFamily="50" charset="-128"/>
              </a:rPr>
              <a:t>、誰も</a:t>
            </a:r>
            <a:r>
              <a:rPr lang="ja-JP" altLang="ja-JP" sz="3600" dirty="0">
                <a:latin typeface="ＭＳ Ｐゴシック" panose="020B0600070205080204" pitchFamily="50" charset="-128"/>
                <a:ea typeface="ＭＳ Ｐゴシック" panose="020B0600070205080204" pitchFamily="50" charset="-128"/>
              </a:rPr>
              <a:t>対等な人間だとは思わない</a:t>
            </a:r>
          </a:p>
          <a:p>
            <a:pPr marL="342900" lvl="0" indent="-342900" algn="l">
              <a:buFont typeface="Arial" panose="020B0604020202020204" pitchFamily="34" charset="0"/>
              <a:buChar char="•"/>
            </a:pPr>
            <a:r>
              <a:rPr lang="ja-JP" altLang="ja-JP" sz="3600" dirty="0">
                <a:solidFill>
                  <a:srgbClr val="7030A0"/>
                </a:solidFill>
                <a:latin typeface="ＭＳ Ｐゴシック" panose="020B0600070205080204" pitchFamily="50" charset="-128"/>
                <a:ea typeface="ＭＳ Ｐゴシック" panose="020B0600070205080204" pitchFamily="50" charset="-128"/>
              </a:rPr>
              <a:t>私のために</a:t>
            </a:r>
            <a:r>
              <a:rPr lang="ja-JP" altLang="en-US" sz="3600" dirty="0">
                <a:solidFill>
                  <a:srgbClr val="7030A0"/>
                </a:solidFill>
                <a:latin typeface="ＭＳ Ｐゴシック" panose="020B0600070205080204" pitchFamily="50" charset="-128"/>
                <a:ea typeface="ＭＳ Ｐゴシック" panose="020B0600070205080204" pitchFamily="50" charset="-128"/>
              </a:rPr>
              <a:t>、</a:t>
            </a:r>
            <a:r>
              <a:rPr lang="ja-JP" altLang="ja-JP" sz="3600" dirty="0">
                <a:solidFill>
                  <a:srgbClr val="7030A0"/>
                </a:solidFill>
                <a:latin typeface="ＭＳ Ｐゴシック" panose="020B0600070205080204" pitchFamily="50" charset="-128"/>
                <a:ea typeface="ＭＳ Ｐゴシック" panose="020B0600070205080204" pitchFamily="50" charset="-128"/>
              </a:rPr>
              <a:t>楽しむことは罪である</a:t>
            </a:r>
            <a:r>
              <a:rPr lang="ja-JP" altLang="en-US" sz="3600" dirty="0">
                <a:solidFill>
                  <a:srgbClr val="7030A0"/>
                </a:solidFill>
                <a:latin typeface="ＭＳ Ｐゴシック" panose="020B0600070205080204" pitchFamily="50" charset="-128"/>
                <a:ea typeface="ＭＳ Ｐゴシック" panose="020B0600070205080204" pitchFamily="50" charset="-128"/>
              </a:rPr>
              <a:t>　満たされない</a:t>
            </a:r>
            <a:endParaRPr lang="ja-JP" altLang="ja-JP" sz="3600" dirty="0">
              <a:solidFill>
                <a:srgbClr val="7030A0"/>
              </a:solidFill>
              <a:latin typeface="ＭＳ Ｐゴシック" panose="020B0600070205080204" pitchFamily="50" charset="-128"/>
              <a:ea typeface="ＭＳ Ｐゴシック" panose="020B0600070205080204" pitchFamily="50" charset="-128"/>
            </a:endParaRPr>
          </a:p>
          <a:p>
            <a:pPr marL="342900" lvl="0" indent="-342900" algn="l">
              <a:buFont typeface="Arial" panose="020B0604020202020204" pitchFamily="34" charset="0"/>
              <a:buChar char="•"/>
            </a:pPr>
            <a:r>
              <a:rPr lang="ja-JP" altLang="ja-JP" sz="3600" dirty="0">
                <a:latin typeface="ＭＳ Ｐゴシック" panose="020B0600070205080204" pitchFamily="50" charset="-128"/>
                <a:ea typeface="ＭＳ Ｐゴシック" panose="020B0600070205080204" pitchFamily="50" charset="-128"/>
              </a:rPr>
              <a:t>私</a:t>
            </a:r>
            <a:r>
              <a:rPr lang="ja-JP" altLang="en-US" sz="3600" dirty="0">
                <a:latin typeface="ＭＳ Ｐゴシック" panose="020B0600070205080204" pitchFamily="50" charset="-128"/>
                <a:ea typeface="ＭＳ Ｐゴシック" panose="020B0600070205080204" pitchFamily="50" charset="-128"/>
              </a:rPr>
              <a:t>の</a:t>
            </a:r>
            <a:r>
              <a:rPr lang="ja-JP" altLang="ja-JP" sz="3600" dirty="0">
                <a:latin typeface="ＭＳ Ｐゴシック" panose="020B0600070205080204" pitchFamily="50" charset="-128"/>
                <a:ea typeface="ＭＳ Ｐゴシック" panose="020B0600070205080204" pitchFamily="50" charset="-128"/>
              </a:rPr>
              <a:t>主体的</a:t>
            </a:r>
            <a:r>
              <a:rPr lang="ja-JP" altLang="en-US" sz="3600" dirty="0">
                <a:latin typeface="ＭＳ Ｐゴシック" panose="020B0600070205080204" pitchFamily="50" charset="-128"/>
                <a:ea typeface="ＭＳ Ｐゴシック" panose="020B0600070205080204" pitchFamily="50" charset="-128"/>
              </a:rPr>
              <a:t>な言動は、</a:t>
            </a:r>
            <a:r>
              <a:rPr lang="ja-JP" altLang="ja-JP" sz="3600" dirty="0">
                <a:latin typeface="ＭＳ Ｐゴシック" panose="020B0600070205080204" pitchFamily="50" charset="-128"/>
                <a:ea typeface="ＭＳ Ｐゴシック" panose="020B0600070205080204" pitchFamily="50" charset="-128"/>
              </a:rPr>
              <a:t>すべて禁止されている</a:t>
            </a:r>
            <a:endParaRPr lang="en-US" altLang="ja-JP" sz="3600" dirty="0">
              <a:latin typeface="ＭＳ Ｐゴシック" panose="020B0600070205080204" pitchFamily="50" charset="-128"/>
              <a:ea typeface="ＭＳ Ｐゴシック" panose="020B0600070205080204" pitchFamily="50" charset="-128"/>
            </a:endParaRPr>
          </a:p>
          <a:p>
            <a:pPr marL="342900" indent="-342900" algn="l">
              <a:buFont typeface="Arial" panose="020B0604020202020204" pitchFamily="34" charset="0"/>
              <a:buChar char="•"/>
            </a:pPr>
            <a:r>
              <a:rPr lang="ja-JP" altLang="ja-JP" sz="3600" dirty="0">
                <a:solidFill>
                  <a:srgbClr val="00B050"/>
                </a:solidFill>
                <a:latin typeface="ＭＳ Ｐゴシック" panose="020B0600070205080204" pitchFamily="50" charset="-128"/>
                <a:ea typeface="ＭＳ Ｐゴシック" panose="020B0600070205080204" pitchFamily="50" charset="-128"/>
              </a:rPr>
              <a:t>私は</a:t>
            </a:r>
            <a:r>
              <a:rPr lang="ja-JP" altLang="en-US" sz="3600" dirty="0">
                <a:solidFill>
                  <a:srgbClr val="00B050"/>
                </a:solidFill>
                <a:latin typeface="ＭＳ Ｐゴシック" panose="020B0600070205080204" pitchFamily="50" charset="-128"/>
                <a:ea typeface="ＭＳ Ｐゴシック" panose="020B0600070205080204" pitchFamily="50" charset="-128"/>
              </a:rPr>
              <a:t>、</a:t>
            </a:r>
            <a:r>
              <a:rPr lang="ja-JP" altLang="ja-JP" sz="3600" dirty="0">
                <a:solidFill>
                  <a:srgbClr val="00B050"/>
                </a:solidFill>
                <a:latin typeface="ＭＳ Ｐゴシック" panose="020B0600070205080204" pitchFamily="50" charset="-128"/>
                <a:ea typeface="ＭＳ Ｐゴシック" panose="020B0600070205080204" pitchFamily="50" charset="-128"/>
              </a:rPr>
              <a:t>いい人でなければ許されない</a:t>
            </a:r>
            <a:endParaRPr lang="en-US" altLang="ja-JP" sz="3600" dirty="0">
              <a:solidFill>
                <a:srgbClr val="00B050"/>
              </a:solidFill>
              <a:latin typeface="ＭＳ Ｐゴシック" panose="020B0600070205080204" pitchFamily="50" charset="-128"/>
              <a:ea typeface="ＭＳ Ｐゴシック" panose="020B0600070205080204" pitchFamily="50" charset="-128"/>
            </a:endParaRPr>
          </a:p>
          <a:p>
            <a:pPr marL="342900" lvl="0" indent="-342900" algn="l">
              <a:buFont typeface="Arial" panose="020B0604020202020204" pitchFamily="34" charset="0"/>
              <a:buChar char="•"/>
            </a:pPr>
            <a:r>
              <a:rPr lang="ja-JP" altLang="ja-JP" sz="3600" dirty="0">
                <a:latin typeface="ＭＳ Ｐゴシック" panose="020B0600070205080204" pitchFamily="50" charset="-128"/>
                <a:ea typeface="ＭＳ Ｐゴシック" panose="020B0600070205080204" pitchFamily="50" charset="-128"/>
              </a:rPr>
              <a:t>私</a:t>
            </a:r>
            <a:r>
              <a:rPr lang="ja-JP" altLang="en-US" sz="3600" dirty="0">
                <a:latin typeface="ＭＳ Ｐゴシック" panose="020B0600070205080204" pitchFamily="50" charset="-128"/>
                <a:ea typeface="ＭＳ Ｐゴシック" panose="020B0600070205080204" pitchFamily="50" charset="-128"/>
              </a:rPr>
              <a:t>は、</a:t>
            </a:r>
            <a:r>
              <a:rPr lang="ja-JP" altLang="ja-JP" sz="3600" dirty="0">
                <a:latin typeface="ＭＳ Ｐゴシック" panose="020B0600070205080204" pitchFamily="50" charset="-128"/>
                <a:ea typeface="ＭＳ Ｐゴシック" panose="020B0600070205080204" pitchFamily="50" charset="-128"/>
              </a:rPr>
              <a:t>絶対に</a:t>
            </a:r>
            <a:r>
              <a:rPr lang="ja-JP" altLang="en-US" sz="3600" dirty="0">
                <a:latin typeface="ＭＳ Ｐゴシック" panose="020B0600070205080204" pitchFamily="50" charset="-128"/>
                <a:ea typeface="ＭＳ Ｐゴシック" panose="020B0600070205080204" pitchFamily="50" charset="-128"/>
              </a:rPr>
              <a:t>人に</a:t>
            </a:r>
            <a:r>
              <a:rPr lang="ja-JP" altLang="ja-JP" sz="3600" dirty="0">
                <a:latin typeface="ＭＳ Ｐゴシック" panose="020B0600070205080204" pitchFamily="50" charset="-128"/>
                <a:ea typeface="ＭＳ Ｐゴシック" panose="020B0600070205080204" pitchFamily="50" charset="-128"/>
              </a:rPr>
              <a:t>助けて</a:t>
            </a:r>
            <a:r>
              <a:rPr lang="ja-JP" altLang="en-US" sz="3600" dirty="0">
                <a:latin typeface="ＭＳ Ｐゴシック" panose="020B0600070205080204" pitchFamily="50" charset="-128"/>
                <a:ea typeface="ＭＳ Ｐゴシック" panose="020B0600070205080204" pitchFamily="50" charset="-128"/>
              </a:rPr>
              <a:t>もらえ</a:t>
            </a:r>
            <a:r>
              <a:rPr lang="ja-JP" altLang="ja-JP" sz="3600" dirty="0">
                <a:latin typeface="ＭＳ Ｐゴシック" panose="020B0600070205080204" pitchFamily="50" charset="-128"/>
                <a:ea typeface="ＭＳ Ｐゴシック" panose="020B0600070205080204" pitchFamily="50" charset="-128"/>
              </a:rPr>
              <a:t>ない</a:t>
            </a:r>
          </a:p>
          <a:p>
            <a:pPr marL="342900" indent="-342900" algn="l">
              <a:buFont typeface="Arial" panose="020B0604020202020204" pitchFamily="34" charset="0"/>
              <a:buChar char="•"/>
            </a:pPr>
            <a:endParaRPr lang="ja-JP" altLang="ja-JP" sz="3600" dirty="0">
              <a:latin typeface="ＭＳ Ｐゴシック" panose="020B0600070205080204" pitchFamily="50" charset="-128"/>
              <a:ea typeface="ＭＳ Ｐゴシック" panose="020B0600070205080204" pitchFamily="50" charset="-128"/>
            </a:endParaRPr>
          </a:p>
          <a:p>
            <a:pPr marL="342900" lvl="0" indent="-342900" algn="l">
              <a:buFont typeface="Arial" panose="020B0604020202020204" pitchFamily="34" charset="0"/>
              <a:buChar char="•"/>
            </a:pPr>
            <a:endParaRPr lang="en-US" altLang="ja-JP" sz="3600" dirty="0">
              <a:latin typeface="ＭＳ Ｐゴシック" panose="020B0600070205080204" pitchFamily="50" charset="-128"/>
              <a:ea typeface="ＭＳ Ｐゴシック" panose="020B0600070205080204" pitchFamily="50" charset="-128"/>
            </a:endParaRPr>
          </a:p>
          <a:p>
            <a:pPr marL="342900" lvl="0" indent="-342900" algn="l">
              <a:buFont typeface="Arial" panose="020B0604020202020204" pitchFamily="34" charset="0"/>
              <a:buChar char="•"/>
            </a:pPr>
            <a:endParaRPr lang="ja-JP" altLang="ja-JP" sz="36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2"/>
          </p:nvPr>
        </p:nvSpPr>
        <p:spPr/>
        <p:txBody>
          <a:bodyPr/>
          <a:lstStyle/>
          <a:p>
            <a:fld id="{58E70909-AA54-413C-B4A4-65B2E83BDFAE}" type="slidenum">
              <a:rPr kumimoji="1" lang="ja-JP" altLang="en-US" smtClean="0"/>
              <a:t>76</a:t>
            </a:fld>
            <a:endParaRPr kumimoji="1" lang="ja-JP" altLang="en-US"/>
          </a:p>
        </p:txBody>
      </p:sp>
      <p:sp>
        <p:nvSpPr>
          <p:cNvPr id="5" name="日付プレースホルダー 4">
            <a:extLst>
              <a:ext uri="{FF2B5EF4-FFF2-40B4-BE49-F238E27FC236}">
                <a16:creationId xmlns:a16="http://schemas.microsoft.com/office/drawing/2014/main" id="{91B6664D-6707-E0A6-76F2-F36A2736E5D9}"/>
              </a:ext>
            </a:extLst>
          </p:cNvPr>
          <p:cNvSpPr>
            <a:spLocks noGrp="1"/>
          </p:cNvSpPr>
          <p:nvPr>
            <p:ph type="dt" sz="half" idx="10"/>
          </p:nvPr>
        </p:nvSpPr>
        <p:spPr/>
        <p:txBody>
          <a:bodyPr/>
          <a:lstStyle/>
          <a:p>
            <a:r>
              <a:rPr kumimoji="1" lang="en-US" altLang="ja-JP"/>
              <a:t>2022/12/5</a:t>
            </a:r>
            <a:r>
              <a:rPr kumimoji="1" lang="ja-JP" altLang="en-US"/>
              <a:t>十勝むつみのクリニック</a:t>
            </a:r>
          </a:p>
        </p:txBody>
      </p:sp>
    </p:spTree>
    <p:extLst>
      <p:ext uri="{BB962C8B-B14F-4D97-AF65-F5344CB8AC3E}">
        <p14:creationId xmlns:p14="http://schemas.microsoft.com/office/powerpoint/2010/main" val="154901326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95984" y="589661"/>
            <a:ext cx="10706656" cy="769120"/>
          </a:xfrm>
        </p:spPr>
        <p:txBody>
          <a:bodyPr>
            <a:noAutofit/>
          </a:bodyPr>
          <a:lstStyle/>
          <a:p>
            <a:r>
              <a:rPr lang="ja-JP" altLang="en-US" sz="4000" dirty="0">
                <a:latin typeface="ＭＳ Ｐゴシック" panose="020B0600070205080204" pitchFamily="50" charset="-128"/>
                <a:ea typeface="ＭＳ Ｐゴシック" panose="020B0600070205080204" pitchFamily="50" charset="-128"/>
              </a:rPr>
              <a:t>人生でストレスを抱え込まない三大要素</a:t>
            </a:r>
            <a:endParaRPr kumimoji="1" lang="ja-JP" altLang="en-US" sz="4000" dirty="0"/>
          </a:p>
        </p:txBody>
      </p:sp>
      <p:sp>
        <p:nvSpPr>
          <p:cNvPr id="4" name="サブタイトル 2"/>
          <p:cNvSpPr txBox="1">
            <a:spLocks/>
          </p:cNvSpPr>
          <p:nvPr/>
        </p:nvSpPr>
        <p:spPr>
          <a:xfrm>
            <a:off x="2914119" y="1820253"/>
            <a:ext cx="7785218" cy="475146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3600" dirty="0">
                <a:solidFill>
                  <a:srgbClr val="FF0000"/>
                </a:solidFill>
                <a:latin typeface="ＭＳ Ｐゴシック" panose="020B0600070205080204" pitchFamily="50" charset="-128"/>
                <a:ea typeface="ＭＳ Ｐゴシック" panose="020B0600070205080204" pitchFamily="50" charset="-128"/>
              </a:rPr>
              <a:t>１．「あなたがまず心地よいか」</a:t>
            </a:r>
            <a:endParaRPr lang="en-US" altLang="ja-JP" sz="3600" dirty="0">
              <a:solidFill>
                <a:srgbClr val="FF0000"/>
              </a:solidFill>
              <a:latin typeface="ＭＳ Ｐゴシック" panose="020B0600070205080204" pitchFamily="50" charset="-128"/>
              <a:ea typeface="ＭＳ Ｐゴシック" panose="020B0600070205080204" pitchFamily="50" charset="-128"/>
            </a:endParaRPr>
          </a:p>
          <a:p>
            <a:pPr algn="l"/>
            <a:r>
              <a:rPr lang="ja-JP" altLang="en-US" sz="3600" dirty="0">
                <a:solidFill>
                  <a:srgbClr val="FF0000"/>
                </a:solidFill>
                <a:latin typeface="ＭＳ Ｐゴシック" panose="020B0600070205080204" pitchFamily="50" charset="-128"/>
                <a:ea typeface="ＭＳ Ｐゴシック" panose="020B0600070205080204" pitchFamily="50" charset="-128"/>
              </a:rPr>
              <a:t>２．「けっして無理してないか」</a:t>
            </a:r>
            <a:endParaRPr lang="en-US" altLang="ja-JP" sz="3600" dirty="0">
              <a:solidFill>
                <a:srgbClr val="FF0000"/>
              </a:solidFill>
              <a:latin typeface="ＭＳ Ｐゴシック" panose="020B0600070205080204" pitchFamily="50" charset="-128"/>
              <a:ea typeface="ＭＳ Ｐゴシック" panose="020B0600070205080204" pitchFamily="50" charset="-128"/>
            </a:endParaRPr>
          </a:p>
          <a:p>
            <a:pPr algn="l"/>
            <a:r>
              <a:rPr lang="ja-JP" altLang="en-US" sz="3600" dirty="0">
                <a:solidFill>
                  <a:srgbClr val="FF0000"/>
                </a:solidFill>
                <a:latin typeface="ＭＳ Ｐゴシック" panose="020B0600070205080204" pitchFamily="50" charset="-128"/>
                <a:ea typeface="ＭＳ Ｐゴシック" panose="020B0600070205080204" pitchFamily="50" charset="-128"/>
              </a:rPr>
              <a:t>３．「自分を一番大切にしているか」</a:t>
            </a:r>
            <a:endParaRPr lang="en-US" altLang="ja-JP" sz="3600" dirty="0">
              <a:solidFill>
                <a:srgbClr val="FF0000"/>
              </a:solidFill>
              <a:latin typeface="ＭＳ Ｐゴシック" panose="020B0600070205080204" pitchFamily="50" charset="-128"/>
              <a:ea typeface="ＭＳ Ｐゴシック" panose="020B0600070205080204" pitchFamily="50" charset="-128"/>
            </a:endParaRPr>
          </a:p>
          <a:p>
            <a:pPr algn="l"/>
            <a:endParaRPr lang="en-US" altLang="ja-JP" sz="3600" dirty="0">
              <a:latin typeface="ＭＳ Ｐゴシック" panose="020B0600070205080204" pitchFamily="50" charset="-128"/>
              <a:ea typeface="ＭＳ Ｐゴシック" panose="020B0600070205080204" pitchFamily="50" charset="-128"/>
            </a:endParaRPr>
          </a:p>
          <a:p>
            <a:pPr algn="l"/>
            <a:r>
              <a:rPr lang="ja-JP" altLang="en-US" sz="3600" dirty="0">
                <a:solidFill>
                  <a:srgbClr val="0000CC"/>
                </a:solidFill>
                <a:latin typeface="ＭＳ Ｐゴシック" panose="020B0600070205080204" pitchFamily="50" charset="-128"/>
                <a:ea typeface="ＭＳ Ｐゴシック" panose="020B0600070205080204" pitchFamily="50" charset="-128"/>
              </a:rPr>
              <a:t>人生でストレスを抱え込まない</a:t>
            </a:r>
            <a:endParaRPr lang="en-US" altLang="ja-JP" sz="3600" dirty="0">
              <a:solidFill>
                <a:srgbClr val="0000CC"/>
              </a:solidFill>
              <a:latin typeface="ＭＳ Ｐゴシック" panose="020B0600070205080204" pitchFamily="50" charset="-128"/>
              <a:ea typeface="ＭＳ Ｐゴシック" panose="020B0600070205080204" pitchFamily="50" charset="-128"/>
            </a:endParaRPr>
          </a:p>
          <a:p>
            <a:pPr algn="l"/>
            <a:r>
              <a:rPr lang="ja-JP" altLang="en-US" sz="3600" dirty="0">
                <a:solidFill>
                  <a:srgbClr val="0000CC"/>
                </a:solidFill>
                <a:latin typeface="ＭＳ Ｐゴシック" panose="020B0600070205080204" pitchFamily="50" charset="-128"/>
                <a:ea typeface="ＭＳ Ｐゴシック" panose="020B0600070205080204" pitchFamily="50" charset="-128"/>
              </a:rPr>
              <a:t>絶対必要な三大要素</a:t>
            </a:r>
            <a:endParaRPr lang="en-US" altLang="ja-JP" sz="3600" dirty="0">
              <a:solidFill>
                <a:srgbClr val="0000CC"/>
              </a:solidFill>
              <a:latin typeface="ＭＳ Ｐゴシック" panose="020B0600070205080204" pitchFamily="50" charset="-128"/>
              <a:ea typeface="ＭＳ Ｐゴシック" panose="020B0600070205080204" pitchFamily="50" charset="-128"/>
            </a:endParaRPr>
          </a:p>
          <a:p>
            <a:pPr algn="l"/>
            <a:r>
              <a:rPr lang="ja-JP" altLang="en-US" sz="1800" dirty="0">
                <a:solidFill>
                  <a:srgbClr val="0000CC"/>
                </a:solidFill>
                <a:latin typeface="ＭＳ Ｐゴシック" panose="020B0600070205080204" pitchFamily="50" charset="-128"/>
                <a:ea typeface="ＭＳ Ｐゴシック" panose="020B0600070205080204" pitchFamily="50" charset="-128"/>
              </a:rPr>
              <a:t>　</a:t>
            </a:r>
            <a:endParaRPr lang="en-US" altLang="ja-JP" sz="1800" dirty="0">
              <a:latin typeface="ＭＳ Ｐゴシック" panose="020B0600070205080204" pitchFamily="50" charset="-128"/>
              <a:ea typeface="ＭＳ Ｐゴシック" panose="020B0600070205080204" pitchFamily="50" charset="-128"/>
            </a:endParaRPr>
          </a:p>
          <a:p>
            <a:pPr algn="l"/>
            <a:r>
              <a:rPr lang="ja-JP" altLang="en-US" sz="2800" dirty="0">
                <a:latin typeface="ＭＳ Ｐゴシック" panose="020B0600070205080204" pitchFamily="50" charset="-128"/>
                <a:ea typeface="ＭＳ Ｐゴシック" panose="020B0600070205080204" pitchFamily="50" charset="-128"/>
              </a:rPr>
              <a:t>　　　　　　　　　　　　　　　　　ひろはま　かずとし</a:t>
            </a:r>
          </a:p>
        </p:txBody>
      </p:sp>
      <p:sp>
        <p:nvSpPr>
          <p:cNvPr id="3" name="スライド番号プレースホルダー 2"/>
          <p:cNvSpPr>
            <a:spLocks noGrp="1"/>
          </p:cNvSpPr>
          <p:nvPr>
            <p:ph type="sldNum" sz="quarter" idx="12"/>
          </p:nvPr>
        </p:nvSpPr>
        <p:spPr/>
        <p:txBody>
          <a:bodyPr/>
          <a:lstStyle/>
          <a:p>
            <a:fld id="{58E70909-AA54-413C-B4A4-65B2E83BDFAE}" type="slidenum">
              <a:rPr kumimoji="1" lang="ja-JP" altLang="en-US" smtClean="0"/>
              <a:t>77</a:t>
            </a:fld>
            <a:endParaRPr kumimoji="1" lang="ja-JP" altLang="en-US"/>
          </a:p>
        </p:txBody>
      </p:sp>
      <p:sp>
        <p:nvSpPr>
          <p:cNvPr id="5" name="日付プレースホルダー 4">
            <a:extLst>
              <a:ext uri="{FF2B5EF4-FFF2-40B4-BE49-F238E27FC236}">
                <a16:creationId xmlns:a16="http://schemas.microsoft.com/office/drawing/2014/main" id="{DC6AC370-79F5-468F-C486-60D485B8773B}"/>
              </a:ext>
            </a:extLst>
          </p:cNvPr>
          <p:cNvSpPr>
            <a:spLocks noGrp="1"/>
          </p:cNvSpPr>
          <p:nvPr>
            <p:ph type="dt" sz="half" idx="10"/>
          </p:nvPr>
        </p:nvSpPr>
        <p:spPr/>
        <p:txBody>
          <a:bodyPr/>
          <a:lstStyle/>
          <a:p>
            <a:r>
              <a:rPr kumimoji="1" lang="en-US" altLang="ja-JP"/>
              <a:t>2022/12/5</a:t>
            </a:r>
            <a:r>
              <a:rPr kumimoji="1" lang="ja-JP" altLang="en-US"/>
              <a:t>十勝むつみのクリニック</a:t>
            </a:r>
          </a:p>
        </p:txBody>
      </p:sp>
    </p:spTree>
    <p:extLst>
      <p:ext uri="{BB962C8B-B14F-4D97-AF65-F5344CB8AC3E}">
        <p14:creationId xmlns:p14="http://schemas.microsoft.com/office/powerpoint/2010/main" val="106963611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3999" y="358951"/>
            <a:ext cx="9293679" cy="1415919"/>
          </a:xfrm>
        </p:spPr>
        <p:txBody>
          <a:bodyPr>
            <a:normAutofit fontScale="90000"/>
          </a:bodyPr>
          <a:lstStyle/>
          <a:p>
            <a:r>
              <a:rPr lang="ja-JP" altLang="en-US" dirty="0">
                <a:latin typeface="ＭＳ Ｐゴシック" panose="020B0600070205080204" pitchFamily="50" charset="-128"/>
                <a:ea typeface="ＭＳ Ｐゴシック" panose="020B0600070205080204" pitchFamily="50" charset="-128"/>
              </a:rPr>
              <a:t>体力・免疫力を高める漢方薬（補剤）</a:t>
            </a:r>
            <a:endParaRPr kumimoji="1" lang="ja-JP" altLang="en-US" dirty="0"/>
          </a:p>
        </p:txBody>
      </p:sp>
      <p:sp>
        <p:nvSpPr>
          <p:cNvPr id="3" name="サブタイトル 2"/>
          <p:cNvSpPr>
            <a:spLocks noGrp="1"/>
          </p:cNvSpPr>
          <p:nvPr>
            <p:ph type="subTitle" idx="1"/>
          </p:nvPr>
        </p:nvSpPr>
        <p:spPr>
          <a:xfrm>
            <a:off x="862146" y="1669774"/>
            <a:ext cx="10604924" cy="5051701"/>
          </a:xfrm>
        </p:spPr>
        <p:txBody>
          <a:bodyPr>
            <a:noAutofit/>
          </a:bodyPr>
          <a:lstStyle/>
          <a:p>
            <a:pPr algn="l"/>
            <a:r>
              <a:rPr lang="ja-JP" altLang="en-US" sz="3600" dirty="0">
                <a:latin typeface="ＭＳ Ｐゴシック" panose="020B0600070205080204" pitchFamily="50" charset="-128"/>
                <a:ea typeface="ＭＳ Ｐゴシック" panose="020B0600070205080204" pitchFamily="50" charset="-128"/>
              </a:rPr>
              <a:t>①　</a:t>
            </a:r>
            <a:r>
              <a:rPr lang="ja-JP" altLang="en-US" sz="3600" dirty="0">
                <a:solidFill>
                  <a:srgbClr val="FFC000"/>
                </a:solidFill>
                <a:latin typeface="ＭＳ Ｐゴシック" panose="020B0600070205080204" pitchFamily="50" charset="-128"/>
                <a:ea typeface="ＭＳ Ｐゴシック" panose="020B0600070205080204" pitchFamily="50" charset="-128"/>
              </a:rPr>
              <a:t>黄蓮解毒湯（オウレンゲドクトウ）　ツムラ（１５）</a:t>
            </a:r>
            <a:endParaRPr lang="en-US" altLang="ja-JP" sz="3600" dirty="0">
              <a:solidFill>
                <a:srgbClr val="FFC000"/>
              </a:solidFill>
              <a:latin typeface="ＭＳ Ｐゴシック" panose="020B0600070205080204" pitchFamily="50" charset="-128"/>
              <a:ea typeface="ＭＳ Ｐゴシック" panose="020B0600070205080204" pitchFamily="50" charset="-128"/>
            </a:endParaRPr>
          </a:p>
          <a:p>
            <a:pPr algn="l"/>
            <a:endParaRPr lang="en-US" altLang="ja-JP" sz="900" dirty="0">
              <a:solidFill>
                <a:srgbClr val="FFC000"/>
              </a:solidFill>
              <a:latin typeface="ＭＳ Ｐゴシック" panose="020B0600070205080204" pitchFamily="50" charset="-128"/>
              <a:ea typeface="ＭＳ Ｐゴシック" panose="020B0600070205080204" pitchFamily="50" charset="-128"/>
            </a:endParaRPr>
          </a:p>
          <a:p>
            <a:pPr algn="l"/>
            <a:r>
              <a:rPr lang="ja-JP" altLang="en-US" sz="3600" dirty="0">
                <a:solidFill>
                  <a:srgbClr val="0000CC"/>
                </a:solidFill>
                <a:latin typeface="ＭＳ Ｐゴシック" panose="020B0600070205080204" pitchFamily="50" charset="-128"/>
                <a:ea typeface="ＭＳ Ｐゴシック" panose="020B0600070205080204" pitchFamily="50" charset="-128"/>
              </a:rPr>
              <a:t>②　補中益気湯（ホチュウエッキトウ）　ツムラ（４１）</a:t>
            </a:r>
            <a:endParaRPr lang="en-US" altLang="ja-JP" sz="3600" dirty="0">
              <a:solidFill>
                <a:srgbClr val="0000CC"/>
              </a:solidFill>
              <a:latin typeface="ＭＳ Ｐゴシック" panose="020B0600070205080204" pitchFamily="50" charset="-128"/>
              <a:ea typeface="ＭＳ Ｐゴシック" panose="020B0600070205080204" pitchFamily="50" charset="-128"/>
            </a:endParaRPr>
          </a:p>
          <a:p>
            <a:pPr algn="l"/>
            <a:endParaRPr lang="en-US" altLang="ja-JP" sz="900" dirty="0">
              <a:latin typeface="ＭＳ Ｐゴシック" panose="020B0600070205080204" pitchFamily="50" charset="-128"/>
              <a:ea typeface="ＭＳ Ｐゴシック" panose="020B0600070205080204" pitchFamily="50" charset="-128"/>
            </a:endParaRPr>
          </a:p>
          <a:p>
            <a:pPr algn="l"/>
            <a:r>
              <a:rPr lang="ja-JP" altLang="en-US" sz="3600" dirty="0">
                <a:latin typeface="ＭＳ Ｐゴシック" panose="020B0600070205080204" pitchFamily="50" charset="-128"/>
                <a:ea typeface="ＭＳ Ｐゴシック" panose="020B0600070205080204" pitchFamily="50" charset="-128"/>
              </a:rPr>
              <a:t>③　</a:t>
            </a:r>
            <a:r>
              <a:rPr lang="ja-JP" altLang="en-US" sz="3600" dirty="0">
                <a:solidFill>
                  <a:srgbClr val="00B050"/>
                </a:solidFill>
                <a:latin typeface="ＭＳ Ｐゴシック" panose="020B0600070205080204" pitchFamily="50" charset="-128"/>
                <a:ea typeface="ＭＳ Ｐゴシック" panose="020B0600070205080204" pitchFamily="50" charset="-128"/>
              </a:rPr>
              <a:t>十全大補湯（ジュウゼンタイホトウ）　ツムラ（４８）</a:t>
            </a:r>
            <a:endParaRPr lang="en-US" altLang="ja-JP" sz="3600" dirty="0">
              <a:solidFill>
                <a:srgbClr val="00B050"/>
              </a:solidFill>
              <a:latin typeface="ＭＳ Ｐゴシック" panose="020B0600070205080204" pitchFamily="50" charset="-128"/>
              <a:ea typeface="ＭＳ Ｐゴシック" panose="020B0600070205080204" pitchFamily="50" charset="-128"/>
            </a:endParaRPr>
          </a:p>
          <a:p>
            <a:pPr algn="l"/>
            <a:endParaRPr lang="en-US" altLang="ja-JP" sz="900" dirty="0">
              <a:latin typeface="ＭＳ Ｐゴシック" panose="020B0600070205080204" pitchFamily="50" charset="-128"/>
              <a:ea typeface="ＭＳ Ｐゴシック" panose="020B0600070205080204" pitchFamily="50" charset="-128"/>
            </a:endParaRPr>
          </a:p>
          <a:p>
            <a:pPr algn="l"/>
            <a:r>
              <a:rPr lang="ja-JP" altLang="en-US" sz="3600" dirty="0">
                <a:latin typeface="ＭＳ Ｐゴシック" panose="020B0600070205080204" pitchFamily="50" charset="-128"/>
                <a:ea typeface="ＭＳ Ｐゴシック" panose="020B0600070205080204" pitchFamily="50" charset="-128"/>
              </a:rPr>
              <a:t>④　</a:t>
            </a:r>
            <a:r>
              <a:rPr lang="ja-JP" altLang="en-US" sz="3600" dirty="0">
                <a:solidFill>
                  <a:srgbClr val="CC0000"/>
                </a:solidFill>
                <a:latin typeface="ＭＳ Ｐゴシック" panose="020B0600070205080204" pitchFamily="50" charset="-128"/>
                <a:ea typeface="ＭＳ Ｐゴシック" panose="020B0600070205080204" pitchFamily="50" charset="-128"/>
              </a:rPr>
              <a:t>黄耆建中湯（オウギケンチュウトウ）　ツムラ（９８）</a:t>
            </a:r>
            <a:endParaRPr lang="en-US" altLang="ja-JP" sz="3600" dirty="0">
              <a:solidFill>
                <a:srgbClr val="CC0000"/>
              </a:solidFill>
              <a:latin typeface="ＭＳ Ｐゴシック" panose="020B0600070205080204" pitchFamily="50" charset="-128"/>
              <a:ea typeface="ＭＳ Ｐゴシック" panose="020B0600070205080204" pitchFamily="50" charset="-128"/>
            </a:endParaRPr>
          </a:p>
          <a:p>
            <a:pPr algn="l"/>
            <a:endParaRPr lang="en-US" altLang="ja-JP" sz="900" dirty="0">
              <a:solidFill>
                <a:srgbClr val="FF00FF"/>
              </a:solidFill>
              <a:latin typeface="ＭＳ Ｐゴシック" panose="020B0600070205080204" pitchFamily="50" charset="-128"/>
              <a:ea typeface="ＭＳ Ｐゴシック" panose="020B0600070205080204" pitchFamily="50" charset="-128"/>
            </a:endParaRPr>
          </a:p>
          <a:p>
            <a:pPr algn="l"/>
            <a:r>
              <a:rPr lang="ja-JP" altLang="en-US" sz="3600" dirty="0">
                <a:solidFill>
                  <a:srgbClr val="FF00FF"/>
                </a:solidFill>
                <a:latin typeface="ＭＳ Ｐゴシック" panose="020B0600070205080204" pitchFamily="50" charset="-128"/>
                <a:ea typeface="ＭＳ Ｐゴシック" panose="020B0600070205080204" pitchFamily="50" charset="-128"/>
              </a:rPr>
              <a:t>⑤　人参養栄湯（ニンジンヨウエイトウ）　ツムラ（１０８）</a:t>
            </a:r>
            <a:endParaRPr lang="en-US" altLang="ja-JP" sz="3600" dirty="0">
              <a:solidFill>
                <a:srgbClr val="FF00FF"/>
              </a:solidFill>
              <a:latin typeface="ＭＳ Ｐゴシック" panose="020B0600070205080204" pitchFamily="50" charset="-128"/>
              <a:ea typeface="ＭＳ Ｐゴシック" panose="020B0600070205080204" pitchFamily="50" charset="-128"/>
            </a:endParaRPr>
          </a:p>
          <a:p>
            <a:pPr algn="l"/>
            <a:endParaRPr lang="en-US" altLang="ja-JP" sz="900" dirty="0">
              <a:solidFill>
                <a:srgbClr val="FF00FF"/>
              </a:solidFill>
              <a:latin typeface="ＭＳ Ｐゴシック" panose="020B0600070205080204" pitchFamily="50" charset="-128"/>
              <a:ea typeface="ＭＳ Ｐゴシック" panose="020B0600070205080204" pitchFamily="50" charset="-128"/>
            </a:endParaRPr>
          </a:p>
          <a:p>
            <a:pPr algn="l"/>
            <a:r>
              <a:rPr lang="ja-JP" altLang="en-US" sz="3600" dirty="0">
                <a:solidFill>
                  <a:srgbClr val="7030A0"/>
                </a:solidFill>
                <a:latin typeface="ＭＳ Ｐゴシック" panose="020B0600070205080204" pitchFamily="50" charset="-128"/>
                <a:ea typeface="ＭＳ Ｐゴシック" panose="020B0600070205080204" pitchFamily="50" charset="-128"/>
              </a:rPr>
              <a:t>⑥　</a:t>
            </a:r>
            <a:r>
              <a:rPr lang="ja-JP" altLang="en-US" sz="3600" u="sng" dirty="0">
                <a:solidFill>
                  <a:srgbClr val="7030A0"/>
                </a:solidFill>
                <a:latin typeface="ＭＳ Ｐゴシック" panose="020B0600070205080204" pitchFamily="50" charset="-128"/>
                <a:ea typeface="ＭＳ Ｐゴシック" panose="020B0600070205080204" pitchFamily="50" charset="-128"/>
              </a:rPr>
              <a:t>加味帰脾湯（カミキヒトウ）　　　　　　ツムラ（１３７）</a:t>
            </a:r>
            <a:endParaRPr lang="en-US" altLang="ja-JP" sz="3600" u="sng" dirty="0">
              <a:solidFill>
                <a:srgbClr val="7030A0"/>
              </a:solidFill>
              <a:latin typeface="ＭＳ Ｐゴシック" panose="020B0600070205080204" pitchFamily="50" charset="-128"/>
              <a:ea typeface="ＭＳ Ｐゴシック" panose="020B0600070205080204" pitchFamily="50" charset="-128"/>
            </a:endParaRPr>
          </a:p>
          <a:p>
            <a:pPr algn="l"/>
            <a:endParaRPr lang="en-US" altLang="ja-JP" sz="900" dirty="0">
              <a:solidFill>
                <a:srgbClr val="FF00FF"/>
              </a:solidFill>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2"/>
          </p:nvPr>
        </p:nvSpPr>
        <p:spPr/>
        <p:txBody>
          <a:bodyPr/>
          <a:lstStyle/>
          <a:p>
            <a:fld id="{58E70909-AA54-413C-B4A4-65B2E83BDFAE}" type="slidenum">
              <a:rPr kumimoji="1" lang="ja-JP" altLang="en-US" smtClean="0"/>
              <a:t>78</a:t>
            </a:fld>
            <a:endParaRPr kumimoji="1" lang="ja-JP" altLang="en-US"/>
          </a:p>
        </p:txBody>
      </p:sp>
      <p:sp>
        <p:nvSpPr>
          <p:cNvPr id="5" name="日付プレースホルダー 4">
            <a:extLst>
              <a:ext uri="{FF2B5EF4-FFF2-40B4-BE49-F238E27FC236}">
                <a16:creationId xmlns:a16="http://schemas.microsoft.com/office/drawing/2014/main" id="{C45337C3-56EF-9B2C-56AF-C51482A9A196}"/>
              </a:ext>
            </a:extLst>
          </p:cNvPr>
          <p:cNvSpPr>
            <a:spLocks noGrp="1"/>
          </p:cNvSpPr>
          <p:nvPr>
            <p:ph type="dt" sz="half" idx="10"/>
          </p:nvPr>
        </p:nvSpPr>
        <p:spPr/>
        <p:txBody>
          <a:bodyPr/>
          <a:lstStyle/>
          <a:p>
            <a:r>
              <a:rPr kumimoji="1" lang="en-US" altLang="ja-JP"/>
              <a:t>2022/12/5</a:t>
            </a:r>
            <a:r>
              <a:rPr kumimoji="1" lang="ja-JP" altLang="en-US"/>
              <a:t>十勝むつみのクリニック</a:t>
            </a:r>
          </a:p>
        </p:txBody>
      </p:sp>
    </p:spTree>
    <p:extLst>
      <p:ext uri="{BB962C8B-B14F-4D97-AF65-F5344CB8AC3E}">
        <p14:creationId xmlns:p14="http://schemas.microsoft.com/office/powerpoint/2010/main" val="232497354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16379" y="293914"/>
            <a:ext cx="11552464" cy="1137321"/>
          </a:xfrm>
        </p:spPr>
        <p:txBody>
          <a:bodyPr>
            <a:normAutofit fontScale="90000"/>
          </a:bodyPr>
          <a:lstStyle/>
          <a:p>
            <a:r>
              <a:rPr lang="ja-JP" altLang="en-US" sz="4800" b="1" i="0" dirty="0">
                <a:solidFill>
                  <a:srgbClr val="333333"/>
                </a:solidFill>
                <a:effectLst/>
                <a:latin typeface="ＭＳ Ｐゴシック" panose="020B0600070205080204" pitchFamily="50" charset="-128"/>
                <a:ea typeface="ＭＳ Ｐゴシック" panose="020B0600070205080204" pitchFamily="50" charset="-128"/>
              </a:rPr>
              <a:t>コロナ後遺症と慢性疲労症候群との関連</a:t>
            </a:r>
            <a:br>
              <a:rPr lang="en-US" altLang="ja-JP" sz="4800" b="1" i="0" dirty="0">
                <a:solidFill>
                  <a:srgbClr val="333333"/>
                </a:solidFill>
                <a:effectLst/>
                <a:latin typeface="ＭＳ Ｐゴシック" panose="020B0600070205080204" pitchFamily="50" charset="-128"/>
                <a:ea typeface="ＭＳ Ｐゴシック" panose="020B0600070205080204" pitchFamily="50" charset="-128"/>
              </a:rPr>
            </a:br>
            <a:r>
              <a:rPr lang="en-US" altLang="ja-JP" sz="4800" b="1" i="0" dirty="0">
                <a:solidFill>
                  <a:srgbClr val="333333"/>
                </a:solidFill>
                <a:effectLst/>
                <a:latin typeface="ＭＳ Ｐゴシック" panose="020B0600070205080204" pitchFamily="50" charset="-128"/>
                <a:ea typeface="ＭＳ Ｐゴシック" panose="020B0600070205080204" pitchFamily="50" charset="-128"/>
              </a:rPr>
              <a:t>https://besli.jp/news/8826.html</a:t>
            </a:r>
            <a:endParaRPr kumimoji="1" lang="ja-JP" altLang="en-US" sz="4800" dirty="0">
              <a:latin typeface="ＭＳ Ｐゴシック" panose="020B0600070205080204" pitchFamily="50" charset="-128"/>
              <a:ea typeface="ＭＳ Ｐゴシック" panose="020B0600070205080204" pitchFamily="50" charset="-128"/>
            </a:endParaRPr>
          </a:p>
        </p:txBody>
      </p:sp>
      <p:sp>
        <p:nvSpPr>
          <p:cNvPr id="3" name="サブタイトル 2"/>
          <p:cNvSpPr>
            <a:spLocks noGrp="1"/>
          </p:cNvSpPr>
          <p:nvPr>
            <p:ph type="subTitle" idx="1"/>
          </p:nvPr>
        </p:nvSpPr>
        <p:spPr>
          <a:xfrm>
            <a:off x="416379" y="1584936"/>
            <a:ext cx="11431064" cy="4979150"/>
          </a:xfrm>
        </p:spPr>
        <p:txBody>
          <a:bodyPr>
            <a:noAutofit/>
          </a:bodyPr>
          <a:lstStyle/>
          <a:p>
            <a:pPr marL="571500" indent="-571500" algn="l">
              <a:buFont typeface="Arial" panose="020B0604020202020204" pitchFamily="34" charset="0"/>
              <a:buChar char="•"/>
            </a:pPr>
            <a:r>
              <a:rPr lang="ja-JP" altLang="en-US" sz="3600" b="0" i="0" dirty="0">
                <a:solidFill>
                  <a:srgbClr val="333333"/>
                </a:solidFill>
                <a:effectLst/>
                <a:latin typeface="ＭＳ Ｐゴシック" panose="020B0600070205080204" pitchFamily="50" charset="-128"/>
                <a:ea typeface="ＭＳ Ｐゴシック" panose="020B0600070205080204" pitchFamily="50" charset="-128"/>
              </a:rPr>
              <a:t>強い倦怠感が特徴のコロナ後遺症ですが、似たような概念に</a:t>
            </a:r>
            <a:r>
              <a:rPr lang="ja-JP" altLang="en-US" sz="3600" b="0" i="0" dirty="0">
                <a:solidFill>
                  <a:srgbClr val="FF0000"/>
                </a:solidFill>
                <a:effectLst/>
                <a:latin typeface="ＭＳ Ｐゴシック" panose="020B0600070205080204" pitchFamily="50" charset="-128"/>
                <a:ea typeface="ＭＳ Ｐゴシック" panose="020B0600070205080204" pitchFamily="50" charset="-128"/>
              </a:rPr>
              <a:t>慢性疲労症候群</a:t>
            </a:r>
            <a:r>
              <a:rPr lang="ja-JP" altLang="en-US" sz="3600" b="0" i="0" dirty="0">
                <a:solidFill>
                  <a:srgbClr val="333333"/>
                </a:solidFill>
                <a:effectLst/>
                <a:latin typeface="ＭＳ Ｐゴシック" panose="020B0600070205080204" pitchFamily="50" charset="-128"/>
                <a:ea typeface="ＭＳ Ｐゴシック" panose="020B0600070205080204" pitchFamily="50" charset="-128"/>
              </a:rPr>
              <a:t>というものがある</a:t>
            </a:r>
            <a:endParaRPr lang="en-US" altLang="ja-JP" sz="3600" b="0" i="0" dirty="0">
              <a:solidFill>
                <a:srgbClr val="333333"/>
              </a:solidFill>
              <a:effectLst/>
              <a:latin typeface="ＭＳ Ｐゴシック" panose="020B0600070205080204" pitchFamily="50" charset="-128"/>
              <a:ea typeface="ＭＳ Ｐゴシック" panose="020B0600070205080204" pitchFamily="50" charset="-128"/>
            </a:endParaRPr>
          </a:p>
          <a:p>
            <a:pPr marL="571500" indent="-571500" algn="l">
              <a:buFont typeface="Arial" panose="020B0604020202020204" pitchFamily="34" charset="0"/>
              <a:buChar char="•"/>
            </a:pPr>
            <a:r>
              <a:rPr lang="ja-JP" altLang="en-US" sz="3600" b="0" i="0" dirty="0">
                <a:solidFill>
                  <a:srgbClr val="333333"/>
                </a:solidFill>
                <a:effectLst/>
                <a:latin typeface="ＭＳ Ｐゴシック" panose="020B0600070205080204" pitchFamily="50" charset="-128"/>
                <a:ea typeface="ＭＳ Ｐゴシック" panose="020B0600070205080204" pitchFamily="50" charset="-128"/>
              </a:rPr>
              <a:t>慢性疲労症候群とは、</a:t>
            </a:r>
            <a:r>
              <a:rPr lang="ja-JP" altLang="en-US" sz="3600" b="0" i="0" dirty="0">
                <a:solidFill>
                  <a:srgbClr val="0000CC"/>
                </a:solidFill>
                <a:effectLst/>
                <a:highlight>
                  <a:srgbClr val="FFFF00"/>
                </a:highlight>
                <a:latin typeface="ＭＳ Ｐゴシック" panose="020B0600070205080204" pitchFamily="50" charset="-128"/>
                <a:ea typeface="ＭＳ Ｐゴシック" panose="020B0600070205080204" pitchFamily="50" charset="-128"/>
              </a:rPr>
              <a:t>日常生活が著しく損なわれるほどの強い全身倦怠感、慢性的な疲労感が休養しても回復せず６ヶ月以上の長期にわたって続く状態</a:t>
            </a:r>
            <a:endParaRPr lang="en-US" altLang="ja-JP" sz="3600" b="0" i="0" dirty="0">
              <a:solidFill>
                <a:srgbClr val="0000CC"/>
              </a:solidFill>
              <a:effectLst/>
              <a:highlight>
                <a:srgbClr val="FFFF00"/>
              </a:highlight>
              <a:latin typeface="ＭＳ Ｐゴシック" panose="020B0600070205080204" pitchFamily="50" charset="-128"/>
              <a:ea typeface="ＭＳ Ｐゴシック" panose="020B0600070205080204" pitchFamily="50" charset="-128"/>
            </a:endParaRPr>
          </a:p>
          <a:p>
            <a:pPr marL="571500" indent="-571500" algn="l">
              <a:buFont typeface="Arial" panose="020B0604020202020204" pitchFamily="34" charset="0"/>
              <a:buChar char="•"/>
            </a:pPr>
            <a:r>
              <a:rPr lang="ja-JP" altLang="en-US" sz="3600" b="0" i="0" dirty="0">
                <a:solidFill>
                  <a:srgbClr val="00B050"/>
                </a:solidFill>
                <a:effectLst/>
                <a:latin typeface="ＭＳ Ｐゴシック" panose="020B0600070205080204" pitchFamily="50" charset="-128"/>
                <a:ea typeface="ＭＳ Ｐゴシック" panose="020B0600070205080204" pitchFamily="50" charset="-128"/>
              </a:rPr>
              <a:t>診断を確定できる検査はなく、</a:t>
            </a:r>
            <a:r>
              <a:rPr lang="ja-JP" altLang="en-US" sz="3600" b="0" i="0" dirty="0">
                <a:solidFill>
                  <a:srgbClr val="333333"/>
                </a:solidFill>
                <a:effectLst/>
                <a:latin typeface="ＭＳ Ｐゴシック" panose="020B0600070205080204" pitchFamily="50" charset="-128"/>
                <a:ea typeface="ＭＳ Ｐゴシック" panose="020B0600070205080204" pitchFamily="50" charset="-128"/>
              </a:rPr>
              <a:t>貧血、電解質異常、炎症性疾患、甲状腺などの似たような症状を除外し、</a:t>
            </a:r>
            <a:r>
              <a:rPr lang="ja-JP" altLang="en-US" sz="3600" b="0" i="0" dirty="0">
                <a:solidFill>
                  <a:srgbClr val="7030A0"/>
                </a:solidFill>
                <a:effectLst/>
                <a:latin typeface="ＭＳ Ｐゴシック" panose="020B0600070205080204" pitchFamily="50" charset="-128"/>
                <a:ea typeface="ＭＳ Ｐゴシック" panose="020B0600070205080204" pitchFamily="50" charset="-128"/>
              </a:rPr>
              <a:t>この疲労や他の症状を説明できる他の原因が見つからなかった時に診断される</a:t>
            </a:r>
            <a:br>
              <a:rPr lang="ja-JP" altLang="en-US" sz="3600" dirty="0">
                <a:latin typeface="ＭＳ Ｐゴシック" panose="020B0600070205080204" pitchFamily="50" charset="-128"/>
                <a:ea typeface="ＭＳ Ｐゴシック" panose="020B0600070205080204" pitchFamily="50" charset="-128"/>
              </a:rPr>
            </a:br>
            <a:endParaRPr kumimoji="1" lang="ja-JP" altLang="en-US" sz="3600" dirty="0">
              <a:latin typeface="ＭＳ Ｐゴシック" panose="020B0600070205080204" pitchFamily="50" charset="-128"/>
              <a:ea typeface="ＭＳ Ｐゴシック" panose="020B0600070205080204" pitchFamily="50" charset="-128"/>
            </a:endParaRPr>
          </a:p>
        </p:txBody>
      </p:sp>
      <p:sp>
        <p:nvSpPr>
          <p:cNvPr id="4" name="日付プレースホルダー 3">
            <a:extLst>
              <a:ext uri="{FF2B5EF4-FFF2-40B4-BE49-F238E27FC236}">
                <a16:creationId xmlns:a16="http://schemas.microsoft.com/office/drawing/2014/main" id="{8D2FA86F-3A2F-F3B0-E6AA-6D253F2405DD}"/>
              </a:ext>
            </a:extLst>
          </p:cNvPr>
          <p:cNvSpPr>
            <a:spLocks noGrp="1"/>
          </p:cNvSpPr>
          <p:nvPr>
            <p:ph type="dt" sz="half" idx="10"/>
          </p:nvPr>
        </p:nvSpPr>
        <p:spPr/>
        <p:txBody>
          <a:bodyPr/>
          <a:lstStyle/>
          <a:p>
            <a:r>
              <a:rPr kumimoji="1" lang="en-US" altLang="ja-JP"/>
              <a:t>2022/12/5</a:t>
            </a:r>
            <a:r>
              <a:rPr kumimoji="1" lang="ja-JP" altLang="en-US"/>
              <a:t>十勝むつみのクリニック</a:t>
            </a:r>
          </a:p>
        </p:txBody>
      </p:sp>
      <p:sp>
        <p:nvSpPr>
          <p:cNvPr id="5" name="スライド番号プレースホルダー 4">
            <a:extLst>
              <a:ext uri="{FF2B5EF4-FFF2-40B4-BE49-F238E27FC236}">
                <a16:creationId xmlns:a16="http://schemas.microsoft.com/office/drawing/2014/main" id="{D417891F-B068-81DA-A911-83F34F1E5BA0}"/>
              </a:ext>
            </a:extLst>
          </p:cNvPr>
          <p:cNvSpPr>
            <a:spLocks noGrp="1"/>
          </p:cNvSpPr>
          <p:nvPr>
            <p:ph type="sldNum" sz="quarter" idx="12"/>
          </p:nvPr>
        </p:nvSpPr>
        <p:spPr/>
        <p:txBody>
          <a:bodyPr/>
          <a:lstStyle/>
          <a:p>
            <a:fld id="{5AB4CEAA-A475-442B-8C24-E7BCA606E1D5}" type="slidenum">
              <a:rPr kumimoji="1" lang="ja-JP" altLang="en-US" smtClean="0"/>
              <a:t>79</a:t>
            </a:fld>
            <a:endParaRPr kumimoji="1" lang="ja-JP" altLang="en-US"/>
          </a:p>
        </p:txBody>
      </p:sp>
    </p:spTree>
    <p:extLst>
      <p:ext uri="{BB962C8B-B14F-4D97-AF65-F5344CB8AC3E}">
        <p14:creationId xmlns:p14="http://schemas.microsoft.com/office/powerpoint/2010/main" val="282629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967594" y="1355271"/>
            <a:ext cx="8694964" cy="3853544"/>
          </a:xfrm>
        </p:spPr>
        <p:txBody>
          <a:bodyPr rtlCol="0">
            <a:normAutofit lnSpcReduction="10000"/>
          </a:bodyPr>
          <a:lstStyle/>
          <a:p>
            <a:pPr algn="l"/>
            <a:r>
              <a:rPr lang="ja-JP" altLang="en-US" sz="4800" dirty="0">
                <a:latin typeface="ＭＳ Ｐゴシック" panose="020B0600070205080204" pitchFamily="50" charset="-128"/>
                <a:ea typeface="ＭＳ Ｐゴシック" panose="020B0600070205080204" pitchFamily="50" charset="-128"/>
              </a:rPr>
              <a:t>　</a:t>
            </a:r>
            <a:r>
              <a:rPr lang="en-US" altLang="ja-JP" sz="4000" u="sng" dirty="0">
                <a:latin typeface="ＭＳ Ｐゴシック" panose="020B0600070205080204" pitchFamily="50" charset="-128"/>
                <a:ea typeface="ＭＳ Ｐゴシック" panose="020B0600070205080204" pitchFamily="50" charset="-128"/>
              </a:rPr>
              <a:t>HSP</a:t>
            </a:r>
            <a:r>
              <a:rPr lang="ja-JP" altLang="ja-JP" sz="4000" u="sng" dirty="0">
                <a:latin typeface="ＭＳ Ｐゴシック" panose="020B0600070205080204" pitchFamily="50" charset="-128"/>
                <a:ea typeface="ＭＳ Ｐゴシック" panose="020B0600070205080204" pitchFamily="50" charset="-128"/>
              </a:rPr>
              <a:t>に</a:t>
            </a:r>
            <a:r>
              <a:rPr lang="ja-JP" altLang="en-US" sz="4000" u="sng" dirty="0">
                <a:latin typeface="ＭＳ Ｐゴシック" panose="020B0600070205080204" pitchFamily="50" charset="-128"/>
                <a:ea typeface="ＭＳ Ｐゴシック" panose="020B0600070205080204" pitchFamily="50" charset="-128"/>
              </a:rPr>
              <a:t>必ずある「</a:t>
            </a:r>
            <a:r>
              <a:rPr lang="ja-JP" altLang="ja-JP" sz="4000" u="sng" dirty="0">
                <a:latin typeface="ＭＳ Ｐゴシック" panose="020B0600070205080204" pitchFamily="50" charset="-128"/>
                <a:ea typeface="ＭＳ Ｐゴシック" panose="020B0600070205080204" pitchFamily="50" charset="-128"/>
              </a:rPr>
              <a:t>４つの性質</a:t>
            </a:r>
            <a:r>
              <a:rPr lang="ja-JP" altLang="en-US" sz="4000" u="sng" dirty="0">
                <a:latin typeface="ＭＳ Ｐゴシック" panose="020B0600070205080204" pitchFamily="50" charset="-128"/>
                <a:ea typeface="ＭＳ Ｐゴシック" panose="020B0600070205080204" pitchFamily="50" charset="-128"/>
              </a:rPr>
              <a:t>」</a:t>
            </a:r>
            <a:endParaRPr lang="en-US" altLang="ja-JP" sz="4000" u="sng" dirty="0">
              <a:latin typeface="ＭＳ Ｐゴシック" panose="020B0600070205080204" pitchFamily="50" charset="-128"/>
              <a:ea typeface="ＭＳ Ｐゴシック" panose="020B0600070205080204" pitchFamily="50" charset="-128"/>
            </a:endParaRPr>
          </a:p>
          <a:p>
            <a:pPr algn="l"/>
            <a:endParaRPr lang="en-US" altLang="ja-JP" sz="3600" dirty="0">
              <a:latin typeface="ＭＳ Ｐゴシック" panose="020B0600070205080204" pitchFamily="50" charset="-128"/>
              <a:ea typeface="ＭＳ Ｐゴシック" panose="020B0600070205080204" pitchFamily="50" charset="-128"/>
            </a:endParaRPr>
          </a:p>
          <a:p>
            <a:pPr algn="l"/>
            <a:r>
              <a:rPr lang="ja-JP" altLang="en-US" sz="3600" dirty="0">
                <a:solidFill>
                  <a:srgbClr val="0000FF"/>
                </a:solidFill>
                <a:latin typeface="ＭＳ Ｐゴシック" panose="020B0600070205080204" pitchFamily="50" charset="-128"/>
                <a:ea typeface="ＭＳ Ｐゴシック" panose="020B0600070205080204" pitchFamily="50" charset="-128"/>
              </a:rPr>
              <a:t>　</a:t>
            </a:r>
            <a:r>
              <a:rPr lang="ja-JP" altLang="en-US" sz="3600" dirty="0">
                <a:latin typeface="ＭＳ Ｐゴシック" panose="020B0600070205080204" pitchFamily="50" charset="-128"/>
                <a:ea typeface="ＭＳ Ｐゴシック" panose="020B0600070205080204" pitchFamily="50" charset="-128"/>
              </a:rPr>
              <a:t>①</a:t>
            </a:r>
            <a:r>
              <a:rPr lang="ja-JP" altLang="en-US" sz="3600" dirty="0">
                <a:solidFill>
                  <a:srgbClr val="0000FF"/>
                </a:solidFill>
                <a:latin typeface="ＭＳ Ｐゴシック" panose="020B0600070205080204" pitchFamily="50" charset="-128"/>
                <a:ea typeface="ＭＳ Ｐゴシック" panose="020B0600070205080204" pitchFamily="50" charset="-128"/>
              </a:rPr>
              <a:t>　</a:t>
            </a:r>
            <a:r>
              <a:rPr lang="ja-JP" altLang="ja-JP" sz="3600" dirty="0">
                <a:solidFill>
                  <a:srgbClr val="FF0000"/>
                </a:solidFill>
                <a:latin typeface="ＭＳ Ｐゴシック" panose="020B0600070205080204" pitchFamily="50" charset="-128"/>
                <a:ea typeface="ＭＳ Ｐゴシック" panose="020B0600070205080204" pitchFamily="50" charset="-128"/>
              </a:rPr>
              <a:t>深く処理する</a:t>
            </a:r>
            <a:endParaRPr lang="en-US" altLang="ja-JP" sz="3600" dirty="0">
              <a:solidFill>
                <a:srgbClr val="FF0000"/>
              </a:solidFill>
              <a:latin typeface="ＭＳ Ｐゴシック" panose="020B0600070205080204" pitchFamily="50" charset="-128"/>
              <a:ea typeface="ＭＳ Ｐゴシック" panose="020B0600070205080204" pitchFamily="50" charset="-128"/>
            </a:endParaRPr>
          </a:p>
          <a:p>
            <a:pPr algn="l"/>
            <a:r>
              <a:rPr lang="ja-JP" altLang="en-US" sz="3600" dirty="0">
                <a:solidFill>
                  <a:srgbClr val="0000FF"/>
                </a:solidFill>
                <a:latin typeface="ＭＳ Ｐゴシック" panose="020B0600070205080204" pitchFamily="50" charset="-128"/>
                <a:ea typeface="ＭＳ Ｐゴシック" panose="020B0600070205080204" pitchFamily="50" charset="-128"/>
              </a:rPr>
              <a:t>　</a:t>
            </a:r>
            <a:r>
              <a:rPr lang="ja-JP" altLang="en-US" sz="3600" dirty="0">
                <a:latin typeface="ＭＳ Ｐゴシック" panose="020B0600070205080204" pitchFamily="50" charset="-128"/>
                <a:ea typeface="ＭＳ Ｐゴシック" panose="020B0600070205080204" pitchFamily="50" charset="-128"/>
              </a:rPr>
              <a:t>②</a:t>
            </a:r>
            <a:r>
              <a:rPr lang="ja-JP" altLang="en-US" sz="3600" dirty="0">
                <a:solidFill>
                  <a:srgbClr val="0000FF"/>
                </a:solidFill>
                <a:latin typeface="ＭＳ Ｐゴシック" panose="020B0600070205080204" pitchFamily="50" charset="-128"/>
                <a:ea typeface="ＭＳ Ｐゴシック" panose="020B0600070205080204" pitchFamily="50" charset="-128"/>
              </a:rPr>
              <a:t>　</a:t>
            </a:r>
            <a:r>
              <a:rPr lang="ja-JP" altLang="ja-JP" sz="3600" dirty="0">
                <a:solidFill>
                  <a:srgbClr val="0000FF"/>
                </a:solidFill>
                <a:latin typeface="ＭＳ Ｐゴシック" panose="020B0600070205080204" pitchFamily="50" charset="-128"/>
                <a:ea typeface="ＭＳ Ｐゴシック" panose="020B0600070205080204" pitchFamily="50" charset="-128"/>
              </a:rPr>
              <a:t>過剰に刺激を受けやすい</a:t>
            </a:r>
            <a:endParaRPr lang="en-US" altLang="ja-JP" sz="3600" dirty="0">
              <a:solidFill>
                <a:srgbClr val="0000FF"/>
              </a:solidFill>
              <a:latin typeface="ＭＳ Ｐゴシック" panose="020B0600070205080204" pitchFamily="50" charset="-128"/>
              <a:ea typeface="ＭＳ Ｐゴシック" panose="020B0600070205080204" pitchFamily="50" charset="-128"/>
            </a:endParaRPr>
          </a:p>
          <a:p>
            <a:pPr algn="l"/>
            <a:r>
              <a:rPr lang="ja-JP" altLang="en-US" sz="3600" dirty="0">
                <a:latin typeface="ＭＳ Ｐゴシック" panose="020B0600070205080204" pitchFamily="50" charset="-128"/>
                <a:ea typeface="ＭＳ Ｐゴシック" panose="020B0600070205080204" pitchFamily="50" charset="-128"/>
              </a:rPr>
              <a:t>　③</a:t>
            </a:r>
            <a:r>
              <a:rPr lang="ja-JP" altLang="en-US" sz="3600" dirty="0">
                <a:solidFill>
                  <a:srgbClr val="0000FF"/>
                </a:solidFill>
                <a:latin typeface="ＭＳ Ｐゴシック" panose="020B0600070205080204" pitchFamily="50" charset="-128"/>
                <a:ea typeface="ＭＳ Ｐゴシック" panose="020B0600070205080204" pitchFamily="50" charset="-128"/>
              </a:rPr>
              <a:t>　</a:t>
            </a:r>
            <a:r>
              <a:rPr lang="ja-JP" altLang="ja-JP" sz="3600" dirty="0">
                <a:solidFill>
                  <a:srgbClr val="00B050"/>
                </a:solidFill>
                <a:latin typeface="ＭＳ Ｐゴシック" panose="020B0600070205080204" pitchFamily="50" charset="-128"/>
                <a:ea typeface="ＭＳ Ｐゴシック" panose="020B0600070205080204" pitchFamily="50" charset="-128"/>
              </a:rPr>
              <a:t>感情の反応</a:t>
            </a:r>
            <a:r>
              <a:rPr lang="ja-JP" altLang="en-US" sz="3600" dirty="0">
                <a:solidFill>
                  <a:srgbClr val="00B050"/>
                </a:solidFill>
                <a:latin typeface="ＭＳ Ｐゴシック" panose="020B0600070205080204" pitchFamily="50" charset="-128"/>
                <a:ea typeface="ＭＳ Ｐゴシック" panose="020B0600070205080204" pitchFamily="50" charset="-128"/>
              </a:rPr>
              <a:t>（</a:t>
            </a:r>
            <a:r>
              <a:rPr lang="ja-JP" altLang="ja-JP" sz="3600" dirty="0">
                <a:solidFill>
                  <a:srgbClr val="00B050"/>
                </a:solidFill>
                <a:latin typeface="ＭＳ Ｐゴシック" panose="020B0600070205080204" pitchFamily="50" charset="-128"/>
                <a:ea typeface="ＭＳ Ｐゴシック" panose="020B0600070205080204" pitchFamily="50" charset="-128"/>
              </a:rPr>
              <a:t>特に共感力</a:t>
            </a:r>
            <a:r>
              <a:rPr lang="ja-JP" altLang="en-US" sz="3600" dirty="0">
                <a:solidFill>
                  <a:srgbClr val="00B050"/>
                </a:solidFill>
                <a:latin typeface="ＭＳ Ｐゴシック" panose="020B0600070205080204" pitchFamily="50" charset="-128"/>
                <a:ea typeface="ＭＳ Ｐゴシック" panose="020B0600070205080204" pitchFamily="50" charset="-128"/>
              </a:rPr>
              <a:t>）</a:t>
            </a:r>
            <a:r>
              <a:rPr lang="ja-JP" altLang="ja-JP" sz="3600" dirty="0">
                <a:solidFill>
                  <a:srgbClr val="00B050"/>
                </a:solidFill>
                <a:latin typeface="ＭＳ Ｐゴシック" panose="020B0600070205080204" pitchFamily="50" charset="-128"/>
                <a:ea typeface="ＭＳ Ｐゴシック" panose="020B0600070205080204" pitchFamily="50" charset="-128"/>
              </a:rPr>
              <a:t>が高い</a:t>
            </a:r>
            <a:endParaRPr lang="en-US" altLang="ja-JP" sz="3600" dirty="0">
              <a:solidFill>
                <a:srgbClr val="00B050"/>
              </a:solidFill>
              <a:latin typeface="ＭＳ Ｐゴシック" panose="020B0600070205080204" pitchFamily="50" charset="-128"/>
              <a:ea typeface="ＭＳ Ｐゴシック" panose="020B0600070205080204" pitchFamily="50" charset="-128"/>
            </a:endParaRPr>
          </a:p>
          <a:p>
            <a:pPr algn="l"/>
            <a:r>
              <a:rPr lang="ja-JP" altLang="en-US" sz="3600" dirty="0">
                <a:solidFill>
                  <a:srgbClr val="0000FF"/>
                </a:solidFill>
                <a:latin typeface="ＭＳ Ｐゴシック" panose="020B0600070205080204" pitchFamily="50" charset="-128"/>
                <a:ea typeface="ＭＳ Ｐゴシック" panose="020B0600070205080204" pitchFamily="50" charset="-128"/>
              </a:rPr>
              <a:t>　</a:t>
            </a:r>
            <a:r>
              <a:rPr lang="ja-JP" altLang="en-US" sz="3600" dirty="0">
                <a:latin typeface="ＭＳ Ｐゴシック" panose="020B0600070205080204" pitchFamily="50" charset="-128"/>
                <a:ea typeface="ＭＳ Ｐゴシック" panose="020B0600070205080204" pitchFamily="50" charset="-128"/>
              </a:rPr>
              <a:t>④</a:t>
            </a:r>
            <a:r>
              <a:rPr lang="ja-JP" altLang="en-US" sz="3600" dirty="0">
                <a:solidFill>
                  <a:srgbClr val="0000FF"/>
                </a:solidFill>
                <a:latin typeface="ＭＳ Ｐゴシック" panose="020B0600070205080204" pitchFamily="50" charset="-128"/>
                <a:ea typeface="ＭＳ Ｐゴシック" panose="020B0600070205080204" pitchFamily="50" charset="-128"/>
              </a:rPr>
              <a:t>　</a:t>
            </a:r>
            <a:r>
              <a:rPr lang="ja-JP" altLang="ja-JP" sz="3600" dirty="0">
                <a:solidFill>
                  <a:srgbClr val="7030A0"/>
                </a:solidFill>
                <a:latin typeface="ＭＳ Ｐゴシック" panose="020B0600070205080204" pitchFamily="50" charset="-128"/>
                <a:ea typeface="ＭＳ Ｐゴシック" panose="020B0600070205080204" pitchFamily="50" charset="-128"/>
              </a:rPr>
              <a:t>ささいな刺激を察知す</a:t>
            </a:r>
            <a:r>
              <a:rPr lang="ja-JP" altLang="en-US" sz="3600" dirty="0">
                <a:solidFill>
                  <a:srgbClr val="7030A0"/>
                </a:solidFill>
                <a:latin typeface="ＭＳ Ｐゴシック" panose="020B0600070205080204" pitchFamily="50" charset="-128"/>
                <a:ea typeface="ＭＳ Ｐゴシック" panose="020B0600070205080204" pitchFamily="50" charset="-128"/>
              </a:rPr>
              <a:t>る</a:t>
            </a:r>
            <a:endParaRPr lang="en-US" altLang="ja-JP" sz="3600" dirty="0">
              <a:solidFill>
                <a:srgbClr val="7030A0"/>
              </a:solidFill>
              <a:latin typeface="ＭＳ Ｐゴシック" panose="020B0600070205080204" pitchFamily="50" charset="-128"/>
              <a:ea typeface="ＭＳ Ｐゴシック" panose="020B0600070205080204" pitchFamily="50" charset="-128"/>
            </a:endParaRPr>
          </a:p>
          <a:p>
            <a:pPr algn="l"/>
            <a:endParaRPr lang="ja-JP" altLang="en-US" sz="3600" dirty="0"/>
          </a:p>
        </p:txBody>
      </p:sp>
      <p:sp>
        <p:nvSpPr>
          <p:cNvPr id="4" name="スライド番号プレースホルダー 3"/>
          <p:cNvSpPr>
            <a:spLocks noGrp="1"/>
          </p:cNvSpPr>
          <p:nvPr>
            <p:ph type="sldNum" sz="quarter" idx="12"/>
          </p:nvPr>
        </p:nvSpPr>
        <p:spPr/>
        <p:txBody>
          <a:bodyPr/>
          <a:lstStyle/>
          <a:p>
            <a:fld id="{80409A0A-0DCA-46FD-94E1-008027922777}" type="slidenum">
              <a:rPr kumimoji="1" lang="ja-JP" altLang="en-US" smtClean="0"/>
              <a:t>8</a:t>
            </a:fld>
            <a:endParaRPr kumimoji="1" lang="ja-JP" altLang="en-US"/>
          </a:p>
        </p:txBody>
      </p:sp>
      <p:sp>
        <p:nvSpPr>
          <p:cNvPr id="2" name="日付プレースホルダー 1"/>
          <p:cNvSpPr>
            <a:spLocks noGrp="1"/>
          </p:cNvSpPr>
          <p:nvPr>
            <p:ph type="dt" sz="half" idx="10"/>
          </p:nvPr>
        </p:nvSpPr>
        <p:spPr/>
        <p:txBody>
          <a:bodyPr/>
          <a:lstStyle/>
          <a:p>
            <a:r>
              <a:rPr kumimoji="1" lang="en-US" altLang="ja-JP"/>
              <a:t>2022/12/5</a:t>
            </a:r>
            <a:r>
              <a:rPr kumimoji="1" lang="ja-JP" altLang="en-US"/>
              <a:t>十勝むつみのクリニック</a:t>
            </a:r>
          </a:p>
        </p:txBody>
      </p:sp>
    </p:spTree>
    <p:extLst>
      <p:ext uri="{BB962C8B-B14F-4D97-AF65-F5344CB8AC3E}">
        <p14:creationId xmlns:p14="http://schemas.microsoft.com/office/powerpoint/2010/main" val="245907033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16379" y="293914"/>
            <a:ext cx="11552464" cy="1137321"/>
          </a:xfrm>
        </p:spPr>
        <p:txBody>
          <a:bodyPr>
            <a:normAutofit fontScale="90000"/>
          </a:bodyPr>
          <a:lstStyle/>
          <a:p>
            <a:r>
              <a:rPr lang="ja-JP" altLang="en-US" sz="4800" b="1" i="0" dirty="0">
                <a:solidFill>
                  <a:srgbClr val="333333"/>
                </a:solidFill>
                <a:effectLst/>
                <a:latin typeface="ＭＳ Ｐゴシック" panose="020B0600070205080204" pitchFamily="50" charset="-128"/>
                <a:ea typeface="ＭＳ Ｐゴシック" panose="020B0600070205080204" pitchFamily="50" charset="-128"/>
              </a:rPr>
              <a:t>コロナ後遺症と慢性疲労症候群との関連</a:t>
            </a:r>
            <a:br>
              <a:rPr lang="en-US" altLang="ja-JP" sz="4800" b="1" i="0" dirty="0">
                <a:solidFill>
                  <a:srgbClr val="333333"/>
                </a:solidFill>
                <a:effectLst/>
                <a:latin typeface="ＭＳ Ｐゴシック" panose="020B0600070205080204" pitchFamily="50" charset="-128"/>
                <a:ea typeface="ＭＳ Ｐゴシック" panose="020B0600070205080204" pitchFamily="50" charset="-128"/>
              </a:rPr>
            </a:br>
            <a:r>
              <a:rPr lang="en-US" altLang="ja-JP" sz="4800" b="1" i="0" dirty="0">
                <a:solidFill>
                  <a:srgbClr val="333333"/>
                </a:solidFill>
                <a:effectLst/>
                <a:latin typeface="ＭＳ Ｐゴシック" panose="020B0600070205080204" pitchFamily="50" charset="-128"/>
                <a:ea typeface="ＭＳ Ｐゴシック" panose="020B0600070205080204" pitchFamily="50" charset="-128"/>
              </a:rPr>
              <a:t>https://besli.jp/news/8826.html</a:t>
            </a:r>
            <a:endParaRPr kumimoji="1" lang="ja-JP" altLang="en-US" sz="4800" dirty="0">
              <a:latin typeface="ＭＳ Ｐゴシック" panose="020B0600070205080204" pitchFamily="50" charset="-128"/>
              <a:ea typeface="ＭＳ Ｐゴシック" panose="020B0600070205080204" pitchFamily="50" charset="-128"/>
            </a:endParaRPr>
          </a:p>
        </p:txBody>
      </p:sp>
      <p:sp>
        <p:nvSpPr>
          <p:cNvPr id="3" name="サブタイトル 2"/>
          <p:cNvSpPr>
            <a:spLocks noGrp="1"/>
          </p:cNvSpPr>
          <p:nvPr>
            <p:ph type="subTitle" idx="1"/>
          </p:nvPr>
        </p:nvSpPr>
        <p:spPr>
          <a:xfrm>
            <a:off x="416379" y="1249135"/>
            <a:ext cx="11552464" cy="5396593"/>
          </a:xfrm>
        </p:spPr>
        <p:txBody>
          <a:bodyPr>
            <a:noAutofit/>
          </a:bodyPr>
          <a:lstStyle/>
          <a:p>
            <a:pPr algn="l"/>
            <a:r>
              <a:rPr lang="en-US" altLang="ja-JP" sz="3600" b="0" i="0" dirty="0">
                <a:solidFill>
                  <a:srgbClr val="333333"/>
                </a:solidFill>
                <a:effectLst/>
                <a:latin typeface="ＭＳ Ｐゴシック" panose="020B0600070205080204" pitchFamily="50" charset="-128"/>
                <a:ea typeface="ＭＳ Ｐゴシック" panose="020B0600070205080204" pitchFamily="50" charset="-128"/>
              </a:rPr>
              <a:t>SEID</a:t>
            </a:r>
            <a:r>
              <a:rPr lang="ja-JP" altLang="en-US" sz="3600" dirty="0">
                <a:solidFill>
                  <a:srgbClr val="333333"/>
                </a:solidFill>
                <a:latin typeface="ＭＳ Ｐゴシック" panose="020B0600070205080204" pitchFamily="50" charset="-128"/>
                <a:ea typeface="ＭＳ Ｐゴシック" panose="020B0600070205080204" pitchFamily="50" charset="-128"/>
              </a:rPr>
              <a:t>（</a:t>
            </a:r>
            <a:r>
              <a:rPr lang="en-US" altLang="ja-JP" sz="3600" b="0" i="0" dirty="0">
                <a:solidFill>
                  <a:srgbClr val="333333"/>
                </a:solidFill>
                <a:effectLst/>
                <a:latin typeface="ＭＳ Ｐゴシック" panose="020B0600070205080204" pitchFamily="50" charset="-128"/>
                <a:ea typeface="ＭＳ Ｐゴシック" panose="020B0600070205080204" pitchFamily="50" charset="-128"/>
              </a:rPr>
              <a:t>System Exertion Intolerance Disease</a:t>
            </a:r>
            <a:r>
              <a:rPr lang="ja-JP" altLang="en-US" sz="3600" b="0" i="0" dirty="0">
                <a:solidFill>
                  <a:srgbClr val="333333"/>
                </a:solidFill>
                <a:effectLst/>
                <a:latin typeface="ＭＳ Ｐゴシック" panose="020B0600070205080204" pitchFamily="50" charset="-128"/>
                <a:ea typeface="ＭＳ Ｐゴシック" panose="020B0600070205080204" pitchFamily="50" charset="-128"/>
              </a:rPr>
              <a:t>）が定義した慢性疲労症候群の診断基準（</a:t>
            </a:r>
            <a:r>
              <a:rPr lang="en-US" altLang="ja-JP" sz="3600" b="0" i="0" dirty="0">
                <a:solidFill>
                  <a:srgbClr val="333333"/>
                </a:solidFill>
                <a:effectLst/>
                <a:latin typeface="ＭＳ Ｐゴシック" panose="020B0600070205080204" pitchFamily="50" charset="-128"/>
                <a:ea typeface="ＭＳ Ｐゴシック" panose="020B0600070205080204" pitchFamily="50" charset="-128"/>
              </a:rPr>
              <a:t>3</a:t>
            </a:r>
            <a:r>
              <a:rPr lang="ja-JP" altLang="en-US" sz="3600" b="0" i="0" dirty="0">
                <a:solidFill>
                  <a:srgbClr val="333333"/>
                </a:solidFill>
                <a:effectLst/>
                <a:latin typeface="ＭＳ Ｐゴシック" panose="020B0600070205080204" pitchFamily="50" charset="-128"/>
                <a:ea typeface="ＭＳ Ｐゴシック" panose="020B0600070205080204" pitchFamily="50" charset="-128"/>
              </a:rPr>
              <a:t>つの症状が必須条件）</a:t>
            </a:r>
          </a:p>
          <a:p>
            <a:pPr algn="l"/>
            <a:r>
              <a:rPr lang="ja-JP" altLang="en-US" sz="3600" b="0" i="0" dirty="0">
                <a:solidFill>
                  <a:srgbClr val="333333"/>
                </a:solidFill>
                <a:effectLst/>
                <a:latin typeface="ＭＳ Ｐゴシック" panose="020B0600070205080204" pitchFamily="50" charset="-128"/>
                <a:ea typeface="ＭＳ Ｐゴシック" panose="020B0600070205080204" pitchFamily="50" charset="-128"/>
              </a:rPr>
              <a:t>１、</a:t>
            </a:r>
            <a:r>
              <a:rPr lang="ja-JP" altLang="en-US" sz="3600" b="0" i="0" dirty="0">
                <a:solidFill>
                  <a:srgbClr val="FF0000"/>
                </a:solidFill>
                <a:effectLst/>
                <a:highlight>
                  <a:srgbClr val="FFFF00"/>
                </a:highlight>
                <a:latin typeface="ＭＳ Ｐゴシック" panose="020B0600070205080204" pitchFamily="50" charset="-128"/>
                <a:ea typeface="ＭＳ Ｐゴシック" panose="020B0600070205080204" pitchFamily="50" charset="-128"/>
              </a:rPr>
              <a:t>発症時期が明確な慢性疲労</a:t>
            </a:r>
            <a:r>
              <a:rPr lang="ja-JP" altLang="en-US" sz="3600" dirty="0">
                <a:solidFill>
                  <a:srgbClr val="333333"/>
                </a:solidFill>
                <a:latin typeface="ＭＳ Ｐゴシック" panose="020B0600070205080204" pitchFamily="50" charset="-128"/>
                <a:ea typeface="ＭＳ Ｐゴシック" panose="020B0600070205080204" pitchFamily="50" charset="-128"/>
              </a:rPr>
              <a:t>（</a:t>
            </a:r>
            <a:r>
              <a:rPr lang="ja-JP" altLang="en-US" sz="3600" b="0" i="0" dirty="0">
                <a:solidFill>
                  <a:srgbClr val="333333"/>
                </a:solidFill>
                <a:effectLst/>
                <a:latin typeface="ＭＳ Ｐゴシック" panose="020B0600070205080204" pitchFamily="50" charset="-128"/>
                <a:ea typeface="ＭＳ Ｐゴシック" panose="020B0600070205080204" pitchFamily="50" charset="-128"/>
              </a:rPr>
              <a:t>病前の就労、学歴、社会的、個人的な活動レベルから大幅な低下を６ヶ月以上継続して認める）</a:t>
            </a:r>
          </a:p>
          <a:p>
            <a:pPr algn="l"/>
            <a:r>
              <a:rPr lang="ja-JP" altLang="en-US" sz="3600" b="0" i="0" dirty="0">
                <a:solidFill>
                  <a:srgbClr val="333333"/>
                </a:solidFill>
                <a:effectLst/>
                <a:latin typeface="ＭＳ Ｐゴシック" panose="020B0600070205080204" pitchFamily="50" charset="-128"/>
                <a:ea typeface="ＭＳ Ｐゴシック" panose="020B0600070205080204" pitchFamily="50" charset="-128"/>
              </a:rPr>
              <a:t>２、</a:t>
            </a:r>
            <a:r>
              <a:rPr lang="ja-JP" altLang="en-US" sz="3600" b="0" i="0" dirty="0">
                <a:solidFill>
                  <a:srgbClr val="FF0000"/>
                </a:solidFill>
                <a:effectLst/>
                <a:highlight>
                  <a:srgbClr val="FFFF00"/>
                </a:highlight>
                <a:latin typeface="ＭＳ Ｐゴシック" panose="020B0600070205080204" pitchFamily="50" charset="-128"/>
                <a:ea typeface="ＭＳ Ｐゴシック" panose="020B0600070205080204" pitchFamily="50" charset="-128"/>
              </a:rPr>
              <a:t>労作後に増悪する極度の倦怠感</a:t>
            </a:r>
          </a:p>
          <a:p>
            <a:pPr algn="l"/>
            <a:r>
              <a:rPr lang="ja-JP" altLang="en-US" sz="3600" b="0" i="0" dirty="0">
                <a:solidFill>
                  <a:srgbClr val="333333"/>
                </a:solidFill>
                <a:effectLst/>
                <a:latin typeface="ＭＳ Ｐゴシック" panose="020B0600070205080204" pitchFamily="50" charset="-128"/>
                <a:ea typeface="ＭＳ Ｐゴシック" panose="020B0600070205080204" pitchFamily="50" charset="-128"/>
              </a:rPr>
              <a:t>３、</a:t>
            </a:r>
            <a:r>
              <a:rPr lang="ja-JP" altLang="en-US" sz="3600" b="0" i="0" dirty="0">
                <a:solidFill>
                  <a:srgbClr val="FF0000"/>
                </a:solidFill>
                <a:effectLst/>
                <a:highlight>
                  <a:srgbClr val="FFFF00"/>
                </a:highlight>
                <a:latin typeface="ＭＳ Ｐゴシック" panose="020B0600070205080204" pitchFamily="50" charset="-128"/>
                <a:ea typeface="ＭＳ Ｐゴシック" panose="020B0600070205080204" pitchFamily="50" charset="-128"/>
              </a:rPr>
              <a:t>睡眠障害（熟眠感、回復感を伴わない睡眠）</a:t>
            </a:r>
          </a:p>
          <a:p>
            <a:pPr algn="l"/>
            <a:r>
              <a:rPr lang="ja-JP" altLang="en-US" sz="3600" dirty="0">
                <a:solidFill>
                  <a:srgbClr val="333333"/>
                </a:solidFill>
                <a:latin typeface="ＭＳ Ｐゴシック" panose="020B0600070205080204" pitchFamily="50" charset="-128"/>
                <a:ea typeface="ＭＳ Ｐゴシック" panose="020B0600070205080204" pitchFamily="50" charset="-128"/>
              </a:rPr>
              <a:t>ただし、</a:t>
            </a:r>
            <a:r>
              <a:rPr lang="ja-JP" altLang="en-US" sz="3600" b="0" i="0" dirty="0">
                <a:solidFill>
                  <a:srgbClr val="333333"/>
                </a:solidFill>
                <a:effectLst/>
                <a:latin typeface="ＭＳ Ｐゴシック" panose="020B0600070205080204" pitchFamily="50" charset="-128"/>
                <a:ea typeface="ＭＳ Ｐゴシック" panose="020B0600070205080204" pitchFamily="50" charset="-128"/>
              </a:rPr>
              <a:t>以下の</a:t>
            </a:r>
            <a:r>
              <a:rPr lang="en-US" altLang="ja-JP" sz="3600" b="0" i="0" dirty="0">
                <a:solidFill>
                  <a:srgbClr val="333333"/>
                </a:solidFill>
                <a:effectLst/>
                <a:latin typeface="ＭＳ Ｐゴシック" panose="020B0600070205080204" pitchFamily="50" charset="-128"/>
                <a:ea typeface="ＭＳ Ｐゴシック" panose="020B0600070205080204" pitchFamily="50" charset="-128"/>
              </a:rPr>
              <a:t>2</a:t>
            </a:r>
            <a:r>
              <a:rPr lang="ja-JP" altLang="en-US" sz="3600" b="0" i="0" dirty="0">
                <a:solidFill>
                  <a:srgbClr val="333333"/>
                </a:solidFill>
                <a:effectLst/>
                <a:latin typeface="ＭＳ Ｐゴシック" panose="020B0600070205080204" pitchFamily="50" charset="-128"/>
                <a:ea typeface="ＭＳ Ｐゴシック" panose="020B0600070205080204" pitchFamily="50" charset="-128"/>
              </a:rPr>
              <a:t>つのうちいずれかの症状を認めることも診断基準になる　</a:t>
            </a:r>
            <a:r>
              <a:rPr lang="ja-JP" altLang="en-US" sz="3600" b="0" i="0" dirty="0">
                <a:solidFill>
                  <a:srgbClr val="0000CC"/>
                </a:solidFill>
                <a:effectLst/>
                <a:latin typeface="ＭＳ Ｐゴシック" panose="020B0600070205080204" pitchFamily="50" charset="-128"/>
                <a:ea typeface="ＭＳ Ｐゴシック" panose="020B0600070205080204" pitchFamily="50" charset="-128"/>
              </a:rPr>
              <a:t>１、</a:t>
            </a:r>
            <a:r>
              <a:rPr lang="ja-JP" altLang="en-US" sz="3600" b="0" i="0" dirty="0">
                <a:solidFill>
                  <a:srgbClr val="0000CC"/>
                </a:solidFill>
                <a:effectLst/>
                <a:highlight>
                  <a:srgbClr val="00FF00"/>
                </a:highlight>
                <a:latin typeface="ＭＳ Ｐゴシック" panose="020B0600070205080204" pitchFamily="50" charset="-128"/>
                <a:ea typeface="ＭＳ Ｐゴシック" panose="020B0600070205080204" pitchFamily="50" charset="-128"/>
              </a:rPr>
              <a:t>認知機能の低下　</a:t>
            </a:r>
            <a:r>
              <a:rPr lang="ja-JP" altLang="en-US" sz="3600" b="0" i="0" dirty="0">
                <a:solidFill>
                  <a:srgbClr val="0000CC"/>
                </a:solidFill>
                <a:effectLst/>
                <a:latin typeface="ＭＳ Ｐゴシック" panose="020B0600070205080204" pitchFamily="50" charset="-128"/>
                <a:ea typeface="ＭＳ Ｐゴシック" panose="020B0600070205080204" pitchFamily="50" charset="-128"/>
              </a:rPr>
              <a:t>２、</a:t>
            </a:r>
            <a:r>
              <a:rPr lang="ja-JP" altLang="en-US" sz="3600" b="0" i="0" dirty="0">
                <a:solidFill>
                  <a:srgbClr val="0000CC"/>
                </a:solidFill>
                <a:effectLst/>
                <a:highlight>
                  <a:srgbClr val="00FF00"/>
                </a:highlight>
                <a:latin typeface="ＭＳ Ｐゴシック" panose="020B0600070205080204" pitchFamily="50" charset="-128"/>
                <a:ea typeface="ＭＳ Ｐゴシック" panose="020B0600070205080204" pitchFamily="50" charset="-128"/>
              </a:rPr>
              <a:t>起立性調節障害</a:t>
            </a:r>
          </a:p>
          <a:p>
            <a:br>
              <a:rPr lang="ja-JP" altLang="en-US" sz="2800" dirty="0">
                <a:latin typeface="ＭＳ Ｐゴシック" panose="020B0600070205080204" pitchFamily="50" charset="-128"/>
                <a:ea typeface="ＭＳ Ｐゴシック" panose="020B0600070205080204" pitchFamily="50" charset="-128"/>
              </a:rPr>
            </a:br>
            <a:endParaRPr kumimoji="1" lang="ja-JP" altLang="en-US" sz="3600" dirty="0">
              <a:latin typeface="ＭＳ Ｐゴシック" panose="020B0600070205080204" pitchFamily="50" charset="-128"/>
              <a:ea typeface="ＭＳ Ｐゴシック" panose="020B0600070205080204" pitchFamily="50" charset="-128"/>
            </a:endParaRPr>
          </a:p>
        </p:txBody>
      </p:sp>
      <p:sp>
        <p:nvSpPr>
          <p:cNvPr id="4" name="日付プレースホルダー 3">
            <a:extLst>
              <a:ext uri="{FF2B5EF4-FFF2-40B4-BE49-F238E27FC236}">
                <a16:creationId xmlns:a16="http://schemas.microsoft.com/office/drawing/2014/main" id="{95833673-5448-FE41-9F35-5B2834A96855}"/>
              </a:ext>
            </a:extLst>
          </p:cNvPr>
          <p:cNvSpPr>
            <a:spLocks noGrp="1"/>
          </p:cNvSpPr>
          <p:nvPr>
            <p:ph type="dt" sz="half" idx="10"/>
          </p:nvPr>
        </p:nvSpPr>
        <p:spPr/>
        <p:txBody>
          <a:bodyPr/>
          <a:lstStyle/>
          <a:p>
            <a:r>
              <a:rPr kumimoji="1" lang="en-US" altLang="ja-JP"/>
              <a:t>2022/12/5</a:t>
            </a:r>
            <a:r>
              <a:rPr kumimoji="1" lang="ja-JP" altLang="en-US"/>
              <a:t>十勝むつみのクリニック</a:t>
            </a:r>
          </a:p>
        </p:txBody>
      </p:sp>
      <p:sp>
        <p:nvSpPr>
          <p:cNvPr id="5" name="スライド番号プレースホルダー 4">
            <a:extLst>
              <a:ext uri="{FF2B5EF4-FFF2-40B4-BE49-F238E27FC236}">
                <a16:creationId xmlns:a16="http://schemas.microsoft.com/office/drawing/2014/main" id="{B9A75A0D-6C87-AA56-9DE7-3FA01C5A28FF}"/>
              </a:ext>
            </a:extLst>
          </p:cNvPr>
          <p:cNvSpPr>
            <a:spLocks noGrp="1"/>
          </p:cNvSpPr>
          <p:nvPr>
            <p:ph type="sldNum" sz="quarter" idx="12"/>
          </p:nvPr>
        </p:nvSpPr>
        <p:spPr/>
        <p:txBody>
          <a:bodyPr/>
          <a:lstStyle/>
          <a:p>
            <a:fld id="{5AB4CEAA-A475-442B-8C24-E7BCA606E1D5}" type="slidenum">
              <a:rPr kumimoji="1" lang="ja-JP" altLang="en-US" smtClean="0"/>
              <a:t>80</a:t>
            </a:fld>
            <a:endParaRPr kumimoji="1" lang="ja-JP" altLang="en-US"/>
          </a:p>
        </p:txBody>
      </p:sp>
    </p:spTree>
    <p:extLst>
      <p:ext uri="{BB962C8B-B14F-4D97-AF65-F5344CB8AC3E}">
        <p14:creationId xmlns:p14="http://schemas.microsoft.com/office/powerpoint/2010/main" val="428466286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57051" y="264921"/>
            <a:ext cx="11599818" cy="1439188"/>
          </a:xfrm>
        </p:spPr>
        <p:txBody>
          <a:bodyPr>
            <a:normAutofit fontScale="90000"/>
          </a:bodyPr>
          <a:lstStyle/>
          <a:p>
            <a:r>
              <a:rPr lang="ja-JP" altLang="ja-JP" dirty="0">
                <a:latin typeface="ＭＳ Ｐゴシック" panose="020B0600070205080204" pitchFamily="50" charset="-128"/>
                <a:ea typeface="ＭＳ Ｐゴシック" panose="020B0600070205080204" pitchFamily="50" charset="-128"/>
              </a:rPr>
              <a:t>免疫カ</a:t>
            </a:r>
            <a:r>
              <a:rPr lang="ja-JP" altLang="en-US" dirty="0">
                <a:latin typeface="ＭＳ Ｐゴシック" panose="020B0600070205080204" pitchFamily="50" charset="-128"/>
                <a:ea typeface="ＭＳ Ｐゴシック" panose="020B0600070205080204" pitchFamily="50" charset="-128"/>
              </a:rPr>
              <a:t>・抵抗力</a:t>
            </a:r>
            <a:r>
              <a:rPr lang="ja-JP" altLang="ja-JP" dirty="0">
                <a:latin typeface="ＭＳ Ｐゴシック" panose="020B0600070205080204" pitchFamily="50" charset="-128"/>
                <a:ea typeface="ＭＳ Ｐゴシック" panose="020B0600070205080204" pitchFamily="50" charset="-128"/>
              </a:rPr>
              <a:t>アップを促す生活習慣</a:t>
            </a:r>
            <a:br>
              <a:rPr lang="en-US" altLang="ja-JP" dirty="0">
                <a:latin typeface="ＭＳ Ｐゴシック" panose="020B0600070205080204" pitchFamily="50" charset="-128"/>
                <a:ea typeface="ＭＳ Ｐゴシック" panose="020B0600070205080204" pitchFamily="50" charset="-128"/>
              </a:rPr>
            </a:br>
            <a:r>
              <a:rPr lang="ja-JP" altLang="en-US" sz="5300" dirty="0">
                <a:latin typeface="ＭＳ Ｐゴシック" panose="020B0600070205080204" pitchFamily="50" charset="-128"/>
                <a:ea typeface="ＭＳ Ｐゴシック" panose="020B0600070205080204" pitchFamily="50" charset="-128"/>
              </a:rPr>
              <a:t>（はせくらみゆき）</a:t>
            </a:r>
            <a:endParaRPr kumimoji="1" lang="ja-JP" altLang="en-US" sz="5300" dirty="0">
              <a:latin typeface="ＭＳ Ｐゴシック" panose="020B0600070205080204" pitchFamily="50" charset="-128"/>
              <a:ea typeface="ＭＳ Ｐゴシック" panose="020B0600070205080204" pitchFamily="50" charset="-128"/>
            </a:endParaRPr>
          </a:p>
        </p:txBody>
      </p:sp>
      <p:sp>
        <p:nvSpPr>
          <p:cNvPr id="3" name="サブタイトル 2"/>
          <p:cNvSpPr>
            <a:spLocks noGrp="1"/>
          </p:cNvSpPr>
          <p:nvPr>
            <p:ph type="subTitle" idx="1"/>
          </p:nvPr>
        </p:nvSpPr>
        <p:spPr>
          <a:xfrm>
            <a:off x="357051" y="1357745"/>
            <a:ext cx="11513057" cy="5286895"/>
          </a:xfrm>
        </p:spPr>
        <p:txBody>
          <a:bodyPr>
            <a:noAutofit/>
          </a:bodyPr>
          <a:lstStyle/>
          <a:p>
            <a:pPr marL="342900" lvl="0" indent="-342900" algn="l">
              <a:buFont typeface="Arial" panose="020B0604020202020204" pitchFamily="34" charset="0"/>
              <a:buChar char="•"/>
            </a:pPr>
            <a:endParaRPr lang="en-US" altLang="ja-JP" sz="3600" dirty="0">
              <a:solidFill>
                <a:srgbClr val="FF0000"/>
              </a:solidFill>
              <a:latin typeface="ＭＳ Ｐゴシック" panose="020B0600070205080204" pitchFamily="50" charset="-128"/>
              <a:ea typeface="ＭＳ Ｐゴシック" panose="020B0600070205080204" pitchFamily="50" charset="-128"/>
            </a:endParaRPr>
          </a:p>
          <a:p>
            <a:pPr marL="342900" lvl="0" indent="-342900" algn="l">
              <a:buFont typeface="Arial" panose="020B0604020202020204" pitchFamily="34" charset="0"/>
              <a:buChar char="•"/>
            </a:pPr>
            <a:r>
              <a:rPr lang="ja-JP" altLang="ja-JP" sz="3600" dirty="0">
                <a:solidFill>
                  <a:srgbClr val="FF0000"/>
                </a:solidFill>
                <a:latin typeface="ＭＳ Ｐゴシック" panose="020B0600070205080204" pitchFamily="50" charset="-128"/>
                <a:ea typeface="ＭＳ Ｐゴシック" panose="020B0600070205080204" pitchFamily="50" charset="-128"/>
              </a:rPr>
              <a:t>腸内環境を整える</a:t>
            </a:r>
            <a:r>
              <a:rPr lang="ja-JP" altLang="ja-JP" sz="3600" dirty="0">
                <a:latin typeface="ＭＳ Ｐゴシック" panose="020B0600070205080204" pitchFamily="50" charset="-128"/>
                <a:ea typeface="ＭＳ Ｐゴシック" panose="020B0600070205080204" pitchFamily="50" charset="-128"/>
              </a:rPr>
              <a:t>…</a:t>
            </a:r>
            <a:r>
              <a:rPr lang="ja-JP" altLang="ja-JP" sz="3600" dirty="0">
                <a:solidFill>
                  <a:srgbClr val="070BB1"/>
                </a:solidFill>
                <a:latin typeface="ＭＳ Ｐゴシック" panose="020B0600070205080204" pitchFamily="50" charset="-128"/>
                <a:ea typeface="ＭＳ Ｐゴシック" panose="020B0600070205080204" pitchFamily="50" charset="-128"/>
              </a:rPr>
              <a:t>発酵食品</a:t>
            </a:r>
            <a:r>
              <a:rPr lang="ja-JP" altLang="en-US" sz="3600" dirty="0">
                <a:latin typeface="ＭＳ Ｐゴシック" panose="020B0600070205080204" pitchFamily="50" charset="-128"/>
                <a:ea typeface="ＭＳ Ｐゴシック" panose="020B0600070205080204" pitchFamily="50" charset="-128"/>
              </a:rPr>
              <a:t>で</a:t>
            </a:r>
            <a:r>
              <a:rPr lang="ja-JP" altLang="ja-JP" sz="3600" dirty="0">
                <a:latin typeface="ＭＳ Ｐゴシック" panose="020B0600070205080204" pitchFamily="50" charset="-128"/>
                <a:ea typeface="ＭＳ Ｐゴシック" panose="020B0600070205080204" pitchFamily="50" charset="-128"/>
              </a:rPr>
              <a:t>腸内フローラを調え</a:t>
            </a:r>
            <a:r>
              <a:rPr lang="ja-JP" altLang="en-US" sz="3600" dirty="0">
                <a:latin typeface="ＭＳ Ｐゴシック" panose="020B0600070205080204" pitchFamily="50" charset="-128"/>
                <a:ea typeface="ＭＳ Ｐゴシック" panose="020B0600070205080204" pitchFamily="50" charset="-128"/>
              </a:rPr>
              <a:t>る</a:t>
            </a:r>
            <a:endParaRPr lang="ja-JP" altLang="ja-JP" sz="3600" dirty="0">
              <a:latin typeface="ＭＳ Ｐゴシック" panose="020B0600070205080204" pitchFamily="50" charset="-128"/>
              <a:ea typeface="ＭＳ Ｐゴシック" panose="020B0600070205080204" pitchFamily="50" charset="-128"/>
            </a:endParaRPr>
          </a:p>
          <a:p>
            <a:pPr marL="342900" lvl="0" indent="-342900" algn="l">
              <a:buFont typeface="Arial" panose="020B0604020202020204" pitchFamily="34" charset="0"/>
              <a:buChar char="•"/>
            </a:pPr>
            <a:r>
              <a:rPr lang="ja-JP" altLang="ja-JP" sz="3600" dirty="0">
                <a:solidFill>
                  <a:srgbClr val="FF0000"/>
                </a:solidFill>
                <a:latin typeface="ＭＳ Ｐゴシック" panose="020B0600070205080204" pitchFamily="50" charset="-128"/>
                <a:ea typeface="ＭＳ Ｐゴシック" panose="020B0600070205080204" pitchFamily="50" charset="-128"/>
              </a:rPr>
              <a:t>早寝早起き、ぐっすり眠る</a:t>
            </a:r>
            <a:r>
              <a:rPr lang="ja-JP" altLang="ja-JP" sz="3600" dirty="0">
                <a:latin typeface="ＭＳ Ｐゴシック" panose="020B0600070205080204" pitchFamily="50" charset="-128"/>
                <a:ea typeface="ＭＳ Ｐゴシック" panose="020B0600070205080204" pitchFamily="50" charset="-128"/>
              </a:rPr>
              <a:t>…特に</a:t>
            </a:r>
            <a:r>
              <a:rPr lang="ja-JP" altLang="ja-JP" sz="3600" dirty="0">
                <a:solidFill>
                  <a:srgbClr val="070BB1"/>
                </a:solidFill>
                <a:latin typeface="ＭＳ Ｐゴシック" panose="020B0600070205080204" pitchFamily="50" charset="-128"/>
                <a:ea typeface="ＭＳ Ｐゴシック" panose="020B0600070205080204" pitchFamily="50" charset="-128"/>
              </a:rPr>
              <a:t>質の良い睡眠</a:t>
            </a:r>
            <a:r>
              <a:rPr lang="ja-JP" altLang="ja-JP" sz="3600" dirty="0">
                <a:latin typeface="ＭＳ Ｐゴシック" panose="020B0600070205080204" pitchFamily="50" charset="-128"/>
                <a:ea typeface="ＭＳ Ｐゴシック" panose="020B0600070205080204" pitchFamily="50" charset="-128"/>
              </a:rPr>
              <a:t>は大事</a:t>
            </a:r>
          </a:p>
          <a:p>
            <a:pPr marL="342900" lvl="0" indent="-342900" algn="l">
              <a:buFont typeface="Arial" panose="020B0604020202020204" pitchFamily="34" charset="0"/>
              <a:buChar char="•"/>
            </a:pPr>
            <a:r>
              <a:rPr lang="ja-JP" altLang="ja-JP" sz="3600" dirty="0">
                <a:solidFill>
                  <a:srgbClr val="FF0000"/>
                </a:solidFill>
                <a:latin typeface="ＭＳ Ｐゴシック" panose="020B0600070205080204" pitchFamily="50" charset="-128"/>
                <a:ea typeface="ＭＳ Ｐゴシック" panose="020B0600070205080204" pitchFamily="50" charset="-128"/>
              </a:rPr>
              <a:t>適度な運動をする</a:t>
            </a:r>
            <a:r>
              <a:rPr lang="ja-JP" altLang="ja-JP" sz="3600" dirty="0">
                <a:latin typeface="ＭＳ Ｐゴシック" panose="020B0600070205080204" pitchFamily="50" charset="-128"/>
                <a:ea typeface="ＭＳ Ｐゴシック" panose="020B0600070205080204" pitchFamily="50" charset="-128"/>
              </a:rPr>
              <a:t>…</a:t>
            </a:r>
            <a:r>
              <a:rPr lang="ja-JP" altLang="ja-JP" sz="3600" dirty="0">
                <a:solidFill>
                  <a:srgbClr val="070BB1"/>
                </a:solidFill>
                <a:latin typeface="ＭＳ Ｐゴシック" panose="020B0600070205080204" pitchFamily="50" charset="-128"/>
                <a:ea typeface="ＭＳ Ｐゴシック" panose="020B0600070205080204" pitchFamily="50" charset="-128"/>
              </a:rPr>
              <a:t>身体を温め</a:t>
            </a:r>
            <a:r>
              <a:rPr lang="ja-JP" altLang="ja-JP" sz="3600" dirty="0">
                <a:latin typeface="ＭＳ Ｐゴシック" panose="020B0600070205080204" pitchFamily="50" charset="-128"/>
                <a:ea typeface="ＭＳ Ｐゴシック" panose="020B0600070205080204" pitchFamily="50" charset="-128"/>
              </a:rPr>
              <a:t>免疫力を高めるため</a:t>
            </a:r>
          </a:p>
          <a:p>
            <a:pPr marL="342900" lvl="0" indent="-342900" algn="l">
              <a:buFont typeface="Arial" panose="020B0604020202020204" pitchFamily="34" charset="0"/>
              <a:buChar char="•"/>
            </a:pPr>
            <a:r>
              <a:rPr lang="ja-JP" altLang="ja-JP" sz="3600" dirty="0">
                <a:solidFill>
                  <a:srgbClr val="FF0000"/>
                </a:solidFill>
                <a:latin typeface="ＭＳ Ｐゴシック" panose="020B0600070205080204" pitchFamily="50" charset="-128"/>
                <a:ea typeface="ＭＳ Ｐゴシック" panose="020B0600070205080204" pitchFamily="50" charset="-128"/>
              </a:rPr>
              <a:t>質の良い食事</a:t>
            </a:r>
            <a:r>
              <a:rPr lang="ja-JP" altLang="ja-JP" sz="3600" dirty="0">
                <a:latin typeface="ＭＳ Ｐゴシック" panose="020B0600070205080204" pitchFamily="50" charset="-128"/>
                <a:ea typeface="ＭＳ Ｐゴシック" panose="020B0600070205080204" pitchFamily="50" charset="-128"/>
              </a:rPr>
              <a:t>…栄養バランスを考えた</a:t>
            </a:r>
            <a:r>
              <a:rPr lang="ja-JP" altLang="ja-JP" sz="3600" dirty="0">
                <a:solidFill>
                  <a:srgbClr val="070BB1"/>
                </a:solidFill>
                <a:latin typeface="ＭＳ Ｐゴシック" panose="020B0600070205080204" pitchFamily="50" charset="-128"/>
                <a:ea typeface="ＭＳ Ｐゴシック" panose="020B0600070205080204" pitchFamily="50" charset="-128"/>
              </a:rPr>
              <a:t>野菜中心の食事</a:t>
            </a:r>
          </a:p>
          <a:p>
            <a:pPr marL="342900" lvl="0" indent="-342900" algn="l">
              <a:buFont typeface="Arial" panose="020B0604020202020204" pitchFamily="34" charset="0"/>
              <a:buChar char="•"/>
            </a:pPr>
            <a:r>
              <a:rPr lang="ja-JP" altLang="ja-JP" sz="3600" dirty="0">
                <a:solidFill>
                  <a:srgbClr val="FF0000"/>
                </a:solidFill>
                <a:latin typeface="ＭＳ Ｐゴシック" panose="020B0600070205080204" pitchFamily="50" charset="-128"/>
                <a:ea typeface="ＭＳ Ｐゴシック" panose="020B0600070205080204" pitchFamily="50" charset="-128"/>
              </a:rPr>
              <a:t>お風呂に入る</a:t>
            </a:r>
            <a:r>
              <a:rPr lang="ja-JP" altLang="ja-JP" sz="3600" dirty="0">
                <a:latin typeface="ＭＳ Ｐゴシック" panose="020B0600070205080204" pitchFamily="50" charset="-128"/>
                <a:ea typeface="ＭＳ Ｐゴシック" panose="020B0600070205080204" pitchFamily="50" charset="-128"/>
              </a:rPr>
              <a:t>…ゆっくり</a:t>
            </a:r>
            <a:r>
              <a:rPr lang="ja-JP" altLang="ja-JP" sz="3600" dirty="0">
                <a:solidFill>
                  <a:srgbClr val="070BB1"/>
                </a:solidFill>
                <a:latin typeface="ＭＳ Ｐゴシック" panose="020B0600070205080204" pitchFamily="50" charset="-128"/>
                <a:ea typeface="ＭＳ Ｐゴシック" panose="020B0600070205080204" pitchFamily="50" charset="-128"/>
              </a:rPr>
              <a:t>身体を芯</a:t>
            </a:r>
            <a:r>
              <a:rPr lang="ja-JP" altLang="en-US" sz="3600" dirty="0">
                <a:solidFill>
                  <a:srgbClr val="070BB1"/>
                </a:solidFill>
                <a:latin typeface="ＭＳ Ｐゴシック" panose="020B0600070205080204" pitchFamily="50" charset="-128"/>
                <a:ea typeface="ＭＳ Ｐゴシック" panose="020B0600070205080204" pitchFamily="50" charset="-128"/>
              </a:rPr>
              <a:t>から</a:t>
            </a:r>
            <a:r>
              <a:rPr lang="ja-JP" altLang="ja-JP" sz="3600" dirty="0">
                <a:solidFill>
                  <a:srgbClr val="070BB1"/>
                </a:solidFill>
                <a:latin typeface="ＭＳ Ｐゴシック" panose="020B0600070205080204" pitchFamily="50" charset="-128"/>
                <a:ea typeface="ＭＳ Ｐゴシック" panose="020B0600070205080204" pitchFamily="50" charset="-128"/>
              </a:rPr>
              <a:t>温め</a:t>
            </a:r>
            <a:r>
              <a:rPr lang="ja-JP" altLang="ja-JP" sz="3600" dirty="0">
                <a:latin typeface="ＭＳ Ｐゴシック" panose="020B0600070205080204" pitchFamily="50" charset="-128"/>
                <a:ea typeface="ＭＳ Ｐゴシック" panose="020B0600070205080204" pitchFamily="50" charset="-128"/>
              </a:rPr>
              <a:t>ほぐ</a:t>
            </a:r>
            <a:r>
              <a:rPr lang="ja-JP" altLang="en-US" sz="3600" dirty="0">
                <a:latin typeface="ＭＳ Ｐゴシック" panose="020B0600070205080204" pitchFamily="50" charset="-128"/>
                <a:ea typeface="ＭＳ Ｐゴシック" panose="020B0600070205080204" pitchFamily="50" charset="-128"/>
              </a:rPr>
              <a:t>す</a:t>
            </a:r>
            <a:endParaRPr lang="ja-JP" altLang="ja-JP" sz="3600" dirty="0">
              <a:latin typeface="ＭＳ Ｐゴシック" panose="020B0600070205080204" pitchFamily="50" charset="-128"/>
              <a:ea typeface="ＭＳ Ｐゴシック" panose="020B0600070205080204" pitchFamily="50" charset="-128"/>
            </a:endParaRPr>
          </a:p>
          <a:p>
            <a:pPr marL="342900" lvl="0" indent="-342900" algn="l">
              <a:buFont typeface="Arial" panose="020B0604020202020204" pitchFamily="34" charset="0"/>
              <a:buChar char="•"/>
            </a:pPr>
            <a:r>
              <a:rPr lang="ja-JP" altLang="ja-JP" sz="3600" dirty="0">
                <a:solidFill>
                  <a:srgbClr val="FF0000"/>
                </a:solidFill>
                <a:latin typeface="ＭＳ Ｐゴシック" panose="020B0600070205080204" pitchFamily="50" charset="-128"/>
                <a:ea typeface="ＭＳ Ｐゴシック" panose="020B0600070205080204" pitchFamily="50" charset="-128"/>
              </a:rPr>
              <a:t>思いっきり笑う</a:t>
            </a:r>
            <a:r>
              <a:rPr lang="ja-JP" altLang="ja-JP" sz="3600" dirty="0">
                <a:latin typeface="ＭＳ Ｐゴシック" panose="020B0600070205080204" pitchFamily="50" charset="-128"/>
                <a:ea typeface="ＭＳ Ｐゴシック" panose="020B0600070205080204" pitchFamily="50" charset="-128"/>
              </a:rPr>
              <a:t>…笑いは百薬の長、</a:t>
            </a:r>
            <a:r>
              <a:rPr lang="ja-JP" altLang="ja-JP" sz="3600" dirty="0">
                <a:solidFill>
                  <a:srgbClr val="070BB1"/>
                </a:solidFill>
                <a:latin typeface="ＭＳ Ｐゴシック" panose="020B0600070205080204" pitchFamily="50" charset="-128"/>
                <a:ea typeface="ＭＳ Ｐゴシック" panose="020B0600070205080204" pitchFamily="50" charset="-128"/>
              </a:rPr>
              <a:t>ニッコリ笑って過</a:t>
            </a:r>
            <a:r>
              <a:rPr lang="ja-JP" altLang="en-US" sz="3600" dirty="0">
                <a:solidFill>
                  <a:srgbClr val="070BB1"/>
                </a:solidFill>
                <a:latin typeface="ＭＳ Ｐゴシック" panose="020B0600070205080204" pitchFamily="50" charset="-128"/>
                <a:ea typeface="ＭＳ Ｐゴシック" panose="020B0600070205080204" pitchFamily="50" charset="-128"/>
              </a:rPr>
              <a:t>ごす</a:t>
            </a:r>
            <a:endParaRPr lang="en-US" altLang="ja-JP" sz="3600" dirty="0">
              <a:solidFill>
                <a:srgbClr val="070BB1"/>
              </a:solidFill>
              <a:latin typeface="ＭＳ Ｐゴシック" panose="020B0600070205080204" pitchFamily="50" charset="-128"/>
              <a:ea typeface="ＭＳ Ｐゴシック" panose="020B0600070205080204" pitchFamily="50" charset="-128"/>
            </a:endParaRPr>
          </a:p>
          <a:p>
            <a:pPr algn="l"/>
            <a:r>
              <a:rPr lang="en-US" altLang="ja-JP" sz="3600" u="sng" dirty="0">
                <a:latin typeface="ＭＳ Ｐゴシック" panose="020B0600070205080204" pitchFamily="50" charset="-128"/>
                <a:ea typeface="ＭＳ Ｐゴシック" panose="020B0600070205080204" pitchFamily="50" charset="-128"/>
              </a:rPr>
              <a:t>※</a:t>
            </a:r>
            <a:r>
              <a:rPr lang="ja-JP" altLang="en-US" sz="3600" u="sng" dirty="0">
                <a:latin typeface="ＭＳ Ｐゴシック" panose="020B0600070205080204" pitchFamily="50" charset="-128"/>
                <a:ea typeface="ＭＳ Ｐゴシック" panose="020B0600070205080204" pitchFamily="50" charset="-128"/>
              </a:rPr>
              <a:t>　</a:t>
            </a:r>
            <a:r>
              <a:rPr lang="ja-JP" altLang="ja-JP" sz="3600" u="sng" dirty="0">
                <a:solidFill>
                  <a:srgbClr val="00B050"/>
                </a:solidFill>
                <a:latin typeface="ＭＳ Ｐゴシック" panose="020B0600070205080204" pitchFamily="50" charset="-128"/>
                <a:ea typeface="ＭＳ Ｐゴシック" panose="020B0600070205080204" pitchFamily="50" charset="-128"/>
              </a:rPr>
              <a:t>実際にやってみる、やり続ける</a:t>
            </a:r>
            <a:r>
              <a:rPr lang="ja-JP" altLang="en-US" sz="3600" u="sng" dirty="0">
                <a:solidFill>
                  <a:srgbClr val="00B050"/>
                </a:solidFill>
                <a:latin typeface="ＭＳ Ｐゴシック" panose="020B0600070205080204" pitchFamily="50" charset="-128"/>
                <a:ea typeface="ＭＳ Ｐゴシック" panose="020B0600070205080204" pitchFamily="50" charset="-128"/>
              </a:rPr>
              <a:t>ことが大切</a:t>
            </a:r>
            <a:endParaRPr lang="ja-JP" altLang="ja-JP" sz="3600" u="sng" dirty="0">
              <a:solidFill>
                <a:srgbClr val="00B050"/>
              </a:solidFill>
              <a:latin typeface="ＭＳ Ｐゴシック" panose="020B0600070205080204" pitchFamily="50" charset="-128"/>
              <a:ea typeface="ＭＳ Ｐゴシック" panose="020B0600070205080204" pitchFamily="50" charset="-128"/>
            </a:endParaRPr>
          </a:p>
        </p:txBody>
      </p:sp>
      <p:sp>
        <p:nvSpPr>
          <p:cNvPr id="4" name="日付プレースホルダー 3">
            <a:extLst>
              <a:ext uri="{FF2B5EF4-FFF2-40B4-BE49-F238E27FC236}">
                <a16:creationId xmlns:a16="http://schemas.microsoft.com/office/drawing/2014/main" id="{FA0EA9CA-9FC9-7E36-FD4F-41F884C844C1}"/>
              </a:ext>
            </a:extLst>
          </p:cNvPr>
          <p:cNvSpPr>
            <a:spLocks noGrp="1"/>
          </p:cNvSpPr>
          <p:nvPr>
            <p:ph type="dt" sz="half" idx="10"/>
          </p:nvPr>
        </p:nvSpPr>
        <p:spPr/>
        <p:txBody>
          <a:bodyPr/>
          <a:lstStyle/>
          <a:p>
            <a:r>
              <a:rPr kumimoji="1" lang="en-US" altLang="ja-JP"/>
              <a:t>2022/12/5</a:t>
            </a:r>
            <a:r>
              <a:rPr kumimoji="1" lang="ja-JP" altLang="en-US"/>
              <a:t>十勝むつみのクリニック</a:t>
            </a:r>
          </a:p>
        </p:txBody>
      </p:sp>
      <p:sp>
        <p:nvSpPr>
          <p:cNvPr id="5" name="スライド番号プレースホルダー 4">
            <a:extLst>
              <a:ext uri="{FF2B5EF4-FFF2-40B4-BE49-F238E27FC236}">
                <a16:creationId xmlns:a16="http://schemas.microsoft.com/office/drawing/2014/main" id="{A4EE9A5C-0E87-EF77-28ED-E129B949B1A9}"/>
              </a:ext>
            </a:extLst>
          </p:cNvPr>
          <p:cNvSpPr>
            <a:spLocks noGrp="1"/>
          </p:cNvSpPr>
          <p:nvPr>
            <p:ph type="sldNum" sz="quarter" idx="12"/>
          </p:nvPr>
        </p:nvSpPr>
        <p:spPr/>
        <p:txBody>
          <a:bodyPr/>
          <a:lstStyle/>
          <a:p>
            <a:fld id="{5AB4CEAA-A475-442B-8C24-E7BCA606E1D5}" type="slidenum">
              <a:rPr kumimoji="1" lang="ja-JP" altLang="en-US" smtClean="0"/>
              <a:t>81</a:t>
            </a:fld>
            <a:endParaRPr kumimoji="1" lang="ja-JP" altLang="en-US"/>
          </a:p>
        </p:txBody>
      </p:sp>
    </p:spTree>
    <p:extLst>
      <p:ext uri="{BB962C8B-B14F-4D97-AF65-F5344CB8AC3E}">
        <p14:creationId xmlns:p14="http://schemas.microsoft.com/office/powerpoint/2010/main" val="116289210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8021" y="365126"/>
            <a:ext cx="11446329" cy="1349374"/>
          </a:xfrm>
        </p:spPr>
        <p:txBody>
          <a:bodyPr>
            <a:noAutofit/>
          </a:bodyPr>
          <a:lstStyle/>
          <a:p>
            <a:pPr algn="ctr"/>
            <a:r>
              <a:rPr lang="ja-JP" altLang="ja-JP" dirty="0">
                <a:latin typeface="ＭＳ Ｐゴシック" panose="020B0600070205080204" pitchFamily="50" charset="-128"/>
                <a:ea typeface="ＭＳ Ｐゴシック" panose="020B0600070205080204" pitchFamily="50" charset="-128"/>
              </a:rPr>
              <a:t>フィンランドからの</a:t>
            </a:r>
            <a:r>
              <a:rPr lang="ja-JP" altLang="en-US" dirty="0">
                <a:latin typeface="ＭＳ Ｐゴシック" panose="020B0600070205080204" pitchFamily="50" charset="-128"/>
                <a:ea typeface="ＭＳ Ｐゴシック" panose="020B0600070205080204" pitchFamily="50" charset="-128"/>
              </a:rPr>
              <a:t>（</a:t>
            </a:r>
            <a:r>
              <a:rPr lang="ja-JP" altLang="ja-JP" dirty="0">
                <a:latin typeface="ＭＳ Ｐゴシック" panose="020B0600070205080204" pitchFamily="50" charset="-128"/>
                <a:ea typeface="ＭＳ Ｐゴシック" panose="020B0600070205080204" pitchFamily="50" charset="-128"/>
              </a:rPr>
              <a:t>電磁波</a:t>
            </a:r>
            <a:r>
              <a:rPr lang="ja-JP" altLang="en-US" dirty="0">
                <a:latin typeface="ＭＳ Ｐゴシック" panose="020B0600070205080204" pitchFamily="50" charset="-128"/>
                <a:ea typeface="ＭＳ Ｐゴシック" panose="020B0600070205080204" pitchFamily="50" charset="-128"/>
              </a:rPr>
              <a:t>）</a:t>
            </a:r>
            <a:r>
              <a:rPr lang="ja-JP" altLang="ja-JP" dirty="0">
                <a:latin typeface="ＭＳ Ｐゴシック" panose="020B0600070205080204" pitchFamily="50" charset="-128"/>
                <a:ea typeface="ＭＳ Ｐゴシック" panose="020B0600070205080204" pitchFamily="50" charset="-128"/>
              </a:rPr>
              <a:t>過敏症 治療報告</a:t>
            </a:r>
            <a:br>
              <a:rPr lang="en-US" altLang="ja-JP" dirty="0">
                <a:latin typeface="ＭＳ Ｐゴシック" panose="020B0600070205080204" pitchFamily="50" charset="-128"/>
                <a:ea typeface="ＭＳ Ｐゴシック" panose="020B0600070205080204" pitchFamily="50" charset="-128"/>
              </a:rPr>
            </a:br>
            <a:r>
              <a:rPr lang="ja-JP" altLang="ja-JP" dirty="0">
                <a:latin typeface="ＭＳ Ｐゴシック" panose="020B0600070205080204" pitchFamily="50" charset="-128"/>
                <a:ea typeface="ＭＳ Ｐゴシック" panose="020B0600070205080204" pitchFamily="50" charset="-128"/>
              </a:rPr>
              <a:t>（</a:t>
            </a:r>
            <a:r>
              <a:rPr lang="en-US" altLang="ja-JP" dirty="0">
                <a:latin typeface="ＭＳ Ｐゴシック" panose="020B0600070205080204" pitchFamily="50" charset="-128"/>
                <a:ea typeface="ＭＳ Ｐゴシック" panose="020B0600070205080204" pitchFamily="50" charset="-128"/>
              </a:rPr>
              <a:t>2013</a:t>
            </a:r>
            <a:r>
              <a:rPr lang="ja-JP" altLang="ja-JP" dirty="0">
                <a:latin typeface="ＭＳ Ｐゴシック" panose="020B0600070205080204" pitchFamily="50" charset="-128"/>
                <a:ea typeface="ＭＳ Ｐゴシック" panose="020B0600070205080204" pitchFamily="50" charset="-128"/>
              </a:rPr>
              <a:t>年</a:t>
            </a:r>
            <a:r>
              <a:rPr lang="ja-JP" altLang="en-US" dirty="0">
                <a:latin typeface="ＭＳ Ｐゴシック" panose="020B0600070205080204" pitchFamily="50" charset="-128"/>
                <a:ea typeface="ＭＳ Ｐゴシック" panose="020B0600070205080204" pitchFamily="50" charset="-128"/>
              </a:rPr>
              <a:t>、フィンランド</a:t>
            </a:r>
            <a:r>
              <a:rPr lang="ja-JP" altLang="ja-JP" dirty="0">
                <a:latin typeface="ＭＳ Ｐゴシック" panose="020B0600070205080204" pitchFamily="50" charset="-128"/>
                <a:ea typeface="ＭＳ Ｐゴシック" panose="020B0600070205080204" pitchFamily="50" charset="-128"/>
              </a:rPr>
              <a:t>）</a:t>
            </a:r>
            <a:endParaRPr kumimoji="1" lang="ja-JP" altLang="en-US" sz="5400"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a:xfrm>
            <a:off x="498021" y="1877786"/>
            <a:ext cx="11446329" cy="4776107"/>
          </a:xfrm>
        </p:spPr>
        <p:txBody>
          <a:bodyPr>
            <a:normAutofit/>
          </a:bodyPr>
          <a:lstStyle/>
          <a:p>
            <a:pPr marL="0" indent="0">
              <a:buNone/>
            </a:pPr>
            <a:r>
              <a:rPr lang="ja-JP" altLang="ja-JP" sz="3600" dirty="0">
                <a:latin typeface="ＭＳ Ｐゴシック" panose="020B0600070205080204" pitchFamily="50" charset="-128"/>
                <a:ea typeface="ＭＳ Ｐゴシック" panose="020B0600070205080204" pitchFamily="50" charset="-128"/>
              </a:rPr>
              <a:t>有効例</a:t>
            </a:r>
            <a:r>
              <a:rPr lang="ja-JP" altLang="en-US" sz="3600" dirty="0">
                <a:latin typeface="ＭＳ Ｐゴシック" panose="020B0600070205080204" pitchFamily="50" charset="-128"/>
                <a:ea typeface="ＭＳ Ｐゴシック" panose="020B0600070205080204" pitchFamily="50" charset="-128"/>
              </a:rPr>
              <a:t>：　</a:t>
            </a:r>
            <a:r>
              <a:rPr lang="ja-JP" altLang="ja-JP" sz="3600" dirty="0">
                <a:solidFill>
                  <a:srgbClr val="FF0000"/>
                </a:solidFill>
                <a:latin typeface="ＭＳ Ｐゴシック" panose="020B0600070205080204" pitchFamily="50" charset="-128"/>
                <a:ea typeface="ＭＳ Ｐゴシック" panose="020B0600070205080204" pitchFamily="50" charset="-128"/>
              </a:rPr>
              <a:t>食事</a:t>
            </a:r>
            <a:r>
              <a:rPr lang="ja-JP" altLang="en-US" sz="3600" dirty="0">
                <a:solidFill>
                  <a:srgbClr val="FF0000"/>
                </a:solidFill>
                <a:latin typeface="ＭＳ Ｐゴシック" panose="020B0600070205080204" pitchFamily="50" charset="-128"/>
                <a:ea typeface="ＭＳ Ｐゴシック" panose="020B0600070205080204" pitchFamily="50" charset="-128"/>
              </a:rPr>
              <a:t>（</a:t>
            </a:r>
            <a:r>
              <a:rPr lang="en-US" altLang="ja-JP" sz="3600" dirty="0">
                <a:solidFill>
                  <a:srgbClr val="FF0000"/>
                </a:solidFill>
                <a:latin typeface="ＭＳ Ｐゴシック" panose="020B0600070205080204" pitchFamily="50" charset="-128"/>
                <a:ea typeface="ＭＳ Ｐゴシック" panose="020B0600070205080204" pitchFamily="50" charset="-128"/>
              </a:rPr>
              <a:t>69.4</a:t>
            </a:r>
            <a:r>
              <a:rPr lang="ja-JP" altLang="ja-JP" sz="3600" dirty="0">
                <a:solidFill>
                  <a:srgbClr val="FF0000"/>
                </a:solidFill>
                <a:latin typeface="ＭＳ Ｐゴシック" panose="020B0600070205080204" pitchFamily="50" charset="-128"/>
                <a:ea typeface="ＭＳ Ｐゴシック" panose="020B0600070205080204" pitchFamily="50" charset="-128"/>
              </a:rPr>
              <a:t>％</a:t>
            </a:r>
            <a:r>
              <a:rPr lang="ja-JP" altLang="en-US" sz="3600" dirty="0">
                <a:solidFill>
                  <a:srgbClr val="FF0000"/>
                </a:solidFill>
                <a:latin typeface="ＭＳ Ｐゴシック" panose="020B0600070205080204" pitchFamily="50" charset="-128"/>
                <a:ea typeface="ＭＳ Ｐゴシック" panose="020B0600070205080204" pitchFamily="50" charset="-128"/>
              </a:rPr>
              <a:t>）、栄養（</a:t>
            </a:r>
            <a:r>
              <a:rPr lang="en-US" altLang="ja-JP" sz="3600" dirty="0">
                <a:solidFill>
                  <a:srgbClr val="FF0000"/>
                </a:solidFill>
                <a:latin typeface="ＭＳ Ｐゴシック" panose="020B0600070205080204" pitchFamily="50" charset="-128"/>
                <a:ea typeface="ＭＳ Ｐゴシック" panose="020B0600070205080204" pitchFamily="50" charset="-128"/>
              </a:rPr>
              <a:t>67.8</a:t>
            </a:r>
            <a:r>
              <a:rPr lang="ja-JP" altLang="ja-JP" sz="3600" dirty="0">
                <a:solidFill>
                  <a:srgbClr val="FF0000"/>
                </a:solidFill>
                <a:latin typeface="ＭＳ Ｐゴシック" panose="020B0600070205080204" pitchFamily="50" charset="-128"/>
                <a:ea typeface="ＭＳ Ｐゴシック" panose="020B0600070205080204" pitchFamily="50" charset="-128"/>
              </a:rPr>
              <a:t>％</a:t>
            </a:r>
            <a:r>
              <a:rPr lang="ja-JP" altLang="en-US" sz="3600" dirty="0">
                <a:solidFill>
                  <a:srgbClr val="FF0000"/>
                </a:solidFill>
                <a:latin typeface="ＭＳ Ｐゴシック" panose="020B0600070205080204" pitchFamily="50" charset="-128"/>
                <a:ea typeface="ＭＳ Ｐゴシック" panose="020B0600070205080204" pitchFamily="50" charset="-128"/>
              </a:rPr>
              <a:t>）、</a:t>
            </a:r>
            <a:r>
              <a:rPr lang="ja-JP" altLang="ja-JP" sz="3600" dirty="0">
                <a:solidFill>
                  <a:srgbClr val="FF0000"/>
                </a:solidFill>
                <a:latin typeface="ＭＳ Ｐゴシック" panose="020B0600070205080204" pitchFamily="50" charset="-128"/>
                <a:ea typeface="ＭＳ Ｐゴシック" panose="020B0600070205080204" pitchFamily="50" charset="-128"/>
              </a:rPr>
              <a:t>運動の増加</a:t>
            </a:r>
            <a:r>
              <a:rPr lang="ja-JP" altLang="en-US" sz="3600" dirty="0">
                <a:solidFill>
                  <a:srgbClr val="FF0000"/>
                </a:solidFill>
                <a:latin typeface="ＭＳ Ｐゴシック" panose="020B0600070205080204" pitchFamily="50" charset="-128"/>
                <a:ea typeface="ＭＳ Ｐゴシック" panose="020B0600070205080204" pitchFamily="50" charset="-128"/>
              </a:rPr>
              <a:t>（</a:t>
            </a:r>
            <a:r>
              <a:rPr lang="en-US" altLang="ja-JP" sz="3600" dirty="0">
                <a:solidFill>
                  <a:srgbClr val="FF0000"/>
                </a:solidFill>
                <a:latin typeface="ＭＳ Ｐゴシック" panose="020B0600070205080204" pitchFamily="50" charset="-128"/>
                <a:ea typeface="ＭＳ Ｐゴシック" panose="020B0600070205080204" pitchFamily="50" charset="-128"/>
              </a:rPr>
              <a:t>61.6</a:t>
            </a:r>
            <a:r>
              <a:rPr lang="ja-JP" altLang="ja-JP" sz="3600" dirty="0">
                <a:solidFill>
                  <a:srgbClr val="FF0000"/>
                </a:solidFill>
                <a:latin typeface="ＭＳ Ｐゴシック" panose="020B0600070205080204" pitchFamily="50" charset="-128"/>
                <a:ea typeface="ＭＳ Ｐゴシック" panose="020B0600070205080204" pitchFamily="50" charset="-128"/>
              </a:rPr>
              <a:t>％</a:t>
            </a:r>
            <a:r>
              <a:rPr lang="ja-JP" altLang="en-US" sz="3600" dirty="0">
                <a:solidFill>
                  <a:srgbClr val="FF0000"/>
                </a:solidFill>
                <a:latin typeface="ＭＳ Ｐゴシック" panose="020B0600070205080204" pitchFamily="50" charset="-128"/>
                <a:ea typeface="ＭＳ Ｐゴシック" panose="020B0600070205080204" pitchFamily="50" charset="-128"/>
              </a:rPr>
              <a:t>）、</a:t>
            </a:r>
            <a:r>
              <a:rPr lang="ja-JP" altLang="ja-JP" sz="3600" dirty="0">
                <a:solidFill>
                  <a:srgbClr val="0000CC"/>
                </a:solidFill>
                <a:latin typeface="ＭＳ Ｐゴシック" panose="020B0600070205080204" pitchFamily="50" charset="-128"/>
                <a:ea typeface="ＭＳ Ｐゴシック" panose="020B0600070205080204" pitchFamily="50" charset="-128"/>
              </a:rPr>
              <a:t>精神的治療</a:t>
            </a:r>
            <a:r>
              <a:rPr lang="ja-JP" altLang="en-US" sz="3600" dirty="0">
                <a:solidFill>
                  <a:srgbClr val="0000CC"/>
                </a:solidFill>
                <a:latin typeface="ＭＳ Ｐゴシック" panose="020B0600070205080204" pitchFamily="50" charset="-128"/>
                <a:ea typeface="ＭＳ Ｐゴシック" panose="020B0600070205080204" pitchFamily="50" charset="-128"/>
              </a:rPr>
              <a:t>（</a:t>
            </a:r>
            <a:r>
              <a:rPr lang="en-US" altLang="ja-JP" sz="3600" dirty="0">
                <a:solidFill>
                  <a:srgbClr val="0000CC"/>
                </a:solidFill>
                <a:latin typeface="ＭＳ Ｐゴシック" panose="020B0600070205080204" pitchFamily="50" charset="-128"/>
                <a:ea typeface="ＭＳ Ｐゴシック" panose="020B0600070205080204" pitchFamily="50" charset="-128"/>
              </a:rPr>
              <a:t>0</a:t>
            </a:r>
            <a:r>
              <a:rPr lang="ja-JP" altLang="ja-JP" sz="3600" dirty="0">
                <a:solidFill>
                  <a:srgbClr val="0000CC"/>
                </a:solidFill>
                <a:latin typeface="ＭＳ Ｐゴシック" panose="020B0600070205080204" pitchFamily="50" charset="-128"/>
                <a:ea typeface="ＭＳ Ｐゴシック" panose="020B0600070205080204" pitchFamily="50" charset="-128"/>
              </a:rPr>
              <a:t>％</a:t>
            </a:r>
            <a:r>
              <a:rPr lang="ja-JP" altLang="en-US" sz="3600" dirty="0">
                <a:solidFill>
                  <a:srgbClr val="0000CC"/>
                </a:solidFill>
                <a:latin typeface="ＭＳ Ｐゴシック" panose="020B0600070205080204" pitchFamily="50" charset="-128"/>
                <a:ea typeface="ＭＳ Ｐゴシック" panose="020B0600070205080204" pitchFamily="50" charset="-128"/>
              </a:rPr>
              <a:t>）、</a:t>
            </a:r>
            <a:r>
              <a:rPr lang="ja-JP" altLang="ja-JP" sz="3600" dirty="0">
                <a:solidFill>
                  <a:srgbClr val="0000CC"/>
                </a:solidFill>
                <a:latin typeface="ＭＳ Ｐゴシック" panose="020B0600070205080204" pitchFamily="50" charset="-128"/>
                <a:ea typeface="ＭＳ Ｐゴシック" panose="020B0600070205080204" pitchFamily="50" charset="-128"/>
              </a:rPr>
              <a:t>投薬</a:t>
            </a:r>
            <a:r>
              <a:rPr lang="ja-JP" altLang="en-US" sz="3600" dirty="0">
                <a:solidFill>
                  <a:srgbClr val="0000CC"/>
                </a:solidFill>
                <a:latin typeface="ＭＳ Ｐゴシック" panose="020B0600070205080204" pitchFamily="50" charset="-128"/>
                <a:ea typeface="ＭＳ Ｐゴシック" panose="020B0600070205080204" pitchFamily="50" charset="-128"/>
              </a:rPr>
              <a:t>（</a:t>
            </a:r>
            <a:r>
              <a:rPr lang="en-US" altLang="ja-JP" sz="3600" dirty="0">
                <a:solidFill>
                  <a:srgbClr val="0000CC"/>
                </a:solidFill>
                <a:latin typeface="ＭＳ Ｐゴシック" panose="020B0600070205080204" pitchFamily="50" charset="-128"/>
                <a:ea typeface="ＭＳ Ｐゴシック" panose="020B0600070205080204" pitchFamily="50" charset="-128"/>
              </a:rPr>
              <a:t>0</a:t>
            </a:r>
            <a:r>
              <a:rPr lang="ja-JP" altLang="ja-JP" sz="3600" dirty="0">
                <a:solidFill>
                  <a:srgbClr val="0000CC"/>
                </a:solidFill>
                <a:latin typeface="ＭＳ Ｐゴシック" panose="020B0600070205080204" pitchFamily="50" charset="-128"/>
                <a:ea typeface="ＭＳ Ｐゴシック" panose="020B0600070205080204" pitchFamily="50" charset="-128"/>
              </a:rPr>
              <a:t>％</a:t>
            </a:r>
            <a:r>
              <a:rPr lang="ja-JP" altLang="en-US" sz="3600" dirty="0">
                <a:solidFill>
                  <a:srgbClr val="0000CC"/>
                </a:solidFill>
                <a:latin typeface="ＭＳ Ｐゴシック" panose="020B0600070205080204" pitchFamily="50" charset="-128"/>
                <a:ea typeface="ＭＳ Ｐゴシック" panose="020B0600070205080204" pitchFamily="50" charset="-128"/>
              </a:rPr>
              <a:t>）</a:t>
            </a:r>
            <a:endParaRPr lang="en-US" altLang="ja-JP" sz="3600" dirty="0">
              <a:solidFill>
                <a:srgbClr val="0000CC"/>
              </a:solidFill>
              <a:latin typeface="ＭＳ Ｐゴシック" panose="020B0600070205080204" pitchFamily="50" charset="-128"/>
              <a:ea typeface="ＭＳ Ｐゴシック" panose="020B0600070205080204" pitchFamily="50" charset="-128"/>
            </a:endParaRPr>
          </a:p>
          <a:p>
            <a:r>
              <a:rPr lang="ja-JP" altLang="ja-JP" sz="3600" dirty="0">
                <a:latin typeface="ＭＳ Ｐゴシック" panose="020B0600070205080204" pitchFamily="50" charset="-128"/>
                <a:ea typeface="ＭＳ Ｐゴシック" panose="020B0600070205080204" pitchFamily="50" charset="-128"/>
              </a:rPr>
              <a:t>ストレスが増えると、酸化窒素が非常に増えて、悪循環にな</a:t>
            </a:r>
            <a:r>
              <a:rPr lang="ja-JP" altLang="en-US" sz="3600" dirty="0">
                <a:latin typeface="ＭＳ Ｐゴシック" panose="020B0600070205080204" pitchFamily="50" charset="-128"/>
                <a:ea typeface="ＭＳ Ｐゴシック" panose="020B0600070205080204" pitchFamily="50" charset="-128"/>
              </a:rPr>
              <a:t>る</a:t>
            </a:r>
            <a:endParaRPr lang="en-US" altLang="ja-JP" sz="3600" dirty="0">
              <a:latin typeface="ＭＳ Ｐゴシック" panose="020B0600070205080204" pitchFamily="50" charset="-128"/>
              <a:ea typeface="ＭＳ Ｐゴシック" panose="020B0600070205080204" pitchFamily="50" charset="-128"/>
            </a:endParaRPr>
          </a:p>
          <a:p>
            <a:r>
              <a:rPr lang="ja-JP" altLang="ja-JP" sz="3600" dirty="0">
                <a:latin typeface="ＭＳ Ｐゴシック" panose="020B0600070205080204" pitchFamily="50" charset="-128"/>
                <a:ea typeface="ＭＳ Ｐゴシック" panose="020B0600070205080204" pitchFamily="50" charset="-128"/>
              </a:rPr>
              <a:t>電磁波を怖がることでストレスが加わると良くないので、</a:t>
            </a:r>
            <a:r>
              <a:rPr lang="ja-JP" altLang="en-US" sz="3600" dirty="0">
                <a:latin typeface="ＭＳ Ｐゴシック" panose="020B0600070205080204" pitchFamily="50" charset="-128"/>
                <a:ea typeface="ＭＳ Ｐゴシック" panose="020B0600070205080204" pitchFamily="50" charset="-128"/>
              </a:rPr>
              <a:t>　</a:t>
            </a:r>
            <a:r>
              <a:rPr lang="ja-JP" altLang="ja-JP" sz="3600" dirty="0">
                <a:solidFill>
                  <a:srgbClr val="FF0000"/>
                </a:solidFill>
                <a:highlight>
                  <a:srgbClr val="FFFF00"/>
                </a:highlight>
                <a:latin typeface="ＭＳ Ｐゴシック" panose="020B0600070205080204" pitchFamily="50" charset="-128"/>
                <a:ea typeface="ＭＳ Ｐゴシック" panose="020B0600070205080204" pitchFamily="50" charset="-128"/>
              </a:rPr>
              <a:t>できるだけ好きなことをやって</a:t>
            </a:r>
            <a:r>
              <a:rPr lang="ja-JP" altLang="en-US" sz="3600" dirty="0">
                <a:solidFill>
                  <a:srgbClr val="FF0000"/>
                </a:solidFill>
                <a:highlight>
                  <a:srgbClr val="FFFF00"/>
                </a:highlight>
                <a:latin typeface="ＭＳ Ｐゴシック" panose="020B0600070205080204" pitchFamily="50" charset="-128"/>
                <a:ea typeface="ＭＳ Ｐゴシック" panose="020B0600070205080204" pitchFamily="50" charset="-128"/>
              </a:rPr>
              <a:t>仲間と</a:t>
            </a:r>
            <a:r>
              <a:rPr lang="ja-JP" altLang="ja-JP" sz="3600" dirty="0">
                <a:solidFill>
                  <a:srgbClr val="FF0000"/>
                </a:solidFill>
                <a:highlight>
                  <a:srgbClr val="FFFF00"/>
                </a:highlight>
                <a:latin typeface="ＭＳ Ｐゴシック" panose="020B0600070205080204" pitchFamily="50" charset="-128"/>
                <a:ea typeface="ＭＳ Ｐゴシック" panose="020B0600070205080204" pitchFamily="50" charset="-128"/>
              </a:rPr>
              <a:t>遊んだ方が良い</a:t>
            </a:r>
            <a:endParaRPr lang="en-US" altLang="ja-JP" sz="3600" dirty="0">
              <a:solidFill>
                <a:srgbClr val="FF0000"/>
              </a:solidFill>
              <a:highlight>
                <a:srgbClr val="FFFF00"/>
              </a:highlight>
              <a:latin typeface="ＭＳ Ｐゴシック" panose="020B0600070205080204" pitchFamily="50" charset="-128"/>
              <a:ea typeface="ＭＳ Ｐゴシック" panose="020B0600070205080204" pitchFamily="50" charset="-128"/>
            </a:endParaRPr>
          </a:p>
          <a:p>
            <a:r>
              <a:rPr lang="ja-JP" altLang="ja-JP" sz="3600" dirty="0">
                <a:latin typeface="ＭＳ Ｐゴシック" panose="020B0600070205080204" pitchFamily="50" charset="-128"/>
                <a:ea typeface="ＭＳ Ｐゴシック" panose="020B0600070205080204" pitchFamily="50" charset="-128"/>
              </a:rPr>
              <a:t>多少悪くても我慢できる所があったら出かけた方が良い</a:t>
            </a:r>
            <a:endParaRPr lang="en-US" altLang="ja-JP" sz="3600" dirty="0">
              <a:latin typeface="ＭＳ Ｐゴシック" panose="020B0600070205080204" pitchFamily="50" charset="-128"/>
              <a:ea typeface="ＭＳ Ｐゴシック" panose="020B0600070205080204" pitchFamily="50" charset="-128"/>
            </a:endParaRPr>
          </a:p>
          <a:p>
            <a:r>
              <a:rPr lang="ja-JP" altLang="ja-JP" sz="3600" dirty="0">
                <a:solidFill>
                  <a:srgbClr val="FF0000"/>
                </a:solidFill>
                <a:highlight>
                  <a:srgbClr val="FFFF00"/>
                </a:highlight>
                <a:latin typeface="ＭＳ Ｐゴシック" panose="020B0600070205080204" pitchFamily="50" charset="-128"/>
                <a:ea typeface="ＭＳ Ｐゴシック" panose="020B0600070205080204" pitchFamily="50" charset="-128"/>
              </a:rPr>
              <a:t>昔ながらの養生</a:t>
            </a:r>
            <a:r>
              <a:rPr lang="ja-JP" altLang="en-US" sz="3600" dirty="0">
                <a:solidFill>
                  <a:srgbClr val="FF0000"/>
                </a:solidFill>
                <a:highlight>
                  <a:srgbClr val="FFFF00"/>
                </a:highlight>
                <a:latin typeface="ＭＳ Ｐゴシック" panose="020B0600070205080204" pitchFamily="50" charset="-128"/>
                <a:ea typeface="ＭＳ Ｐゴシック" panose="020B0600070205080204" pitchFamily="50" charset="-128"/>
              </a:rPr>
              <a:t>（</a:t>
            </a:r>
            <a:r>
              <a:rPr lang="ja-JP" altLang="ja-JP" sz="3600" dirty="0">
                <a:solidFill>
                  <a:srgbClr val="FF0000"/>
                </a:solidFill>
                <a:highlight>
                  <a:srgbClr val="FFFF00"/>
                </a:highlight>
                <a:latin typeface="ＭＳ Ｐゴシック" panose="020B0600070205080204" pitchFamily="50" charset="-128"/>
                <a:ea typeface="ＭＳ Ｐゴシック" panose="020B0600070205080204" pitchFamily="50" charset="-128"/>
              </a:rPr>
              <a:t>早寝早起き、軽い運動、お風呂や温泉</a:t>
            </a:r>
            <a:r>
              <a:rPr lang="ja-JP" altLang="en-US" sz="3600" dirty="0">
                <a:solidFill>
                  <a:srgbClr val="FF0000"/>
                </a:solidFill>
                <a:highlight>
                  <a:srgbClr val="FFFF00"/>
                </a:highlight>
                <a:latin typeface="ＭＳ Ｐゴシック" panose="020B0600070205080204" pitchFamily="50" charset="-128"/>
                <a:ea typeface="ＭＳ Ｐゴシック" panose="020B0600070205080204" pitchFamily="50" charset="-128"/>
              </a:rPr>
              <a:t>）</a:t>
            </a:r>
            <a:endParaRPr kumimoji="1" lang="ja-JP" altLang="en-US" sz="3600" dirty="0">
              <a:solidFill>
                <a:srgbClr val="FF0000"/>
              </a:solidFill>
              <a:highlight>
                <a:srgbClr val="FFFF00"/>
              </a:highlight>
              <a:latin typeface="ＭＳ Ｐゴシック" panose="020B0600070205080204" pitchFamily="50" charset="-128"/>
              <a:ea typeface="ＭＳ Ｐゴシック" panose="020B0600070205080204" pitchFamily="50" charset="-128"/>
            </a:endParaRPr>
          </a:p>
        </p:txBody>
      </p:sp>
      <p:sp>
        <p:nvSpPr>
          <p:cNvPr id="4" name="日付プレースホルダー 3">
            <a:extLst>
              <a:ext uri="{FF2B5EF4-FFF2-40B4-BE49-F238E27FC236}">
                <a16:creationId xmlns:a16="http://schemas.microsoft.com/office/drawing/2014/main" id="{D68FDCB3-EF87-A8E7-1FB2-E0FA24AB8A1D}"/>
              </a:ext>
            </a:extLst>
          </p:cNvPr>
          <p:cNvSpPr>
            <a:spLocks noGrp="1"/>
          </p:cNvSpPr>
          <p:nvPr>
            <p:ph type="dt" sz="half" idx="10"/>
          </p:nvPr>
        </p:nvSpPr>
        <p:spPr/>
        <p:txBody>
          <a:bodyPr/>
          <a:lstStyle/>
          <a:p>
            <a:r>
              <a:rPr kumimoji="1" lang="en-US" altLang="ja-JP"/>
              <a:t>2022/12/5</a:t>
            </a:r>
            <a:r>
              <a:rPr kumimoji="1" lang="ja-JP" altLang="en-US"/>
              <a:t>十勝むつみのクリニック</a:t>
            </a:r>
          </a:p>
        </p:txBody>
      </p:sp>
      <p:sp>
        <p:nvSpPr>
          <p:cNvPr id="5" name="スライド番号プレースホルダー 4">
            <a:extLst>
              <a:ext uri="{FF2B5EF4-FFF2-40B4-BE49-F238E27FC236}">
                <a16:creationId xmlns:a16="http://schemas.microsoft.com/office/drawing/2014/main" id="{CDB15E31-8AE5-F208-4BBF-553F7970A632}"/>
              </a:ext>
            </a:extLst>
          </p:cNvPr>
          <p:cNvSpPr>
            <a:spLocks noGrp="1"/>
          </p:cNvSpPr>
          <p:nvPr>
            <p:ph type="sldNum" sz="quarter" idx="12"/>
          </p:nvPr>
        </p:nvSpPr>
        <p:spPr/>
        <p:txBody>
          <a:bodyPr/>
          <a:lstStyle/>
          <a:p>
            <a:fld id="{5AB4CEAA-A475-442B-8C24-E7BCA606E1D5}" type="slidenum">
              <a:rPr kumimoji="1" lang="ja-JP" altLang="en-US" smtClean="0"/>
              <a:t>82</a:t>
            </a:fld>
            <a:endParaRPr kumimoji="1" lang="ja-JP" altLang="en-US"/>
          </a:p>
        </p:txBody>
      </p:sp>
    </p:spTree>
    <p:extLst>
      <p:ext uri="{BB962C8B-B14F-4D97-AF65-F5344CB8AC3E}">
        <p14:creationId xmlns:p14="http://schemas.microsoft.com/office/powerpoint/2010/main" val="175688880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8021" y="365126"/>
            <a:ext cx="11446329" cy="818696"/>
          </a:xfrm>
        </p:spPr>
        <p:txBody>
          <a:bodyPr>
            <a:noAutofit/>
          </a:bodyPr>
          <a:lstStyle/>
          <a:p>
            <a:pPr algn="ctr"/>
            <a:r>
              <a:rPr lang="ja-JP" altLang="ja-JP" sz="5400" dirty="0">
                <a:latin typeface="ＭＳ Ｐゴシック" panose="020B0600070205080204" pitchFamily="50" charset="-128"/>
                <a:ea typeface="ＭＳ Ｐゴシック" panose="020B0600070205080204" pitchFamily="50" charset="-128"/>
              </a:rPr>
              <a:t>過敏症</a:t>
            </a:r>
            <a:r>
              <a:rPr lang="ja-JP" altLang="en-US" sz="5400" dirty="0">
                <a:latin typeface="ＭＳ Ｐゴシック" panose="020B0600070205080204" pitchFamily="50" charset="-128"/>
                <a:ea typeface="ＭＳ Ｐゴシック" panose="020B0600070205080204" pitchFamily="50" charset="-128"/>
              </a:rPr>
              <a:t>や</a:t>
            </a:r>
            <a:r>
              <a:rPr lang="en-US" altLang="ja-JP" sz="5400" dirty="0">
                <a:latin typeface="ＭＳ Ｐゴシック" panose="020B0600070205080204" pitchFamily="50" charset="-128"/>
                <a:ea typeface="ＭＳ Ｐゴシック" panose="020B0600070205080204" pitchFamily="50" charset="-128"/>
              </a:rPr>
              <a:t>ADHD</a:t>
            </a:r>
            <a:r>
              <a:rPr lang="ja-JP" altLang="ja-JP" sz="5400" dirty="0">
                <a:latin typeface="ＭＳ Ｐゴシック" panose="020B0600070205080204" pitchFamily="50" charset="-128"/>
                <a:ea typeface="ＭＳ Ｐゴシック" panose="020B0600070205080204" pitchFamily="50" charset="-128"/>
              </a:rPr>
              <a:t>の治療と対策</a:t>
            </a:r>
            <a:r>
              <a:rPr lang="ja-JP" altLang="en-US" sz="5400" dirty="0">
                <a:latin typeface="ＭＳ Ｐゴシック" panose="020B0600070205080204" pitchFamily="50" charset="-128"/>
                <a:ea typeface="ＭＳ Ｐゴシック" panose="020B0600070205080204" pitchFamily="50" charset="-128"/>
              </a:rPr>
              <a:t>（サプリ）</a:t>
            </a:r>
            <a:endParaRPr kumimoji="1" lang="ja-JP" altLang="en-US" sz="5400"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a:xfrm>
            <a:off x="498021" y="1183822"/>
            <a:ext cx="11446329" cy="5470071"/>
          </a:xfrm>
        </p:spPr>
        <p:txBody>
          <a:bodyPr>
            <a:normAutofit/>
          </a:bodyPr>
          <a:lstStyle/>
          <a:p>
            <a:r>
              <a:rPr lang="ja-JP" altLang="en-US" sz="3600" dirty="0">
                <a:latin typeface="ＭＳ Ｐゴシック" panose="020B0600070205080204" pitchFamily="50" charset="-128"/>
                <a:ea typeface="ＭＳ Ｐゴシック" panose="020B0600070205080204" pitchFamily="50" charset="-128"/>
              </a:rPr>
              <a:t>　</a:t>
            </a:r>
            <a:r>
              <a:rPr lang="ja-JP" altLang="ja-JP" sz="3600" dirty="0">
                <a:solidFill>
                  <a:srgbClr val="FF0000"/>
                </a:solidFill>
                <a:latin typeface="ＭＳ Ｐゴシック" panose="020B0600070205080204" pitchFamily="50" charset="-128"/>
                <a:ea typeface="ＭＳ Ｐゴシック" panose="020B0600070205080204" pitchFamily="50" charset="-128"/>
              </a:rPr>
              <a:t>栄養</a:t>
            </a:r>
            <a:br>
              <a:rPr lang="en-US" altLang="ja-JP" sz="3600" dirty="0">
                <a:latin typeface="ＭＳ Ｐゴシック" panose="020B0600070205080204" pitchFamily="50" charset="-128"/>
                <a:ea typeface="ＭＳ Ｐゴシック" panose="020B0600070205080204" pitchFamily="50" charset="-128"/>
              </a:rPr>
            </a:br>
            <a:r>
              <a:rPr lang="en-US" altLang="ja-JP" sz="3600" dirty="0">
                <a:latin typeface="ＭＳ Ｐゴシック" panose="020B0600070205080204" pitchFamily="50" charset="-128"/>
                <a:ea typeface="ＭＳ Ｐゴシック" panose="020B0600070205080204" pitchFamily="50" charset="-128"/>
              </a:rPr>
              <a:t> </a:t>
            </a:r>
            <a:r>
              <a:rPr lang="ja-JP" altLang="ja-JP" sz="3600" dirty="0">
                <a:latin typeface="ＭＳ Ｐゴシック" panose="020B0600070205080204" pitchFamily="50" charset="-128"/>
                <a:ea typeface="ＭＳ Ｐゴシック" panose="020B0600070205080204" pitchFamily="50" charset="-128"/>
              </a:rPr>
              <a:t>過酸化亜硝酸の捕集</a:t>
            </a:r>
            <a:r>
              <a:rPr lang="ja-JP" altLang="en-US" sz="3600" dirty="0">
                <a:latin typeface="ＭＳ Ｐゴシック" panose="020B0600070205080204" pitchFamily="50" charset="-128"/>
                <a:ea typeface="ＭＳ Ｐゴシック" panose="020B0600070205080204" pitchFamily="50" charset="-128"/>
              </a:rPr>
              <a:t>・・・</a:t>
            </a:r>
            <a:r>
              <a:rPr lang="ja-JP" altLang="ja-JP" sz="3600" dirty="0">
                <a:solidFill>
                  <a:srgbClr val="00B050"/>
                </a:solidFill>
                <a:latin typeface="ＭＳ Ｐゴシック" panose="020B0600070205080204" pitchFamily="50" charset="-128"/>
                <a:ea typeface="ＭＳ Ｐゴシック" panose="020B0600070205080204" pitchFamily="50" charset="-128"/>
              </a:rPr>
              <a:t>ビタミンＢ１２</a:t>
            </a:r>
            <a:br>
              <a:rPr lang="en-US" altLang="ja-JP" sz="3600" dirty="0">
                <a:solidFill>
                  <a:srgbClr val="00B050"/>
                </a:solidFill>
                <a:latin typeface="ＭＳ Ｐゴシック" panose="020B0600070205080204" pitchFamily="50" charset="-128"/>
                <a:ea typeface="ＭＳ Ｐゴシック" panose="020B0600070205080204" pitchFamily="50" charset="-128"/>
              </a:rPr>
            </a:br>
            <a:r>
              <a:rPr lang="en-US" altLang="ja-JP" sz="3600" dirty="0">
                <a:latin typeface="ＭＳ Ｐゴシック" panose="020B0600070205080204" pitchFamily="50" charset="-128"/>
                <a:ea typeface="ＭＳ Ｐゴシック" panose="020B0600070205080204" pitchFamily="50" charset="-128"/>
              </a:rPr>
              <a:t> </a:t>
            </a:r>
            <a:r>
              <a:rPr lang="ja-JP" altLang="ja-JP" sz="3600" dirty="0">
                <a:latin typeface="ＭＳ Ｐゴシック" panose="020B0600070205080204" pitchFamily="50" charset="-128"/>
                <a:ea typeface="ＭＳ Ｐゴシック" panose="020B0600070205080204" pitchFamily="50" charset="-128"/>
              </a:rPr>
              <a:t>過酸化亜硝酸や活性酸素の捕集</a:t>
            </a:r>
            <a:r>
              <a:rPr lang="ja-JP" altLang="en-US" sz="3600" dirty="0">
                <a:latin typeface="ＭＳ Ｐゴシック" panose="020B0600070205080204" pitchFamily="50" charset="-128"/>
                <a:ea typeface="ＭＳ Ｐゴシック" panose="020B0600070205080204" pitchFamily="50" charset="-128"/>
              </a:rPr>
              <a:t>・・・</a:t>
            </a:r>
            <a:r>
              <a:rPr lang="ja-JP" altLang="ja-JP" sz="3600" dirty="0">
                <a:solidFill>
                  <a:srgbClr val="00B050"/>
                </a:solidFill>
                <a:latin typeface="ＭＳ Ｐゴシック" panose="020B0600070205080204" pitchFamily="50" charset="-128"/>
                <a:ea typeface="ＭＳ Ｐゴシック" panose="020B0600070205080204" pitchFamily="50" charset="-128"/>
              </a:rPr>
              <a:t>ビタミンＣ</a:t>
            </a:r>
            <a:r>
              <a:rPr lang="ja-JP" altLang="en-US" sz="3600" dirty="0">
                <a:solidFill>
                  <a:srgbClr val="00B050"/>
                </a:solidFill>
                <a:latin typeface="ＭＳ Ｐゴシック" panose="020B0600070205080204" pitchFamily="50" charset="-128"/>
                <a:ea typeface="ＭＳ Ｐゴシック" panose="020B0600070205080204" pitchFamily="50" charset="-128"/>
              </a:rPr>
              <a:t>・</a:t>
            </a:r>
            <a:r>
              <a:rPr lang="ja-JP" altLang="ja-JP" sz="3600" dirty="0">
                <a:solidFill>
                  <a:srgbClr val="00B050"/>
                </a:solidFill>
                <a:latin typeface="ＭＳ Ｐゴシック" panose="020B0600070205080204" pitchFamily="50" charset="-128"/>
                <a:ea typeface="ＭＳ Ｐゴシック" panose="020B0600070205080204" pitchFamily="50" charset="-128"/>
              </a:rPr>
              <a:t>Ｅ、</a:t>
            </a:r>
            <a:r>
              <a:rPr lang="ja-JP" altLang="ja-JP" sz="3600" dirty="0">
                <a:solidFill>
                  <a:srgbClr val="0000CC"/>
                </a:solidFill>
                <a:latin typeface="ＭＳ Ｐゴシック" panose="020B0600070205080204" pitchFamily="50" charset="-128"/>
                <a:ea typeface="ＭＳ Ｐゴシック" panose="020B0600070205080204" pitchFamily="50" charset="-128"/>
              </a:rPr>
              <a:t>カロチノイド、フラボノイド、セレン、亜鉛、</a:t>
            </a:r>
            <a:r>
              <a:rPr lang="en-US" altLang="ja-JP" sz="3600" dirty="0">
                <a:solidFill>
                  <a:srgbClr val="0000CC"/>
                </a:solidFill>
                <a:latin typeface="ＭＳ Ｐゴシック" panose="020B0600070205080204" pitchFamily="50" charset="-128"/>
                <a:ea typeface="ＭＳ Ｐゴシック" panose="020B0600070205080204" pitchFamily="50" charset="-128"/>
              </a:rPr>
              <a:t>α-</a:t>
            </a:r>
            <a:r>
              <a:rPr lang="ja-JP" altLang="ja-JP" sz="3600" dirty="0">
                <a:solidFill>
                  <a:srgbClr val="0000CC"/>
                </a:solidFill>
                <a:latin typeface="ＭＳ Ｐゴシック" panose="020B0600070205080204" pitchFamily="50" charset="-128"/>
                <a:ea typeface="ＭＳ Ｐゴシック" panose="020B0600070205080204" pitchFamily="50" charset="-128"/>
              </a:rPr>
              <a:t>リポイック酸</a:t>
            </a:r>
            <a:endParaRPr lang="en-US" altLang="ja-JP" sz="3600" dirty="0">
              <a:solidFill>
                <a:srgbClr val="0000CC"/>
              </a:solidFill>
              <a:latin typeface="ＭＳ Ｐゴシック" panose="020B0600070205080204" pitchFamily="50" charset="-128"/>
              <a:ea typeface="ＭＳ Ｐゴシック" panose="020B0600070205080204" pitchFamily="50" charset="-128"/>
            </a:endParaRPr>
          </a:p>
          <a:p>
            <a:r>
              <a:rPr lang="ja-JP" altLang="en-US" sz="3600" dirty="0">
                <a:latin typeface="ＭＳ Ｐゴシック" panose="020B0600070205080204" pitchFamily="50" charset="-128"/>
                <a:ea typeface="ＭＳ Ｐゴシック" panose="020B0600070205080204" pitchFamily="50" charset="-128"/>
              </a:rPr>
              <a:t>　</a:t>
            </a:r>
            <a:r>
              <a:rPr lang="ja-JP" altLang="ja-JP" sz="3600" dirty="0">
                <a:solidFill>
                  <a:srgbClr val="FF0000"/>
                </a:solidFill>
                <a:latin typeface="ＭＳ Ｐゴシック" panose="020B0600070205080204" pitchFamily="50" charset="-128"/>
                <a:ea typeface="ＭＳ Ｐゴシック" panose="020B0600070205080204" pitchFamily="50" charset="-128"/>
              </a:rPr>
              <a:t>細胞の呼吸改善</a:t>
            </a:r>
            <a:r>
              <a:rPr lang="ja-JP" altLang="en-US" sz="3600" dirty="0">
                <a:latin typeface="ＭＳ Ｐゴシック" panose="020B0600070205080204" pitchFamily="50" charset="-128"/>
                <a:ea typeface="ＭＳ Ｐゴシック" panose="020B0600070205080204" pitchFamily="50" charset="-128"/>
              </a:rPr>
              <a:t>・・・</a:t>
            </a:r>
            <a:r>
              <a:rPr lang="ja-JP" altLang="ja-JP" sz="3600" dirty="0">
                <a:solidFill>
                  <a:srgbClr val="00B050"/>
                </a:solidFill>
                <a:latin typeface="ＭＳ Ｐゴシック" panose="020B0600070205080204" pitchFamily="50" charset="-128"/>
                <a:ea typeface="ＭＳ Ｐゴシック" panose="020B0600070205080204" pitchFamily="50" charset="-128"/>
              </a:rPr>
              <a:t>酸素補充、ＣｏＱ</a:t>
            </a:r>
            <a:r>
              <a:rPr lang="en-US" altLang="ja-JP" sz="3600" dirty="0">
                <a:solidFill>
                  <a:srgbClr val="00B050"/>
                </a:solidFill>
                <a:latin typeface="ＭＳ Ｐゴシック" panose="020B0600070205080204" pitchFamily="50" charset="-128"/>
                <a:ea typeface="ＭＳ Ｐゴシック" panose="020B0600070205080204" pitchFamily="50" charset="-128"/>
              </a:rPr>
              <a:t>10</a:t>
            </a:r>
            <a:r>
              <a:rPr lang="ja-JP" altLang="ja-JP" sz="3600" dirty="0" err="1">
                <a:solidFill>
                  <a:srgbClr val="00B050"/>
                </a:solidFill>
                <a:latin typeface="ＭＳ Ｐゴシック" panose="020B0600070205080204" pitchFamily="50" charset="-128"/>
                <a:ea typeface="ＭＳ Ｐゴシック" panose="020B0600070205080204" pitchFamily="50" charset="-128"/>
              </a:rPr>
              <a:t>、</a:t>
            </a:r>
            <a:r>
              <a:rPr lang="ja-JP" altLang="ja-JP" sz="3600" dirty="0">
                <a:solidFill>
                  <a:srgbClr val="00B050"/>
                </a:solidFill>
                <a:latin typeface="ＭＳ Ｐゴシック" panose="020B0600070205080204" pitchFamily="50" charset="-128"/>
                <a:ea typeface="ＭＳ Ｐゴシック" panose="020B0600070205080204" pitchFamily="50" charset="-128"/>
              </a:rPr>
              <a:t>Ｌ</a:t>
            </a:r>
            <a:r>
              <a:rPr lang="en-US" altLang="ja-JP" sz="3600" dirty="0">
                <a:solidFill>
                  <a:srgbClr val="00B050"/>
                </a:solidFill>
                <a:latin typeface="ＭＳ Ｐゴシック" panose="020B0600070205080204" pitchFamily="50" charset="-128"/>
                <a:ea typeface="ＭＳ Ｐゴシック" panose="020B0600070205080204" pitchFamily="50" charset="-128"/>
              </a:rPr>
              <a:t>-</a:t>
            </a:r>
            <a:r>
              <a:rPr lang="ja-JP" altLang="ja-JP" sz="3600" dirty="0">
                <a:solidFill>
                  <a:srgbClr val="00B050"/>
                </a:solidFill>
                <a:latin typeface="ＭＳ Ｐゴシック" panose="020B0600070205080204" pitchFamily="50" charset="-128"/>
                <a:ea typeface="ＭＳ Ｐゴシック" panose="020B0600070205080204" pitchFamily="50" charset="-128"/>
              </a:rPr>
              <a:t>カルニチン</a:t>
            </a:r>
            <a:endParaRPr lang="en-US" altLang="ja-JP" sz="3600" dirty="0">
              <a:solidFill>
                <a:srgbClr val="00B050"/>
              </a:solidFill>
              <a:latin typeface="ＭＳ Ｐゴシック" panose="020B0600070205080204" pitchFamily="50" charset="-128"/>
              <a:ea typeface="ＭＳ Ｐゴシック" panose="020B0600070205080204" pitchFamily="50" charset="-128"/>
            </a:endParaRPr>
          </a:p>
          <a:p>
            <a:r>
              <a:rPr lang="ja-JP" altLang="en-US" sz="3600" dirty="0">
                <a:latin typeface="ＭＳ Ｐゴシック" panose="020B0600070205080204" pitchFamily="50" charset="-128"/>
                <a:ea typeface="ＭＳ Ｐゴシック" panose="020B0600070205080204" pitchFamily="50" charset="-128"/>
              </a:rPr>
              <a:t>　</a:t>
            </a:r>
            <a:r>
              <a:rPr lang="ja-JP" altLang="ja-JP" sz="3600" dirty="0">
                <a:solidFill>
                  <a:srgbClr val="FF0000"/>
                </a:solidFill>
                <a:latin typeface="ＭＳ Ｐゴシック" panose="020B0600070205080204" pitchFamily="50" charset="-128"/>
                <a:ea typeface="ＭＳ Ｐゴシック" panose="020B0600070205080204" pitchFamily="50" charset="-128"/>
              </a:rPr>
              <a:t>代謝改善</a:t>
            </a:r>
            <a:r>
              <a:rPr lang="ja-JP" altLang="en-US" sz="3600" dirty="0">
                <a:latin typeface="ＭＳ Ｐゴシック" panose="020B0600070205080204" pitchFamily="50" charset="-128"/>
                <a:ea typeface="ＭＳ Ｐゴシック" panose="020B0600070205080204" pitchFamily="50" charset="-128"/>
              </a:rPr>
              <a:t>・・・</a:t>
            </a:r>
            <a:r>
              <a:rPr lang="ja-JP" altLang="en-US" sz="3600" dirty="0">
                <a:solidFill>
                  <a:srgbClr val="00B050"/>
                </a:solidFill>
                <a:latin typeface="ＭＳ Ｐゴシック" panose="020B0600070205080204" pitchFamily="50" charset="-128"/>
                <a:ea typeface="ＭＳ Ｐゴシック" panose="020B0600070205080204" pitchFamily="50" charset="-128"/>
              </a:rPr>
              <a:t>葉酸、ビタミン</a:t>
            </a:r>
            <a:r>
              <a:rPr lang="en-US" altLang="ja-JP" sz="3600" dirty="0">
                <a:solidFill>
                  <a:srgbClr val="00B050"/>
                </a:solidFill>
                <a:latin typeface="ＭＳ Ｐゴシック" panose="020B0600070205080204" pitchFamily="50" charset="-128"/>
                <a:ea typeface="ＭＳ Ｐゴシック" panose="020B0600070205080204" pitchFamily="50" charset="-128"/>
              </a:rPr>
              <a:t>B2</a:t>
            </a:r>
            <a:r>
              <a:rPr lang="ja-JP" altLang="en-US" sz="3600" dirty="0">
                <a:solidFill>
                  <a:srgbClr val="00B050"/>
                </a:solidFill>
                <a:latin typeface="ＭＳ Ｐゴシック" panose="020B0600070205080204" pitchFamily="50" charset="-128"/>
                <a:ea typeface="ＭＳ Ｐゴシック" panose="020B0600070205080204" pitchFamily="50" charset="-128"/>
              </a:rPr>
              <a:t>（リボフラビン）</a:t>
            </a:r>
            <a:endParaRPr lang="en-US" altLang="ja-JP" sz="3600" dirty="0">
              <a:solidFill>
                <a:srgbClr val="00B050"/>
              </a:solidFill>
              <a:latin typeface="ＭＳ Ｐゴシック" panose="020B0600070205080204" pitchFamily="50" charset="-128"/>
              <a:ea typeface="ＭＳ Ｐゴシック" panose="020B0600070205080204" pitchFamily="50" charset="-128"/>
            </a:endParaRPr>
          </a:p>
          <a:p>
            <a:r>
              <a:rPr lang="ja-JP" altLang="en-US" sz="3600" dirty="0">
                <a:latin typeface="ＭＳ Ｐゴシック" panose="020B0600070205080204" pitchFamily="50" charset="-128"/>
                <a:ea typeface="ＭＳ Ｐゴシック" panose="020B0600070205080204" pitchFamily="50" charset="-128"/>
              </a:rPr>
              <a:t>　</a:t>
            </a:r>
            <a:r>
              <a:rPr lang="ja-JP" altLang="ja-JP" sz="3600" dirty="0">
                <a:solidFill>
                  <a:srgbClr val="FF0000"/>
                </a:solidFill>
                <a:latin typeface="ＭＳ Ｐゴシック" panose="020B0600070205080204" pitchFamily="50" charset="-128"/>
                <a:ea typeface="ＭＳ Ｐゴシック" panose="020B0600070205080204" pitchFamily="50" charset="-128"/>
              </a:rPr>
              <a:t>神経過敏性の抑制</a:t>
            </a:r>
            <a:r>
              <a:rPr lang="ja-JP" altLang="en-US" sz="3600" dirty="0">
                <a:latin typeface="ＭＳ Ｐゴシック" panose="020B0600070205080204" pitchFamily="50" charset="-128"/>
                <a:ea typeface="ＭＳ Ｐゴシック" panose="020B0600070205080204" pitchFamily="50" charset="-128"/>
              </a:rPr>
              <a:t>・・・</a:t>
            </a:r>
            <a:r>
              <a:rPr lang="en-US" altLang="ja-JP" sz="3600" dirty="0">
                <a:solidFill>
                  <a:srgbClr val="0000CC"/>
                </a:solidFill>
                <a:latin typeface="ＭＳ Ｐゴシック" panose="020B0600070205080204" pitchFamily="50" charset="-128"/>
                <a:ea typeface="ＭＳ Ｐゴシック" panose="020B0600070205080204" pitchFamily="50" charset="-128"/>
              </a:rPr>
              <a:t>Mg</a:t>
            </a:r>
            <a:r>
              <a:rPr lang="ja-JP" altLang="ja-JP" sz="3600" dirty="0" err="1">
                <a:solidFill>
                  <a:srgbClr val="0000CC"/>
                </a:solidFill>
                <a:latin typeface="ＭＳ Ｐゴシック" panose="020B0600070205080204" pitchFamily="50" charset="-128"/>
                <a:ea typeface="ＭＳ Ｐゴシック" panose="020B0600070205080204" pitchFamily="50" charset="-128"/>
              </a:rPr>
              <a:t>、</a:t>
            </a:r>
            <a:r>
              <a:rPr lang="en-US" altLang="ja-JP" sz="3600" dirty="0">
                <a:solidFill>
                  <a:srgbClr val="0000CC"/>
                </a:solidFill>
                <a:latin typeface="ＭＳ Ｐゴシック" panose="020B0600070205080204" pitchFamily="50" charset="-128"/>
                <a:ea typeface="ＭＳ Ｐゴシック" panose="020B0600070205080204" pitchFamily="50" charset="-128"/>
              </a:rPr>
              <a:t>Ca</a:t>
            </a:r>
            <a:r>
              <a:rPr lang="ja-JP" altLang="en-US" sz="3600" dirty="0">
                <a:solidFill>
                  <a:srgbClr val="0000CC"/>
                </a:solidFill>
                <a:latin typeface="ＭＳ Ｐゴシック" panose="020B0600070205080204" pitchFamily="50" charset="-128"/>
                <a:ea typeface="ＭＳ Ｐゴシック" panose="020B0600070205080204" pitchFamily="50" charset="-128"/>
              </a:rPr>
              <a:t>、</a:t>
            </a:r>
            <a:r>
              <a:rPr lang="ja-JP" altLang="ja-JP" sz="3600" dirty="0">
                <a:solidFill>
                  <a:srgbClr val="0000CC"/>
                </a:solidFill>
                <a:latin typeface="ＭＳ Ｐゴシック" panose="020B0600070205080204" pitchFamily="50" charset="-128"/>
                <a:ea typeface="ＭＳ Ｐゴシック" panose="020B0600070205080204" pitchFamily="50" charset="-128"/>
              </a:rPr>
              <a:t>メチル基</a:t>
            </a:r>
            <a:endParaRPr lang="en-US" altLang="ja-JP" sz="3600" dirty="0">
              <a:solidFill>
                <a:srgbClr val="0000CC"/>
              </a:solidFill>
              <a:latin typeface="ＭＳ Ｐゴシック" panose="020B0600070205080204" pitchFamily="50" charset="-128"/>
              <a:ea typeface="ＭＳ Ｐゴシック" panose="020B0600070205080204" pitchFamily="50" charset="-128"/>
            </a:endParaRPr>
          </a:p>
          <a:p>
            <a:r>
              <a:rPr kumimoji="1" lang="ja-JP" altLang="en-US" sz="3600" dirty="0">
                <a:solidFill>
                  <a:srgbClr val="0000CC"/>
                </a:solidFill>
                <a:latin typeface="ＭＳ Ｐゴシック" panose="020B0600070205080204" pitchFamily="50" charset="-128"/>
                <a:ea typeface="ＭＳ Ｐゴシック" panose="020B0600070205080204" pitchFamily="50" charset="-128"/>
              </a:rPr>
              <a:t>　</a:t>
            </a:r>
            <a:r>
              <a:rPr kumimoji="1" lang="ja-JP" altLang="en-US" sz="3600" dirty="0">
                <a:solidFill>
                  <a:srgbClr val="FF0000"/>
                </a:solidFill>
                <a:latin typeface="ＭＳ Ｐゴシック" panose="020B0600070205080204" pitchFamily="50" charset="-128"/>
                <a:ea typeface="ＭＳ Ｐゴシック" panose="020B0600070205080204" pitchFamily="50" charset="-128"/>
              </a:rPr>
              <a:t>神経細胞活性を高める</a:t>
            </a:r>
            <a:r>
              <a:rPr kumimoji="1" lang="ja-JP" altLang="en-US" sz="3600" dirty="0">
                <a:solidFill>
                  <a:srgbClr val="0000CC"/>
                </a:solidFill>
                <a:latin typeface="ＭＳ Ｐゴシック" panose="020B0600070205080204" pitchFamily="50" charset="-128"/>
                <a:ea typeface="ＭＳ Ｐゴシック" panose="020B0600070205080204" pitchFamily="50" charset="-128"/>
              </a:rPr>
              <a:t>・・・</a:t>
            </a:r>
            <a:r>
              <a:rPr kumimoji="1" lang="en-US" altLang="ja-JP" sz="3600" dirty="0">
                <a:solidFill>
                  <a:srgbClr val="00B050"/>
                </a:solidFill>
                <a:latin typeface="ＭＳ Ｐゴシック" panose="020B0600070205080204" pitchFamily="50" charset="-128"/>
                <a:ea typeface="ＭＳ Ｐゴシック" panose="020B0600070205080204" pitchFamily="50" charset="-128"/>
              </a:rPr>
              <a:t>DHA/EPA</a:t>
            </a:r>
            <a:r>
              <a:rPr kumimoji="1" lang="ja-JP" altLang="en-US" sz="3600" dirty="0">
                <a:solidFill>
                  <a:srgbClr val="00B050"/>
                </a:solidFill>
                <a:latin typeface="ＭＳ Ｐゴシック" panose="020B0600070205080204" pitchFamily="50" charset="-128"/>
                <a:ea typeface="ＭＳ Ｐゴシック" panose="020B0600070205080204" pitchFamily="50" charset="-128"/>
              </a:rPr>
              <a:t>（長鎖脂肪酸）</a:t>
            </a:r>
          </a:p>
        </p:txBody>
      </p:sp>
      <p:sp>
        <p:nvSpPr>
          <p:cNvPr id="4" name="スライド番号プレースホルダー 3"/>
          <p:cNvSpPr>
            <a:spLocks noGrp="1"/>
          </p:cNvSpPr>
          <p:nvPr>
            <p:ph type="sldNum" sz="quarter" idx="12"/>
          </p:nvPr>
        </p:nvSpPr>
        <p:spPr/>
        <p:txBody>
          <a:bodyPr/>
          <a:lstStyle/>
          <a:p>
            <a:fld id="{58E70909-AA54-413C-B4A4-65B2E83BDFAE}" type="slidenum">
              <a:rPr kumimoji="1" lang="ja-JP" altLang="en-US" smtClean="0"/>
              <a:t>83</a:t>
            </a:fld>
            <a:endParaRPr kumimoji="1" lang="ja-JP" altLang="en-US"/>
          </a:p>
        </p:txBody>
      </p:sp>
      <p:sp>
        <p:nvSpPr>
          <p:cNvPr id="5" name="フッター プレースホルダー 4">
            <a:extLst>
              <a:ext uri="{FF2B5EF4-FFF2-40B4-BE49-F238E27FC236}">
                <a16:creationId xmlns:a16="http://schemas.microsoft.com/office/drawing/2014/main" id="{6ABA443A-927F-8FF1-FF29-28959DF249F1}"/>
              </a:ext>
            </a:extLst>
          </p:cNvPr>
          <p:cNvSpPr>
            <a:spLocks noGrp="1"/>
          </p:cNvSpPr>
          <p:nvPr>
            <p:ph type="ftr" sz="quarter" idx="11"/>
          </p:nvPr>
        </p:nvSpPr>
        <p:spPr/>
        <p:txBody>
          <a:bodyPr/>
          <a:lstStyle/>
          <a:p>
            <a:r>
              <a:rPr kumimoji="1" lang="ja-JP" altLang="en-US"/>
              <a:t>心の処方箋（十勝むつみのクリニック）</a:t>
            </a:r>
          </a:p>
        </p:txBody>
      </p:sp>
    </p:spTree>
    <p:extLst>
      <p:ext uri="{BB962C8B-B14F-4D97-AF65-F5344CB8AC3E}">
        <p14:creationId xmlns:p14="http://schemas.microsoft.com/office/powerpoint/2010/main" val="90166010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45325"/>
            <a:ext cx="12083143" cy="766354"/>
          </a:xfrm>
        </p:spPr>
        <p:txBody>
          <a:bodyPr>
            <a:normAutofit/>
          </a:bodyPr>
          <a:lstStyle/>
          <a:p>
            <a:r>
              <a:rPr kumimoji="1" lang="ja-JP" altLang="en-US" sz="4800" dirty="0">
                <a:latin typeface="ＭＳ Ｐゴシック" panose="020B0600070205080204" pitchFamily="50" charset="-128"/>
                <a:ea typeface="ＭＳ Ｐゴシック" panose="020B0600070205080204" pitchFamily="50" charset="-128"/>
              </a:rPr>
              <a:t>慢性疲労症候群</a:t>
            </a:r>
            <a:r>
              <a:rPr kumimoji="1" lang="ja-JP" altLang="en-US" sz="4800">
                <a:latin typeface="ＭＳ Ｐゴシック" panose="020B0600070205080204" pitchFamily="50" charset="-128"/>
                <a:ea typeface="ＭＳ Ｐゴシック" panose="020B0600070205080204" pitchFamily="50" charset="-128"/>
              </a:rPr>
              <a:t>の治療　（男性）</a:t>
            </a:r>
            <a:endParaRPr kumimoji="1" lang="ja-JP" altLang="en-US" sz="4800" dirty="0">
              <a:latin typeface="ＭＳ Ｐゴシック" panose="020B0600070205080204" pitchFamily="50" charset="-128"/>
              <a:ea typeface="ＭＳ Ｐゴシック" panose="020B0600070205080204" pitchFamily="50" charset="-128"/>
            </a:endParaRPr>
          </a:p>
        </p:txBody>
      </p:sp>
      <p:sp>
        <p:nvSpPr>
          <p:cNvPr id="3" name="サブタイトル 2"/>
          <p:cNvSpPr>
            <a:spLocks noGrp="1"/>
          </p:cNvSpPr>
          <p:nvPr>
            <p:ph type="subTitle" idx="1"/>
          </p:nvPr>
        </p:nvSpPr>
        <p:spPr>
          <a:xfrm>
            <a:off x="269421" y="911679"/>
            <a:ext cx="11687448" cy="5742214"/>
          </a:xfrm>
        </p:spPr>
        <p:txBody>
          <a:bodyPr>
            <a:noAutofit/>
          </a:bodyPr>
          <a:lstStyle/>
          <a:p>
            <a:pPr lvl="0" algn="l"/>
            <a:r>
              <a:rPr lang="ja-JP" altLang="ja-JP" sz="3600" dirty="0">
                <a:latin typeface="ＭＳ Ｐゴシック" panose="020B0600070205080204" pitchFamily="50" charset="-128"/>
                <a:ea typeface="ＭＳ Ｐゴシック" panose="020B0600070205080204" pitchFamily="50" charset="-128"/>
              </a:rPr>
              <a:t>改善の為にしていること</a:t>
            </a:r>
            <a:r>
              <a:rPr lang="ja-JP" altLang="en-US" sz="3600" dirty="0">
                <a:highlight>
                  <a:srgbClr val="FFFF00"/>
                </a:highlight>
                <a:latin typeface="ＭＳ Ｐゴシック" panose="020B0600070205080204" pitchFamily="50" charset="-128"/>
                <a:ea typeface="ＭＳ Ｐゴシック" panose="020B0600070205080204" pitchFamily="50" charset="-128"/>
              </a:rPr>
              <a:t>（仕事を辞めたうえで）</a:t>
            </a:r>
            <a:endParaRPr lang="ja-JP" altLang="ja-JP" sz="3600" dirty="0">
              <a:highlight>
                <a:srgbClr val="FFFF00"/>
              </a:highlight>
              <a:latin typeface="ＭＳ Ｐゴシック" panose="020B0600070205080204" pitchFamily="50" charset="-128"/>
              <a:ea typeface="ＭＳ Ｐゴシック" panose="020B0600070205080204" pitchFamily="50" charset="-128"/>
            </a:endParaRPr>
          </a:p>
          <a:p>
            <a:pPr marL="342900" lvl="0" indent="-342900" algn="l">
              <a:buFont typeface="Arial" panose="020B0604020202020204" pitchFamily="34" charset="0"/>
              <a:buChar char="•"/>
            </a:pPr>
            <a:r>
              <a:rPr lang="ja-JP" altLang="ja-JP" sz="3600" dirty="0">
                <a:solidFill>
                  <a:srgbClr val="FF0000"/>
                </a:solidFill>
                <a:latin typeface="ＭＳ Ｐゴシック" panose="020B0600070205080204" pitchFamily="50" charset="-128"/>
                <a:ea typeface="ＭＳ Ｐゴシック" panose="020B0600070205080204" pitchFamily="50" charset="-128"/>
              </a:rPr>
              <a:t>朝散歩・ストレッチ・</a:t>
            </a:r>
            <a:r>
              <a:rPr lang="ja-JP" altLang="ja-JP" sz="3600" dirty="0">
                <a:solidFill>
                  <a:srgbClr val="009900"/>
                </a:solidFill>
                <a:latin typeface="ＭＳ Ｐゴシック" panose="020B0600070205080204" pitchFamily="50" charset="-128"/>
                <a:ea typeface="ＭＳ Ｐゴシック" panose="020B0600070205080204" pitchFamily="50" charset="-128"/>
              </a:rPr>
              <a:t>自律神経を整えるヨ</a:t>
            </a:r>
            <a:r>
              <a:rPr lang="ja-JP" altLang="en-US" sz="3600" dirty="0">
                <a:solidFill>
                  <a:srgbClr val="009900"/>
                </a:solidFill>
                <a:latin typeface="ＭＳ Ｐゴシック" panose="020B0600070205080204" pitchFamily="50" charset="-128"/>
                <a:ea typeface="ＭＳ Ｐゴシック" panose="020B0600070205080204" pitchFamily="50" charset="-128"/>
              </a:rPr>
              <a:t>ー</a:t>
            </a:r>
            <a:r>
              <a:rPr lang="ja-JP" altLang="ja-JP" sz="3600" dirty="0">
                <a:solidFill>
                  <a:srgbClr val="009900"/>
                </a:solidFill>
                <a:latin typeface="ＭＳ Ｐゴシック" panose="020B0600070205080204" pitchFamily="50" charset="-128"/>
                <a:ea typeface="ＭＳ Ｐゴシック" panose="020B0600070205080204" pitchFamily="50" charset="-128"/>
              </a:rPr>
              <a:t>ガ</a:t>
            </a:r>
            <a:r>
              <a:rPr lang="ja-JP" altLang="ja-JP" sz="3600" dirty="0">
                <a:solidFill>
                  <a:srgbClr val="FF0000"/>
                </a:solidFill>
                <a:latin typeface="ＭＳ Ｐゴシック" panose="020B0600070205080204" pitchFamily="50" charset="-128"/>
                <a:ea typeface="ＭＳ Ｐゴシック" panose="020B0600070205080204" pitchFamily="50" charset="-128"/>
              </a:rPr>
              <a:t>・背骨コンディショニング・食生活の改善・入浴・就寝時のア</a:t>
            </a:r>
            <a:r>
              <a:rPr lang="ja-JP" altLang="en-US" sz="3600" dirty="0">
                <a:solidFill>
                  <a:srgbClr val="FF0000"/>
                </a:solidFill>
                <a:latin typeface="ＭＳ Ｐゴシック" panose="020B0600070205080204" pitchFamily="50" charset="-128"/>
                <a:ea typeface="ＭＳ Ｐゴシック" panose="020B0600070205080204" pitchFamily="50" charset="-128"/>
              </a:rPr>
              <a:t>ロ</a:t>
            </a:r>
            <a:r>
              <a:rPr lang="ja-JP" altLang="ja-JP" sz="3600" dirty="0">
                <a:solidFill>
                  <a:srgbClr val="FF0000"/>
                </a:solidFill>
                <a:latin typeface="ＭＳ Ｐゴシック" panose="020B0600070205080204" pitchFamily="50" charset="-128"/>
                <a:ea typeface="ＭＳ Ｐゴシック" panose="020B0600070205080204" pitchFamily="50" charset="-128"/>
              </a:rPr>
              <a:t>マ・寝る前のホットミルク・昼寝・</a:t>
            </a:r>
            <a:r>
              <a:rPr lang="ja-JP" altLang="ja-JP" sz="3600" dirty="0">
                <a:solidFill>
                  <a:srgbClr val="FFC000"/>
                </a:solidFill>
                <a:latin typeface="ＭＳ Ｐゴシック" panose="020B0600070205080204" pitchFamily="50" charset="-128"/>
                <a:ea typeface="ＭＳ Ｐゴシック" panose="020B0600070205080204" pitchFamily="50" charset="-128"/>
              </a:rPr>
              <a:t>疲れが溜まらない程度の軽作業</a:t>
            </a:r>
            <a:r>
              <a:rPr lang="ja-JP" altLang="ja-JP" sz="3600" dirty="0">
                <a:solidFill>
                  <a:srgbClr val="FF0000"/>
                </a:solidFill>
                <a:latin typeface="ＭＳ Ｐゴシック" panose="020B0600070205080204" pitchFamily="50" charset="-128"/>
                <a:ea typeface="ＭＳ Ｐゴシック" panose="020B0600070205080204" pitchFamily="50" charset="-128"/>
              </a:rPr>
              <a:t>・日記・</a:t>
            </a:r>
            <a:r>
              <a:rPr lang="ja-JP" altLang="ja-JP" sz="3600" dirty="0">
                <a:solidFill>
                  <a:srgbClr val="00B050"/>
                </a:solidFill>
                <a:latin typeface="ＭＳ Ｐゴシック" panose="020B0600070205080204" pitchFamily="50" charset="-128"/>
                <a:ea typeface="ＭＳ Ｐゴシック" panose="020B0600070205080204" pitchFamily="50" charset="-128"/>
              </a:rPr>
              <a:t>マインドフルネス瞑想</a:t>
            </a:r>
            <a:r>
              <a:rPr lang="ja-JP" altLang="ja-JP" sz="3600" dirty="0">
                <a:solidFill>
                  <a:srgbClr val="FF0000"/>
                </a:solidFill>
                <a:latin typeface="ＭＳ Ｐゴシック" panose="020B0600070205080204" pitchFamily="50" charset="-128"/>
                <a:ea typeface="ＭＳ Ｐゴシック" panose="020B0600070205080204" pitchFamily="50" charset="-128"/>
              </a:rPr>
              <a:t>・禁</a:t>
            </a:r>
            <a:r>
              <a:rPr lang="ja-JP" altLang="en-US" sz="3600" dirty="0">
                <a:solidFill>
                  <a:srgbClr val="FF0000"/>
                </a:solidFill>
                <a:latin typeface="ＭＳ Ｐゴシック" panose="020B0600070205080204" pitchFamily="50" charset="-128"/>
                <a:ea typeface="ＭＳ Ｐゴシック" panose="020B0600070205080204" pitchFamily="50" charset="-128"/>
              </a:rPr>
              <a:t>酒・サプリメント</a:t>
            </a:r>
            <a:endParaRPr lang="ja-JP" altLang="ja-JP" sz="3600" dirty="0">
              <a:solidFill>
                <a:srgbClr val="FF0000"/>
              </a:solidFill>
              <a:latin typeface="ＭＳ Ｐゴシック" panose="020B0600070205080204" pitchFamily="50" charset="-128"/>
              <a:ea typeface="ＭＳ Ｐゴシック" panose="020B0600070205080204" pitchFamily="50" charset="-128"/>
            </a:endParaRPr>
          </a:p>
          <a:p>
            <a:pPr lvl="0" algn="l"/>
            <a:endParaRPr lang="en-US" altLang="ja-JP" sz="3600" dirty="0">
              <a:latin typeface="ＭＳ Ｐゴシック" panose="020B0600070205080204" pitchFamily="50" charset="-128"/>
              <a:ea typeface="ＭＳ Ｐゴシック" panose="020B0600070205080204" pitchFamily="50" charset="-128"/>
            </a:endParaRPr>
          </a:p>
          <a:p>
            <a:pPr lvl="0" algn="l"/>
            <a:r>
              <a:rPr lang="ja-JP" altLang="ja-JP" sz="3600" dirty="0">
                <a:latin typeface="ＭＳ Ｐゴシック" panose="020B0600070205080204" pitchFamily="50" charset="-128"/>
                <a:ea typeface="ＭＳ Ｐゴシック" panose="020B0600070205080204" pitchFamily="50" charset="-128"/>
              </a:rPr>
              <a:t>主な身体症状など</a:t>
            </a:r>
          </a:p>
          <a:p>
            <a:pPr marL="342900" lvl="0" indent="-342900" algn="l">
              <a:buFont typeface="Arial" panose="020B0604020202020204" pitchFamily="34" charset="0"/>
              <a:buChar char="•"/>
            </a:pPr>
            <a:r>
              <a:rPr lang="ja-JP" altLang="ja-JP" sz="3600" dirty="0">
                <a:solidFill>
                  <a:srgbClr val="0000CC"/>
                </a:solidFill>
                <a:latin typeface="ＭＳ Ｐゴシック" panose="020B0600070205080204" pitchFamily="50" charset="-128"/>
                <a:ea typeface="ＭＳ Ｐゴシック" panose="020B0600070205080204" pitchFamily="50" charset="-128"/>
              </a:rPr>
              <a:t>微熱、不安感、食欲</a:t>
            </a:r>
            <a:r>
              <a:rPr lang="ja-JP" altLang="en-US" sz="3600" dirty="0">
                <a:solidFill>
                  <a:srgbClr val="0000CC"/>
                </a:solidFill>
                <a:latin typeface="ＭＳ Ｐゴシック" panose="020B0600070205080204" pitchFamily="50" charset="-128"/>
                <a:ea typeface="ＭＳ Ｐゴシック" panose="020B0600070205080204" pitchFamily="50" charset="-128"/>
              </a:rPr>
              <a:t>不振</a:t>
            </a:r>
            <a:r>
              <a:rPr lang="ja-JP" altLang="ja-JP" sz="3600" dirty="0">
                <a:solidFill>
                  <a:srgbClr val="0000CC"/>
                </a:solidFill>
                <a:latin typeface="ＭＳ Ｐゴシック" panose="020B0600070205080204" pitchFamily="50" charset="-128"/>
                <a:ea typeface="ＭＳ Ｐゴシック" panose="020B0600070205080204" pitchFamily="50" charset="-128"/>
              </a:rPr>
              <a:t>、聴覚過敏、疲れやすい、動悸、息苦しさ、胸の圧迫感、めまい、胃の違和感、肩や首こり、ざわざわ感、目の疲れ</a:t>
            </a:r>
          </a:p>
          <a:p>
            <a:endParaRPr lang="ja-JP" altLang="ja-JP" sz="36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2"/>
          </p:nvPr>
        </p:nvSpPr>
        <p:spPr/>
        <p:txBody>
          <a:bodyPr/>
          <a:lstStyle/>
          <a:p>
            <a:fld id="{58E70909-AA54-413C-B4A4-65B2E83BDFAE}" type="slidenum">
              <a:rPr kumimoji="1" lang="ja-JP" altLang="en-US" smtClean="0"/>
              <a:t>84</a:t>
            </a:fld>
            <a:endParaRPr kumimoji="1" lang="ja-JP" altLang="en-US" dirty="0"/>
          </a:p>
        </p:txBody>
      </p:sp>
      <p:sp>
        <p:nvSpPr>
          <p:cNvPr id="5" name="日付プレースホルダー 4">
            <a:extLst>
              <a:ext uri="{FF2B5EF4-FFF2-40B4-BE49-F238E27FC236}">
                <a16:creationId xmlns:a16="http://schemas.microsoft.com/office/drawing/2014/main" id="{074A97A2-326C-07CC-9202-208DD67896A2}"/>
              </a:ext>
            </a:extLst>
          </p:cNvPr>
          <p:cNvSpPr>
            <a:spLocks noGrp="1"/>
          </p:cNvSpPr>
          <p:nvPr>
            <p:ph type="dt" sz="half" idx="10"/>
          </p:nvPr>
        </p:nvSpPr>
        <p:spPr/>
        <p:txBody>
          <a:bodyPr/>
          <a:lstStyle/>
          <a:p>
            <a:r>
              <a:rPr kumimoji="1" lang="en-US" altLang="ja-JP"/>
              <a:t>2022/12/5</a:t>
            </a:r>
            <a:r>
              <a:rPr kumimoji="1" lang="ja-JP" altLang="en-US"/>
              <a:t>十勝むつみのクリニック</a:t>
            </a:r>
          </a:p>
        </p:txBody>
      </p:sp>
    </p:spTree>
    <p:extLst>
      <p:ext uri="{BB962C8B-B14F-4D97-AF65-F5344CB8AC3E}">
        <p14:creationId xmlns:p14="http://schemas.microsoft.com/office/powerpoint/2010/main" val="334720902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0960" y="195596"/>
            <a:ext cx="12331337" cy="944604"/>
          </a:xfrm>
        </p:spPr>
        <p:txBody>
          <a:bodyPr>
            <a:noAutofit/>
          </a:bodyPr>
          <a:lstStyle/>
          <a:p>
            <a:r>
              <a:rPr lang="ja-JP" altLang="ja-JP" dirty="0">
                <a:latin typeface="ＭＳ Ｐゴシック" panose="020B0600070205080204" pitchFamily="50" charset="-128"/>
                <a:ea typeface="ＭＳ Ｐゴシック" panose="020B0600070205080204" pitchFamily="50" charset="-128"/>
              </a:rPr>
              <a:t>今やるとよいこと</a:t>
            </a:r>
            <a:r>
              <a:rPr lang="ja-JP" altLang="en-US" sz="4800" dirty="0">
                <a:latin typeface="ＭＳ Ｐゴシック" panose="020B0600070205080204" pitchFamily="50" charset="-128"/>
                <a:ea typeface="ＭＳ Ｐゴシック" panose="020B0600070205080204" pitchFamily="50" charset="-128"/>
              </a:rPr>
              <a:t>（はせくらみゆき）</a:t>
            </a:r>
            <a:endParaRPr kumimoji="1" lang="ja-JP" altLang="en-US" sz="4800" dirty="0">
              <a:latin typeface="ＭＳ Ｐゴシック" panose="020B0600070205080204" pitchFamily="50" charset="-128"/>
              <a:ea typeface="ＭＳ Ｐゴシック" panose="020B0600070205080204" pitchFamily="50" charset="-128"/>
            </a:endParaRPr>
          </a:p>
        </p:txBody>
      </p:sp>
      <p:sp>
        <p:nvSpPr>
          <p:cNvPr id="4" name="サブタイトル 2"/>
          <p:cNvSpPr txBox="1">
            <a:spLocks/>
          </p:cNvSpPr>
          <p:nvPr/>
        </p:nvSpPr>
        <p:spPr>
          <a:xfrm>
            <a:off x="271055" y="1439715"/>
            <a:ext cx="11807734" cy="528176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marL="342900" lvl="0" indent="-342900" algn="l">
              <a:buFont typeface="Arial" panose="020B0604020202020204" pitchFamily="34" charset="0"/>
              <a:buChar char="•"/>
            </a:pPr>
            <a:r>
              <a:rPr lang="ja-JP" altLang="ja-JP" sz="3600" dirty="0">
                <a:solidFill>
                  <a:srgbClr val="FF0000"/>
                </a:solidFill>
                <a:latin typeface="ＭＳ Ｐゴシック" panose="020B0600070205080204" pitchFamily="50" charset="-128"/>
                <a:ea typeface="ＭＳ Ｐゴシック" panose="020B0600070205080204" pitchFamily="50" charset="-128"/>
              </a:rPr>
              <a:t>免疫力を高める</a:t>
            </a:r>
            <a:r>
              <a:rPr lang="ja-JP" altLang="en-US" sz="3600" dirty="0">
                <a:latin typeface="ＭＳ Ｐゴシック" panose="020B0600070205080204" pitchFamily="50" charset="-128"/>
                <a:ea typeface="ＭＳ Ｐゴシック" panose="020B0600070205080204" pitchFamily="50" charset="-128"/>
              </a:rPr>
              <a:t>：　</a:t>
            </a:r>
            <a:r>
              <a:rPr lang="ja-JP" altLang="ja-JP" sz="3600" dirty="0">
                <a:latin typeface="ＭＳ Ｐゴシック" panose="020B0600070205080204" pitchFamily="50" charset="-128"/>
                <a:ea typeface="ＭＳ Ｐゴシック" panose="020B0600070205080204" pitchFamily="50" charset="-128"/>
              </a:rPr>
              <a:t>病気に負けない</a:t>
            </a:r>
            <a:r>
              <a:rPr lang="ja-JP" altLang="ja-JP" sz="3600" dirty="0">
                <a:solidFill>
                  <a:srgbClr val="0307B5"/>
                </a:solidFill>
                <a:latin typeface="ＭＳ Ｐゴシック" panose="020B0600070205080204" pitchFamily="50" charset="-128"/>
                <a:ea typeface="ＭＳ Ｐゴシック" panose="020B0600070205080204" pitchFamily="50" charset="-128"/>
              </a:rPr>
              <a:t>丈夫な身体と心をつくる</a:t>
            </a:r>
          </a:p>
          <a:p>
            <a:pPr marL="342900" lvl="0" indent="-342900" algn="l">
              <a:buFont typeface="Arial" panose="020B0604020202020204" pitchFamily="34" charset="0"/>
              <a:buChar char="•"/>
            </a:pPr>
            <a:r>
              <a:rPr lang="ja-JP" altLang="ja-JP" sz="3600" dirty="0">
                <a:solidFill>
                  <a:srgbClr val="FF0000"/>
                </a:solidFill>
                <a:latin typeface="ＭＳ Ｐゴシック" panose="020B0600070205080204" pitchFamily="50" charset="-128"/>
                <a:ea typeface="ＭＳ Ｐゴシック" panose="020B0600070205080204" pitchFamily="50" charset="-128"/>
              </a:rPr>
              <a:t>中道を生きる</a:t>
            </a:r>
            <a:r>
              <a:rPr lang="ja-JP" altLang="en-US" sz="3600" dirty="0">
                <a:latin typeface="ＭＳ Ｐゴシック" panose="020B0600070205080204" pitchFamily="50" charset="-128"/>
                <a:ea typeface="ＭＳ Ｐゴシック" panose="020B0600070205080204" pitchFamily="50" charset="-128"/>
              </a:rPr>
              <a:t>：　バランス</a:t>
            </a:r>
            <a:r>
              <a:rPr lang="ja-JP" altLang="ja-JP" sz="3600" dirty="0">
                <a:latin typeface="ＭＳ Ｐゴシック" panose="020B0600070205080204" pitchFamily="50" charset="-128"/>
                <a:ea typeface="ＭＳ Ｐゴシック" panose="020B0600070205080204" pitchFamily="50" charset="-128"/>
              </a:rPr>
              <a:t>よく</a:t>
            </a:r>
            <a:r>
              <a:rPr lang="ja-JP" altLang="en-US" sz="3600" dirty="0">
                <a:latin typeface="ＭＳ Ｐゴシック" panose="020B0600070205080204" pitchFamily="50" charset="-128"/>
                <a:ea typeface="ＭＳ Ｐゴシック" panose="020B0600070205080204" pitchFamily="50" charset="-128"/>
              </a:rPr>
              <a:t>、</a:t>
            </a:r>
            <a:r>
              <a:rPr lang="ja-JP" altLang="ja-JP" sz="3600" dirty="0">
                <a:solidFill>
                  <a:srgbClr val="0307B5"/>
                </a:solidFill>
                <a:latin typeface="ＭＳ Ｐゴシック" panose="020B0600070205080204" pitchFamily="50" charset="-128"/>
                <a:ea typeface="ＭＳ Ｐゴシック" panose="020B0600070205080204" pitchFamily="50" charset="-128"/>
              </a:rPr>
              <a:t>真ん中の心で生きる</a:t>
            </a:r>
          </a:p>
          <a:p>
            <a:pPr marL="342900" lvl="0" indent="-342900" algn="l">
              <a:buFont typeface="Arial" panose="020B0604020202020204" pitchFamily="34" charset="0"/>
              <a:buChar char="•"/>
            </a:pPr>
            <a:r>
              <a:rPr lang="ja-JP" altLang="ja-JP" sz="3600" dirty="0">
                <a:solidFill>
                  <a:srgbClr val="FF0000"/>
                </a:solidFill>
                <a:latin typeface="ＭＳ Ｐゴシック" panose="020B0600070205080204" pitchFamily="50" charset="-128"/>
                <a:ea typeface="ＭＳ Ｐゴシック" panose="020B0600070205080204" pitchFamily="50" charset="-128"/>
              </a:rPr>
              <a:t>太陽意識を持つ</a:t>
            </a:r>
            <a:r>
              <a:rPr lang="ja-JP" altLang="en-US" sz="3600" dirty="0">
                <a:latin typeface="ＭＳ Ｐゴシック" panose="020B0600070205080204" pitchFamily="50" charset="-128"/>
                <a:ea typeface="ＭＳ Ｐゴシック" panose="020B0600070205080204" pitchFamily="50" charset="-128"/>
              </a:rPr>
              <a:t>：　</a:t>
            </a:r>
            <a:r>
              <a:rPr lang="ja-JP" altLang="ja-JP" sz="3600" dirty="0">
                <a:latin typeface="ＭＳ Ｐゴシック" panose="020B0600070205080204" pitchFamily="50" charset="-128"/>
                <a:ea typeface="ＭＳ Ｐゴシック" panose="020B0600070205080204" pitchFamily="50" charset="-128"/>
              </a:rPr>
              <a:t>一人ひとりが</a:t>
            </a:r>
            <a:r>
              <a:rPr lang="ja-JP" altLang="ja-JP" sz="3600" dirty="0">
                <a:solidFill>
                  <a:srgbClr val="0307B5"/>
                </a:solidFill>
                <a:latin typeface="ＭＳ Ｐゴシック" panose="020B0600070205080204" pitchFamily="50" charset="-128"/>
                <a:ea typeface="ＭＳ Ｐゴシック" panose="020B0600070205080204" pitchFamily="50" charset="-128"/>
              </a:rPr>
              <a:t>天意</a:t>
            </a:r>
            <a:r>
              <a:rPr lang="ja-JP" altLang="en-US" sz="3600" dirty="0">
                <a:solidFill>
                  <a:srgbClr val="0307B5"/>
                </a:solidFill>
                <a:latin typeface="ＭＳ Ｐゴシック" panose="020B0600070205080204" pitchFamily="50" charset="-128"/>
                <a:ea typeface="ＭＳ Ｐゴシック" panose="020B0600070205080204" pitchFamily="50" charset="-128"/>
              </a:rPr>
              <a:t>（</a:t>
            </a:r>
            <a:r>
              <a:rPr lang="ja-JP" altLang="ja-JP" sz="3600" dirty="0">
                <a:solidFill>
                  <a:srgbClr val="0307B5"/>
                </a:solidFill>
                <a:latin typeface="ＭＳ Ｐゴシック" panose="020B0600070205080204" pitchFamily="50" charset="-128"/>
                <a:ea typeface="ＭＳ Ｐゴシック" panose="020B0600070205080204" pitchFamily="50" charset="-128"/>
              </a:rPr>
              <a:t>愛</a:t>
            </a:r>
            <a:r>
              <a:rPr lang="ja-JP" altLang="en-US" sz="3600" dirty="0">
                <a:solidFill>
                  <a:srgbClr val="0307B5"/>
                </a:solidFill>
                <a:latin typeface="ＭＳ Ｐゴシック" panose="020B0600070205080204" pitchFamily="50" charset="-128"/>
                <a:ea typeface="ＭＳ Ｐゴシック" panose="020B0600070205080204" pitchFamily="50" charset="-128"/>
              </a:rPr>
              <a:t>）</a:t>
            </a:r>
            <a:r>
              <a:rPr lang="ja-JP" altLang="ja-JP" sz="3600" dirty="0">
                <a:solidFill>
                  <a:srgbClr val="0307B5"/>
                </a:solidFill>
                <a:latin typeface="ＭＳ Ｐゴシック" panose="020B0600070205080204" pitchFamily="50" charset="-128"/>
                <a:ea typeface="ＭＳ Ｐゴシック" panose="020B0600070205080204" pitchFamily="50" charset="-128"/>
              </a:rPr>
              <a:t>で生きる</a:t>
            </a:r>
          </a:p>
          <a:p>
            <a:pPr marL="342900" lvl="0" indent="-342900" algn="l">
              <a:buFont typeface="Arial" panose="020B0604020202020204" pitchFamily="34" charset="0"/>
              <a:buChar char="•"/>
            </a:pPr>
            <a:r>
              <a:rPr lang="ja-JP" altLang="ja-JP" sz="3600" dirty="0">
                <a:solidFill>
                  <a:srgbClr val="FF0000"/>
                </a:solidFill>
                <a:latin typeface="ＭＳ Ｐゴシック" panose="020B0600070205080204" pitchFamily="50" charset="-128"/>
                <a:ea typeface="ＭＳ Ｐゴシック" panose="020B0600070205080204" pitchFamily="50" charset="-128"/>
              </a:rPr>
              <a:t>縄文に学</a:t>
            </a:r>
            <a:r>
              <a:rPr lang="ja-JP" altLang="en-US" sz="3600" dirty="0">
                <a:solidFill>
                  <a:srgbClr val="FF0000"/>
                </a:solidFill>
                <a:latin typeface="ＭＳ Ｐゴシック" panose="020B0600070205080204" pitchFamily="50" charset="-128"/>
                <a:ea typeface="ＭＳ Ｐゴシック" panose="020B0600070205080204" pitchFamily="50" charset="-128"/>
              </a:rPr>
              <a:t>ぶ</a:t>
            </a:r>
            <a:r>
              <a:rPr lang="ja-JP" altLang="en-US" sz="3600" dirty="0">
                <a:latin typeface="ＭＳ Ｐゴシック" panose="020B0600070205080204" pitchFamily="50" charset="-128"/>
                <a:ea typeface="ＭＳ Ｐゴシック" panose="020B0600070205080204" pitchFamily="50" charset="-128"/>
              </a:rPr>
              <a:t>：　</a:t>
            </a:r>
            <a:r>
              <a:rPr lang="ja-JP" altLang="ja-JP" sz="3600" dirty="0">
                <a:solidFill>
                  <a:srgbClr val="0307B5"/>
                </a:solidFill>
                <a:latin typeface="ＭＳ Ｐゴシック" panose="020B0600070205080204" pitchFamily="50" charset="-128"/>
                <a:ea typeface="ＭＳ Ｐゴシック" panose="020B0600070205080204" pitchFamily="50" charset="-128"/>
              </a:rPr>
              <a:t>縄文の持つ精神性や生活スタイル</a:t>
            </a:r>
            <a:r>
              <a:rPr lang="ja-JP" altLang="ja-JP" sz="3600" dirty="0">
                <a:latin typeface="ＭＳ Ｐゴシック" panose="020B0600070205080204" pitchFamily="50" charset="-128"/>
                <a:ea typeface="ＭＳ Ｐゴシック" panose="020B0600070205080204" pitchFamily="50" charset="-128"/>
              </a:rPr>
              <a:t>を参考</a:t>
            </a:r>
            <a:r>
              <a:rPr lang="ja-JP" altLang="en-US" sz="3600" dirty="0">
                <a:latin typeface="ＭＳ Ｐゴシック" panose="020B0600070205080204" pitchFamily="50" charset="-128"/>
                <a:ea typeface="ＭＳ Ｐゴシック" panose="020B0600070205080204" pitchFamily="50" charset="-128"/>
              </a:rPr>
              <a:t>に</a:t>
            </a:r>
            <a:endParaRPr lang="ja-JP" altLang="ja-JP" sz="3600" dirty="0">
              <a:latin typeface="ＭＳ Ｐゴシック" panose="020B0600070205080204" pitchFamily="50" charset="-128"/>
              <a:ea typeface="ＭＳ Ｐゴシック" panose="020B0600070205080204" pitchFamily="50" charset="-128"/>
            </a:endParaRPr>
          </a:p>
          <a:p>
            <a:pPr marL="342900" lvl="0" indent="-342900" algn="l">
              <a:buFont typeface="Arial" panose="020B0604020202020204" pitchFamily="34" charset="0"/>
              <a:buChar char="•"/>
            </a:pPr>
            <a:r>
              <a:rPr lang="ja-JP" altLang="ja-JP" sz="3600" dirty="0">
                <a:solidFill>
                  <a:srgbClr val="FF0000"/>
                </a:solidFill>
                <a:latin typeface="ＭＳ Ｐゴシック" panose="020B0600070205080204" pitchFamily="50" charset="-128"/>
                <a:ea typeface="ＭＳ Ｐゴシック" panose="020B0600070205080204" pitchFamily="50" charset="-128"/>
              </a:rPr>
              <a:t>腹をくくる</a:t>
            </a:r>
            <a:r>
              <a:rPr lang="ja-JP" altLang="en-US" sz="3600" dirty="0">
                <a:latin typeface="ＭＳ Ｐゴシック" panose="020B0600070205080204" pitchFamily="50" charset="-128"/>
                <a:ea typeface="ＭＳ Ｐゴシック" panose="020B0600070205080204" pitchFamily="50" charset="-128"/>
              </a:rPr>
              <a:t>：　</a:t>
            </a:r>
            <a:r>
              <a:rPr lang="ja-JP" altLang="ja-JP" sz="3600" dirty="0">
                <a:solidFill>
                  <a:srgbClr val="0307B5"/>
                </a:solidFill>
                <a:latin typeface="ＭＳ Ｐゴシック" panose="020B0600070205080204" pitchFamily="50" charset="-128"/>
                <a:ea typeface="ＭＳ Ｐゴシック" panose="020B0600070205080204" pitchFamily="50" charset="-128"/>
              </a:rPr>
              <a:t>強気・陽気</a:t>
            </a:r>
            <a:r>
              <a:rPr lang="ja-JP" altLang="ja-JP" sz="3600" dirty="0">
                <a:latin typeface="ＭＳ Ｐゴシック" panose="020B0600070205080204" pitchFamily="50" charset="-128"/>
                <a:ea typeface="ＭＳ Ｐゴシック" panose="020B0600070205080204" pitchFamily="50" charset="-128"/>
              </a:rPr>
              <a:t>で元気を養う</a:t>
            </a:r>
          </a:p>
          <a:p>
            <a:pPr marL="342900" lvl="0" indent="-342900" algn="l">
              <a:buFont typeface="Arial" panose="020B0604020202020204" pitchFamily="34" charset="0"/>
              <a:buChar char="•"/>
            </a:pPr>
            <a:r>
              <a:rPr lang="ja-JP" altLang="ja-JP" sz="3600" dirty="0">
                <a:solidFill>
                  <a:srgbClr val="FF0000"/>
                </a:solidFill>
                <a:latin typeface="ＭＳ Ｐゴシック" panose="020B0600070205080204" pitchFamily="50" charset="-128"/>
                <a:ea typeface="ＭＳ Ｐゴシック" panose="020B0600070205080204" pitchFamily="50" charset="-128"/>
              </a:rPr>
              <a:t>情報リテラシー</a:t>
            </a:r>
            <a:r>
              <a:rPr lang="ja-JP" altLang="en-US" sz="3600" dirty="0">
                <a:latin typeface="ＭＳ Ｐゴシック" panose="020B0600070205080204" pitchFamily="50" charset="-128"/>
                <a:ea typeface="ＭＳ Ｐゴシック" panose="020B0600070205080204" pitchFamily="50" charset="-128"/>
              </a:rPr>
              <a:t>：　</a:t>
            </a:r>
            <a:r>
              <a:rPr lang="ja-JP" altLang="ja-JP" sz="3600" dirty="0">
                <a:solidFill>
                  <a:srgbClr val="0307B5"/>
                </a:solidFill>
                <a:latin typeface="ＭＳ Ｐゴシック" panose="020B0600070205080204" pitchFamily="50" charset="-128"/>
                <a:ea typeface="ＭＳ Ｐゴシック" panose="020B0600070205080204" pitchFamily="50" charset="-128"/>
              </a:rPr>
              <a:t>俯瞰、直観</a:t>
            </a:r>
            <a:r>
              <a:rPr lang="ja-JP" altLang="en-US" sz="3600" dirty="0">
                <a:latin typeface="ＭＳ Ｐゴシック" panose="020B0600070205080204" pitchFamily="50" charset="-128"/>
                <a:ea typeface="ＭＳ Ｐゴシック" panose="020B0600070205080204" pitchFamily="50" charset="-128"/>
              </a:rPr>
              <a:t>で</a:t>
            </a:r>
            <a:r>
              <a:rPr lang="ja-JP" altLang="ja-JP" sz="3600" dirty="0">
                <a:latin typeface="ＭＳ Ｐゴシック" panose="020B0600070205080204" pitchFamily="50" charset="-128"/>
                <a:ea typeface="ＭＳ Ｐゴシック" panose="020B0600070205080204" pitchFamily="50" charset="-128"/>
              </a:rPr>
              <a:t>情報の取捨選択を的確に</a:t>
            </a:r>
          </a:p>
          <a:p>
            <a:pPr marL="342900" lvl="0" indent="-342900" algn="l">
              <a:buFont typeface="Arial" panose="020B0604020202020204" pitchFamily="34" charset="0"/>
              <a:buChar char="•"/>
            </a:pPr>
            <a:r>
              <a:rPr lang="ja-JP" altLang="ja-JP" sz="3600" dirty="0">
                <a:solidFill>
                  <a:srgbClr val="FF0000"/>
                </a:solidFill>
                <a:latin typeface="ＭＳ Ｐゴシック" panose="020B0600070205080204" pitchFamily="50" charset="-128"/>
                <a:ea typeface="ＭＳ Ｐゴシック" panose="020B0600070205080204" pitchFamily="50" charset="-128"/>
              </a:rPr>
              <a:t>直観力を磨く</a:t>
            </a:r>
            <a:r>
              <a:rPr lang="ja-JP" altLang="en-US" sz="3600" dirty="0">
                <a:latin typeface="ＭＳ Ｐゴシック" panose="020B0600070205080204" pitchFamily="50" charset="-128"/>
                <a:ea typeface="ＭＳ Ｐゴシック" panose="020B0600070205080204" pitchFamily="50" charset="-128"/>
              </a:rPr>
              <a:t>：</a:t>
            </a:r>
            <a:r>
              <a:rPr lang="ja-JP" altLang="ja-JP" sz="3600" dirty="0">
                <a:latin typeface="ＭＳ Ｐゴシック" panose="020B0600070205080204" pitchFamily="50" charset="-128"/>
                <a:ea typeface="ＭＳ Ｐゴシック" panose="020B0600070205080204" pitchFamily="50" charset="-128"/>
              </a:rPr>
              <a:t>存在物コミュニケーション</a:t>
            </a:r>
            <a:r>
              <a:rPr lang="ja-JP" altLang="en-US" sz="3600" dirty="0">
                <a:latin typeface="ＭＳ Ｐゴシック" panose="020B0600070205080204" pitchFamily="50" charset="-128"/>
                <a:ea typeface="ＭＳ Ｐゴシック" panose="020B0600070205080204" pitchFamily="50" charset="-128"/>
              </a:rPr>
              <a:t>、</a:t>
            </a:r>
            <a:r>
              <a:rPr lang="ja-JP" altLang="ja-JP" sz="3600" dirty="0">
                <a:latin typeface="ＭＳ Ｐゴシック" panose="020B0600070205080204" pitchFamily="50" charset="-128"/>
                <a:ea typeface="ＭＳ Ｐゴシック" panose="020B0600070205080204" pitchFamily="50" charset="-128"/>
              </a:rPr>
              <a:t>パラレルジャンプ、生き方の極意、情報リテラシーを含め、</a:t>
            </a:r>
            <a:r>
              <a:rPr lang="ja-JP" altLang="ja-JP" sz="3600" dirty="0">
                <a:solidFill>
                  <a:srgbClr val="0307B5"/>
                </a:solidFill>
                <a:latin typeface="ＭＳ Ｐゴシック" panose="020B0600070205080204" pitchFamily="50" charset="-128"/>
                <a:ea typeface="ＭＳ Ｐゴシック" panose="020B0600070205080204" pitchFamily="50" charset="-128"/>
              </a:rPr>
              <a:t>すべてに通ずる鍵</a:t>
            </a:r>
          </a:p>
          <a:p>
            <a:pPr marL="571500" indent="-571500" algn="l">
              <a:buFont typeface="Arial" panose="020B0604020202020204" pitchFamily="34" charset="0"/>
              <a:buChar char="•"/>
            </a:pPr>
            <a:endParaRPr lang="ja-JP" altLang="en-US" sz="3600" dirty="0">
              <a:latin typeface="ＭＳ Ｐゴシック" panose="020B0600070205080204" pitchFamily="50" charset="-128"/>
              <a:ea typeface="ＭＳ Ｐゴシック" panose="020B0600070205080204" pitchFamily="50" charset="-128"/>
            </a:endParaRPr>
          </a:p>
        </p:txBody>
      </p:sp>
      <p:sp>
        <p:nvSpPr>
          <p:cNvPr id="3" name="日付プレースホルダー 2">
            <a:extLst>
              <a:ext uri="{FF2B5EF4-FFF2-40B4-BE49-F238E27FC236}">
                <a16:creationId xmlns:a16="http://schemas.microsoft.com/office/drawing/2014/main" id="{E86D0F72-2D88-8BE2-8D05-F67A53C45E38}"/>
              </a:ext>
            </a:extLst>
          </p:cNvPr>
          <p:cNvSpPr>
            <a:spLocks noGrp="1"/>
          </p:cNvSpPr>
          <p:nvPr>
            <p:ph type="dt" sz="half" idx="10"/>
          </p:nvPr>
        </p:nvSpPr>
        <p:spPr/>
        <p:txBody>
          <a:bodyPr/>
          <a:lstStyle/>
          <a:p>
            <a:r>
              <a:rPr kumimoji="1" lang="en-US" altLang="ja-JP"/>
              <a:t>2022/12/5</a:t>
            </a:r>
            <a:r>
              <a:rPr kumimoji="1" lang="ja-JP" altLang="en-US"/>
              <a:t>十勝むつみのクリニック</a:t>
            </a:r>
          </a:p>
        </p:txBody>
      </p:sp>
      <p:sp>
        <p:nvSpPr>
          <p:cNvPr id="5" name="スライド番号プレースホルダー 4">
            <a:extLst>
              <a:ext uri="{FF2B5EF4-FFF2-40B4-BE49-F238E27FC236}">
                <a16:creationId xmlns:a16="http://schemas.microsoft.com/office/drawing/2014/main" id="{D9D832AF-31E9-87E4-9FD6-535841861EF1}"/>
              </a:ext>
            </a:extLst>
          </p:cNvPr>
          <p:cNvSpPr>
            <a:spLocks noGrp="1"/>
          </p:cNvSpPr>
          <p:nvPr>
            <p:ph type="sldNum" sz="quarter" idx="12"/>
          </p:nvPr>
        </p:nvSpPr>
        <p:spPr/>
        <p:txBody>
          <a:bodyPr/>
          <a:lstStyle/>
          <a:p>
            <a:fld id="{5AB4CEAA-A475-442B-8C24-E7BCA606E1D5}" type="slidenum">
              <a:rPr kumimoji="1" lang="ja-JP" altLang="en-US" smtClean="0"/>
              <a:t>85</a:t>
            </a:fld>
            <a:endParaRPr kumimoji="1" lang="ja-JP" altLang="en-US"/>
          </a:p>
        </p:txBody>
      </p:sp>
    </p:spTree>
    <p:extLst>
      <p:ext uri="{BB962C8B-B14F-4D97-AF65-F5344CB8AC3E}">
        <p14:creationId xmlns:p14="http://schemas.microsoft.com/office/powerpoint/2010/main" val="38727111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57051" y="365761"/>
            <a:ext cx="11599818" cy="766354"/>
          </a:xfrm>
        </p:spPr>
        <p:txBody>
          <a:bodyPr>
            <a:normAutofit fontScale="90000"/>
          </a:bodyPr>
          <a:lstStyle/>
          <a:p>
            <a:r>
              <a:rPr lang="ja-JP" altLang="ja-JP" dirty="0">
                <a:latin typeface="ＭＳ Ｐゴシック" panose="020B0600070205080204" pitchFamily="50" charset="-128"/>
                <a:ea typeface="ＭＳ Ｐゴシック" panose="020B0600070205080204" pitchFamily="50" charset="-128"/>
              </a:rPr>
              <a:t>パラダイムの変換</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サブタイトル 2"/>
          <p:cNvSpPr>
            <a:spLocks noGrp="1"/>
          </p:cNvSpPr>
          <p:nvPr>
            <p:ph type="subTitle" idx="1"/>
          </p:nvPr>
        </p:nvSpPr>
        <p:spPr>
          <a:xfrm>
            <a:off x="357051" y="1489166"/>
            <a:ext cx="11599818" cy="5155474"/>
          </a:xfrm>
        </p:spPr>
        <p:txBody>
          <a:bodyPr>
            <a:noAutofit/>
          </a:bodyPr>
          <a:lstStyle/>
          <a:p>
            <a:pPr marL="571500" lvl="0" indent="-571500" algn="l">
              <a:buFont typeface="Arial" panose="020B0604020202020204" pitchFamily="34" charset="0"/>
              <a:buChar char="•"/>
            </a:pPr>
            <a:r>
              <a:rPr lang="ja-JP" altLang="ja-JP" sz="3600" u="sng" dirty="0">
                <a:solidFill>
                  <a:srgbClr val="FF0000"/>
                </a:solidFill>
                <a:latin typeface="ＭＳ Ｐゴシック" panose="020B0600070205080204" pitchFamily="50" charset="-128"/>
                <a:ea typeface="ＭＳ Ｐゴシック" panose="020B0600070205080204" pitchFamily="50" charset="-128"/>
              </a:rPr>
              <a:t>脳や身体が生来、環境に適応するようにできている</a:t>
            </a:r>
            <a:endParaRPr lang="en-US" altLang="ja-JP" sz="3600" u="sng" dirty="0">
              <a:solidFill>
                <a:srgbClr val="FF0000"/>
              </a:solidFill>
              <a:latin typeface="ＭＳ Ｐゴシック" panose="020B0600070205080204" pitchFamily="50" charset="-128"/>
              <a:ea typeface="ＭＳ Ｐゴシック" panose="020B0600070205080204" pitchFamily="50" charset="-128"/>
            </a:endParaRPr>
          </a:p>
          <a:p>
            <a:pPr marL="571500" lvl="0" indent="-571500" algn="l">
              <a:buFont typeface="Arial" panose="020B0604020202020204" pitchFamily="34" charset="0"/>
              <a:buChar char="•"/>
            </a:pPr>
            <a:r>
              <a:rPr lang="ja-JP" altLang="ja-JP" sz="3600" u="sng" dirty="0">
                <a:solidFill>
                  <a:srgbClr val="0000CC"/>
                </a:solidFill>
                <a:latin typeface="ＭＳ Ｐゴシック" panose="020B0600070205080204" pitchFamily="50" charset="-128"/>
                <a:ea typeface="ＭＳ Ｐゴシック" panose="020B0600070205080204" pitchFamily="50" charset="-128"/>
              </a:rPr>
              <a:t>なら</a:t>
            </a:r>
            <a:r>
              <a:rPr lang="ja-JP" altLang="en-US" sz="3600" u="sng" dirty="0">
                <a:solidFill>
                  <a:srgbClr val="0000CC"/>
                </a:solidFill>
                <a:latin typeface="ＭＳ Ｐゴシック" panose="020B0600070205080204" pitchFamily="50" charset="-128"/>
                <a:ea typeface="ＭＳ Ｐゴシック" panose="020B0600070205080204" pitchFamily="50" charset="-128"/>
              </a:rPr>
              <a:t>ば</a:t>
            </a:r>
            <a:r>
              <a:rPr lang="ja-JP" altLang="ja-JP" sz="3600" u="sng" dirty="0">
                <a:solidFill>
                  <a:srgbClr val="0000CC"/>
                </a:solidFill>
                <a:latin typeface="ＭＳ Ｐゴシック" panose="020B0600070205080204" pitchFamily="50" charset="-128"/>
                <a:ea typeface="ＭＳ Ｐゴシック" panose="020B0600070205080204" pitchFamily="50" charset="-128"/>
              </a:rPr>
              <a:t>、トラウマ的な反応の名残は</a:t>
            </a:r>
            <a:r>
              <a:rPr lang="ja-JP" altLang="en-US" sz="3600" u="sng" dirty="0">
                <a:solidFill>
                  <a:srgbClr val="0000CC"/>
                </a:solidFill>
                <a:latin typeface="ＭＳ Ｐゴシック" panose="020B0600070205080204" pitchFamily="50" charset="-128"/>
                <a:ea typeface="ＭＳ Ｐゴシック" panose="020B0600070205080204" pitchFamily="50" charset="-128"/>
              </a:rPr>
              <a:t>、</a:t>
            </a:r>
            <a:r>
              <a:rPr lang="ja-JP" altLang="ja-JP" sz="3600" u="sng" dirty="0">
                <a:solidFill>
                  <a:srgbClr val="0000CC"/>
                </a:solidFill>
                <a:latin typeface="ＭＳ Ｐゴシック" panose="020B0600070205080204" pitchFamily="50" charset="-128"/>
                <a:ea typeface="ＭＳ Ｐゴシック" panose="020B0600070205080204" pitchFamily="50" charset="-128"/>
              </a:rPr>
              <a:t>病理としてではなく適応策として診るべき</a:t>
            </a:r>
            <a:endParaRPr lang="en-US" altLang="ja-JP" sz="3600" u="sng" dirty="0">
              <a:solidFill>
                <a:srgbClr val="0000CC"/>
              </a:solidFill>
              <a:latin typeface="ＭＳ Ｐゴシック" panose="020B0600070205080204" pitchFamily="50" charset="-128"/>
              <a:ea typeface="ＭＳ Ｐゴシック" panose="020B0600070205080204" pitchFamily="50" charset="-128"/>
            </a:endParaRPr>
          </a:p>
          <a:p>
            <a:pPr marL="571500" lvl="0" indent="-571500" algn="l">
              <a:buFont typeface="Arial" panose="020B0604020202020204" pitchFamily="34" charset="0"/>
              <a:buChar char="•"/>
            </a:pPr>
            <a:r>
              <a:rPr lang="ja-JP" altLang="ja-JP" sz="3600" dirty="0">
                <a:latin typeface="ＭＳ Ｐゴシック" panose="020B0600070205080204" pitchFamily="50" charset="-128"/>
                <a:ea typeface="ＭＳ Ｐゴシック" panose="020B0600070205080204" pitchFamily="50" charset="-128"/>
              </a:rPr>
              <a:t>セラピーで起こるいきづまりや抵抗、またはパーソナリティ障碍的な行動は</a:t>
            </a:r>
            <a:endParaRPr lang="en-US" altLang="ja-JP" sz="3600" dirty="0">
              <a:latin typeface="ＭＳ Ｐゴシック" panose="020B0600070205080204" pitchFamily="50" charset="-128"/>
              <a:ea typeface="ＭＳ Ｐゴシック" panose="020B0600070205080204" pitchFamily="50" charset="-128"/>
            </a:endParaRPr>
          </a:p>
          <a:p>
            <a:pPr marL="571500" lvl="0" indent="-571500" algn="l">
              <a:buFont typeface="Arial" panose="020B0604020202020204" pitchFamily="34" charset="0"/>
              <a:buChar char="•"/>
            </a:pPr>
            <a:r>
              <a:rPr lang="ja-JP" altLang="ja-JP" sz="3600" dirty="0">
                <a:solidFill>
                  <a:srgbClr val="009900"/>
                </a:solidFill>
                <a:latin typeface="ＭＳ Ｐゴシック" panose="020B0600070205080204" pitchFamily="50" charset="-128"/>
                <a:ea typeface="ＭＳ Ｐゴシック" panose="020B0600070205080204" pitchFamily="50" charset="-128"/>
              </a:rPr>
              <a:t>個人の心身が危険に適応するためのもの</a:t>
            </a:r>
            <a:endParaRPr kumimoji="1" lang="ja-JP" altLang="en-US" sz="4800" dirty="0">
              <a:solidFill>
                <a:srgbClr val="009900"/>
              </a:solidFill>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2"/>
          </p:nvPr>
        </p:nvSpPr>
        <p:spPr/>
        <p:txBody>
          <a:bodyPr/>
          <a:lstStyle/>
          <a:p>
            <a:fld id="{58E70909-AA54-413C-B4A4-65B2E83BDFAE}" type="slidenum">
              <a:rPr kumimoji="1" lang="ja-JP" altLang="en-US" smtClean="0"/>
              <a:t>86</a:t>
            </a:fld>
            <a:endParaRPr kumimoji="1" lang="ja-JP" altLang="en-US"/>
          </a:p>
        </p:txBody>
      </p:sp>
      <p:sp>
        <p:nvSpPr>
          <p:cNvPr id="5" name="日付プレースホルダー 4">
            <a:extLst>
              <a:ext uri="{FF2B5EF4-FFF2-40B4-BE49-F238E27FC236}">
                <a16:creationId xmlns:a16="http://schemas.microsoft.com/office/drawing/2014/main" id="{10B86143-15B7-2116-3D29-D68C828CEB20}"/>
              </a:ext>
            </a:extLst>
          </p:cNvPr>
          <p:cNvSpPr>
            <a:spLocks noGrp="1"/>
          </p:cNvSpPr>
          <p:nvPr>
            <p:ph type="dt" sz="half" idx="10"/>
          </p:nvPr>
        </p:nvSpPr>
        <p:spPr/>
        <p:txBody>
          <a:bodyPr/>
          <a:lstStyle/>
          <a:p>
            <a:r>
              <a:rPr kumimoji="1" lang="en-US" altLang="ja-JP"/>
              <a:t>2022/12/5</a:t>
            </a:r>
            <a:r>
              <a:rPr kumimoji="1" lang="ja-JP" altLang="en-US"/>
              <a:t>十勝むつみのクリニック</a:t>
            </a:r>
          </a:p>
        </p:txBody>
      </p:sp>
    </p:spTree>
    <p:extLst>
      <p:ext uri="{BB962C8B-B14F-4D97-AF65-F5344CB8AC3E}">
        <p14:creationId xmlns:p14="http://schemas.microsoft.com/office/powerpoint/2010/main" val="184088347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57051" y="365761"/>
            <a:ext cx="11599818" cy="766354"/>
          </a:xfrm>
        </p:spPr>
        <p:txBody>
          <a:bodyPr>
            <a:normAutofit fontScale="90000"/>
          </a:bodyPr>
          <a:lstStyle/>
          <a:p>
            <a:r>
              <a:rPr lang="ja-JP" altLang="en-US" dirty="0">
                <a:latin typeface="ＭＳ Ｐゴシック" panose="020B0600070205080204" pitchFamily="50" charset="-128"/>
                <a:ea typeface="ＭＳ Ｐゴシック" panose="020B0600070205080204" pitchFamily="50" charset="-128"/>
              </a:rPr>
              <a:t>病気　</a:t>
            </a:r>
            <a:r>
              <a:rPr lang="ja-JP" altLang="ja-JP" dirty="0">
                <a:latin typeface="ＭＳ Ｐゴシック" panose="020B0600070205080204" pitchFamily="50" charset="-128"/>
                <a:ea typeface="ＭＳ Ｐゴシック" panose="020B0600070205080204" pitchFamily="50" charset="-128"/>
              </a:rPr>
              <a:t>ではなく</a:t>
            </a:r>
            <a:r>
              <a:rPr lang="ja-JP" altLang="en-US" dirty="0">
                <a:latin typeface="ＭＳ Ｐゴシック" panose="020B0600070205080204" pitchFamily="50" charset="-128"/>
                <a:ea typeface="ＭＳ Ｐゴシック" panose="020B0600070205080204" pitchFamily="50" charset="-128"/>
              </a:rPr>
              <a:t>　</a:t>
            </a:r>
            <a:r>
              <a:rPr lang="ja-JP" altLang="ja-JP" dirty="0">
                <a:latin typeface="ＭＳ Ｐゴシック" panose="020B0600070205080204" pitchFamily="50" charset="-128"/>
                <a:ea typeface="ＭＳ Ｐゴシック" panose="020B0600070205080204" pitchFamily="50" charset="-128"/>
              </a:rPr>
              <a:t>適応</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サブタイトル 2"/>
          <p:cNvSpPr>
            <a:spLocks noGrp="1"/>
          </p:cNvSpPr>
          <p:nvPr>
            <p:ph type="subTitle" idx="1"/>
          </p:nvPr>
        </p:nvSpPr>
        <p:spPr>
          <a:xfrm>
            <a:off x="357051" y="1502229"/>
            <a:ext cx="11599818" cy="5142411"/>
          </a:xfrm>
        </p:spPr>
        <p:txBody>
          <a:bodyPr>
            <a:noAutofit/>
          </a:bodyPr>
          <a:lstStyle/>
          <a:p>
            <a:pPr marL="571500" lvl="0" indent="-571500" algn="l">
              <a:buFont typeface="Arial" panose="020B0604020202020204" pitchFamily="34" charset="0"/>
              <a:buChar char="•"/>
            </a:pPr>
            <a:r>
              <a:rPr lang="ja-JP" altLang="ja-JP" sz="3600" u="sng" dirty="0">
                <a:solidFill>
                  <a:srgbClr val="00B050"/>
                </a:solidFill>
                <a:latin typeface="ＭＳ Ｐゴシック" panose="020B0600070205080204" pitchFamily="50" charset="-128"/>
                <a:ea typeface="ＭＳ Ｐゴシック" panose="020B0600070205080204" pitchFamily="50" charset="-128"/>
              </a:rPr>
              <a:t>脳や身体</a:t>
            </a:r>
            <a:r>
              <a:rPr lang="ja-JP" altLang="en-US" sz="3600" u="sng" dirty="0">
                <a:solidFill>
                  <a:srgbClr val="00B050"/>
                </a:solidFill>
                <a:latin typeface="ＭＳ Ｐゴシック" panose="020B0600070205080204" pitchFamily="50" charset="-128"/>
                <a:ea typeface="ＭＳ Ｐゴシック" panose="020B0600070205080204" pitchFamily="50" charset="-128"/>
              </a:rPr>
              <a:t>が、</a:t>
            </a:r>
            <a:r>
              <a:rPr lang="ja-JP" altLang="ja-JP" sz="3600" u="sng" dirty="0">
                <a:solidFill>
                  <a:srgbClr val="00B050"/>
                </a:solidFill>
                <a:latin typeface="ＭＳ Ｐゴシック" panose="020B0600070205080204" pitchFamily="50" charset="-128"/>
                <a:ea typeface="ＭＳ Ｐゴシック" panose="020B0600070205080204" pitchFamily="50" charset="-128"/>
              </a:rPr>
              <a:t>環境に適応するようにできている</a:t>
            </a:r>
            <a:endParaRPr lang="en-US" altLang="ja-JP" sz="3600" u="sng" dirty="0">
              <a:solidFill>
                <a:srgbClr val="00B050"/>
              </a:solidFill>
              <a:latin typeface="ＭＳ Ｐゴシック" panose="020B0600070205080204" pitchFamily="50" charset="-128"/>
              <a:ea typeface="ＭＳ Ｐゴシック" panose="020B0600070205080204" pitchFamily="50" charset="-128"/>
            </a:endParaRPr>
          </a:p>
          <a:p>
            <a:pPr marL="571500" lvl="0" indent="-571500" algn="l">
              <a:buFont typeface="Arial" panose="020B0604020202020204" pitchFamily="34" charset="0"/>
              <a:buChar char="•"/>
            </a:pPr>
            <a:r>
              <a:rPr lang="ja-JP" altLang="ja-JP" sz="3600" u="sng" dirty="0">
                <a:latin typeface="ＭＳ Ｐゴシック" panose="020B0600070205080204" pitchFamily="50" charset="-128"/>
                <a:ea typeface="ＭＳ Ｐゴシック" panose="020B0600070205080204" pitchFamily="50" charset="-128"/>
              </a:rPr>
              <a:t>トラウマ的な反応</a:t>
            </a:r>
            <a:r>
              <a:rPr lang="ja-JP" altLang="en-US" sz="3600" u="sng" dirty="0">
                <a:latin typeface="ＭＳ Ｐゴシック" panose="020B0600070205080204" pitchFamily="50" charset="-128"/>
                <a:ea typeface="ＭＳ Ｐゴシック" panose="020B0600070205080204" pitchFamily="50" charset="-128"/>
              </a:rPr>
              <a:t>の結果は、</a:t>
            </a:r>
            <a:r>
              <a:rPr lang="ja-JP" altLang="en-US" sz="3600" u="sng" dirty="0">
                <a:solidFill>
                  <a:srgbClr val="FF0000"/>
                </a:solidFill>
                <a:latin typeface="ＭＳ Ｐゴシック" panose="020B0600070205080204" pitchFamily="50" charset="-128"/>
                <a:ea typeface="ＭＳ Ｐゴシック" panose="020B0600070205080204" pitchFamily="50" charset="-128"/>
              </a:rPr>
              <a:t>病気</a:t>
            </a:r>
            <a:r>
              <a:rPr lang="ja-JP" altLang="ja-JP" sz="3600" u="sng" dirty="0">
                <a:solidFill>
                  <a:srgbClr val="FF0000"/>
                </a:solidFill>
                <a:latin typeface="ＭＳ Ｐゴシック" panose="020B0600070205080204" pitchFamily="50" charset="-128"/>
                <a:ea typeface="ＭＳ Ｐゴシック" panose="020B0600070205080204" pitchFamily="50" charset="-128"/>
              </a:rPr>
              <a:t>としてではなく適応として</a:t>
            </a:r>
            <a:r>
              <a:rPr lang="ja-JP" altLang="en-US" sz="3600" u="sng" dirty="0">
                <a:solidFill>
                  <a:srgbClr val="FF0000"/>
                </a:solidFill>
                <a:latin typeface="ＭＳ Ｐゴシック" panose="020B0600070205080204" pitchFamily="50" charset="-128"/>
                <a:ea typeface="ＭＳ Ｐゴシック" panose="020B0600070205080204" pitchFamily="50" charset="-128"/>
              </a:rPr>
              <a:t>み</a:t>
            </a:r>
            <a:r>
              <a:rPr lang="ja-JP" altLang="ja-JP" sz="3600" u="sng" dirty="0">
                <a:solidFill>
                  <a:srgbClr val="FF0000"/>
                </a:solidFill>
                <a:latin typeface="ＭＳ Ｐゴシック" panose="020B0600070205080204" pitchFamily="50" charset="-128"/>
                <a:ea typeface="ＭＳ Ｐゴシック" panose="020B0600070205080204" pitchFamily="50" charset="-128"/>
              </a:rPr>
              <a:t>るべき</a:t>
            </a:r>
            <a:endParaRPr lang="en-US" altLang="ja-JP" sz="3600" u="sng" dirty="0">
              <a:solidFill>
                <a:srgbClr val="FF0000"/>
              </a:solidFill>
              <a:latin typeface="ＭＳ Ｐゴシック" panose="020B0600070205080204" pitchFamily="50" charset="-128"/>
              <a:ea typeface="ＭＳ Ｐゴシック" panose="020B0600070205080204" pitchFamily="50" charset="-128"/>
            </a:endParaRPr>
          </a:p>
          <a:p>
            <a:pPr marL="571500" lvl="0" indent="-571500" algn="l">
              <a:buFont typeface="Arial" panose="020B0604020202020204" pitchFamily="34" charset="0"/>
              <a:buChar char="•"/>
            </a:pPr>
            <a:r>
              <a:rPr lang="ja-JP" altLang="en-US" sz="3600" dirty="0">
                <a:solidFill>
                  <a:srgbClr val="0070C0"/>
                </a:solidFill>
                <a:latin typeface="ＭＳ Ｐゴシック" panose="020B0600070205080204" pitchFamily="50" charset="-128"/>
                <a:ea typeface="ＭＳ Ｐゴシック" panose="020B0600070205080204" pitchFamily="50" charset="-128"/>
              </a:rPr>
              <a:t>「それは仕方がないこと、自然なことであった」</a:t>
            </a:r>
            <a:r>
              <a:rPr lang="ja-JP" altLang="en-US" sz="3600" dirty="0">
                <a:latin typeface="ＭＳ Ｐゴシック" panose="020B0600070205080204" pitchFamily="50" charset="-128"/>
                <a:ea typeface="ＭＳ Ｐゴシック" panose="020B0600070205080204" pitchFamily="50" charset="-128"/>
              </a:rPr>
              <a:t>と考える</a:t>
            </a:r>
            <a:endParaRPr lang="en-US" altLang="ja-JP" sz="3600" dirty="0">
              <a:latin typeface="ＭＳ Ｐゴシック" panose="020B0600070205080204" pitchFamily="50" charset="-128"/>
              <a:ea typeface="ＭＳ Ｐゴシック" panose="020B0600070205080204" pitchFamily="50" charset="-128"/>
            </a:endParaRPr>
          </a:p>
          <a:p>
            <a:pPr marL="571500" lvl="0" indent="-571500" algn="l">
              <a:buFont typeface="Arial" panose="020B0604020202020204" pitchFamily="34" charset="0"/>
              <a:buChar char="•"/>
            </a:pPr>
            <a:r>
              <a:rPr lang="ja-JP" altLang="ja-JP" sz="3600" dirty="0">
                <a:latin typeface="ＭＳ Ｐゴシック" panose="020B0600070205080204" pitchFamily="50" charset="-128"/>
                <a:ea typeface="ＭＳ Ｐゴシック" panose="020B0600070205080204" pitchFamily="50" charset="-128"/>
              </a:rPr>
              <a:t>自分を守ってくれるはずの養育者が、自分を危険にさらす人物だったら、</a:t>
            </a:r>
            <a:r>
              <a:rPr lang="ja-JP" altLang="ja-JP" sz="3600" dirty="0">
                <a:solidFill>
                  <a:srgbClr val="0000CC"/>
                </a:solidFill>
                <a:latin typeface="ＭＳ Ｐゴシック" panose="020B0600070205080204" pitchFamily="50" charset="-128"/>
                <a:ea typeface="ＭＳ Ｐゴシック" panose="020B0600070205080204" pitchFamily="50" charset="-128"/>
              </a:rPr>
              <a:t>症状は身体が生み出した解決策</a:t>
            </a:r>
            <a:r>
              <a:rPr lang="ja-JP" altLang="en-US" sz="3600" dirty="0">
                <a:solidFill>
                  <a:srgbClr val="0000CC"/>
                </a:solidFill>
                <a:latin typeface="ＭＳ Ｐゴシック" panose="020B0600070205080204" pitchFamily="50" charset="-128"/>
                <a:ea typeface="ＭＳ Ｐゴシック" panose="020B0600070205080204" pitchFamily="50" charset="-128"/>
              </a:rPr>
              <a:t>である</a:t>
            </a:r>
            <a:endParaRPr lang="en-US" altLang="ja-JP" sz="3600" dirty="0">
              <a:solidFill>
                <a:srgbClr val="0000CC"/>
              </a:solidFill>
              <a:latin typeface="ＭＳ Ｐゴシック" panose="020B0600070205080204" pitchFamily="50" charset="-128"/>
              <a:ea typeface="ＭＳ Ｐゴシック" panose="020B0600070205080204" pitchFamily="50" charset="-128"/>
            </a:endParaRPr>
          </a:p>
          <a:p>
            <a:pPr marL="571500" lvl="0" indent="-571500" algn="l">
              <a:buFont typeface="Arial" panose="020B0604020202020204" pitchFamily="34" charset="0"/>
              <a:buChar char="•"/>
            </a:pPr>
            <a:r>
              <a:rPr lang="ja-JP" altLang="ja-JP" sz="3600" dirty="0">
                <a:latin typeface="ＭＳ Ｐゴシック" panose="020B0600070205080204" pitchFamily="50" charset="-128"/>
                <a:ea typeface="ＭＳ Ｐゴシック" panose="020B0600070205080204" pitchFamily="50" charset="-128"/>
              </a:rPr>
              <a:t>トラウマ関連の問題は</a:t>
            </a:r>
            <a:r>
              <a:rPr lang="ja-JP" altLang="ja-JP" sz="3600" dirty="0">
                <a:solidFill>
                  <a:srgbClr val="00B050"/>
                </a:solidFill>
                <a:latin typeface="ＭＳ Ｐゴシック" panose="020B0600070205080204" pitchFamily="50" charset="-128"/>
                <a:ea typeface="ＭＳ Ｐゴシック" panose="020B0600070205080204" pitchFamily="50" charset="-128"/>
              </a:rPr>
              <a:t>「勇気の証」</a:t>
            </a:r>
            <a:endParaRPr lang="en-US" altLang="ja-JP" sz="3600" dirty="0">
              <a:solidFill>
                <a:srgbClr val="00B050"/>
              </a:solidFill>
              <a:latin typeface="ＭＳ Ｐゴシック" panose="020B0600070205080204" pitchFamily="50" charset="-128"/>
              <a:ea typeface="ＭＳ Ｐゴシック" panose="020B0600070205080204" pitchFamily="50" charset="-128"/>
            </a:endParaRPr>
          </a:p>
          <a:p>
            <a:pPr marL="571500" lvl="0" indent="-571500" algn="l">
              <a:buFont typeface="Arial" panose="020B0604020202020204" pitchFamily="34" charset="0"/>
              <a:buChar char="•"/>
            </a:pPr>
            <a:r>
              <a:rPr lang="ja-JP" altLang="ja-JP" sz="3600" dirty="0">
                <a:latin typeface="ＭＳ Ｐゴシック" panose="020B0600070205080204" pitchFamily="50" charset="-128"/>
                <a:ea typeface="ＭＳ Ｐゴシック" panose="020B0600070205080204" pitchFamily="50" charset="-128"/>
              </a:rPr>
              <a:t>症状は個人の記憶よりも</a:t>
            </a:r>
            <a:r>
              <a:rPr lang="ja-JP" altLang="en-US" sz="3600" dirty="0">
                <a:latin typeface="ＭＳ Ｐゴシック" panose="020B0600070205080204" pitchFamily="50" charset="-128"/>
                <a:ea typeface="ＭＳ Ｐゴシック" panose="020B0600070205080204" pitchFamily="50" charset="-128"/>
              </a:rPr>
              <a:t>ずっと、その</a:t>
            </a:r>
            <a:r>
              <a:rPr lang="ja-JP" altLang="ja-JP" sz="3600" dirty="0">
                <a:latin typeface="ＭＳ Ｐゴシック" panose="020B0600070205080204" pitchFamily="50" charset="-128"/>
                <a:ea typeface="ＭＳ Ｐゴシック" panose="020B0600070205080204" pitchFamily="50" charset="-128"/>
              </a:rPr>
              <a:t>出来事を</a:t>
            </a:r>
            <a:r>
              <a:rPr lang="ja-JP" altLang="en-US" sz="3600" dirty="0">
                <a:latin typeface="ＭＳ Ｐゴシック" panose="020B0600070205080204" pitchFamily="50" charset="-128"/>
                <a:ea typeface="ＭＳ Ｐゴシック" panose="020B0600070205080204" pitchFamily="50" charset="-128"/>
              </a:rPr>
              <a:t>物</a:t>
            </a:r>
            <a:r>
              <a:rPr lang="ja-JP" altLang="ja-JP" sz="3600" dirty="0">
                <a:latin typeface="ＭＳ Ｐゴシック" panose="020B0600070205080204" pitchFamily="50" charset="-128"/>
                <a:ea typeface="ＭＳ Ｐゴシック" panose="020B0600070205080204" pitchFamily="50" charset="-128"/>
              </a:rPr>
              <a:t>語</a:t>
            </a:r>
            <a:r>
              <a:rPr lang="ja-JP" altLang="en-US" sz="3600" dirty="0">
                <a:latin typeface="ＭＳ Ｐゴシック" panose="020B0600070205080204" pitchFamily="50" charset="-128"/>
                <a:ea typeface="ＭＳ Ｐゴシック" panose="020B0600070205080204" pitchFamily="50" charset="-128"/>
              </a:rPr>
              <a:t>る</a:t>
            </a:r>
            <a:endParaRPr lang="ja-JP" altLang="ja-JP" sz="3600" dirty="0">
              <a:latin typeface="ＭＳ Ｐゴシック" panose="020B0600070205080204" pitchFamily="50" charset="-128"/>
              <a:ea typeface="ＭＳ Ｐゴシック" panose="020B0600070205080204" pitchFamily="50" charset="-128"/>
            </a:endParaRPr>
          </a:p>
          <a:p>
            <a:endParaRPr kumimoji="1" lang="ja-JP" altLang="en-US" sz="4800" dirty="0">
              <a:solidFill>
                <a:srgbClr val="7030A0"/>
              </a:solidFill>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2"/>
          </p:nvPr>
        </p:nvSpPr>
        <p:spPr/>
        <p:txBody>
          <a:bodyPr/>
          <a:lstStyle/>
          <a:p>
            <a:fld id="{58E70909-AA54-413C-B4A4-65B2E83BDFAE}" type="slidenum">
              <a:rPr kumimoji="1" lang="ja-JP" altLang="en-US" smtClean="0"/>
              <a:t>87</a:t>
            </a:fld>
            <a:endParaRPr kumimoji="1" lang="ja-JP" altLang="en-US"/>
          </a:p>
        </p:txBody>
      </p:sp>
      <p:sp>
        <p:nvSpPr>
          <p:cNvPr id="5" name="日付プレースホルダー 4">
            <a:extLst>
              <a:ext uri="{FF2B5EF4-FFF2-40B4-BE49-F238E27FC236}">
                <a16:creationId xmlns:a16="http://schemas.microsoft.com/office/drawing/2014/main" id="{E3B66240-6A79-D3FD-BCE1-50A7951EBC1E}"/>
              </a:ext>
            </a:extLst>
          </p:cNvPr>
          <p:cNvSpPr>
            <a:spLocks noGrp="1"/>
          </p:cNvSpPr>
          <p:nvPr>
            <p:ph type="dt" sz="half" idx="10"/>
          </p:nvPr>
        </p:nvSpPr>
        <p:spPr/>
        <p:txBody>
          <a:bodyPr/>
          <a:lstStyle/>
          <a:p>
            <a:r>
              <a:rPr kumimoji="1" lang="en-US" altLang="ja-JP"/>
              <a:t>2022/12/5</a:t>
            </a:r>
            <a:r>
              <a:rPr kumimoji="1" lang="ja-JP" altLang="en-US"/>
              <a:t>十勝むつみのクリニック</a:t>
            </a:r>
          </a:p>
        </p:txBody>
      </p:sp>
    </p:spTree>
    <p:extLst>
      <p:ext uri="{BB962C8B-B14F-4D97-AF65-F5344CB8AC3E}">
        <p14:creationId xmlns:p14="http://schemas.microsoft.com/office/powerpoint/2010/main" val="27211085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ストレスの原因は精神、環境、化学、社会、肉体的要因が存在する">
            <a:extLst>
              <a:ext uri="{FF2B5EF4-FFF2-40B4-BE49-F238E27FC236}">
                <a16:creationId xmlns:a16="http://schemas.microsoft.com/office/drawing/2014/main" id="{28D09FD3-EEF9-93CE-B495-D86992136E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6301" y="189462"/>
            <a:ext cx="7720064" cy="6668538"/>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7B5AA64A-1581-AA43-887B-1118D2A8B447}"/>
              </a:ext>
            </a:extLst>
          </p:cNvPr>
          <p:cNvSpPr txBox="1"/>
          <p:nvPr/>
        </p:nvSpPr>
        <p:spPr>
          <a:xfrm>
            <a:off x="5406888" y="140652"/>
            <a:ext cx="6347791" cy="369332"/>
          </a:xfrm>
          <a:prstGeom prst="rect">
            <a:avLst/>
          </a:prstGeom>
          <a:noFill/>
        </p:spPr>
        <p:txBody>
          <a:bodyPr wrap="square">
            <a:spAutoFit/>
          </a:bodyPr>
          <a:lstStyle/>
          <a:p>
            <a:r>
              <a:rPr lang="ja-JP" altLang="en-US" dirty="0"/>
              <a:t>https://imidapeptide.jp/img/contents/mechanism_3b.png</a:t>
            </a:r>
          </a:p>
        </p:txBody>
      </p:sp>
      <p:sp>
        <p:nvSpPr>
          <p:cNvPr id="2" name="日付プレースホルダー 1">
            <a:extLst>
              <a:ext uri="{FF2B5EF4-FFF2-40B4-BE49-F238E27FC236}">
                <a16:creationId xmlns:a16="http://schemas.microsoft.com/office/drawing/2014/main" id="{6BDF8136-9123-E091-4F69-E15F35BB08F1}"/>
              </a:ext>
            </a:extLst>
          </p:cNvPr>
          <p:cNvSpPr>
            <a:spLocks noGrp="1"/>
          </p:cNvSpPr>
          <p:nvPr>
            <p:ph type="dt" sz="half" idx="10"/>
          </p:nvPr>
        </p:nvSpPr>
        <p:spPr/>
        <p:txBody>
          <a:bodyPr/>
          <a:lstStyle/>
          <a:p>
            <a:r>
              <a:rPr kumimoji="1" lang="en-US" altLang="ja-JP"/>
              <a:t>2022/12/5</a:t>
            </a:r>
            <a:r>
              <a:rPr kumimoji="1" lang="ja-JP" altLang="en-US"/>
              <a:t>十勝むつみのクリニック</a:t>
            </a:r>
          </a:p>
        </p:txBody>
      </p:sp>
      <p:sp>
        <p:nvSpPr>
          <p:cNvPr id="3" name="スライド番号プレースホルダー 2">
            <a:extLst>
              <a:ext uri="{FF2B5EF4-FFF2-40B4-BE49-F238E27FC236}">
                <a16:creationId xmlns:a16="http://schemas.microsoft.com/office/drawing/2014/main" id="{32FF064A-8F9E-B4EE-7095-2AFF507CF785}"/>
              </a:ext>
            </a:extLst>
          </p:cNvPr>
          <p:cNvSpPr>
            <a:spLocks noGrp="1"/>
          </p:cNvSpPr>
          <p:nvPr>
            <p:ph type="sldNum" sz="quarter" idx="12"/>
          </p:nvPr>
        </p:nvSpPr>
        <p:spPr/>
        <p:txBody>
          <a:bodyPr/>
          <a:lstStyle/>
          <a:p>
            <a:fld id="{5AB4CEAA-A475-442B-8C24-E7BCA606E1D5}" type="slidenum">
              <a:rPr kumimoji="1" lang="ja-JP" altLang="en-US" smtClean="0"/>
              <a:t>88</a:t>
            </a:fld>
            <a:endParaRPr kumimoji="1" lang="ja-JP" altLang="en-US"/>
          </a:p>
        </p:txBody>
      </p:sp>
    </p:spTree>
    <p:extLst>
      <p:ext uri="{BB962C8B-B14F-4D97-AF65-F5344CB8AC3E}">
        <p14:creationId xmlns:p14="http://schemas.microsoft.com/office/powerpoint/2010/main" val="280750186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Image">
            <a:extLst>
              <a:ext uri="{FF2B5EF4-FFF2-40B4-BE49-F238E27FC236}">
                <a16:creationId xmlns:a16="http://schemas.microsoft.com/office/drawing/2014/main" id="{A45F6C03-192B-077F-1E2E-3537DCAE99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9434" y="726178"/>
            <a:ext cx="4888287" cy="2756451"/>
          </a:xfrm>
          <a:prstGeom prst="rect">
            <a:avLst/>
          </a:prstGeom>
          <a:noFill/>
          <a:extLst>
            <a:ext uri="{909E8E84-426E-40DD-AFC4-6F175D3DCCD1}">
              <a14:hiddenFill xmlns:a14="http://schemas.microsoft.com/office/drawing/2010/main">
                <a:solidFill>
                  <a:srgbClr val="FFFFFF"/>
                </a:solidFill>
              </a14:hiddenFill>
            </a:ext>
          </a:extLst>
        </p:spPr>
      </p:pic>
      <p:pic>
        <p:nvPicPr>
          <p:cNvPr id="23556" name="Picture 4" descr="Image">
            <a:extLst>
              <a:ext uri="{FF2B5EF4-FFF2-40B4-BE49-F238E27FC236}">
                <a16:creationId xmlns:a16="http://schemas.microsoft.com/office/drawing/2014/main" id="{4841B8E7-5C0A-B1C3-B6BB-636361ED7E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5534" y="726178"/>
            <a:ext cx="4399533" cy="2480848"/>
          </a:xfrm>
          <a:prstGeom prst="rect">
            <a:avLst/>
          </a:prstGeom>
          <a:noFill/>
          <a:extLst>
            <a:ext uri="{909E8E84-426E-40DD-AFC4-6F175D3DCCD1}">
              <a14:hiddenFill xmlns:a14="http://schemas.microsoft.com/office/drawing/2010/main">
                <a:solidFill>
                  <a:srgbClr val="FFFFFF"/>
                </a:solidFill>
              </a14:hiddenFill>
            </a:ext>
          </a:extLst>
        </p:spPr>
      </p:pic>
      <p:pic>
        <p:nvPicPr>
          <p:cNvPr id="23558" name="Picture 6" descr="Image">
            <a:extLst>
              <a:ext uri="{FF2B5EF4-FFF2-40B4-BE49-F238E27FC236}">
                <a16:creationId xmlns:a16="http://schemas.microsoft.com/office/drawing/2014/main" id="{E2C5339F-CAFC-C7AE-66BA-4F0BA2D252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6880" y="3650974"/>
            <a:ext cx="4825525" cy="2721060"/>
          </a:xfrm>
          <a:prstGeom prst="rect">
            <a:avLst/>
          </a:prstGeom>
          <a:noFill/>
          <a:extLst>
            <a:ext uri="{909E8E84-426E-40DD-AFC4-6F175D3DCCD1}">
              <a14:hiddenFill xmlns:a14="http://schemas.microsoft.com/office/drawing/2010/main">
                <a:solidFill>
                  <a:srgbClr val="FFFFFF"/>
                </a:solidFill>
              </a14:hiddenFill>
            </a:ext>
          </a:extLst>
        </p:spPr>
      </p:pic>
      <p:pic>
        <p:nvPicPr>
          <p:cNvPr id="23562" name="Picture 10" descr="Image">
            <a:extLst>
              <a:ext uri="{FF2B5EF4-FFF2-40B4-BE49-F238E27FC236}">
                <a16:creationId xmlns:a16="http://schemas.microsoft.com/office/drawing/2014/main" id="{EE9A38CB-97AC-7EF6-BEA7-BD463DC447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6319" y="3650974"/>
            <a:ext cx="4825525" cy="2721060"/>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a:extLst>
              <a:ext uri="{FF2B5EF4-FFF2-40B4-BE49-F238E27FC236}">
                <a16:creationId xmlns:a16="http://schemas.microsoft.com/office/drawing/2014/main" id="{D12AA1B4-F443-1103-C53F-18B7DFA215E6}"/>
              </a:ext>
            </a:extLst>
          </p:cNvPr>
          <p:cNvSpPr txBox="1"/>
          <p:nvPr/>
        </p:nvSpPr>
        <p:spPr>
          <a:xfrm>
            <a:off x="1151630" y="162800"/>
            <a:ext cx="10190610" cy="646331"/>
          </a:xfrm>
          <a:prstGeom prst="rect">
            <a:avLst/>
          </a:prstGeom>
          <a:noFill/>
        </p:spPr>
        <p:txBody>
          <a:bodyPr wrap="none" rtlCol="0">
            <a:spAutoFit/>
          </a:bodyPr>
          <a:lstStyle/>
          <a:p>
            <a:r>
              <a:rPr lang="ja-JP" altLang="en-US" sz="3600" b="1" i="0" dirty="0">
                <a:solidFill>
                  <a:srgbClr val="0F1419"/>
                </a:solidFill>
                <a:effectLst/>
                <a:latin typeface="ＭＳ Ｐゴシック" panose="020B0600070205080204" pitchFamily="50" charset="-128"/>
                <a:ea typeface="ＭＳ Ｐゴシック" panose="020B0600070205080204" pitchFamily="50" charset="-128"/>
              </a:rPr>
              <a:t>発達障害カウンセラー</a:t>
            </a:r>
            <a:r>
              <a:rPr lang="en-US" altLang="ja-JP" sz="3600" b="1" i="0" dirty="0">
                <a:solidFill>
                  <a:srgbClr val="0F1419"/>
                </a:solidFill>
                <a:effectLst/>
                <a:latin typeface="ＭＳ Ｐゴシック" panose="020B0600070205080204" pitchFamily="50" charset="-128"/>
                <a:ea typeface="ＭＳ Ｐゴシック" panose="020B0600070205080204" pitchFamily="50" charset="-128"/>
              </a:rPr>
              <a:t>@ASD/ADHD</a:t>
            </a:r>
            <a:r>
              <a:rPr lang="ja-JP" altLang="en-US" sz="3600" b="1" i="0" dirty="0">
                <a:solidFill>
                  <a:srgbClr val="0F1419"/>
                </a:solidFill>
                <a:effectLst/>
                <a:latin typeface="ＭＳ Ｐゴシック" panose="020B0600070205080204" pitchFamily="50" charset="-128"/>
                <a:ea typeface="ＭＳ Ｐゴシック" panose="020B0600070205080204" pitchFamily="50" charset="-128"/>
              </a:rPr>
              <a:t>　</a:t>
            </a:r>
            <a:r>
              <a:rPr lang="en-US" altLang="ja-JP" sz="3600" b="0" i="0" dirty="0">
                <a:solidFill>
                  <a:srgbClr val="536471"/>
                </a:solidFill>
                <a:effectLst/>
                <a:latin typeface="ＭＳ Ｐゴシック" panose="020B0600070205080204" pitchFamily="50" charset="-128"/>
                <a:ea typeface="ＭＳ Ｐゴシック" panose="020B0600070205080204" pitchFamily="50" charset="-128"/>
              </a:rPr>
              <a:t>@kazuki_honya</a:t>
            </a:r>
            <a:endParaRPr kumimoji="1" lang="ja-JP" altLang="en-US" sz="3600" dirty="0">
              <a:latin typeface="ＭＳ Ｐゴシック" panose="020B0600070205080204" pitchFamily="50" charset="-128"/>
              <a:ea typeface="ＭＳ Ｐゴシック" panose="020B0600070205080204" pitchFamily="50" charset="-128"/>
            </a:endParaRPr>
          </a:p>
        </p:txBody>
      </p:sp>
      <p:sp>
        <p:nvSpPr>
          <p:cNvPr id="2" name="日付プレースホルダー 1">
            <a:extLst>
              <a:ext uri="{FF2B5EF4-FFF2-40B4-BE49-F238E27FC236}">
                <a16:creationId xmlns:a16="http://schemas.microsoft.com/office/drawing/2014/main" id="{E81AF95A-F580-9DFD-E8AD-71A0185F1CA2}"/>
              </a:ext>
            </a:extLst>
          </p:cNvPr>
          <p:cNvSpPr>
            <a:spLocks noGrp="1"/>
          </p:cNvSpPr>
          <p:nvPr>
            <p:ph type="dt" sz="half" idx="10"/>
          </p:nvPr>
        </p:nvSpPr>
        <p:spPr/>
        <p:txBody>
          <a:bodyPr/>
          <a:lstStyle/>
          <a:p>
            <a:r>
              <a:rPr kumimoji="1" lang="en-US" altLang="ja-JP"/>
              <a:t>2022/12/5</a:t>
            </a:r>
            <a:r>
              <a:rPr kumimoji="1" lang="ja-JP" altLang="en-US"/>
              <a:t>十勝むつみのクリニック</a:t>
            </a:r>
          </a:p>
        </p:txBody>
      </p:sp>
      <p:sp>
        <p:nvSpPr>
          <p:cNvPr id="3" name="スライド番号プレースホルダー 2">
            <a:extLst>
              <a:ext uri="{FF2B5EF4-FFF2-40B4-BE49-F238E27FC236}">
                <a16:creationId xmlns:a16="http://schemas.microsoft.com/office/drawing/2014/main" id="{24B5A49E-EB40-1C6C-0EF6-CEBE682EA56F}"/>
              </a:ext>
            </a:extLst>
          </p:cNvPr>
          <p:cNvSpPr>
            <a:spLocks noGrp="1"/>
          </p:cNvSpPr>
          <p:nvPr>
            <p:ph type="sldNum" sz="quarter" idx="12"/>
          </p:nvPr>
        </p:nvSpPr>
        <p:spPr/>
        <p:txBody>
          <a:bodyPr/>
          <a:lstStyle/>
          <a:p>
            <a:fld id="{5AB4CEAA-A475-442B-8C24-E7BCA606E1D5}" type="slidenum">
              <a:rPr kumimoji="1" lang="ja-JP" altLang="en-US" smtClean="0"/>
              <a:t>89</a:t>
            </a:fld>
            <a:endParaRPr kumimoji="1" lang="ja-JP" altLang="en-US"/>
          </a:p>
        </p:txBody>
      </p:sp>
    </p:spTree>
    <p:extLst>
      <p:ext uri="{BB962C8B-B14F-4D97-AF65-F5344CB8AC3E}">
        <p14:creationId xmlns:p14="http://schemas.microsoft.com/office/powerpoint/2010/main" val="3172892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365761"/>
            <a:ext cx="12083143" cy="766354"/>
          </a:xfrm>
        </p:spPr>
        <p:txBody>
          <a:bodyPr>
            <a:normAutofit fontScale="90000"/>
          </a:bodyPr>
          <a:lstStyle/>
          <a:p>
            <a:r>
              <a:rPr lang="ja-JP" altLang="en-US" dirty="0">
                <a:latin typeface="ＭＳ Ｐゴシック" panose="020B0600070205080204" pitchFamily="50" charset="-128"/>
                <a:ea typeface="ＭＳ Ｐゴシック" panose="020B0600070205080204" pitchFamily="50" charset="-128"/>
              </a:rPr>
              <a:t>ＨＳＣ</a:t>
            </a:r>
            <a:r>
              <a:rPr lang="en-US" altLang="ja-JP" dirty="0">
                <a:latin typeface="ＭＳ Ｐゴシック" panose="020B0600070205080204" pitchFamily="50" charset="-128"/>
                <a:ea typeface="ＭＳ Ｐゴシック" panose="020B0600070205080204" pitchFamily="50" charset="-128"/>
              </a:rPr>
              <a:t>/HSP</a:t>
            </a:r>
            <a:r>
              <a:rPr lang="ja-JP" altLang="en-US" dirty="0">
                <a:latin typeface="ＭＳ Ｐゴシック" panose="020B0600070205080204" pitchFamily="50" charset="-128"/>
                <a:ea typeface="ＭＳ Ｐゴシック" panose="020B0600070205080204" pitchFamily="50" charset="-128"/>
              </a:rPr>
              <a:t>の判断</a:t>
            </a:r>
            <a:endParaRPr kumimoji="1" lang="ja-JP" altLang="en-US" sz="5300" dirty="0">
              <a:latin typeface="ＭＳ Ｐゴシック" panose="020B0600070205080204" pitchFamily="50" charset="-128"/>
              <a:ea typeface="ＭＳ Ｐゴシック" panose="020B0600070205080204" pitchFamily="50" charset="-128"/>
            </a:endParaRPr>
          </a:p>
        </p:txBody>
      </p:sp>
      <p:sp>
        <p:nvSpPr>
          <p:cNvPr id="3" name="サブタイトル 2"/>
          <p:cNvSpPr>
            <a:spLocks noGrp="1"/>
          </p:cNvSpPr>
          <p:nvPr>
            <p:ph type="subTitle" idx="1"/>
          </p:nvPr>
        </p:nvSpPr>
        <p:spPr>
          <a:xfrm>
            <a:off x="357051" y="1469570"/>
            <a:ext cx="11599818" cy="5175069"/>
          </a:xfrm>
        </p:spPr>
        <p:txBody>
          <a:bodyPr>
            <a:noAutofit/>
          </a:bodyPr>
          <a:lstStyle/>
          <a:p>
            <a:pPr marL="571500" indent="-571500" algn="l">
              <a:buFont typeface="Arial" panose="020B0604020202020204" pitchFamily="34" charset="0"/>
              <a:buChar char="•"/>
            </a:pPr>
            <a:r>
              <a:rPr lang="en-US" altLang="ja-JP" sz="3600" u="sng" dirty="0">
                <a:solidFill>
                  <a:srgbClr val="FF0000"/>
                </a:solidFill>
                <a:latin typeface="ＭＳ Ｐゴシック" panose="020B0600070205080204" pitchFamily="50" charset="-128"/>
                <a:ea typeface="ＭＳ Ｐゴシック" panose="020B0600070205080204" pitchFamily="50" charset="-128"/>
              </a:rPr>
              <a:t>HSP</a:t>
            </a:r>
            <a:r>
              <a:rPr lang="ja-JP" altLang="en-US" sz="3600" u="sng" dirty="0">
                <a:solidFill>
                  <a:srgbClr val="FF0000"/>
                </a:solidFill>
                <a:latin typeface="ＭＳ Ｐゴシック" panose="020B0600070205080204" pitchFamily="50" charset="-128"/>
                <a:ea typeface="ＭＳ Ｐゴシック" panose="020B0600070205080204" pitchFamily="50" charset="-128"/>
              </a:rPr>
              <a:t>は「</a:t>
            </a:r>
            <a:r>
              <a:rPr lang="en-US" altLang="ja-JP" sz="3600" u="sng" dirty="0">
                <a:solidFill>
                  <a:srgbClr val="FF0000"/>
                </a:solidFill>
                <a:latin typeface="ＭＳ Ｐゴシック" panose="020B0600070205080204" pitchFamily="50" charset="-128"/>
                <a:ea typeface="ＭＳ Ｐゴシック" panose="020B0600070205080204" pitchFamily="50" charset="-128"/>
              </a:rPr>
              <a:t>4</a:t>
            </a:r>
            <a:r>
              <a:rPr lang="ja-JP" altLang="en-US" sz="3600" u="sng" dirty="0" err="1">
                <a:solidFill>
                  <a:srgbClr val="FF0000"/>
                </a:solidFill>
                <a:latin typeface="ＭＳ Ｐゴシック" panose="020B0600070205080204" pitchFamily="50" charset="-128"/>
                <a:ea typeface="ＭＳ Ｐゴシック" panose="020B0600070205080204" pitchFamily="50" charset="-128"/>
              </a:rPr>
              <a:t>つの</a:t>
            </a:r>
            <a:r>
              <a:rPr lang="ja-JP" altLang="en-US" sz="3600" u="sng" dirty="0">
                <a:solidFill>
                  <a:srgbClr val="FF0000"/>
                </a:solidFill>
                <a:latin typeface="ＭＳ Ｐゴシック" panose="020B0600070205080204" pitchFamily="50" charset="-128"/>
                <a:ea typeface="ＭＳ Ｐゴシック" panose="020B0600070205080204" pitchFamily="50" charset="-128"/>
              </a:rPr>
              <a:t>性質が必ずあること」が前提</a:t>
            </a:r>
            <a:endParaRPr lang="en-US" altLang="ja-JP" sz="3600" u="sng" dirty="0">
              <a:solidFill>
                <a:srgbClr val="FF0000"/>
              </a:solidFill>
              <a:latin typeface="ＭＳ Ｐゴシック" panose="020B0600070205080204" pitchFamily="50" charset="-128"/>
              <a:ea typeface="ＭＳ Ｐゴシック" panose="020B0600070205080204" pitchFamily="50" charset="-128"/>
            </a:endParaRPr>
          </a:p>
          <a:p>
            <a:pPr marL="571500" indent="-571500" algn="l">
              <a:buFont typeface="Arial" panose="020B0604020202020204" pitchFamily="34" charset="0"/>
              <a:buChar char="•"/>
            </a:pPr>
            <a:r>
              <a:rPr lang="ja-JP" altLang="en-US" sz="3600" u="sng" dirty="0">
                <a:solidFill>
                  <a:srgbClr val="FF0000"/>
                </a:solidFill>
                <a:latin typeface="ＭＳ Ｐゴシック" panose="020B0600070205080204" pitchFamily="50" charset="-128"/>
                <a:ea typeface="ＭＳ Ｐゴシック" panose="020B0600070205080204" pitchFamily="50" charset="-128"/>
              </a:rPr>
              <a:t>これが</a:t>
            </a:r>
            <a:r>
              <a:rPr lang="en-US" altLang="ja-JP" sz="3600" u="sng" dirty="0">
                <a:solidFill>
                  <a:srgbClr val="FF0000"/>
                </a:solidFill>
                <a:latin typeface="ＭＳ Ｐゴシック" panose="020B0600070205080204" pitchFamily="50" charset="-128"/>
                <a:ea typeface="ＭＳ Ｐゴシック" panose="020B0600070205080204" pitchFamily="50" charset="-128"/>
              </a:rPr>
              <a:t>4</a:t>
            </a:r>
            <a:r>
              <a:rPr lang="ja-JP" altLang="en-US" sz="3600" u="sng" dirty="0">
                <a:solidFill>
                  <a:srgbClr val="FF0000"/>
                </a:solidFill>
                <a:latin typeface="ＭＳ Ｐゴシック" panose="020B0600070205080204" pitchFamily="50" charset="-128"/>
                <a:ea typeface="ＭＳ Ｐゴシック" panose="020B0600070205080204" pitchFamily="50" charset="-128"/>
              </a:rPr>
              <a:t>つ当てはまらない人は</a:t>
            </a:r>
            <a:r>
              <a:rPr lang="en-US" altLang="ja-JP" sz="3600" u="sng" dirty="0">
                <a:solidFill>
                  <a:srgbClr val="FF0000"/>
                </a:solidFill>
                <a:latin typeface="ＭＳ Ｐゴシック" panose="020B0600070205080204" pitchFamily="50" charset="-128"/>
                <a:ea typeface="ＭＳ Ｐゴシック" panose="020B0600070205080204" pitchFamily="50" charset="-128"/>
              </a:rPr>
              <a:t>HSP</a:t>
            </a:r>
            <a:r>
              <a:rPr lang="ja-JP" altLang="en-US" sz="3600" u="sng" dirty="0">
                <a:solidFill>
                  <a:srgbClr val="FF0000"/>
                </a:solidFill>
                <a:latin typeface="ＭＳ Ｐゴシック" panose="020B0600070205080204" pitchFamily="50" charset="-128"/>
                <a:ea typeface="ＭＳ Ｐゴシック" panose="020B0600070205080204" pitchFamily="50" charset="-128"/>
              </a:rPr>
              <a:t>ではないと考える</a:t>
            </a:r>
          </a:p>
          <a:p>
            <a:pPr marL="571500" indent="-571500" algn="l">
              <a:buFont typeface="Arial" panose="020B0604020202020204" pitchFamily="34" charset="0"/>
              <a:buChar char="•"/>
            </a:pPr>
            <a:r>
              <a:rPr lang="ja-JP" altLang="en-US" sz="3600" dirty="0">
                <a:solidFill>
                  <a:srgbClr val="0307B5"/>
                </a:solidFill>
                <a:latin typeface="ＭＳ Ｐゴシック" panose="020B0600070205080204" pitchFamily="50" charset="-128"/>
                <a:ea typeface="ＭＳ Ｐゴシック" panose="020B0600070205080204" pitchFamily="50" charset="-128"/>
              </a:rPr>
              <a:t>非</a:t>
            </a:r>
            <a:r>
              <a:rPr lang="en-US" altLang="ja-JP" sz="3600" dirty="0">
                <a:solidFill>
                  <a:srgbClr val="0307B5"/>
                </a:solidFill>
                <a:latin typeface="ＭＳ Ｐゴシック" panose="020B0600070205080204" pitchFamily="50" charset="-128"/>
                <a:ea typeface="ＭＳ Ｐゴシック" panose="020B0600070205080204" pitchFamily="50" charset="-128"/>
              </a:rPr>
              <a:t>HSP</a:t>
            </a:r>
            <a:r>
              <a:rPr lang="ja-JP" altLang="en-US" sz="3600" dirty="0">
                <a:solidFill>
                  <a:srgbClr val="0307B5"/>
                </a:solidFill>
                <a:latin typeface="ＭＳ Ｐゴシック" panose="020B0600070205080204" pitchFamily="50" charset="-128"/>
                <a:ea typeface="ＭＳ Ｐゴシック" panose="020B0600070205080204" pitchFamily="50" charset="-128"/>
              </a:rPr>
              <a:t>でも「</a:t>
            </a:r>
            <a:r>
              <a:rPr lang="en-US" altLang="ja-JP" sz="3600" dirty="0">
                <a:solidFill>
                  <a:srgbClr val="0307B5"/>
                </a:solidFill>
                <a:latin typeface="ＭＳ Ｐゴシック" panose="020B0600070205080204" pitchFamily="50" charset="-128"/>
                <a:ea typeface="ＭＳ Ｐゴシック" panose="020B0600070205080204" pitchFamily="50" charset="-128"/>
              </a:rPr>
              <a:t>8</a:t>
            </a:r>
            <a:r>
              <a:rPr lang="ja-JP" altLang="en-US" sz="3600" dirty="0" err="1">
                <a:solidFill>
                  <a:srgbClr val="0307B5"/>
                </a:solidFill>
                <a:latin typeface="ＭＳ Ｐゴシック" panose="020B0600070205080204" pitchFamily="50" charset="-128"/>
                <a:ea typeface="ＭＳ Ｐゴシック" panose="020B0600070205080204" pitchFamily="50" charset="-128"/>
              </a:rPr>
              <a:t>つの</a:t>
            </a:r>
            <a:r>
              <a:rPr lang="ja-JP" altLang="en-US" sz="3600" dirty="0">
                <a:solidFill>
                  <a:srgbClr val="0307B5"/>
                </a:solidFill>
                <a:latin typeface="ＭＳ Ｐゴシック" panose="020B0600070205080204" pitchFamily="50" charset="-128"/>
                <a:ea typeface="ＭＳ Ｐゴシック" panose="020B0600070205080204" pitchFamily="50" charset="-128"/>
              </a:rPr>
              <a:t>恐怖」や「</a:t>
            </a:r>
            <a:r>
              <a:rPr lang="en-US" altLang="ja-JP" sz="3600" dirty="0">
                <a:solidFill>
                  <a:srgbClr val="0307B5"/>
                </a:solidFill>
                <a:latin typeface="ＭＳ Ｐゴシック" panose="020B0600070205080204" pitchFamily="50" charset="-128"/>
                <a:ea typeface="ＭＳ Ｐゴシック" panose="020B0600070205080204" pitchFamily="50" charset="-128"/>
              </a:rPr>
              <a:t>HSP</a:t>
            </a:r>
            <a:r>
              <a:rPr lang="ja-JP" altLang="en-US" sz="3600" dirty="0">
                <a:solidFill>
                  <a:srgbClr val="0307B5"/>
                </a:solidFill>
                <a:latin typeface="ＭＳ Ｐゴシック" panose="020B0600070205080204" pitchFamily="50" charset="-128"/>
                <a:ea typeface="ＭＳ Ｐゴシック" panose="020B0600070205080204" pitchFamily="50" charset="-128"/>
              </a:rPr>
              <a:t>の特徴」はあってよい</a:t>
            </a:r>
            <a:endParaRPr lang="en-US" altLang="ja-JP" sz="3600" dirty="0">
              <a:solidFill>
                <a:srgbClr val="0307B5"/>
              </a:solidFill>
              <a:latin typeface="ＭＳ Ｐゴシック" panose="020B0600070205080204" pitchFamily="50" charset="-128"/>
              <a:ea typeface="ＭＳ Ｐゴシック" panose="020B0600070205080204" pitchFamily="50" charset="-128"/>
            </a:endParaRPr>
          </a:p>
          <a:p>
            <a:pPr marL="571500" indent="-571500" algn="l">
              <a:buFont typeface="Arial" panose="020B0604020202020204" pitchFamily="34" charset="0"/>
              <a:buChar char="•"/>
            </a:pPr>
            <a:endParaRPr lang="ja-JP" altLang="en-US" sz="900" dirty="0">
              <a:solidFill>
                <a:srgbClr val="0307B5"/>
              </a:solidFill>
              <a:latin typeface="ＭＳ Ｐゴシック" panose="020B0600070205080204" pitchFamily="50" charset="-128"/>
              <a:ea typeface="ＭＳ Ｐゴシック" panose="020B0600070205080204" pitchFamily="50" charset="-128"/>
            </a:endParaRPr>
          </a:p>
          <a:p>
            <a:pPr marL="571500" indent="-571500" algn="l">
              <a:buFont typeface="Arial" panose="020B0604020202020204" pitchFamily="34" charset="0"/>
              <a:buChar char="•"/>
            </a:pPr>
            <a:r>
              <a:rPr lang="ja-JP" altLang="en-US" sz="3600" dirty="0">
                <a:latin typeface="ＭＳ Ｐゴシック" panose="020B0600070205080204" pitchFamily="50" charset="-128"/>
                <a:ea typeface="ＭＳ Ｐゴシック" panose="020B0600070205080204" pitchFamily="50" charset="-128"/>
              </a:rPr>
              <a:t>その具体的な内容については程度の差はあってもよい</a:t>
            </a:r>
            <a:endParaRPr lang="en-US" altLang="ja-JP" sz="3600" dirty="0">
              <a:latin typeface="ＭＳ Ｐゴシック" panose="020B0600070205080204" pitchFamily="50" charset="-128"/>
              <a:ea typeface="ＭＳ Ｐゴシック" panose="020B0600070205080204" pitchFamily="50" charset="-128"/>
            </a:endParaRPr>
          </a:p>
          <a:p>
            <a:pPr marL="571500" indent="-571500" algn="l">
              <a:buFont typeface="Arial" panose="020B0604020202020204" pitchFamily="34" charset="0"/>
              <a:buChar char="•"/>
            </a:pPr>
            <a:r>
              <a:rPr lang="ja-JP" altLang="en-US" sz="3600" dirty="0">
                <a:latin typeface="ＭＳ Ｐゴシック" panose="020B0600070205080204" pitchFamily="50" charset="-128"/>
                <a:ea typeface="ＭＳ Ｐゴシック" panose="020B0600070205080204" pitchFamily="50" charset="-128"/>
              </a:rPr>
              <a:t>どの程度かは◎や〇の数で自分の主観で判断する</a:t>
            </a:r>
            <a:endParaRPr lang="en-US" altLang="ja-JP" sz="3600" dirty="0">
              <a:latin typeface="ＭＳ Ｐゴシック" panose="020B0600070205080204" pitchFamily="50" charset="-128"/>
              <a:ea typeface="ＭＳ Ｐゴシック" panose="020B0600070205080204" pitchFamily="50" charset="-128"/>
            </a:endParaRPr>
          </a:p>
          <a:p>
            <a:pPr marL="571500" indent="-571500" algn="l">
              <a:buFont typeface="Arial" panose="020B0604020202020204" pitchFamily="34" charset="0"/>
              <a:buChar char="•"/>
            </a:pPr>
            <a:endParaRPr lang="en-US" altLang="ja-JP" sz="900" dirty="0">
              <a:latin typeface="ＭＳ Ｐゴシック" panose="020B0600070205080204" pitchFamily="50" charset="-128"/>
              <a:ea typeface="ＭＳ Ｐゴシック" panose="020B0600070205080204" pitchFamily="50" charset="-128"/>
            </a:endParaRPr>
          </a:p>
          <a:p>
            <a:pPr marL="571500" indent="-571500" algn="l">
              <a:buFont typeface="Arial" panose="020B0604020202020204" pitchFamily="34" charset="0"/>
              <a:buChar char="•"/>
            </a:pPr>
            <a:r>
              <a:rPr lang="ja-JP" altLang="en-US" sz="3600" dirty="0">
                <a:solidFill>
                  <a:srgbClr val="009900"/>
                </a:solidFill>
                <a:latin typeface="ＭＳ Ｐゴシック" panose="020B0600070205080204" pitchFamily="50" charset="-128"/>
                <a:ea typeface="ＭＳ Ｐゴシック" panose="020B0600070205080204" pitchFamily="50" charset="-128"/>
              </a:rPr>
              <a:t>大切なのは自分で自分の特徴を知り納得すること</a:t>
            </a:r>
          </a:p>
          <a:p>
            <a:pPr algn="l"/>
            <a:endParaRPr lang="en-US" altLang="ja-JP" sz="3600" dirty="0">
              <a:latin typeface="ＭＳ Ｐゴシック" panose="020B0600070205080204" pitchFamily="50" charset="-128"/>
              <a:ea typeface="ＭＳ Ｐゴシック" panose="020B0600070205080204" pitchFamily="50" charset="-128"/>
            </a:endParaRPr>
          </a:p>
          <a:p>
            <a:pPr algn="l"/>
            <a:endParaRPr lang="ja-JP" altLang="ja-JP" sz="36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2"/>
          </p:nvPr>
        </p:nvSpPr>
        <p:spPr/>
        <p:txBody>
          <a:bodyPr/>
          <a:lstStyle/>
          <a:p>
            <a:fld id="{58E70909-AA54-413C-B4A4-65B2E83BDFAE}" type="slidenum">
              <a:rPr kumimoji="1" lang="ja-JP" altLang="en-US" smtClean="0"/>
              <a:t>9</a:t>
            </a:fld>
            <a:endParaRPr kumimoji="1" lang="ja-JP" altLang="en-US" dirty="0"/>
          </a:p>
        </p:txBody>
      </p:sp>
      <p:sp>
        <p:nvSpPr>
          <p:cNvPr id="5" name="日付プレースホルダー 4"/>
          <p:cNvSpPr>
            <a:spLocks noGrp="1"/>
          </p:cNvSpPr>
          <p:nvPr>
            <p:ph type="dt" sz="half" idx="10"/>
          </p:nvPr>
        </p:nvSpPr>
        <p:spPr/>
        <p:txBody>
          <a:bodyPr/>
          <a:lstStyle/>
          <a:p>
            <a:r>
              <a:rPr kumimoji="1" lang="en-US" altLang="ja-JP"/>
              <a:t>2022/12/5</a:t>
            </a:r>
            <a:r>
              <a:rPr kumimoji="1" lang="ja-JP" altLang="en-US"/>
              <a:t>十勝むつみのクリニック</a:t>
            </a:r>
          </a:p>
        </p:txBody>
      </p:sp>
    </p:spTree>
    <p:extLst>
      <p:ext uri="{BB962C8B-B14F-4D97-AF65-F5344CB8AC3E}">
        <p14:creationId xmlns:p14="http://schemas.microsoft.com/office/powerpoint/2010/main" val="235843505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病気になるプロセス">
            <a:extLst>
              <a:ext uri="{FF2B5EF4-FFF2-40B4-BE49-F238E27FC236}">
                <a16:creationId xmlns:a16="http://schemas.microsoft.com/office/drawing/2014/main" id="{7D83E6ED-99EC-11F0-E00B-BD8149C2C7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7497" y="27879"/>
            <a:ext cx="9106830" cy="6830122"/>
          </a:xfrm>
          <a:prstGeom prst="rect">
            <a:avLst/>
          </a:prstGeom>
          <a:noFill/>
          <a:extLst>
            <a:ext uri="{909E8E84-426E-40DD-AFC4-6F175D3DCCD1}">
              <a14:hiddenFill xmlns:a14="http://schemas.microsoft.com/office/drawing/2010/main">
                <a:solidFill>
                  <a:srgbClr val="FFFFFF"/>
                </a:solidFill>
              </a14:hiddenFill>
            </a:ext>
          </a:extLst>
        </p:spPr>
      </p:pic>
      <p:sp>
        <p:nvSpPr>
          <p:cNvPr id="2" name="日付プレースホルダー 1">
            <a:extLst>
              <a:ext uri="{FF2B5EF4-FFF2-40B4-BE49-F238E27FC236}">
                <a16:creationId xmlns:a16="http://schemas.microsoft.com/office/drawing/2014/main" id="{27DD1F6F-7F92-ED0A-43A5-3F6D74890A5A}"/>
              </a:ext>
            </a:extLst>
          </p:cNvPr>
          <p:cNvSpPr>
            <a:spLocks noGrp="1"/>
          </p:cNvSpPr>
          <p:nvPr>
            <p:ph type="dt" sz="half" idx="10"/>
          </p:nvPr>
        </p:nvSpPr>
        <p:spPr/>
        <p:txBody>
          <a:bodyPr/>
          <a:lstStyle/>
          <a:p>
            <a:r>
              <a:rPr kumimoji="1" lang="en-US" altLang="ja-JP"/>
              <a:t>2022/12/5</a:t>
            </a:r>
            <a:r>
              <a:rPr kumimoji="1" lang="ja-JP" altLang="en-US"/>
              <a:t>十勝むつみのクリニック</a:t>
            </a:r>
          </a:p>
        </p:txBody>
      </p:sp>
      <p:sp>
        <p:nvSpPr>
          <p:cNvPr id="3" name="スライド番号プレースホルダー 2">
            <a:extLst>
              <a:ext uri="{FF2B5EF4-FFF2-40B4-BE49-F238E27FC236}">
                <a16:creationId xmlns:a16="http://schemas.microsoft.com/office/drawing/2014/main" id="{13EC0BDB-D8D1-97AD-FC39-857EFB67FD19}"/>
              </a:ext>
            </a:extLst>
          </p:cNvPr>
          <p:cNvSpPr>
            <a:spLocks noGrp="1"/>
          </p:cNvSpPr>
          <p:nvPr>
            <p:ph type="sldNum" sz="quarter" idx="12"/>
          </p:nvPr>
        </p:nvSpPr>
        <p:spPr/>
        <p:txBody>
          <a:bodyPr/>
          <a:lstStyle/>
          <a:p>
            <a:fld id="{5AB4CEAA-A475-442B-8C24-E7BCA606E1D5}" type="slidenum">
              <a:rPr kumimoji="1" lang="ja-JP" altLang="en-US" smtClean="0"/>
              <a:t>90</a:t>
            </a:fld>
            <a:endParaRPr kumimoji="1" lang="ja-JP" altLang="en-US"/>
          </a:p>
        </p:txBody>
      </p:sp>
    </p:spTree>
    <p:extLst>
      <p:ext uri="{BB962C8B-B14F-4D97-AF65-F5344CB8AC3E}">
        <p14:creationId xmlns:p14="http://schemas.microsoft.com/office/powerpoint/2010/main" val="70282508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FD9D857-834E-90FD-8639-C71DA13DEE24}"/>
              </a:ext>
            </a:extLst>
          </p:cNvPr>
          <p:cNvSpPr>
            <a:spLocks noGrp="1"/>
          </p:cNvSpPr>
          <p:nvPr>
            <p:ph type="sldNum" sz="quarter" idx="12"/>
          </p:nvPr>
        </p:nvSpPr>
        <p:spPr/>
        <p:txBody>
          <a:bodyPr/>
          <a:lstStyle/>
          <a:p>
            <a:fld id="{0372DA25-4E2C-490C-A952-784937CA15D6}" type="slidenum">
              <a:rPr kumimoji="1" lang="ja-JP" altLang="en-US" smtClean="0"/>
              <a:t>91</a:t>
            </a:fld>
            <a:endParaRPr kumimoji="1" lang="ja-JP" altLang="en-US"/>
          </a:p>
        </p:txBody>
      </p:sp>
      <p:pic>
        <p:nvPicPr>
          <p:cNvPr id="4" name="図 3">
            <a:extLst>
              <a:ext uri="{FF2B5EF4-FFF2-40B4-BE49-F238E27FC236}">
                <a16:creationId xmlns:a16="http://schemas.microsoft.com/office/drawing/2014/main" id="{7F3A0DBC-7F87-0A95-A72A-131FD8C2BED9}"/>
              </a:ext>
            </a:extLst>
          </p:cNvPr>
          <p:cNvPicPr>
            <a:picLocks noChangeAspect="1"/>
          </p:cNvPicPr>
          <p:nvPr/>
        </p:nvPicPr>
        <p:blipFill>
          <a:blip r:embed="rId2"/>
          <a:stretch>
            <a:fillRect/>
          </a:stretch>
        </p:blipFill>
        <p:spPr>
          <a:xfrm>
            <a:off x="1363892" y="194556"/>
            <a:ext cx="4490699" cy="3059287"/>
          </a:xfrm>
          <a:prstGeom prst="rect">
            <a:avLst/>
          </a:prstGeom>
        </p:spPr>
      </p:pic>
      <p:pic>
        <p:nvPicPr>
          <p:cNvPr id="8" name="図 7">
            <a:extLst>
              <a:ext uri="{FF2B5EF4-FFF2-40B4-BE49-F238E27FC236}">
                <a16:creationId xmlns:a16="http://schemas.microsoft.com/office/drawing/2014/main" id="{AD74CFB9-8A93-27AB-AACB-82F01FD960CC}"/>
              </a:ext>
            </a:extLst>
          </p:cNvPr>
          <p:cNvPicPr>
            <a:picLocks noChangeAspect="1"/>
          </p:cNvPicPr>
          <p:nvPr/>
        </p:nvPicPr>
        <p:blipFill>
          <a:blip r:embed="rId3"/>
          <a:stretch>
            <a:fillRect/>
          </a:stretch>
        </p:blipFill>
        <p:spPr>
          <a:xfrm>
            <a:off x="6337409" y="194556"/>
            <a:ext cx="4490699" cy="3059288"/>
          </a:xfrm>
          <a:prstGeom prst="rect">
            <a:avLst/>
          </a:prstGeom>
        </p:spPr>
      </p:pic>
      <p:pic>
        <p:nvPicPr>
          <p:cNvPr id="10" name="図 9">
            <a:extLst>
              <a:ext uri="{FF2B5EF4-FFF2-40B4-BE49-F238E27FC236}">
                <a16:creationId xmlns:a16="http://schemas.microsoft.com/office/drawing/2014/main" id="{F3E82088-056B-CA66-2CBC-DE83A1C6E513}"/>
              </a:ext>
            </a:extLst>
          </p:cNvPr>
          <p:cNvPicPr>
            <a:picLocks noChangeAspect="1"/>
          </p:cNvPicPr>
          <p:nvPr/>
        </p:nvPicPr>
        <p:blipFill>
          <a:blip r:embed="rId4"/>
          <a:stretch>
            <a:fillRect/>
          </a:stretch>
        </p:blipFill>
        <p:spPr>
          <a:xfrm>
            <a:off x="1404933" y="3478370"/>
            <a:ext cx="4449658" cy="3185074"/>
          </a:xfrm>
          <a:prstGeom prst="rect">
            <a:avLst/>
          </a:prstGeom>
        </p:spPr>
      </p:pic>
      <p:pic>
        <p:nvPicPr>
          <p:cNvPr id="12" name="図 11">
            <a:extLst>
              <a:ext uri="{FF2B5EF4-FFF2-40B4-BE49-F238E27FC236}">
                <a16:creationId xmlns:a16="http://schemas.microsoft.com/office/drawing/2014/main" id="{CEDB13DF-AE1C-606C-E0AE-3D24BC467981}"/>
              </a:ext>
            </a:extLst>
          </p:cNvPr>
          <p:cNvPicPr>
            <a:picLocks noChangeAspect="1"/>
          </p:cNvPicPr>
          <p:nvPr/>
        </p:nvPicPr>
        <p:blipFill>
          <a:blip r:embed="rId5"/>
          <a:stretch>
            <a:fillRect/>
          </a:stretch>
        </p:blipFill>
        <p:spPr>
          <a:xfrm>
            <a:off x="6337409" y="3479624"/>
            <a:ext cx="4557283" cy="3183820"/>
          </a:xfrm>
          <a:prstGeom prst="rect">
            <a:avLst/>
          </a:prstGeom>
        </p:spPr>
      </p:pic>
    </p:spTree>
    <p:extLst>
      <p:ext uri="{BB962C8B-B14F-4D97-AF65-F5344CB8AC3E}">
        <p14:creationId xmlns:p14="http://schemas.microsoft.com/office/powerpoint/2010/main" val="251968378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58E70909-AA54-413C-B4A4-65B2E83BDFAE}" type="slidenum">
              <a:rPr kumimoji="1" lang="ja-JP" altLang="en-US" smtClean="0"/>
              <a:t>92</a:t>
            </a:fld>
            <a:endParaRPr kumimoji="1" lang="ja-JP" altLang="en-US"/>
          </a:p>
        </p:txBody>
      </p:sp>
      <p:sp>
        <p:nvSpPr>
          <p:cNvPr id="3" name="日付プレースホルダー 2"/>
          <p:cNvSpPr>
            <a:spLocks noGrp="1"/>
          </p:cNvSpPr>
          <p:nvPr>
            <p:ph type="dt" sz="half" idx="10"/>
          </p:nvPr>
        </p:nvSpPr>
        <p:spPr/>
        <p:txBody>
          <a:bodyPr/>
          <a:lstStyle/>
          <a:p>
            <a:r>
              <a:rPr kumimoji="1" lang="en-US" altLang="ja-JP"/>
              <a:t>2022/12/5</a:t>
            </a:r>
            <a:r>
              <a:rPr kumimoji="1" lang="ja-JP" altLang="en-US"/>
              <a:t>十勝むつみのクリニック</a:t>
            </a:r>
          </a:p>
        </p:txBody>
      </p:sp>
      <p:pic>
        <p:nvPicPr>
          <p:cNvPr id="6" name="図 5">
            <a:extLst>
              <a:ext uri="{FF2B5EF4-FFF2-40B4-BE49-F238E27FC236}">
                <a16:creationId xmlns:a16="http://schemas.microsoft.com/office/drawing/2014/main" id="{D95854E6-43F1-3C4F-B4C7-5E68B408E8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299" y="0"/>
            <a:ext cx="10472501" cy="6250774"/>
          </a:xfrm>
          <a:prstGeom prst="rect">
            <a:avLst/>
          </a:prstGeom>
        </p:spPr>
      </p:pic>
    </p:spTree>
    <p:extLst>
      <p:ext uri="{BB962C8B-B14F-4D97-AF65-F5344CB8AC3E}">
        <p14:creationId xmlns:p14="http://schemas.microsoft.com/office/powerpoint/2010/main" val="343671276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CB249EC-63C0-107E-AF9F-85A4AAC9DCAF}"/>
              </a:ext>
            </a:extLst>
          </p:cNvPr>
          <p:cNvSpPr>
            <a:spLocks noGrp="1"/>
          </p:cNvSpPr>
          <p:nvPr>
            <p:ph type="sldNum" sz="quarter" idx="12"/>
          </p:nvPr>
        </p:nvSpPr>
        <p:spPr/>
        <p:txBody>
          <a:bodyPr/>
          <a:lstStyle/>
          <a:p>
            <a:fld id="{0372DA25-4E2C-490C-A952-784937CA15D6}" type="slidenum">
              <a:rPr kumimoji="1" lang="ja-JP" altLang="en-US" smtClean="0"/>
              <a:t>93</a:t>
            </a:fld>
            <a:endParaRPr kumimoji="1" lang="ja-JP" altLang="en-US"/>
          </a:p>
        </p:txBody>
      </p:sp>
      <p:pic>
        <p:nvPicPr>
          <p:cNvPr id="4" name="図 3">
            <a:extLst>
              <a:ext uri="{FF2B5EF4-FFF2-40B4-BE49-F238E27FC236}">
                <a16:creationId xmlns:a16="http://schemas.microsoft.com/office/drawing/2014/main" id="{39461559-9FDD-26A8-D6F6-2181A98C7C68}"/>
              </a:ext>
            </a:extLst>
          </p:cNvPr>
          <p:cNvPicPr>
            <a:picLocks noChangeAspect="1"/>
          </p:cNvPicPr>
          <p:nvPr/>
        </p:nvPicPr>
        <p:blipFill>
          <a:blip r:embed="rId2"/>
          <a:stretch>
            <a:fillRect/>
          </a:stretch>
        </p:blipFill>
        <p:spPr>
          <a:xfrm>
            <a:off x="732925" y="2613584"/>
            <a:ext cx="4926563" cy="2425959"/>
          </a:xfrm>
          <a:prstGeom prst="rect">
            <a:avLst/>
          </a:prstGeom>
        </p:spPr>
      </p:pic>
      <p:pic>
        <p:nvPicPr>
          <p:cNvPr id="6" name="図 5">
            <a:extLst>
              <a:ext uri="{FF2B5EF4-FFF2-40B4-BE49-F238E27FC236}">
                <a16:creationId xmlns:a16="http://schemas.microsoft.com/office/drawing/2014/main" id="{9866660A-ACA3-5C6B-D502-87AACCACBFFB}"/>
              </a:ext>
            </a:extLst>
          </p:cNvPr>
          <p:cNvPicPr>
            <a:picLocks noChangeAspect="1"/>
          </p:cNvPicPr>
          <p:nvPr/>
        </p:nvPicPr>
        <p:blipFill>
          <a:blip r:embed="rId3"/>
          <a:stretch>
            <a:fillRect/>
          </a:stretch>
        </p:blipFill>
        <p:spPr>
          <a:xfrm>
            <a:off x="902771" y="980661"/>
            <a:ext cx="4782595" cy="517038"/>
          </a:xfrm>
          <a:prstGeom prst="rect">
            <a:avLst/>
          </a:prstGeom>
        </p:spPr>
      </p:pic>
      <p:pic>
        <p:nvPicPr>
          <p:cNvPr id="8" name="図 7">
            <a:extLst>
              <a:ext uri="{FF2B5EF4-FFF2-40B4-BE49-F238E27FC236}">
                <a16:creationId xmlns:a16="http://schemas.microsoft.com/office/drawing/2014/main" id="{C511773A-EB76-8782-15A6-EECC7E879746}"/>
              </a:ext>
            </a:extLst>
          </p:cNvPr>
          <p:cNvPicPr>
            <a:picLocks noChangeAspect="1"/>
          </p:cNvPicPr>
          <p:nvPr/>
        </p:nvPicPr>
        <p:blipFill>
          <a:blip r:embed="rId4"/>
          <a:stretch>
            <a:fillRect/>
          </a:stretch>
        </p:blipFill>
        <p:spPr>
          <a:xfrm>
            <a:off x="6457867" y="1917441"/>
            <a:ext cx="5001208" cy="3023118"/>
          </a:xfrm>
          <a:prstGeom prst="rect">
            <a:avLst/>
          </a:prstGeom>
        </p:spPr>
      </p:pic>
      <p:pic>
        <p:nvPicPr>
          <p:cNvPr id="10" name="図 9">
            <a:extLst>
              <a:ext uri="{FF2B5EF4-FFF2-40B4-BE49-F238E27FC236}">
                <a16:creationId xmlns:a16="http://schemas.microsoft.com/office/drawing/2014/main" id="{6EECB7DD-1B52-FA87-72DE-156608690379}"/>
              </a:ext>
            </a:extLst>
          </p:cNvPr>
          <p:cNvPicPr>
            <a:picLocks noChangeAspect="1"/>
          </p:cNvPicPr>
          <p:nvPr/>
        </p:nvPicPr>
        <p:blipFill>
          <a:blip r:embed="rId5"/>
          <a:stretch>
            <a:fillRect/>
          </a:stretch>
        </p:blipFill>
        <p:spPr>
          <a:xfrm>
            <a:off x="5982042" y="970363"/>
            <a:ext cx="5257115" cy="446855"/>
          </a:xfrm>
          <a:prstGeom prst="rect">
            <a:avLst/>
          </a:prstGeom>
        </p:spPr>
      </p:pic>
      <p:sp>
        <p:nvSpPr>
          <p:cNvPr id="3" name="テキスト ボックス 2">
            <a:extLst>
              <a:ext uri="{FF2B5EF4-FFF2-40B4-BE49-F238E27FC236}">
                <a16:creationId xmlns:a16="http://schemas.microsoft.com/office/drawing/2014/main" id="{9B00F469-5822-52BD-7EEB-9C9CA276F197}"/>
              </a:ext>
            </a:extLst>
          </p:cNvPr>
          <p:cNvSpPr txBox="1"/>
          <p:nvPr/>
        </p:nvSpPr>
        <p:spPr>
          <a:xfrm>
            <a:off x="4309234" y="2428918"/>
            <a:ext cx="1465466" cy="369332"/>
          </a:xfrm>
          <a:prstGeom prst="rect">
            <a:avLst/>
          </a:prstGeom>
          <a:noFill/>
        </p:spPr>
        <p:txBody>
          <a:bodyPr wrap="none" rtlCol="0">
            <a:spAutoFit/>
          </a:bodyPr>
          <a:lstStyle/>
          <a:p>
            <a:r>
              <a:rPr kumimoji="1" lang="ja-JP" altLang="en-US" b="1" dirty="0">
                <a:solidFill>
                  <a:srgbClr val="FF0000"/>
                </a:solidFill>
                <a:latin typeface="ＭＳ Ｐゴシック" panose="020B0600070205080204" pitchFamily="50" charset="-128"/>
                <a:ea typeface="ＭＳ Ｐゴシック" panose="020B0600070205080204" pitchFamily="50" charset="-128"/>
              </a:rPr>
              <a:t>コルチゾール</a:t>
            </a:r>
          </a:p>
        </p:txBody>
      </p:sp>
      <p:sp>
        <p:nvSpPr>
          <p:cNvPr id="9" name="テキスト ボックス 8">
            <a:extLst>
              <a:ext uri="{FF2B5EF4-FFF2-40B4-BE49-F238E27FC236}">
                <a16:creationId xmlns:a16="http://schemas.microsoft.com/office/drawing/2014/main" id="{9CF1F06A-648D-19E8-B425-CE21EC82C6E5}"/>
              </a:ext>
            </a:extLst>
          </p:cNvPr>
          <p:cNvSpPr txBox="1"/>
          <p:nvPr/>
        </p:nvSpPr>
        <p:spPr>
          <a:xfrm>
            <a:off x="4429465" y="4571227"/>
            <a:ext cx="1367682" cy="369332"/>
          </a:xfrm>
          <a:prstGeom prst="rect">
            <a:avLst/>
          </a:prstGeom>
          <a:noFill/>
        </p:spPr>
        <p:txBody>
          <a:bodyPr wrap="none" rtlCol="0">
            <a:spAutoFit/>
          </a:bodyPr>
          <a:lstStyle/>
          <a:p>
            <a:r>
              <a:rPr lang="ja-JP" altLang="en-US" b="1" dirty="0">
                <a:solidFill>
                  <a:srgbClr val="FF0000"/>
                </a:solidFill>
                <a:latin typeface="ＭＳ Ｐゴシック" panose="020B0600070205080204" pitchFamily="50" charset="-128"/>
                <a:ea typeface="ＭＳ Ｐゴシック" panose="020B0600070205080204" pitchFamily="50" charset="-128"/>
              </a:rPr>
              <a:t>アドレナリン</a:t>
            </a:r>
            <a:endParaRPr kumimoji="1" lang="ja-JP" altLang="en-US" b="1" dirty="0">
              <a:solidFill>
                <a:srgbClr val="FF0000"/>
              </a:solidFill>
              <a:latin typeface="ＭＳ Ｐゴシック" panose="020B0600070205080204" pitchFamily="50" charset="-128"/>
              <a:ea typeface="ＭＳ Ｐゴシック" panose="020B0600070205080204" pitchFamily="50" charset="-128"/>
            </a:endParaRPr>
          </a:p>
        </p:txBody>
      </p:sp>
      <p:sp>
        <p:nvSpPr>
          <p:cNvPr id="5" name="正方形/長方形 4">
            <a:extLst>
              <a:ext uri="{FF2B5EF4-FFF2-40B4-BE49-F238E27FC236}">
                <a16:creationId xmlns:a16="http://schemas.microsoft.com/office/drawing/2014/main" id="{3A5E0834-9234-74BB-2563-F825878DAF30}"/>
              </a:ext>
            </a:extLst>
          </p:cNvPr>
          <p:cNvSpPr/>
          <p:nvPr/>
        </p:nvSpPr>
        <p:spPr>
          <a:xfrm>
            <a:off x="8958471" y="970363"/>
            <a:ext cx="2330758" cy="31509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C4BD7C19-939C-0FBC-5F4B-9CDDA9CEECB5}"/>
              </a:ext>
            </a:extLst>
          </p:cNvPr>
          <p:cNvSpPr/>
          <p:nvPr/>
        </p:nvSpPr>
        <p:spPr>
          <a:xfrm>
            <a:off x="1099930" y="980661"/>
            <a:ext cx="689113" cy="5170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8292870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80D5125-6FE6-C997-7E7D-1AD51C6AE2AD}"/>
              </a:ext>
            </a:extLst>
          </p:cNvPr>
          <p:cNvSpPr>
            <a:spLocks noGrp="1"/>
          </p:cNvSpPr>
          <p:nvPr>
            <p:ph type="sldNum" sz="quarter" idx="12"/>
          </p:nvPr>
        </p:nvSpPr>
        <p:spPr/>
        <p:txBody>
          <a:bodyPr/>
          <a:lstStyle/>
          <a:p>
            <a:fld id="{0372DA25-4E2C-490C-A952-784937CA15D6}" type="slidenum">
              <a:rPr kumimoji="1" lang="ja-JP" altLang="en-US" smtClean="0"/>
              <a:t>94</a:t>
            </a:fld>
            <a:endParaRPr kumimoji="1" lang="ja-JP" altLang="en-US"/>
          </a:p>
        </p:txBody>
      </p:sp>
      <p:pic>
        <p:nvPicPr>
          <p:cNvPr id="4" name="図 3">
            <a:extLst>
              <a:ext uri="{FF2B5EF4-FFF2-40B4-BE49-F238E27FC236}">
                <a16:creationId xmlns:a16="http://schemas.microsoft.com/office/drawing/2014/main" id="{68502D52-893D-2158-B4E2-F51513A06A3D}"/>
              </a:ext>
            </a:extLst>
          </p:cNvPr>
          <p:cNvPicPr>
            <a:picLocks noChangeAspect="1"/>
          </p:cNvPicPr>
          <p:nvPr/>
        </p:nvPicPr>
        <p:blipFill>
          <a:blip r:embed="rId2"/>
          <a:stretch>
            <a:fillRect/>
          </a:stretch>
        </p:blipFill>
        <p:spPr>
          <a:xfrm>
            <a:off x="3576734" y="0"/>
            <a:ext cx="5038531" cy="6858000"/>
          </a:xfrm>
          <a:prstGeom prst="rect">
            <a:avLst/>
          </a:prstGeom>
        </p:spPr>
      </p:pic>
      <p:pic>
        <p:nvPicPr>
          <p:cNvPr id="8" name="図 7">
            <a:extLst>
              <a:ext uri="{FF2B5EF4-FFF2-40B4-BE49-F238E27FC236}">
                <a16:creationId xmlns:a16="http://schemas.microsoft.com/office/drawing/2014/main" id="{9F03C850-74D4-F295-C00F-040613651D83}"/>
              </a:ext>
            </a:extLst>
          </p:cNvPr>
          <p:cNvPicPr>
            <a:picLocks noChangeAspect="1"/>
          </p:cNvPicPr>
          <p:nvPr/>
        </p:nvPicPr>
        <p:blipFill>
          <a:blip r:embed="rId3"/>
          <a:stretch>
            <a:fillRect/>
          </a:stretch>
        </p:blipFill>
        <p:spPr>
          <a:xfrm>
            <a:off x="10458234" y="0"/>
            <a:ext cx="446048" cy="6858000"/>
          </a:xfrm>
          <a:prstGeom prst="rect">
            <a:avLst/>
          </a:prstGeom>
        </p:spPr>
      </p:pic>
      <p:pic>
        <p:nvPicPr>
          <p:cNvPr id="10" name="図 9">
            <a:extLst>
              <a:ext uri="{FF2B5EF4-FFF2-40B4-BE49-F238E27FC236}">
                <a16:creationId xmlns:a16="http://schemas.microsoft.com/office/drawing/2014/main" id="{75F82590-E3EF-F678-EFF7-7FC0E27392B4}"/>
              </a:ext>
            </a:extLst>
          </p:cNvPr>
          <p:cNvPicPr>
            <a:picLocks noChangeAspect="1"/>
          </p:cNvPicPr>
          <p:nvPr/>
        </p:nvPicPr>
        <p:blipFill>
          <a:blip r:embed="rId4"/>
          <a:stretch>
            <a:fillRect/>
          </a:stretch>
        </p:blipFill>
        <p:spPr>
          <a:xfrm>
            <a:off x="2052423" y="0"/>
            <a:ext cx="1143000" cy="6858000"/>
          </a:xfrm>
          <a:prstGeom prst="rect">
            <a:avLst/>
          </a:prstGeom>
        </p:spPr>
      </p:pic>
      <p:pic>
        <p:nvPicPr>
          <p:cNvPr id="12" name="図 11">
            <a:extLst>
              <a:ext uri="{FF2B5EF4-FFF2-40B4-BE49-F238E27FC236}">
                <a16:creationId xmlns:a16="http://schemas.microsoft.com/office/drawing/2014/main" id="{13018B48-DB71-43FB-5830-C810AF4C8EB6}"/>
              </a:ext>
            </a:extLst>
          </p:cNvPr>
          <p:cNvPicPr>
            <a:picLocks noChangeAspect="1"/>
          </p:cNvPicPr>
          <p:nvPr/>
        </p:nvPicPr>
        <p:blipFill>
          <a:blip r:embed="rId5"/>
          <a:stretch>
            <a:fillRect/>
          </a:stretch>
        </p:blipFill>
        <p:spPr>
          <a:xfrm>
            <a:off x="9103567" y="0"/>
            <a:ext cx="610958" cy="6858000"/>
          </a:xfrm>
          <a:prstGeom prst="rect">
            <a:avLst/>
          </a:prstGeom>
        </p:spPr>
      </p:pic>
    </p:spTree>
    <p:extLst>
      <p:ext uri="{BB962C8B-B14F-4D97-AF65-F5344CB8AC3E}">
        <p14:creationId xmlns:p14="http://schemas.microsoft.com/office/powerpoint/2010/main" val="242184050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4FDA588-3969-6FC7-B4D1-E6D60ECD5438}"/>
              </a:ext>
            </a:extLst>
          </p:cNvPr>
          <p:cNvSpPr>
            <a:spLocks noGrp="1"/>
          </p:cNvSpPr>
          <p:nvPr>
            <p:ph type="sldNum" sz="quarter" idx="12"/>
          </p:nvPr>
        </p:nvSpPr>
        <p:spPr/>
        <p:txBody>
          <a:bodyPr/>
          <a:lstStyle/>
          <a:p>
            <a:fld id="{0372DA25-4E2C-490C-A952-784937CA15D6}" type="slidenum">
              <a:rPr kumimoji="1" lang="ja-JP" altLang="en-US" smtClean="0"/>
              <a:t>95</a:t>
            </a:fld>
            <a:endParaRPr kumimoji="1" lang="ja-JP" altLang="en-US"/>
          </a:p>
        </p:txBody>
      </p:sp>
      <p:pic>
        <p:nvPicPr>
          <p:cNvPr id="4" name="図 3">
            <a:extLst>
              <a:ext uri="{FF2B5EF4-FFF2-40B4-BE49-F238E27FC236}">
                <a16:creationId xmlns:a16="http://schemas.microsoft.com/office/drawing/2014/main" id="{C79F7003-C42A-D8F7-E3DF-B3114C20227B}"/>
              </a:ext>
            </a:extLst>
          </p:cNvPr>
          <p:cNvPicPr>
            <a:picLocks noChangeAspect="1"/>
          </p:cNvPicPr>
          <p:nvPr/>
        </p:nvPicPr>
        <p:blipFill>
          <a:blip r:embed="rId2"/>
          <a:stretch>
            <a:fillRect/>
          </a:stretch>
        </p:blipFill>
        <p:spPr>
          <a:xfrm>
            <a:off x="783498" y="901215"/>
            <a:ext cx="4926563" cy="3862873"/>
          </a:xfrm>
          <a:prstGeom prst="rect">
            <a:avLst/>
          </a:prstGeom>
        </p:spPr>
      </p:pic>
      <p:pic>
        <p:nvPicPr>
          <p:cNvPr id="6" name="図 5">
            <a:extLst>
              <a:ext uri="{FF2B5EF4-FFF2-40B4-BE49-F238E27FC236}">
                <a16:creationId xmlns:a16="http://schemas.microsoft.com/office/drawing/2014/main" id="{1E27F1DD-6A8C-3F41-A8CC-221FFBC015FE}"/>
              </a:ext>
            </a:extLst>
          </p:cNvPr>
          <p:cNvPicPr>
            <a:picLocks noChangeAspect="1"/>
          </p:cNvPicPr>
          <p:nvPr/>
        </p:nvPicPr>
        <p:blipFill>
          <a:blip r:embed="rId3"/>
          <a:stretch>
            <a:fillRect/>
          </a:stretch>
        </p:blipFill>
        <p:spPr>
          <a:xfrm>
            <a:off x="5965102" y="938537"/>
            <a:ext cx="4926563" cy="3825551"/>
          </a:xfrm>
          <a:prstGeom prst="rect">
            <a:avLst/>
          </a:prstGeom>
        </p:spPr>
      </p:pic>
      <p:pic>
        <p:nvPicPr>
          <p:cNvPr id="8" name="図 7">
            <a:extLst>
              <a:ext uri="{FF2B5EF4-FFF2-40B4-BE49-F238E27FC236}">
                <a16:creationId xmlns:a16="http://schemas.microsoft.com/office/drawing/2014/main" id="{4D29BFBD-A7F8-7BF0-E611-FEA358A0DE0C}"/>
              </a:ext>
            </a:extLst>
          </p:cNvPr>
          <p:cNvPicPr>
            <a:picLocks noChangeAspect="1"/>
          </p:cNvPicPr>
          <p:nvPr/>
        </p:nvPicPr>
        <p:blipFill>
          <a:blip r:embed="rId4"/>
          <a:stretch>
            <a:fillRect/>
          </a:stretch>
        </p:blipFill>
        <p:spPr>
          <a:xfrm>
            <a:off x="1942586" y="4971072"/>
            <a:ext cx="7776740" cy="1178294"/>
          </a:xfrm>
          <a:prstGeom prst="rect">
            <a:avLst/>
          </a:prstGeom>
        </p:spPr>
      </p:pic>
      <p:sp>
        <p:nvSpPr>
          <p:cNvPr id="3" name="テキスト ボックス 2">
            <a:extLst>
              <a:ext uri="{FF2B5EF4-FFF2-40B4-BE49-F238E27FC236}">
                <a16:creationId xmlns:a16="http://schemas.microsoft.com/office/drawing/2014/main" id="{8372E721-5972-2CA5-8E70-0A9BB2907879}"/>
              </a:ext>
            </a:extLst>
          </p:cNvPr>
          <p:cNvSpPr txBox="1"/>
          <p:nvPr/>
        </p:nvSpPr>
        <p:spPr>
          <a:xfrm>
            <a:off x="4949439" y="254884"/>
            <a:ext cx="2031325" cy="646331"/>
          </a:xfrm>
          <a:prstGeom prst="rect">
            <a:avLst/>
          </a:prstGeom>
          <a:noFill/>
        </p:spPr>
        <p:txBody>
          <a:bodyPr wrap="none" rtlCol="0">
            <a:spAutoFit/>
          </a:bodyPr>
          <a:lstStyle/>
          <a:p>
            <a:r>
              <a:rPr kumimoji="1" lang="ja-JP" altLang="en-US" sz="3600" dirty="0">
                <a:latin typeface="ＭＳ Ｐゴシック" panose="020B0600070205080204" pitchFamily="50" charset="-128"/>
                <a:ea typeface="ＭＳ Ｐゴシック" panose="020B0600070205080204" pitchFamily="50" charset="-128"/>
              </a:rPr>
              <a:t>副腎疲労</a:t>
            </a:r>
          </a:p>
        </p:txBody>
      </p:sp>
      <p:sp>
        <p:nvSpPr>
          <p:cNvPr id="9" name="テキスト ボックス 8">
            <a:extLst>
              <a:ext uri="{FF2B5EF4-FFF2-40B4-BE49-F238E27FC236}">
                <a16:creationId xmlns:a16="http://schemas.microsoft.com/office/drawing/2014/main" id="{EF85A455-5DC2-29AF-55D8-C23E1519EDE8}"/>
              </a:ext>
            </a:extLst>
          </p:cNvPr>
          <p:cNvSpPr txBox="1"/>
          <p:nvPr/>
        </p:nvSpPr>
        <p:spPr>
          <a:xfrm>
            <a:off x="3048000" y="3135003"/>
            <a:ext cx="6096000" cy="369332"/>
          </a:xfrm>
          <a:prstGeom prst="rect">
            <a:avLst/>
          </a:prstGeom>
          <a:noFill/>
        </p:spPr>
        <p:txBody>
          <a:bodyPr wrap="square">
            <a:spAutoFit/>
          </a:bodyPr>
          <a:lstStyle/>
          <a:p>
            <a:r>
              <a:rPr kumimoji="1" lang="ja-JP" altLang="en-US" sz="1800" dirty="0">
                <a:latin typeface="ＭＳ Ｐゴシック" panose="020B0600070205080204" pitchFamily="50" charset="-128"/>
                <a:ea typeface="ＭＳ Ｐゴシック" panose="020B0600070205080204" pitchFamily="50" charset="-128"/>
              </a:rPr>
              <a:t>副腎疲労</a:t>
            </a:r>
          </a:p>
        </p:txBody>
      </p:sp>
    </p:spTree>
    <p:extLst>
      <p:ext uri="{BB962C8B-B14F-4D97-AF65-F5344CB8AC3E}">
        <p14:creationId xmlns:p14="http://schemas.microsoft.com/office/powerpoint/2010/main" val="92361219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10243" y="171450"/>
            <a:ext cx="11666764" cy="1286289"/>
          </a:xfrm>
        </p:spPr>
        <p:txBody>
          <a:bodyPr>
            <a:noAutofit/>
          </a:bodyPr>
          <a:lstStyle/>
          <a:p>
            <a:r>
              <a:rPr lang="ja-JP" altLang="ja-JP" sz="3600" kern="100" dirty="0">
                <a:solidFill>
                  <a:srgbClr val="00B050"/>
                </a:solidFill>
                <a:effectLst/>
                <a:latin typeface="Times New Roman" panose="02020603050405020304" pitchFamily="18" charset="0"/>
                <a:ea typeface="ＭＳ ゴシック" panose="020B0609070205080204" pitchFamily="49" charset="-128"/>
                <a:cs typeface="Times New Roman" panose="02020603050405020304" pitchFamily="18" charset="0"/>
              </a:rPr>
              <a:t>｢休んでも取れない疲れ｣</a:t>
            </a:r>
            <a:r>
              <a:rPr lang="ja-JP" altLang="ja-JP" sz="3600" kern="100" dirty="0">
                <a:solidFill>
                  <a:srgbClr val="000000"/>
                </a:solidFill>
                <a:effectLst/>
                <a:latin typeface="Times New Roman" panose="02020603050405020304" pitchFamily="18" charset="0"/>
                <a:ea typeface="ＭＳ ゴシック" panose="020B0609070205080204" pitchFamily="49" charset="-128"/>
                <a:cs typeface="Times New Roman" panose="02020603050405020304" pitchFamily="18" charset="0"/>
              </a:rPr>
              <a:t>のメカニズムと対処</a:t>
            </a:r>
            <a:br>
              <a:rPr lang="en-US" altLang="ja-JP" sz="3600" kern="100" dirty="0">
                <a:solidFill>
                  <a:srgbClr val="000000"/>
                </a:solidFill>
                <a:effectLst/>
                <a:latin typeface="Times New Roman" panose="02020603050405020304" pitchFamily="18" charset="0"/>
                <a:ea typeface="ＭＳ ゴシック" panose="020B0609070205080204" pitchFamily="49" charset="-128"/>
                <a:cs typeface="Times New Roman" panose="02020603050405020304" pitchFamily="18" charset="0"/>
              </a:rPr>
            </a:br>
            <a:r>
              <a:rPr lang="en-US" altLang="ja-JP" sz="3600" kern="100" dirty="0">
                <a:solidFill>
                  <a:srgbClr val="000000"/>
                </a:solidFill>
                <a:effectLst/>
                <a:latin typeface="Times New Roman" panose="02020603050405020304" pitchFamily="18" charset="0"/>
                <a:ea typeface="ＭＳ ゴシック" panose="020B0609070205080204" pitchFamily="49" charset="-128"/>
                <a:cs typeface="Times New Roman" panose="02020603050405020304" pitchFamily="18" charset="0"/>
              </a:rPr>
              <a:t>(</a:t>
            </a:r>
            <a:r>
              <a:rPr lang="ja-JP" altLang="ja-JP" sz="3600" kern="100" dirty="0">
                <a:solidFill>
                  <a:srgbClr val="000000"/>
                </a:solidFill>
                <a:effectLst/>
                <a:latin typeface="Times New Roman" panose="02020603050405020304" pitchFamily="18" charset="0"/>
                <a:ea typeface="ＭＳ ゴシック" panose="020B0609070205080204" pitchFamily="49" charset="-128"/>
                <a:cs typeface="Times New Roman" panose="02020603050405020304" pitchFamily="18" charset="0"/>
              </a:rPr>
              <a:t>みらー、</a:t>
            </a:r>
            <a:r>
              <a:rPr lang="en-US" altLang="ja-JP" sz="3600" kern="100" dirty="0" err="1">
                <a:solidFill>
                  <a:srgbClr val="000000"/>
                </a:solidFill>
                <a:effectLst/>
                <a:latin typeface="Times New Roman" panose="02020603050405020304" pitchFamily="18" charset="0"/>
                <a:ea typeface="ＭＳ ゴシック" panose="020B0609070205080204" pitchFamily="49" charset="-128"/>
                <a:cs typeface="Times New Roman" panose="02020603050405020304" pitchFamily="18" charset="0"/>
              </a:rPr>
              <a:t>ITmedia</a:t>
            </a:r>
            <a:r>
              <a:rPr lang="en-US" altLang="ja-JP" sz="3600" kern="100" dirty="0">
                <a:solidFill>
                  <a:srgbClr val="000000"/>
                </a:solidFill>
                <a:effectLst/>
                <a:latin typeface="Times New Roman" panose="02020603050405020304" pitchFamily="18" charset="0"/>
                <a:ea typeface="ＭＳ ゴシック" panose="020B0609070205080204" pitchFamily="49" charset="-128"/>
                <a:cs typeface="Times New Roman" panose="02020603050405020304" pitchFamily="18" charset="0"/>
              </a:rPr>
              <a:t>)</a:t>
            </a:r>
            <a:endParaRPr kumimoji="1" lang="ja-JP" altLang="en-US" sz="3600" dirty="0"/>
          </a:p>
        </p:txBody>
      </p:sp>
      <p:sp>
        <p:nvSpPr>
          <p:cNvPr id="3" name="サブタイトル 2"/>
          <p:cNvSpPr>
            <a:spLocks noGrp="1"/>
          </p:cNvSpPr>
          <p:nvPr>
            <p:ph type="subTitle" idx="1"/>
          </p:nvPr>
        </p:nvSpPr>
        <p:spPr>
          <a:xfrm>
            <a:off x="1993269" y="1974574"/>
            <a:ext cx="8794000" cy="4187688"/>
          </a:xfrm>
        </p:spPr>
        <p:txBody>
          <a:bodyPr>
            <a:normAutofit/>
          </a:bodyPr>
          <a:lstStyle/>
          <a:p>
            <a:pPr algn="l"/>
            <a:r>
              <a:rPr lang="en-US"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a:t>
            </a:r>
            <a:r>
              <a:rPr lang="ja-JP" altLang="en-US" sz="36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末梢疲労</a:t>
            </a:r>
          </a:p>
          <a:p>
            <a:pPr algn="l"/>
            <a:r>
              <a:rPr lang="ja-JP" altLang="ja-JP" sz="3600" kern="100" dirty="0">
                <a:solidFill>
                  <a:srgbClr val="0000CC"/>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身体の疲労</a:t>
            </a:r>
            <a:r>
              <a:rPr lang="ja-JP" altLang="en-US"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休息や睡眠で回復できる</a:t>
            </a:r>
            <a:endPar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l"/>
            <a:r>
              <a:rPr lang="en-US"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l"/>
            <a:r>
              <a:rPr lang="en-US"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a:t>
            </a:r>
            <a:r>
              <a:rPr lang="ja-JP" altLang="en-US" sz="36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中枢性疲労</a:t>
            </a:r>
          </a:p>
          <a:p>
            <a:pPr algn="l"/>
            <a:r>
              <a:rPr lang="ja-JP" altLang="en-US" sz="3600" kern="1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rPr>
              <a:t>脳</a:t>
            </a:r>
            <a:r>
              <a:rPr lang="ja-JP" altLang="ja-JP" sz="36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の疲労</a:t>
            </a:r>
            <a:r>
              <a:rPr lang="ja-JP" altLang="en-US"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負荷によって疲労度が変わり、</a:t>
            </a:r>
            <a:endPar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l"/>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en-US"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ja-JP" sz="36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休んでも回復しないことがある</a:t>
            </a:r>
            <a:endPar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l"/>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endParaRPr kumimoji="1" lang="ja-JP" altLang="en-US" dirty="0"/>
          </a:p>
        </p:txBody>
      </p:sp>
    </p:spTree>
    <p:extLst>
      <p:ext uri="{BB962C8B-B14F-4D97-AF65-F5344CB8AC3E}">
        <p14:creationId xmlns:p14="http://schemas.microsoft.com/office/powerpoint/2010/main" val="343261512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10243" y="171451"/>
            <a:ext cx="11666764" cy="1140514"/>
          </a:xfrm>
        </p:spPr>
        <p:txBody>
          <a:bodyPr>
            <a:noAutofit/>
          </a:bodyPr>
          <a:lstStyle/>
          <a:p>
            <a:r>
              <a:rPr lang="ja-JP" altLang="ja-JP" sz="3600" kern="100" dirty="0">
                <a:solidFill>
                  <a:srgbClr val="00B050"/>
                </a:solidFill>
                <a:effectLst/>
                <a:latin typeface="Times New Roman" panose="02020603050405020304" pitchFamily="18" charset="0"/>
                <a:ea typeface="ＭＳ ゴシック" panose="020B0609070205080204" pitchFamily="49" charset="-128"/>
                <a:cs typeface="Times New Roman" panose="02020603050405020304" pitchFamily="18" charset="0"/>
              </a:rPr>
              <a:t>｢休んでも取れない疲れ｣</a:t>
            </a:r>
            <a:r>
              <a:rPr lang="ja-JP" altLang="ja-JP" sz="3600" kern="100" dirty="0">
                <a:solidFill>
                  <a:srgbClr val="000000"/>
                </a:solidFill>
                <a:effectLst/>
                <a:latin typeface="Times New Roman" panose="02020603050405020304" pitchFamily="18" charset="0"/>
                <a:ea typeface="ＭＳ ゴシック" panose="020B0609070205080204" pitchFamily="49" charset="-128"/>
                <a:cs typeface="Times New Roman" panose="02020603050405020304" pitchFamily="18" charset="0"/>
              </a:rPr>
              <a:t>のメカニズムと対処</a:t>
            </a:r>
            <a:br>
              <a:rPr lang="en-US" altLang="ja-JP" sz="3600" kern="100" dirty="0">
                <a:solidFill>
                  <a:srgbClr val="000000"/>
                </a:solidFill>
                <a:effectLst/>
                <a:latin typeface="Times New Roman" panose="02020603050405020304" pitchFamily="18" charset="0"/>
                <a:ea typeface="ＭＳ ゴシック" panose="020B0609070205080204" pitchFamily="49" charset="-128"/>
                <a:cs typeface="Times New Roman" panose="02020603050405020304" pitchFamily="18" charset="0"/>
              </a:rPr>
            </a:br>
            <a:r>
              <a:rPr lang="en-US" altLang="ja-JP" sz="3600" kern="100" dirty="0">
                <a:solidFill>
                  <a:srgbClr val="000000"/>
                </a:solidFill>
                <a:effectLst/>
                <a:latin typeface="Times New Roman" panose="02020603050405020304" pitchFamily="18" charset="0"/>
                <a:ea typeface="ＭＳ ゴシック" panose="020B0609070205080204" pitchFamily="49" charset="-128"/>
                <a:cs typeface="Times New Roman" panose="02020603050405020304" pitchFamily="18" charset="0"/>
              </a:rPr>
              <a:t>(</a:t>
            </a:r>
            <a:r>
              <a:rPr lang="ja-JP" altLang="ja-JP" sz="3600" kern="100" dirty="0">
                <a:solidFill>
                  <a:srgbClr val="000000"/>
                </a:solidFill>
                <a:effectLst/>
                <a:latin typeface="Times New Roman" panose="02020603050405020304" pitchFamily="18" charset="0"/>
                <a:ea typeface="ＭＳ ゴシック" panose="020B0609070205080204" pitchFamily="49" charset="-128"/>
                <a:cs typeface="Times New Roman" panose="02020603050405020304" pitchFamily="18" charset="0"/>
              </a:rPr>
              <a:t>みらー、</a:t>
            </a:r>
            <a:r>
              <a:rPr lang="en-US" altLang="ja-JP" sz="3600" kern="100" dirty="0" err="1">
                <a:solidFill>
                  <a:srgbClr val="000000"/>
                </a:solidFill>
                <a:effectLst/>
                <a:latin typeface="Times New Roman" panose="02020603050405020304" pitchFamily="18" charset="0"/>
                <a:ea typeface="ＭＳ ゴシック" panose="020B0609070205080204" pitchFamily="49" charset="-128"/>
                <a:cs typeface="Times New Roman" panose="02020603050405020304" pitchFamily="18" charset="0"/>
              </a:rPr>
              <a:t>ITmedia</a:t>
            </a:r>
            <a:r>
              <a:rPr lang="en-US" altLang="ja-JP" sz="3600" kern="100" dirty="0">
                <a:solidFill>
                  <a:srgbClr val="000000"/>
                </a:solidFill>
                <a:effectLst/>
                <a:latin typeface="Times New Roman" panose="02020603050405020304" pitchFamily="18" charset="0"/>
                <a:ea typeface="ＭＳ ゴシック" panose="020B0609070205080204" pitchFamily="49" charset="-128"/>
                <a:cs typeface="Times New Roman" panose="02020603050405020304" pitchFamily="18" charset="0"/>
              </a:rPr>
              <a:t>)</a:t>
            </a:r>
            <a:endParaRPr kumimoji="1" lang="ja-JP" altLang="en-US" sz="3600" dirty="0"/>
          </a:p>
        </p:txBody>
      </p:sp>
      <p:sp>
        <p:nvSpPr>
          <p:cNvPr id="3" name="サブタイトル 2"/>
          <p:cNvSpPr>
            <a:spLocks noGrp="1"/>
          </p:cNvSpPr>
          <p:nvPr>
            <p:ph type="subTitle" idx="1"/>
          </p:nvPr>
        </p:nvSpPr>
        <p:spPr>
          <a:xfrm>
            <a:off x="1338471" y="1563757"/>
            <a:ext cx="9727094" cy="5294244"/>
          </a:xfrm>
        </p:spPr>
        <p:txBody>
          <a:bodyPr>
            <a:normAutofit fontScale="47500" lnSpcReduction="20000"/>
          </a:bodyPr>
          <a:lstStyle/>
          <a:p>
            <a:pPr algn="l"/>
            <a:r>
              <a:rPr lang="en-US" altLang="ja-JP" sz="65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en-US" sz="6500" kern="100" dirty="0">
                <a:solidFill>
                  <a:srgbClr val="000000"/>
                </a:solidFill>
                <a:latin typeface="ＭＳ Ｐゴシック" panose="020B0600070205080204" pitchFamily="50" charset="-128"/>
                <a:ea typeface="ＭＳ Ｐゴシック" panose="020B0600070205080204" pitchFamily="50" charset="-128"/>
                <a:cs typeface="Times New Roman" panose="02020603050405020304" pitchFamily="18" charset="0"/>
              </a:rPr>
              <a:t>（１）　</a:t>
            </a:r>
            <a:r>
              <a:rPr lang="ja-JP" altLang="ja-JP" sz="6500" kern="100" dirty="0">
                <a:solidFill>
                  <a:srgbClr val="FF0000"/>
                </a:solidFill>
                <a:effectLst/>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rPr>
              <a:t>運動</a:t>
            </a:r>
            <a:r>
              <a:rPr lang="ja-JP" altLang="ja-JP" sz="65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による回復</a:t>
            </a:r>
            <a:endParaRPr lang="ja-JP" altLang="ja-JP" sz="65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l"/>
            <a:r>
              <a:rPr lang="en-US" altLang="ja-JP" sz="65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en-US" altLang="ja-JP" sz="65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65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日常的にできる運動による回復</a:t>
            </a:r>
            <a:endParaRPr lang="ja-JP" altLang="ja-JP" sz="65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l"/>
            <a:r>
              <a:rPr lang="ja-JP" altLang="ja-JP" sz="65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en-US" sz="65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ja-JP" sz="65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脳の血流を良くし、ストレスを軽減する</a:t>
            </a:r>
            <a:endParaRPr lang="en-US" altLang="ja-JP" sz="65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l"/>
            <a:endParaRPr lang="en-US" altLang="ja-JP" sz="23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l"/>
            <a:r>
              <a:rPr lang="ja-JP" altLang="en-US" sz="6500" kern="100" dirty="0">
                <a:solidFill>
                  <a:srgbClr val="000000"/>
                </a:solidFill>
                <a:latin typeface="ＭＳ Ｐゴシック" panose="020B0600070205080204" pitchFamily="50" charset="-128"/>
                <a:ea typeface="ＭＳ Ｐゴシック" panose="020B0600070205080204" pitchFamily="50" charset="-128"/>
                <a:cs typeface="Times New Roman" panose="02020603050405020304" pitchFamily="18" charset="0"/>
              </a:rPr>
              <a:t>（２）　</a:t>
            </a:r>
            <a:r>
              <a:rPr lang="ja-JP" altLang="ja-JP" sz="6500" kern="100" dirty="0">
                <a:solidFill>
                  <a:srgbClr val="FF0000"/>
                </a:solidFill>
                <a:effectLst/>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rPr>
              <a:t>栄養</a:t>
            </a:r>
            <a:r>
              <a:rPr lang="ja-JP" altLang="ja-JP" sz="65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による回復</a:t>
            </a:r>
            <a:endParaRPr lang="ja-JP" altLang="ja-JP" sz="65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l"/>
            <a:r>
              <a:rPr lang="en-US" altLang="ja-JP" sz="65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en-US" altLang="ja-JP" sz="65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6500" kern="100" dirty="0">
                <a:solidFill>
                  <a:srgbClr val="000000"/>
                </a:solidFill>
                <a:latin typeface="ＭＳ Ｐゴシック" panose="020B0600070205080204" pitchFamily="50" charset="-128"/>
                <a:ea typeface="ＭＳ Ｐゴシック" panose="020B0600070205080204" pitchFamily="50" charset="-128"/>
                <a:cs typeface="Times New Roman" panose="02020603050405020304" pitchFamily="18" charset="0"/>
              </a:rPr>
              <a:t>脳に</a:t>
            </a:r>
            <a:r>
              <a:rPr lang="ja-JP" altLang="ja-JP" sz="65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ブドウ糖を補給することによる回復</a:t>
            </a:r>
            <a:endParaRPr lang="ja-JP" altLang="ja-JP" sz="65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l"/>
            <a:r>
              <a:rPr lang="ja-JP" altLang="ja-JP" sz="65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en-US" sz="65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ja-JP" sz="65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糖分補給で素早く効率的に回復できる</a:t>
            </a:r>
            <a:endParaRPr lang="en-US" altLang="ja-JP" sz="65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l"/>
            <a:endParaRPr lang="ja-JP" altLang="ja-JP" sz="1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l"/>
            <a:r>
              <a:rPr lang="ja-JP" altLang="en-US" sz="6500" kern="100" dirty="0">
                <a:solidFill>
                  <a:srgbClr val="000000"/>
                </a:solidFill>
                <a:latin typeface="ＭＳ Ｐゴシック" panose="020B0600070205080204" pitchFamily="50" charset="-128"/>
                <a:ea typeface="ＭＳ Ｐゴシック" panose="020B0600070205080204" pitchFamily="50" charset="-128"/>
                <a:cs typeface="Times New Roman" panose="02020603050405020304" pitchFamily="18" charset="0"/>
              </a:rPr>
              <a:t>（３）　</a:t>
            </a:r>
            <a:r>
              <a:rPr lang="ja-JP" altLang="en-US" sz="6500" kern="100" dirty="0">
                <a:solidFill>
                  <a:srgbClr val="FF0000"/>
                </a:solidFill>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rPr>
              <a:t>刺激</a:t>
            </a:r>
            <a:r>
              <a:rPr lang="ja-JP" altLang="en-US" sz="6500" kern="100" dirty="0">
                <a:solidFill>
                  <a:srgbClr val="FF0000"/>
                </a:solidFill>
                <a:effectLst/>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rPr>
              <a:t>制限</a:t>
            </a:r>
            <a:r>
              <a:rPr lang="ja-JP" altLang="ja-JP" sz="65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による回復</a:t>
            </a:r>
            <a:endParaRPr lang="ja-JP" altLang="ja-JP" sz="65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l"/>
            <a:r>
              <a:rPr lang="en-US" altLang="ja-JP" sz="65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en-US" altLang="ja-JP" sz="65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65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脳</a:t>
            </a:r>
            <a:r>
              <a:rPr lang="ja-JP" altLang="ja-JP" sz="65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への過剰な情報を避けることによる回復</a:t>
            </a:r>
            <a:endParaRPr lang="ja-JP" altLang="ja-JP" sz="65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l"/>
            <a:r>
              <a:rPr lang="ja-JP" altLang="ja-JP" sz="65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en-US" sz="65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ja-JP" sz="65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目を閉じたり静かな場所で過ごすことが効果的</a:t>
            </a:r>
            <a:endParaRPr lang="ja-JP" altLang="ja-JP" sz="65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l"/>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l"/>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l"/>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endParaRPr kumimoji="1" lang="ja-JP" altLang="en-US" dirty="0"/>
          </a:p>
        </p:txBody>
      </p:sp>
    </p:spTree>
    <p:extLst>
      <p:ext uri="{BB962C8B-B14F-4D97-AF65-F5344CB8AC3E}">
        <p14:creationId xmlns:p14="http://schemas.microsoft.com/office/powerpoint/2010/main" val="108638660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3999" y="358951"/>
            <a:ext cx="9293679" cy="1415919"/>
          </a:xfrm>
        </p:spPr>
        <p:txBody>
          <a:bodyPr>
            <a:normAutofit fontScale="90000"/>
          </a:bodyPr>
          <a:lstStyle/>
          <a:p>
            <a:r>
              <a:rPr lang="ja-JP" altLang="en-US" dirty="0">
                <a:latin typeface="ＭＳ Ｐゴシック" panose="020B0600070205080204" pitchFamily="50" charset="-128"/>
                <a:ea typeface="ＭＳ Ｐゴシック" panose="020B0600070205080204" pitchFamily="50" charset="-128"/>
              </a:rPr>
              <a:t>体力・免疫力を高める漢方薬（補剤）</a:t>
            </a:r>
            <a:endParaRPr kumimoji="1" lang="ja-JP" altLang="en-US" dirty="0"/>
          </a:p>
        </p:txBody>
      </p:sp>
      <p:sp>
        <p:nvSpPr>
          <p:cNvPr id="3" name="サブタイトル 2"/>
          <p:cNvSpPr>
            <a:spLocks noGrp="1"/>
          </p:cNvSpPr>
          <p:nvPr>
            <p:ph type="subTitle" idx="1"/>
          </p:nvPr>
        </p:nvSpPr>
        <p:spPr>
          <a:xfrm>
            <a:off x="862146" y="1669774"/>
            <a:ext cx="10604924" cy="5051701"/>
          </a:xfrm>
        </p:spPr>
        <p:txBody>
          <a:bodyPr>
            <a:noAutofit/>
          </a:bodyPr>
          <a:lstStyle/>
          <a:p>
            <a:pPr algn="l"/>
            <a:r>
              <a:rPr lang="ja-JP" altLang="en-US" sz="3600" dirty="0">
                <a:latin typeface="ＭＳ Ｐゴシック" panose="020B0600070205080204" pitchFamily="50" charset="-128"/>
                <a:ea typeface="ＭＳ Ｐゴシック" panose="020B0600070205080204" pitchFamily="50" charset="-128"/>
              </a:rPr>
              <a:t>①　</a:t>
            </a:r>
            <a:r>
              <a:rPr lang="ja-JP" altLang="en-US" sz="3600" dirty="0">
                <a:solidFill>
                  <a:srgbClr val="FFC000"/>
                </a:solidFill>
                <a:latin typeface="ＭＳ Ｐゴシック" panose="020B0600070205080204" pitchFamily="50" charset="-128"/>
                <a:ea typeface="ＭＳ Ｐゴシック" panose="020B0600070205080204" pitchFamily="50" charset="-128"/>
              </a:rPr>
              <a:t>黄蓮解毒湯（オウレンゲドクトウ）　ツムラ（１５）</a:t>
            </a:r>
            <a:endParaRPr lang="en-US" altLang="ja-JP" sz="3600" dirty="0">
              <a:solidFill>
                <a:srgbClr val="FFC000"/>
              </a:solidFill>
              <a:latin typeface="ＭＳ Ｐゴシック" panose="020B0600070205080204" pitchFamily="50" charset="-128"/>
              <a:ea typeface="ＭＳ Ｐゴシック" panose="020B0600070205080204" pitchFamily="50" charset="-128"/>
            </a:endParaRPr>
          </a:p>
          <a:p>
            <a:pPr algn="l"/>
            <a:endParaRPr lang="en-US" altLang="ja-JP" sz="900" dirty="0">
              <a:solidFill>
                <a:srgbClr val="FFC000"/>
              </a:solidFill>
              <a:latin typeface="ＭＳ Ｐゴシック" panose="020B0600070205080204" pitchFamily="50" charset="-128"/>
              <a:ea typeface="ＭＳ Ｐゴシック" panose="020B0600070205080204" pitchFamily="50" charset="-128"/>
            </a:endParaRPr>
          </a:p>
          <a:p>
            <a:pPr algn="l"/>
            <a:r>
              <a:rPr lang="ja-JP" altLang="en-US" sz="3600" dirty="0">
                <a:solidFill>
                  <a:srgbClr val="0000CC"/>
                </a:solidFill>
                <a:latin typeface="ＭＳ Ｐゴシック" panose="020B0600070205080204" pitchFamily="50" charset="-128"/>
                <a:ea typeface="ＭＳ Ｐゴシック" panose="020B0600070205080204" pitchFamily="50" charset="-128"/>
              </a:rPr>
              <a:t>②　補中益気湯（ホチュウエッキトウ）　ツムラ（４１）</a:t>
            </a:r>
            <a:endParaRPr lang="en-US" altLang="ja-JP" sz="3600" dirty="0">
              <a:solidFill>
                <a:srgbClr val="0000CC"/>
              </a:solidFill>
              <a:latin typeface="ＭＳ Ｐゴシック" panose="020B0600070205080204" pitchFamily="50" charset="-128"/>
              <a:ea typeface="ＭＳ Ｐゴシック" panose="020B0600070205080204" pitchFamily="50" charset="-128"/>
            </a:endParaRPr>
          </a:p>
          <a:p>
            <a:pPr algn="l"/>
            <a:endParaRPr lang="en-US" altLang="ja-JP" sz="900" dirty="0">
              <a:latin typeface="ＭＳ Ｐゴシック" panose="020B0600070205080204" pitchFamily="50" charset="-128"/>
              <a:ea typeface="ＭＳ Ｐゴシック" panose="020B0600070205080204" pitchFamily="50" charset="-128"/>
            </a:endParaRPr>
          </a:p>
          <a:p>
            <a:pPr algn="l"/>
            <a:r>
              <a:rPr lang="ja-JP" altLang="en-US" sz="3600" dirty="0">
                <a:latin typeface="ＭＳ Ｐゴシック" panose="020B0600070205080204" pitchFamily="50" charset="-128"/>
                <a:ea typeface="ＭＳ Ｐゴシック" panose="020B0600070205080204" pitchFamily="50" charset="-128"/>
              </a:rPr>
              <a:t>③　</a:t>
            </a:r>
            <a:r>
              <a:rPr lang="ja-JP" altLang="en-US" sz="3600" dirty="0">
                <a:solidFill>
                  <a:srgbClr val="00B050"/>
                </a:solidFill>
                <a:latin typeface="ＭＳ Ｐゴシック" panose="020B0600070205080204" pitchFamily="50" charset="-128"/>
                <a:ea typeface="ＭＳ Ｐゴシック" panose="020B0600070205080204" pitchFamily="50" charset="-128"/>
              </a:rPr>
              <a:t>十全大補湯（ジュウゼンタイホトウ）　ツムラ（４８）</a:t>
            </a:r>
            <a:endParaRPr lang="en-US" altLang="ja-JP" sz="3600" dirty="0">
              <a:solidFill>
                <a:srgbClr val="00B050"/>
              </a:solidFill>
              <a:latin typeface="ＭＳ Ｐゴシック" panose="020B0600070205080204" pitchFamily="50" charset="-128"/>
              <a:ea typeface="ＭＳ Ｐゴシック" panose="020B0600070205080204" pitchFamily="50" charset="-128"/>
            </a:endParaRPr>
          </a:p>
          <a:p>
            <a:pPr algn="l"/>
            <a:endParaRPr lang="en-US" altLang="ja-JP" sz="900" dirty="0">
              <a:latin typeface="ＭＳ Ｐゴシック" panose="020B0600070205080204" pitchFamily="50" charset="-128"/>
              <a:ea typeface="ＭＳ Ｐゴシック" panose="020B0600070205080204" pitchFamily="50" charset="-128"/>
            </a:endParaRPr>
          </a:p>
          <a:p>
            <a:pPr algn="l"/>
            <a:r>
              <a:rPr lang="ja-JP" altLang="en-US" sz="3600" dirty="0">
                <a:latin typeface="ＭＳ Ｐゴシック" panose="020B0600070205080204" pitchFamily="50" charset="-128"/>
                <a:ea typeface="ＭＳ Ｐゴシック" panose="020B0600070205080204" pitchFamily="50" charset="-128"/>
              </a:rPr>
              <a:t>④　</a:t>
            </a:r>
            <a:r>
              <a:rPr lang="ja-JP" altLang="en-US" sz="3600" dirty="0">
                <a:solidFill>
                  <a:srgbClr val="CC0000"/>
                </a:solidFill>
                <a:latin typeface="ＭＳ Ｐゴシック" panose="020B0600070205080204" pitchFamily="50" charset="-128"/>
                <a:ea typeface="ＭＳ Ｐゴシック" panose="020B0600070205080204" pitchFamily="50" charset="-128"/>
              </a:rPr>
              <a:t>黄耆建中湯（オウギケンチュウトウ）　ツムラ（９８）</a:t>
            </a:r>
            <a:endParaRPr lang="en-US" altLang="ja-JP" sz="3600" dirty="0">
              <a:solidFill>
                <a:srgbClr val="CC0000"/>
              </a:solidFill>
              <a:latin typeface="ＭＳ Ｐゴシック" panose="020B0600070205080204" pitchFamily="50" charset="-128"/>
              <a:ea typeface="ＭＳ Ｐゴシック" panose="020B0600070205080204" pitchFamily="50" charset="-128"/>
            </a:endParaRPr>
          </a:p>
          <a:p>
            <a:pPr algn="l"/>
            <a:endParaRPr lang="en-US" altLang="ja-JP" sz="900" dirty="0">
              <a:solidFill>
                <a:srgbClr val="FF00FF"/>
              </a:solidFill>
              <a:latin typeface="ＭＳ Ｐゴシック" panose="020B0600070205080204" pitchFamily="50" charset="-128"/>
              <a:ea typeface="ＭＳ Ｐゴシック" panose="020B0600070205080204" pitchFamily="50" charset="-128"/>
            </a:endParaRPr>
          </a:p>
          <a:p>
            <a:pPr algn="l"/>
            <a:r>
              <a:rPr lang="ja-JP" altLang="en-US" sz="3600" dirty="0">
                <a:solidFill>
                  <a:srgbClr val="FF00FF"/>
                </a:solidFill>
                <a:latin typeface="ＭＳ Ｐゴシック" panose="020B0600070205080204" pitchFamily="50" charset="-128"/>
                <a:ea typeface="ＭＳ Ｐゴシック" panose="020B0600070205080204" pitchFamily="50" charset="-128"/>
              </a:rPr>
              <a:t>⑤　人参養栄湯（ニンジンヨウエイトウ）　ツムラ（１０８）</a:t>
            </a:r>
            <a:endParaRPr lang="en-US" altLang="ja-JP" sz="3600" dirty="0">
              <a:solidFill>
                <a:srgbClr val="FF00FF"/>
              </a:solidFill>
              <a:latin typeface="ＭＳ Ｐゴシック" panose="020B0600070205080204" pitchFamily="50" charset="-128"/>
              <a:ea typeface="ＭＳ Ｐゴシック" panose="020B0600070205080204" pitchFamily="50" charset="-128"/>
            </a:endParaRPr>
          </a:p>
          <a:p>
            <a:pPr algn="l"/>
            <a:endParaRPr lang="en-US" altLang="ja-JP" sz="900" dirty="0">
              <a:solidFill>
                <a:srgbClr val="FF00FF"/>
              </a:solidFill>
              <a:latin typeface="ＭＳ Ｐゴシック" panose="020B0600070205080204" pitchFamily="50" charset="-128"/>
              <a:ea typeface="ＭＳ Ｐゴシック" panose="020B0600070205080204" pitchFamily="50" charset="-128"/>
            </a:endParaRPr>
          </a:p>
          <a:p>
            <a:pPr algn="l"/>
            <a:r>
              <a:rPr lang="ja-JP" altLang="en-US" sz="3600" dirty="0">
                <a:solidFill>
                  <a:srgbClr val="7030A0"/>
                </a:solidFill>
                <a:latin typeface="ＭＳ Ｐゴシック" panose="020B0600070205080204" pitchFamily="50" charset="-128"/>
                <a:ea typeface="ＭＳ Ｐゴシック" panose="020B0600070205080204" pitchFamily="50" charset="-128"/>
              </a:rPr>
              <a:t>⑥　加味帰脾湯（カミキヒトウ）　　　　　　ツムラ（１３７）</a:t>
            </a:r>
            <a:endParaRPr lang="en-US" altLang="ja-JP" sz="3600" dirty="0">
              <a:solidFill>
                <a:srgbClr val="7030A0"/>
              </a:solidFill>
              <a:latin typeface="ＭＳ Ｐゴシック" panose="020B0600070205080204" pitchFamily="50" charset="-128"/>
              <a:ea typeface="ＭＳ Ｐゴシック" panose="020B0600070205080204" pitchFamily="50" charset="-128"/>
            </a:endParaRPr>
          </a:p>
          <a:p>
            <a:pPr algn="l"/>
            <a:endParaRPr lang="en-US" altLang="ja-JP" sz="900" dirty="0">
              <a:solidFill>
                <a:srgbClr val="FF00FF"/>
              </a:solidFill>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2"/>
          </p:nvPr>
        </p:nvSpPr>
        <p:spPr/>
        <p:txBody>
          <a:bodyPr/>
          <a:lstStyle/>
          <a:p>
            <a:fld id="{58E70909-AA54-413C-B4A4-65B2E83BDFAE}" type="slidenum">
              <a:rPr kumimoji="1" lang="ja-JP" altLang="en-US" smtClean="0"/>
              <a:t>98</a:t>
            </a:fld>
            <a:endParaRPr kumimoji="1" lang="ja-JP" altLang="en-US"/>
          </a:p>
        </p:txBody>
      </p:sp>
    </p:spTree>
    <p:extLst>
      <p:ext uri="{BB962C8B-B14F-4D97-AF65-F5344CB8AC3E}">
        <p14:creationId xmlns:p14="http://schemas.microsoft.com/office/powerpoint/2010/main" val="90306879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Bスポット療法（EAT）について｜長崎市のいしまる耳鼻咽喉科">
            <a:extLst>
              <a:ext uri="{FF2B5EF4-FFF2-40B4-BE49-F238E27FC236}">
                <a16:creationId xmlns:a16="http://schemas.microsoft.com/office/drawing/2014/main" id="{F512541E-DFBC-810B-7338-B865AF89BE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7987" y="309563"/>
            <a:ext cx="5100637" cy="631668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スポット療法｜いなもと耳鼻咽喉科｜高松市一宮町の耳鼻咽喉科・小児耳鼻咽喉科。ことでん円座駅近く。">
            <a:extLst>
              <a:ext uri="{FF2B5EF4-FFF2-40B4-BE49-F238E27FC236}">
                <a16:creationId xmlns:a16="http://schemas.microsoft.com/office/drawing/2014/main" id="{669D899C-9BAC-A20A-E11B-1588D02948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785" y="1746210"/>
            <a:ext cx="6515100" cy="488003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塩化亜鉛療法（Bスポット療法、上咽頭擦過療法：EAT） | にしはら耳鼻咽喉科 京都北野院 | 京都市上京区の耳鼻咽喉科 |「上七軒」停留所すぐ">
            <a:extLst>
              <a:ext uri="{FF2B5EF4-FFF2-40B4-BE49-F238E27FC236}">
                <a16:creationId xmlns:a16="http://schemas.microsoft.com/office/drawing/2014/main" id="{313D768A-B49B-D4CC-9E32-EF4385561C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487" y="31710"/>
            <a:ext cx="62865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660296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228578</TotalTime>
  <Words>9632</Words>
  <Application>Microsoft Office PowerPoint</Application>
  <PresentationFormat>ワイド画面</PresentationFormat>
  <Paragraphs>1100</Paragraphs>
  <Slides>118</Slides>
  <Notes>2</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118</vt:i4>
      </vt:variant>
    </vt:vector>
  </HeadingPairs>
  <TitlesOfParts>
    <vt:vector size="127" baseType="lpstr">
      <vt:lpstr>ＭＳ Ｐゴシック</vt:lpstr>
      <vt:lpstr>メイリオ</vt:lpstr>
      <vt:lpstr>游ゴシック</vt:lpstr>
      <vt:lpstr>游ゴシック Light</vt:lpstr>
      <vt:lpstr>游明朝</vt:lpstr>
      <vt:lpstr>Arial</vt:lpstr>
      <vt:lpstr>Calibri</vt:lpstr>
      <vt:lpstr>Times New Roman</vt:lpstr>
      <vt:lpstr>Office テーマ</vt:lpstr>
      <vt:lpstr>PowerPoint プレゼンテーション</vt:lpstr>
      <vt:lpstr>PowerPoint プレゼンテーション</vt:lpstr>
      <vt:lpstr>はじめに</vt:lpstr>
      <vt:lpstr>はじめに</vt:lpstr>
      <vt:lpstr>PowerPoint プレゼンテーション</vt:lpstr>
      <vt:lpstr>　エレイン・N・アーロン著　HSP　（１９９６年）</vt:lpstr>
      <vt:lpstr>　エレイン・N・アーロン著　HSC　（２００２年）</vt:lpstr>
      <vt:lpstr>PowerPoint プレゼンテーション</vt:lpstr>
      <vt:lpstr>ＨＳＣ/HSPの判断</vt:lpstr>
      <vt:lpstr>PowerPoint プレゼンテーション</vt:lpstr>
      <vt:lpstr>PowerPoint プレゼンテーション</vt:lpstr>
      <vt:lpstr>傷つきやすいけど 刺激を求める人たち（時田ひさこ）</vt:lpstr>
      <vt:lpstr>敏感さん・繊細さん　（皆川公美子）</vt:lpstr>
      <vt:lpstr>どう思われるか　（皆川公美子）</vt:lpstr>
      <vt:lpstr>心理的安全性　（皆川公美子）</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神経過敏の背景にあるもの</vt:lpstr>
      <vt:lpstr>PowerPoint プレゼンテーション</vt:lpstr>
      <vt:lpstr>感覚の多様性</vt:lpstr>
      <vt:lpstr>PowerPoint プレゼンテーション</vt:lpstr>
      <vt:lpstr>　「解離の幼少期体験」　（柴山雅俊）</vt:lpstr>
      <vt:lpstr>PowerPoint プレゼンテーション</vt:lpstr>
      <vt:lpstr>PowerPoint プレゼンテーション</vt:lpstr>
      <vt:lpstr>心の傷が与える影響を防ぐには</vt:lpstr>
      <vt:lpstr>不安と葛藤を防ぐには</vt:lpstr>
      <vt:lpstr>学校（仕事）に行かないのはダメ？</vt:lpstr>
      <vt:lpstr>トラウマからの回復のポイント</vt:lpstr>
      <vt:lpstr>PowerPoint プレゼンテーション</vt:lpstr>
      <vt:lpstr>不登校の共通項</vt:lpstr>
      <vt:lpstr>子どものSOSのサイン</vt:lpstr>
      <vt:lpstr>不登校対応　三原則　（石井志昴）</vt:lpstr>
      <vt:lpstr>休み始めてからの変化</vt:lpstr>
      <vt:lpstr>休み始めてからの変化</vt:lpstr>
      <vt:lpstr>子どもが言われてうれしい言葉</vt:lpstr>
      <vt:lpstr>気になる行動対策</vt:lpstr>
      <vt:lpstr>フリースクール</vt:lpstr>
      <vt:lpstr>PowerPoint プレゼンテーション</vt:lpstr>
      <vt:lpstr>PowerPoint プレゼンテーション</vt:lpstr>
      <vt:lpstr>PowerPoint プレゼンテーション</vt:lpstr>
      <vt:lpstr>PowerPoint プレゼンテーション</vt:lpstr>
      <vt:lpstr>「つながり／ふれあい」が健康をもたらす</vt:lpstr>
      <vt:lpstr>PowerPoint プレゼンテーション</vt:lpstr>
      <vt:lpstr>PowerPoint プレゼンテーション</vt:lpstr>
      <vt:lpstr>交感神経が働いていない疲弊期の症状</vt:lpstr>
      <vt:lpstr>「心の傷」の心と身体の反応（４F) 心的外傷後ストレス障害（PTSD)</vt:lpstr>
      <vt:lpstr>自律神経症状の分類　（ゴールドシュタイン）</vt:lpstr>
      <vt:lpstr>凍りつき・解離から回復するには</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＜ブレインフォグ（脳のもやもや）＞</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心のバランス　（玉井邦夫）</vt:lpstr>
      <vt:lpstr>PowerPoint プレゼンテーション</vt:lpstr>
      <vt:lpstr>Denervation Supersensitivity (除神経性過敏）</vt:lpstr>
      <vt:lpstr>PowerPoint プレゼンテーション</vt:lpstr>
      <vt:lpstr>PowerPoint プレゼンテーション</vt:lpstr>
      <vt:lpstr>PowerPoint プレゼンテーション</vt:lpstr>
      <vt:lpstr>発達性トラウマの負の思い込み</vt:lpstr>
      <vt:lpstr>人生でストレスを抱え込まない三大要素</vt:lpstr>
      <vt:lpstr>体力・免疫力を高める漢方薬（補剤）</vt:lpstr>
      <vt:lpstr>コロナ後遺症と慢性疲労症候群との関連 https://besli.jp/news/8826.html</vt:lpstr>
      <vt:lpstr>コロナ後遺症と慢性疲労症候群との関連 https://besli.jp/news/8826.html</vt:lpstr>
      <vt:lpstr>免疫カ・抵抗力アップを促す生活習慣 （はせくらみゆき）</vt:lpstr>
      <vt:lpstr>フィンランドからの（電磁波）過敏症 治療報告 （2013年、フィンランド）</vt:lpstr>
      <vt:lpstr>過敏症やADHDの治療と対策（サプリ）</vt:lpstr>
      <vt:lpstr>慢性疲労症候群の治療　（男性）</vt:lpstr>
      <vt:lpstr>今やるとよいこと（はせくらみゆき）</vt:lpstr>
      <vt:lpstr>パラダイムの変換</vt:lpstr>
      <vt:lpstr>病気　ではなく　適応</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｢休んでも取れない疲れ｣のメカニズムと対処 (みらー、ITmedia)</vt:lpstr>
      <vt:lpstr>｢休んでも取れない疲れ｣のメカニズムと対処 (みらー、ITmedia)</vt:lpstr>
      <vt:lpstr>体力・免疫力を高める漢方薬（補剤）</vt:lpstr>
      <vt:lpstr>PowerPoint プレゼンテーション</vt:lpstr>
      <vt:lpstr>PowerPoint プレゼンテーション</vt:lpstr>
      <vt:lpstr>PowerPoint プレゼンテーション</vt:lpstr>
      <vt:lpstr>逆境的小児期体験（ACE)とは</vt:lpstr>
      <vt:lpstr>逆境的小児期体験（ACE)がもたらすもの</vt:lpstr>
      <vt:lpstr>逆境的小児期体験だけではない</vt:lpstr>
      <vt:lpstr>逆境的小児期体験を乗り越える</vt:lpstr>
      <vt:lpstr>現代の医療に求められるもの</vt:lpstr>
      <vt:lpstr>「身体」と「精神」「心理」のあいだの壁</vt:lpstr>
      <vt:lpstr>遺伝子修飾（エピジェネティクス）</vt:lpstr>
      <vt:lpstr>重要な遺伝子スイッチがオフになる</vt:lpstr>
      <vt:lpstr>子どものころに慢性的なストレスを受けると</vt:lpstr>
      <vt:lpstr>PPPD （持続性知覚性姿勢誘発めまい）</vt:lpstr>
      <vt:lpstr>PPPD （持続性知覚性姿勢誘発めまい）</vt:lpstr>
      <vt:lpstr>質問に答えて</vt:lpstr>
      <vt:lpstr>質問に答えて</vt:lpstr>
      <vt:lpstr>身体の疲労と脳の疲労</vt:lpstr>
      <vt:lpstr>質問に答えて</vt:lpstr>
      <vt:lpstr>質問に答えて</vt:lpstr>
      <vt:lpstr>質問に答えて</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長沼 睦雄</dc:creator>
  <cp:lastModifiedBy>長沼 睦雄</cp:lastModifiedBy>
  <cp:revision>67</cp:revision>
  <cp:lastPrinted>2023-11-26T04:32:06Z</cp:lastPrinted>
  <dcterms:created xsi:type="dcterms:W3CDTF">2022-11-20T22:05:54Z</dcterms:created>
  <dcterms:modified xsi:type="dcterms:W3CDTF">2023-11-26T14:44:19Z</dcterms:modified>
</cp:coreProperties>
</file>