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6"/>
  </p:notesMasterIdLst>
  <p:sldIdLst>
    <p:sldId id="256" r:id="rId2"/>
    <p:sldId id="1282" r:id="rId3"/>
    <p:sldId id="1948" r:id="rId4"/>
    <p:sldId id="1681" r:id="rId5"/>
    <p:sldId id="1682" r:id="rId6"/>
    <p:sldId id="1992" r:id="rId7"/>
    <p:sldId id="1993" r:id="rId8"/>
    <p:sldId id="2007" r:id="rId9"/>
    <p:sldId id="261" r:id="rId10"/>
    <p:sldId id="257" r:id="rId11"/>
    <p:sldId id="341" r:id="rId12"/>
    <p:sldId id="342" r:id="rId13"/>
    <p:sldId id="345" r:id="rId14"/>
    <p:sldId id="346" r:id="rId15"/>
    <p:sldId id="347" r:id="rId16"/>
    <p:sldId id="373" r:id="rId17"/>
    <p:sldId id="375" r:id="rId18"/>
    <p:sldId id="376" r:id="rId19"/>
    <p:sldId id="264" r:id="rId20"/>
    <p:sldId id="2004" r:id="rId21"/>
    <p:sldId id="1940" r:id="rId22"/>
    <p:sldId id="1950" r:id="rId23"/>
    <p:sldId id="1983" r:id="rId24"/>
    <p:sldId id="1970" r:id="rId25"/>
    <p:sldId id="1971" r:id="rId26"/>
    <p:sldId id="1972" r:id="rId27"/>
    <p:sldId id="1984" r:id="rId28"/>
    <p:sldId id="805" r:id="rId29"/>
    <p:sldId id="265" r:id="rId30"/>
    <p:sldId id="1733" r:id="rId31"/>
    <p:sldId id="1735" r:id="rId32"/>
    <p:sldId id="1734" r:id="rId33"/>
    <p:sldId id="1985" r:id="rId34"/>
    <p:sldId id="1986" r:id="rId35"/>
    <p:sldId id="1987" r:id="rId36"/>
    <p:sldId id="1988" r:id="rId37"/>
    <p:sldId id="2005" r:id="rId38"/>
    <p:sldId id="1823" r:id="rId39"/>
    <p:sldId id="1989" r:id="rId40"/>
    <p:sldId id="1990" r:id="rId41"/>
    <p:sldId id="1882" r:id="rId42"/>
    <p:sldId id="1991" r:id="rId43"/>
    <p:sldId id="1898" r:id="rId44"/>
    <p:sldId id="2006" r:id="rId45"/>
    <p:sldId id="1831" r:id="rId46"/>
    <p:sldId id="1708" r:id="rId47"/>
    <p:sldId id="339" r:id="rId48"/>
    <p:sldId id="1668" r:id="rId49"/>
    <p:sldId id="1703" r:id="rId50"/>
    <p:sldId id="413" r:id="rId51"/>
    <p:sldId id="1663" r:id="rId52"/>
    <p:sldId id="1666" r:id="rId53"/>
    <p:sldId id="1959" r:id="rId54"/>
    <p:sldId id="415" r:id="rId55"/>
    <p:sldId id="468" r:id="rId56"/>
    <p:sldId id="1960" r:id="rId57"/>
    <p:sldId id="1961" r:id="rId58"/>
    <p:sldId id="465" r:id="rId59"/>
    <p:sldId id="422" r:id="rId60"/>
    <p:sldId id="431" r:id="rId61"/>
    <p:sldId id="904" r:id="rId62"/>
    <p:sldId id="368" r:id="rId63"/>
    <p:sldId id="2008" r:id="rId64"/>
    <p:sldId id="364" r:id="rId65"/>
    <p:sldId id="365" r:id="rId66"/>
    <p:sldId id="1922" r:id="rId67"/>
    <p:sldId id="1975" r:id="rId68"/>
    <p:sldId id="279" r:id="rId69"/>
    <p:sldId id="575" r:id="rId70"/>
    <p:sldId id="1592" r:id="rId71"/>
    <p:sldId id="1976" r:id="rId72"/>
    <p:sldId id="680" r:id="rId73"/>
    <p:sldId id="1033" r:id="rId74"/>
    <p:sldId id="1730" r:id="rId75"/>
    <p:sldId id="416" r:id="rId76"/>
    <p:sldId id="2000" r:id="rId77"/>
    <p:sldId id="475" r:id="rId78"/>
    <p:sldId id="476" r:id="rId79"/>
    <p:sldId id="539" r:id="rId80"/>
    <p:sldId id="477" r:id="rId81"/>
    <p:sldId id="540" r:id="rId82"/>
    <p:sldId id="541" r:id="rId83"/>
    <p:sldId id="505" r:id="rId84"/>
    <p:sldId id="506" r:id="rId85"/>
    <p:sldId id="542" r:id="rId86"/>
    <p:sldId id="543" r:id="rId87"/>
    <p:sldId id="509" r:id="rId88"/>
    <p:sldId id="550" r:id="rId89"/>
    <p:sldId id="510" r:id="rId90"/>
    <p:sldId id="551" r:id="rId91"/>
    <p:sldId id="552" r:id="rId92"/>
    <p:sldId id="553" r:id="rId93"/>
    <p:sldId id="554" r:id="rId94"/>
    <p:sldId id="555" r:id="rId95"/>
    <p:sldId id="556" r:id="rId96"/>
    <p:sldId id="557" r:id="rId97"/>
    <p:sldId id="558" r:id="rId98"/>
    <p:sldId id="559" r:id="rId99"/>
    <p:sldId id="560" r:id="rId100"/>
    <p:sldId id="561" r:id="rId101"/>
    <p:sldId id="562" r:id="rId102"/>
    <p:sldId id="511" r:id="rId103"/>
    <p:sldId id="563" r:id="rId104"/>
    <p:sldId id="512" r:id="rId105"/>
    <p:sldId id="564" r:id="rId106"/>
    <p:sldId id="565" r:id="rId107"/>
    <p:sldId id="566" r:id="rId108"/>
    <p:sldId id="515" r:id="rId109"/>
    <p:sldId id="516" r:id="rId110"/>
    <p:sldId id="1679" r:id="rId111"/>
    <p:sldId id="2001" r:id="rId112"/>
    <p:sldId id="507" r:id="rId113"/>
    <p:sldId id="544" r:id="rId114"/>
    <p:sldId id="545" r:id="rId115"/>
    <p:sldId id="546" r:id="rId116"/>
    <p:sldId id="547" r:id="rId117"/>
    <p:sldId id="636" r:id="rId118"/>
    <p:sldId id="508" r:id="rId119"/>
    <p:sldId id="548" r:id="rId120"/>
    <p:sldId id="549" r:id="rId121"/>
    <p:sldId id="1956" r:id="rId122"/>
    <p:sldId id="2011" r:id="rId123"/>
    <p:sldId id="1957" r:id="rId124"/>
    <p:sldId id="1958" r:id="rId125"/>
    <p:sldId id="2010" r:id="rId126"/>
    <p:sldId id="1946" r:id="rId127"/>
    <p:sldId id="1949" r:id="rId128"/>
    <p:sldId id="1951" r:id="rId129"/>
    <p:sldId id="1945" r:id="rId130"/>
    <p:sldId id="283" r:id="rId131"/>
    <p:sldId id="1947" r:id="rId132"/>
    <p:sldId id="1934" r:id="rId133"/>
    <p:sldId id="2003" r:id="rId134"/>
    <p:sldId id="2009" r:id="rId135"/>
    <p:sldId id="293" r:id="rId136"/>
    <p:sldId id="310" r:id="rId137"/>
    <p:sldId id="299" r:id="rId138"/>
    <p:sldId id="300" r:id="rId139"/>
    <p:sldId id="301" r:id="rId140"/>
    <p:sldId id="302" r:id="rId141"/>
    <p:sldId id="303" r:id="rId142"/>
    <p:sldId id="306" r:id="rId143"/>
    <p:sldId id="309" r:id="rId144"/>
    <p:sldId id="313" r:id="rId145"/>
    <p:sldId id="315" r:id="rId146"/>
    <p:sldId id="316" r:id="rId147"/>
    <p:sldId id="317" r:id="rId148"/>
    <p:sldId id="318" r:id="rId149"/>
    <p:sldId id="320" r:id="rId150"/>
    <p:sldId id="321" r:id="rId151"/>
    <p:sldId id="323" r:id="rId152"/>
    <p:sldId id="324" r:id="rId153"/>
    <p:sldId id="328" r:id="rId154"/>
    <p:sldId id="332" r:id="rId155"/>
  </p:sldIdLst>
  <p:sldSz cx="12192000" cy="6858000"/>
  <p:notesSz cx="6888163" cy="100187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2" autoAdjust="0"/>
    <p:restoredTop sz="94660"/>
  </p:normalViewPr>
  <p:slideViewPr>
    <p:cSldViewPr snapToGrid="0">
      <p:cViewPr varScale="1">
        <p:scale>
          <a:sx n="88" d="100"/>
          <a:sy n="88" d="100"/>
        </p:scale>
        <p:origin x="744" y="26"/>
      </p:cViewPr>
      <p:guideLst/>
    </p:cSldViewPr>
  </p:slideViewPr>
  <p:notesTextViewPr>
    <p:cViewPr>
      <p:scale>
        <a:sx n="1" d="1"/>
        <a:sy n="1" d="1"/>
      </p:scale>
      <p:origin x="0" y="0"/>
    </p:cViewPr>
  </p:notesTextViewPr>
  <p:sorterViewPr>
    <p:cViewPr varScale="1">
      <p:scale>
        <a:sx n="100" d="100"/>
        <a:sy n="100" d="100"/>
      </p:scale>
      <p:origin x="0" y="-12451"/>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kumimoji="1" lang="ja-JP" altLang="en-US"/>
          </a:p>
        </p:txBody>
      </p:sp>
      <p:sp>
        <p:nvSpPr>
          <p:cNvPr id="3" name="日付プレースホルダー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1EA3A046-4EB6-44B3-B454-13FDEFFEAE2A}" type="datetimeFigureOut">
              <a:rPr kumimoji="1" lang="ja-JP" altLang="en-US" smtClean="0"/>
              <a:t>2023/12/4</a:t>
            </a:fld>
            <a:endParaRPr kumimoji="1" lang="ja-JP" altLang="en-US"/>
          </a:p>
        </p:txBody>
      </p:sp>
      <p:sp>
        <p:nvSpPr>
          <p:cNvPr id="4" name="スライド イメージ プレースホルダー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ja-JP" altLang="en-US"/>
          </a:p>
        </p:txBody>
      </p:sp>
      <p:sp>
        <p:nvSpPr>
          <p:cNvPr id="5" name="ノート プレースホルダー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271A7D73-449C-415F-9A55-87F94B751541}" type="slidenum">
              <a:rPr kumimoji="1" lang="ja-JP" altLang="en-US" smtClean="0"/>
              <a:t>‹#›</a:t>
            </a:fld>
            <a:endParaRPr kumimoji="1" lang="ja-JP" altLang="en-US"/>
          </a:p>
        </p:txBody>
      </p:sp>
    </p:spTree>
    <p:extLst>
      <p:ext uri="{BB962C8B-B14F-4D97-AF65-F5344CB8AC3E}">
        <p14:creationId xmlns:p14="http://schemas.microsoft.com/office/powerpoint/2010/main" val="99102273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68DE96-CBC9-5EF9-0B2B-B7085C67EB9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C46292DF-67C2-C030-5E81-265C775F96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6D3833D-5436-6F13-6A09-EEFFEC618ADB}"/>
              </a:ext>
            </a:extLst>
          </p:cNvPr>
          <p:cNvSpPr>
            <a:spLocks noGrp="1"/>
          </p:cNvSpPr>
          <p:nvPr>
            <p:ph type="dt" sz="half" idx="10"/>
          </p:nvPr>
        </p:nvSpPr>
        <p:spPr/>
        <p:txBody>
          <a:bodyPr/>
          <a:lstStyle/>
          <a:p>
            <a:fld id="{9C2E59A8-545F-44FD-A98F-6B3F4E9D3C3D}" type="datetimeFigureOut">
              <a:rPr kumimoji="1" lang="ja-JP" altLang="en-US" smtClean="0"/>
              <a:t>2023/12/4</a:t>
            </a:fld>
            <a:endParaRPr kumimoji="1" lang="ja-JP" altLang="en-US"/>
          </a:p>
        </p:txBody>
      </p:sp>
      <p:sp>
        <p:nvSpPr>
          <p:cNvPr id="5" name="フッター プレースホルダー 4">
            <a:extLst>
              <a:ext uri="{FF2B5EF4-FFF2-40B4-BE49-F238E27FC236}">
                <a16:creationId xmlns:a16="http://schemas.microsoft.com/office/drawing/2014/main" id="{78F08139-9C5C-9B17-07E7-90D3B3D8C9B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41E084D-8C3D-2F9A-8268-0603DA529057}"/>
              </a:ext>
            </a:extLst>
          </p:cNvPr>
          <p:cNvSpPr>
            <a:spLocks noGrp="1"/>
          </p:cNvSpPr>
          <p:nvPr>
            <p:ph type="sldNum" sz="quarter" idx="12"/>
          </p:nvPr>
        </p:nvSpPr>
        <p:spPr/>
        <p:txBody>
          <a:bodyPr/>
          <a:lstStyle/>
          <a:p>
            <a:fld id="{2EAD769C-306F-4116-AC32-2C0CDA6EBC04}" type="slidenum">
              <a:rPr kumimoji="1" lang="ja-JP" altLang="en-US" smtClean="0"/>
              <a:t>‹#›</a:t>
            </a:fld>
            <a:endParaRPr kumimoji="1" lang="ja-JP" altLang="en-US"/>
          </a:p>
        </p:txBody>
      </p:sp>
    </p:spTree>
    <p:extLst>
      <p:ext uri="{BB962C8B-B14F-4D97-AF65-F5344CB8AC3E}">
        <p14:creationId xmlns:p14="http://schemas.microsoft.com/office/powerpoint/2010/main" val="2904515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409279-C98F-EDC7-A59B-C38E3BE23E6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B356777-AE89-E105-EECF-02BC965DDE3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79BD52D-9D80-33BE-D701-8A8CAED59241}"/>
              </a:ext>
            </a:extLst>
          </p:cNvPr>
          <p:cNvSpPr>
            <a:spLocks noGrp="1"/>
          </p:cNvSpPr>
          <p:nvPr>
            <p:ph type="dt" sz="half" idx="10"/>
          </p:nvPr>
        </p:nvSpPr>
        <p:spPr/>
        <p:txBody>
          <a:bodyPr/>
          <a:lstStyle/>
          <a:p>
            <a:fld id="{9C2E59A8-545F-44FD-A98F-6B3F4E9D3C3D}" type="datetimeFigureOut">
              <a:rPr kumimoji="1" lang="ja-JP" altLang="en-US" smtClean="0"/>
              <a:t>2023/12/4</a:t>
            </a:fld>
            <a:endParaRPr kumimoji="1" lang="ja-JP" altLang="en-US"/>
          </a:p>
        </p:txBody>
      </p:sp>
      <p:sp>
        <p:nvSpPr>
          <p:cNvPr id="5" name="フッター プレースホルダー 4">
            <a:extLst>
              <a:ext uri="{FF2B5EF4-FFF2-40B4-BE49-F238E27FC236}">
                <a16:creationId xmlns:a16="http://schemas.microsoft.com/office/drawing/2014/main" id="{DA3A66EF-CC0A-723B-305A-71E8BCFA974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E7C6DCF-1DC6-DE72-3298-05416E2234ED}"/>
              </a:ext>
            </a:extLst>
          </p:cNvPr>
          <p:cNvSpPr>
            <a:spLocks noGrp="1"/>
          </p:cNvSpPr>
          <p:nvPr>
            <p:ph type="sldNum" sz="quarter" idx="12"/>
          </p:nvPr>
        </p:nvSpPr>
        <p:spPr/>
        <p:txBody>
          <a:bodyPr/>
          <a:lstStyle/>
          <a:p>
            <a:fld id="{2EAD769C-306F-4116-AC32-2C0CDA6EBC04}" type="slidenum">
              <a:rPr kumimoji="1" lang="ja-JP" altLang="en-US" smtClean="0"/>
              <a:t>‹#›</a:t>
            </a:fld>
            <a:endParaRPr kumimoji="1" lang="ja-JP" altLang="en-US"/>
          </a:p>
        </p:txBody>
      </p:sp>
    </p:spTree>
    <p:extLst>
      <p:ext uri="{BB962C8B-B14F-4D97-AF65-F5344CB8AC3E}">
        <p14:creationId xmlns:p14="http://schemas.microsoft.com/office/powerpoint/2010/main" val="3132410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FC53630-D8F3-A173-A260-B9A9690B813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37BF3F6-3A8F-DAF9-4FDA-DF174AB756E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7BD9F12-A220-9B63-F4C1-6FFFD8F3CDB8}"/>
              </a:ext>
            </a:extLst>
          </p:cNvPr>
          <p:cNvSpPr>
            <a:spLocks noGrp="1"/>
          </p:cNvSpPr>
          <p:nvPr>
            <p:ph type="dt" sz="half" idx="10"/>
          </p:nvPr>
        </p:nvSpPr>
        <p:spPr/>
        <p:txBody>
          <a:bodyPr/>
          <a:lstStyle/>
          <a:p>
            <a:fld id="{9C2E59A8-545F-44FD-A98F-6B3F4E9D3C3D}" type="datetimeFigureOut">
              <a:rPr kumimoji="1" lang="ja-JP" altLang="en-US" smtClean="0"/>
              <a:t>2023/12/4</a:t>
            </a:fld>
            <a:endParaRPr kumimoji="1" lang="ja-JP" altLang="en-US"/>
          </a:p>
        </p:txBody>
      </p:sp>
      <p:sp>
        <p:nvSpPr>
          <p:cNvPr id="5" name="フッター プレースホルダー 4">
            <a:extLst>
              <a:ext uri="{FF2B5EF4-FFF2-40B4-BE49-F238E27FC236}">
                <a16:creationId xmlns:a16="http://schemas.microsoft.com/office/drawing/2014/main" id="{9E6F04D8-3382-E930-D2AA-58DDEA178C8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08B3E16-B929-CBE8-C16C-5A1540A2E232}"/>
              </a:ext>
            </a:extLst>
          </p:cNvPr>
          <p:cNvSpPr>
            <a:spLocks noGrp="1"/>
          </p:cNvSpPr>
          <p:nvPr>
            <p:ph type="sldNum" sz="quarter" idx="12"/>
          </p:nvPr>
        </p:nvSpPr>
        <p:spPr/>
        <p:txBody>
          <a:bodyPr/>
          <a:lstStyle/>
          <a:p>
            <a:fld id="{2EAD769C-306F-4116-AC32-2C0CDA6EBC04}" type="slidenum">
              <a:rPr kumimoji="1" lang="ja-JP" altLang="en-US" smtClean="0"/>
              <a:t>‹#›</a:t>
            </a:fld>
            <a:endParaRPr kumimoji="1" lang="ja-JP" altLang="en-US"/>
          </a:p>
        </p:txBody>
      </p:sp>
    </p:spTree>
    <p:extLst>
      <p:ext uri="{BB962C8B-B14F-4D97-AF65-F5344CB8AC3E}">
        <p14:creationId xmlns:p14="http://schemas.microsoft.com/office/powerpoint/2010/main" val="436798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EB5251-5FCB-8685-8DDC-EB521C729D6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2C88534-74ED-B407-5F24-270B6060DFE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A04B4FD-34BA-F56B-DC14-9272C3C6EB8A}"/>
              </a:ext>
            </a:extLst>
          </p:cNvPr>
          <p:cNvSpPr>
            <a:spLocks noGrp="1"/>
          </p:cNvSpPr>
          <p:nvPr>
            <p:ph type="dt" sz="half" idx="10"/>
          </p:nvPr>
        </p:nvSpPr>
        <p:spPr/>
        <p:txBody>
          <a:bodyPr/>
          <a:lstStyle/>
          <a:p>
            <a:fld id="{9C2E59A8-545F-44FD-A98F-6B3F4E9D3C3D}" type="datetimeFigureOut">
              <a:rPr kumimoji="1" lang="ja-JP" altLang="en-US" smtClean="0"/>
              <a:t>2023/12/4</a:t>
            </a:fld>
            <a:endParaRPr kumimoji="1" lang="ja-JP" altLang="en-US"/>
          </a:p>
        </p:txBody>
      </p:sp>
      <p:sp>
        <p:nvSpPr>
          <p:cNvPr id="5" name="フッター プレースホルダー 4">
            <a:extLst>
              <a:ext uri="{FF2B5EF4-FFF2-40B4-BE49-F238E27FC236}">
                <a16:creationId xmlns:a16="http://schemas.microsoft.com/office/drawing/2014/main" id="{53896519-29A2-4357-D45B-FEEC9A8384E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DEB0090-E33D-784C-0E73-E3E118ED26CC}"/>
              </a:ext>
            </a:extLst>
          </p:cNvPr>
          <p:cNvSpPr>
            <a:spLocks noGrp="1"/>
          </p:cNvSpPr>
          <p:nvPr>
            <p:ph type="sldNum" sz="quarter" idx="12"/>
          </p:nvPr>
        </p:nvSpPr>
        <p:spPr/>
        <p:txBody>
          <a:bodyPr/>
          <a:lstStyle/>
          <a:p>
            <a:fld id="{2EAD769C-306F-4116-AC32-2C0CDA6EBC04}" type="slidenum">
              <a:rPr kumimoji="1" lang="ja-JP" altLang="en-US" smtClean="0"/>
              <a:t>‹#›</a:t>
            </a:fld>
            <a:endParaRPr kumimoji="1" lang="ja-JP" altLang="en-US"/>
          </a:p>
        </p:txBody>
      </p:sp>
    </p:spTree>
    <p:extLst>
      <p:ext uri="{BB962C8B-B14F-4D97-AF65-F5344CB8AC3E}">
        <p14:creationId xmlns:p14="http://schemas.microsoft.com/office/powerpoint/2010/main" val="1765100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52FEE7-AF39-38F9-72C2-04731181CA6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40BC4F3-62A1-010E-F3B8-296A5F1F7D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5E27C3E4-CD92-5D3E-1404-C809B0845A49}"/>
              </a:ext>
            </a:extLst>
          </p:cNvPr>
          <p:cNvSpPr>
            <a:spLocks noGrp="1"/>
          </p:cNvSpPr>
          <p:nvPr>
            <p:ph type="dt" sz="half" idx="10"/>
          </p:nvPr>
        </p:nvSpPr>
        <p:spPr/>
        <p:txBody>
          <a:bodyPr/>
          <a:lstStyle/>
          <a:p>
            <a:fld id="{9C2E59A8-545F-44FD-A98F-6B3F4E9D3C3D}" type="datetimeFigureOut">
              <a:rPr kumimoji="1" lang="ja-JP" altLang="en-US" smtClean="0"/>
              <a:t>2023/12/4</a:t>
            </a:fld>
            <a:endParaRPr kumimoji="1" lang="ja-JP" altLang="en-US"/>
          </a:p>
        </p:txBody>
      </p:sp>
      <p:sp>
        <p:nvSpPr>
          <p:cNvPr id="5" name="フッター プレースホルダー 4">
            <a:extLst>
              <a:ext uri="{FF2B5EF4-FFF2-40B4-BE49-F238E27FC236}">
                <a16:creationId xmlns:a16="http://schemas.microsoft.com/office/drawing/2014/main" id="{A8792AFD-583F-C1DE-4CC8-813B1EBAAD9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2D79ED8-BCA5-180F-0B57-428EE5599D56}"/>
              </a:ext>
            </a:extLst>
          </p:cNvPr>
          <p:cNvSpPr>
            <a:spLocks noGrp="1"/>
          </p:cNvSpPr>
          <p:nvPr>
            <p:ph type="sldNum" sz="quarter" idx="12"/>
          </p:nvPr>
        </p:nvSpPr>
        <p:spPr/>
        <p:txBody>
          <a:bodyPr/>
          <a:lstStyle/>
          <a:p>
            <a:fld id="{2EAD769C-306F-4116-AC32-2C0CDA6EBC04}" type="slidenum">
              <a:rPr kumimoji="1" lang="ja-JP" altLang="en-US" smtClean="0"/>
              <a:t>‹#›</a:t>
            </a:fld>
            <a:endParaRPr kumimoji="1" lang="ja-JP" altLang="en-US"/>
          </a:p>
        </p:txBody>
      </p:sp>
    </p:spTree>
    <p:extLst>
      <p:ext uri="{BB962C8B-B14F-4D97-AF65-F5344CB8AC3E}">
        <p14:creationId xmlns:p14="http://schemas.microsoft.com/office/powerpoint/2010/main" val="2119505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50ECAE-3CCB-B844-A3C2-D5471B13B27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3C167DA-9B12-29DE-DE51-CEAA64F2DFD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4790778-9AB9-6EC5-CF3C-42523DEF77C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392D775-6B21-2A68-36AE-67A78BF0559C}"/>
              </a:ext>
            </a:extLst>
          </p:cNvPr>
          <p:cNvSpPr>
            <a:spLocks noGrp="1"/>
          </p:cNvSpPr>
          <p:nvPr>
            <p:ph type="dt" sz="half" idx="10"/>
          </p:nvPr>
        </p:nvSpPr>
        <p:spPr/>
        <p:txBody>
          <a:bodyPr/>
          <a:lstStyle/>
          <a:p>
            <a:fld id="{9C2E59A8-545F-44FD-A98F-6B3F4E9D3C3D}" type="datetimeFigureOut">
              <a:rPr kumimoji="1" lang="ja-JP" altLang="en-US" smtClean="0"/>
              <a:t>2023/12/4</a:t>
            </a:fld>
            <a:endParaRPr kumimoji="1" lang="ja-JP" altLang="en-US"/>
          </a:p>
        </p:txBody>
      </p:sp>
      <p:sp>
        <p:nvSpPr>
          <p:cNvPr id="6" name="フッター プレースホルダー 5">
            <a:extLst>
              <a:ext uri="{FF2B5EF4-FFF2-40B4-BE49-F238E27FC236}">
                <a16:creationId xmlns:a16="http://schemas.microsoft.com/office/drawing/2014/main" id="{322D8727-F260-1C10-B9A1-86A7250A02C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8862E0C-52D3-E0E7-E948-DDC0AA6D834D}"/>
              </a:ext>
            </a:extLst>
          </p:cNvPr>
          <p:cNvSpPr>
            <a:spLocks noGrp="1"/>
          </p:cNvSpPr>
          <p:nvPr>
            <p:ph type="sldNum" sz="quarter" idx="12"/>
          </p:nvPr>
        </p:nvSpPr>
        <p:spPr/>
        <p:txBody>
          <a:bodyPr/>
          <a:lstStyle/>
          <a:p>
            <a:fld id="{2EAD769C-306F-4116-AC32-2C0CDA6EBC04}" type="slidenum">
              <a:rPr kumimoji="1" lang="ja-JP" altLang="en-US" smtClean="0"/>
              <a:t>‹#›</a:t>
            </a:fld>
            <a:endParaRPr kumimoji="1" lang="ja-JP" altLang="en-US"/>
          </a:p>
        </p:txBody>
      </p:sp>
    </p:spTree>
    <p:extLst>
      <p:ext uri="{BB962C8B-B14F-4D97-AF65-F5344CB8AC3E}">
        <p14:creationId xmlns:p14="http://schemas.microsoft.com/office/powerpoint/2010/main" val="1107562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1B666B-F02C-9A6E-12CE-944BB613753F}"/>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C7A860E-AC38-0ACF-67FE-4563BE812E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5F992DA-04D7-E98B-58B6-AFA4790621C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561E4A75-F346-8076-1664-84FDD641B7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60BC2A2-E219-691F-F0B4-2C3E9A7733D0}"/>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ACC3EE4-08E5-C269-221B-836C1948841D}"/>
              </a:ext>
            </a:extLst>
          </p:cNvPr>
          <p:cNvSpPr>
            <a:spLocks noGrp="1"/>
          </p:cNvSpPr>
          <p:nvPr>
            <p:ph type="dt" sz="half" idx="10"/>
          </p:nvPr>
        </p:nvSpPr>
        <p:spPr/>
        <p:txBody>
          <a:bodyPr/>
          <a:lstStyle/>
          <a:p>
            <a:fld id="{9C2E59A8-545F-44FD-A98F-6B3F4E9D3C3D}" type="datetimeFigureOut">
              <a:rPr kumimoji="1" lang="ja-JP" altLang="en-US" smtClean="0"/>
              <a:t>2023/12/4</a:t>
            </a:fld>
            <a:endParaRPr kumimoji="1" lang="ja-JP" altLang="en-US"/>
          </a:p>
        </p:txBody>
      </p:sp>
      <p:sp>
        <p:nvSpPr>
          <p:cNvPr id="8" name="フッター プレースホルダー 7">
            <a:extLst>
              <a:ext uri="{FF2B5EF4-FFF2-40B4-BE49-F238E27FC236}">
                <a16:creationId xmlns:a16="http://schemas.microsoft.com/office/drawing/2014/main" id="{B89C5B55-F65A-888E-8274-3CD76B8CE9A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BB9D7D16-D569-058B-E674-DCED7FEB6F6D}"/>
              </a:ext>
            </a:extLst>
          </p:cNvPr>
          <p:cNvSpPr>
            <a:spLocks noGrp="1"/>
          </p:cNvSpPr>
          <p:nvPr>
            <p:ph type="sldNum" sz="quarter" idx="12"/>
          </p:nvPr>
        </p:nvSpPr>
        <p:spPr/>
        <p:txBody>
          <a:bodyPr/>
          <a:lstStyle/>
          <a:p>
            <a:fld id="{2EAD769C-306F-4116-AC32-2C0CDA6EBC04}" type="slidenum">
              <a:rPr kumimoji="1" lang="ja-JP" altLang="en-US" smtClean="0"/>
              <a:t>‹#›</a:t>
            </a:fld>
            <a:endParaRPr kumimoji="1" lang="ja-JP" altLang="en-US"/>
          </a:p>
        </p:txBody>
      </p:sp>
    </p:spTree>
    <p:extLst>
      <p:ext uri="{BB962C8B-B14F-4D97-AF65-F5344CB8AC3E}">
        <p14:creationId xmlns:p14="http://schemas.microsoft.com/office/powerpoint/2010/main" val="1433307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74E24A-90C1-1D5F-4CAD-0A1200F0E6E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5C3C8AE-2833-11A4-B3F5-2703E5D11727}"/>
              </a:ext>
            </a:extLst>
          </p:cNvPr>
          <p:cNvSpPr>
            <a:spLocks noGrp="1"/>
          </p:cNvSpPr>
          <p:nvPr>
            <p:ph type="dt" sz="half" idx="10"/>
          </p:nvPr>
        </p:nvSpPr>
        <p:spPr/>
        <p:txBody>
          <a:bodyPr/>
          <a:lstStyle/>
          <a:p>
            <a:fld id="{9C2E59A8-545F-44FD-A98F-6B3F4E9D3C3D}" type="datetimeFigureOut">
              <a:rPr kumimoji="1" lang="ja-JP" altLang="en-US" smtClean="0"/>
              <a:t>2023/12/4</a:t>
            </a:fld>
            <a:endParaRPr kumimoji="1" lang="ja-JP" altLang="en-US"/>
          </a:p>
        </p:txBody>
      </p:sp>
      <p:sp>
        <p:nvSpPr>
          <p:cNvPr id="4" name="フッター プレースホルダー 3">
            <a:extLst>
              <a:ext uri="{FF2B5EF4-FFF2-40B4-BE49-F238E27FC236}">
                <a16:creationId xmlns:a16="http://schemas.microsoft.com/office/drawing/2014/main" id="{498E59D7-B839-6113-89FA-F2414A715DD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BA0F1A0-34D6-9281-E75A-6419F9350273}"/>
              </a:ext>
            </a:extLst>
          </p:cNvPr>
          <p:cNvSpPr>
            <a:spLocks noGrp="1"/>
          </p:cNvSpPr>
          <p:nvPr>
            <p:ph type="sldNum" sz="quarter" idx="12"/>
          </p:nvPr>
        </p:nvSpPr>
        <p:spPr/>
        <p:txBody>
          <a:bodyPr/>
          <a:lstStyle/>
          <a:p>
            <a:fld id="{2EAD769C-306F-4116-AC32-2C0CDA6EBC04}" type="slidenum">
              <a:rPr kumimoji="1" lang="ja-JP" altLang="en-US" smtClean="0"/>
              <a:t>‹#›</a:t>
            </a:fld>
            <a:endParaRPr kumimoji="1" lang="ja-JP" altLang="en-US"/>
          </a:p>
        </p:txBody>
      </p:sp>
    </p:spTree>
    <p:extLst>
      <p:ext uri="{BB962C8B-B14F-4D97-AF65-F5344CB8AC3E}">
        <p14:creationId xmlns:p14="http://schemas.microsoft.com/office/powerpoint/2010/main" val="2287201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EFDA170-125F-C151-3458-AB91C35F8536}"/>
              </a:ext>
            </a:extLst>
          </p:cNvPr>
          <p:cNvSpPr>
            <a:spLocks noGrp="1"/>
          </p:cNvSpPr>
          <p:nvPr>
            <p:ph type="dt" sz="half" idx="10"/>
          </p:nvPr>
        </p:nvSpPr>
        <p:spPr/>
        <p:txBody>
          <a:bodyPr/>
          <a:lstStyle/>
          <a:p>
            <a:fld id="{9C2E59A8-545F-44FD-A98F-6B3F4E9D3C3D}" type="datetimeFigureOut">
              <a:rPr kumimoji="1" lang="ja-JP" altLang="en-US" smtClean="0"/>
              <a:t>2023/12/4</a:t>
            </a:fld>
            <a:endParaRPr kumimoji="1" lang="ja-JP" altLang="en-US"/>
          </a:p>
        </p:txBody>
      </p:sp>
      <p:sp>
        <p:nvSpPr>
          <p:cNvPr id="3" name="フッター プレースホルダー 2">
            <a:extLst>
              <a:ext uri="{FF2B5EF4-FFF2-40B4-BE49-F238E27FC236}">
                <a16:creationId xmlns:a16="http://schemas.microsoft.com/office/drawing/2014/main" id="{87398A95-47A5-9036-4E6A-D00F5EC7A62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A6BA565-7393-E9F8-6275-4B87BBD8717A}"/>
              </a:ext>
            </a:extLst>
          </p:cNvPr>
          <p:cNvSpPr>
            <a:spLocks noGrp="1"/>
          </p:cNvSpPr>
          <p:nvPr>
            <p:ph type="sldNum" sz="quarter" idx="12"/>
          </p:nvPr>
        </p:nvSpPr>
        <p:spPr/>
        <p:txBody>
          <a:bodyPr/>
          <a:lstStyle/>
          <a:p>
            <a:fld id="{2EAD769C-306F-4116-AC32-2C0CDA6EBC04}" type="slidenum">
              <a:rPr kumimoji="1" lang="ja-JP" altLang="en-US" smtClean="0"/>
              <a:t>‹#›</a:t>
            </a:fld>
            <a:endParaRPr kumimoji="1" lang="ja-JP" altLang="en-US"/>
          </a:p>
        </p:txBody>
      </p:sp>
    </p:spTree>
    <p:extLst>
      <p:ext uri="{BB962C8B-B14F-4D97-AF65-F5344CB8AC3E}">
        <p14:creationId xmlns:p14="http://schemas.microsoft.com/office/powerpoint/2010/main" val="2648954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4235DC-AEC2-7CB1-6311-49B84F11FE2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970FEF2-203A-B638-FFEE-3DED043AF3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067E23D-63C7-7A9A-5A16-771676BEF3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B6920E4-E2AD-229C-0B12-9D3E78AF7F12}"/>
              </a:ext>
            </a:extLst>
          </p:cNvPr>
          <p:cNvSpPr>
            <a:spLocks noGrp="1"/>
          </p:cNvSpPr>
          <p:nvPr>
            <p:ph type="dt" sz="half" idx="10"/>
          </p:nvPr>
        </p:nvSpPr>
        <p:spPr/>
        <p:txBody>
          <a:bodyPr/>
          <a:lstStyle/>
          <a:p>
            <a:fld id="{9C2E59A8-545F-44FD-A98F-6B3F4E9D3C3D}" type="datetimeFigureOut">
              <a:rPr kumimoji="1" lang="ja-JP" altLang="en-US" smtClean="0"/>
              <a:t>2023/12/4</a:t>
            </a:fld>
            <a:endParaRPr kumimoji="1" lang="ja-JP" altLang="en-US"/>
          </a:p>
        </p:txBody>
      </p:sp>
      <p:sp>
        <p:nvSpPr>
          <p:cNvPr id="6" name="フッター プレースホルダー 5">
            <a:extLst>
              <a:ext uri="{FF2B5EF4-FFF2-40B4-BE49-F238E27FC236}">
                <a16:creationId xmlns:a16="http://schemas.microsoft.com/office/drawing/2014/main" id="{8E3685D5-FAEC-5FEB-3F59-83826244C89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99689C2-53B7-B93D-A8BC-CF08E3C392EF}"/>
              </a:ext>
            </a:extLst>
          </p:cNvPr>
          <p:cNvSpPr>
            <a:spLocks noGrp="1"/>
          </p:cNvSpPr>
          <p:nvPr>
            <p:ph type="sldNum" sz="quarter" idx="12"/>
          </p:nvPr>
        </p:nvSpPr>
        <p:spPr/>
        <p:txBody>
          <a:bodyPr/>
          <a:lstStyle/>
          <a:p>
            <a:fld id="{2EAD769C-306F-4116-AC32-2C0CDA6EBC04}" type="slidenum">
              <a:rPr kumimoji="1" lang="ja-JP" altLang="en-US" smtClean="0"/>
              <a:t>‹#›</a:t>
            </a:fld>
            <a:endParaRPr kumimoji="1" lang="ja-JP" altLang="en-US"/>
          </a:p>
        </p:txBody>
      </p:sp>
    </p:spTree>
    <p:extLst>
      <p:ext uri="{BB962C8B-B14F-4D97-AF65-F5344CB8AC3E}">
        <p14:creationId xmlns:p14="http://schemas.microsoft.com/office/powerpoint/2010/main" val="1344740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B19BB9-77B2-DBF5-2E09-F3B39C98994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F9035A08-5A12-9AE1-A1D1-F500037286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E0B8C12-0521-9784-1D0A-7497D1732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D965FE7-E885-0E0C-CCD2-ACD8CB5DF583}"/>
              </a:ext>
            </a:extLst>
          </p:cNvPr>
          <p:cNvSpPr>
            <a:spLocks noGrp="1"/>
          </p:cNvSpPr>
          <p:nvPr>
            <p:ph type="dt" sz="half" idx="10"/>
          </p:nvPr>
        </p:nvSpPr>
        <p:spPr/>
        <p:txBody>
          <a:bodyPr/>
          <a:lstStyle/>
          <a:p>
            <a:fld id="{9C2E59A8-545F-44FD-A98F-6B3F4E9D3C3D}" type="datetimeFigureOut">
              <a:rPr kumimoji="1" lang="ja-JP" altLang="en-US" smtClean="0"/>
              <a:t>2023/12/4</a:t>
            </a:fld>
            <a:endParaRPr kumimoji="1" lang="ja-JP" altLang="en-US"/>
          </a:p>
        </p:txBody>
      </p:sp>
      <p:sp>
        <p:nvSpPr>
          <p:cNvPr id="6" name="フッター プレースホルダー 5">
            <a:extLst>
              <a:ext uri="{FF2B5EF4-FFF2-40B4-BE49-F238E27FC236}">
                <a16:creationId xmlns:a16="http://schemas.microsoft.com/office/drawing/2014/main" id="{B0FAC88B-98ED-44AC-549E-EC61D37B8CD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2C1630D-17FA-9448-029B-7280F15293F8}"/>
              </a:ext>
            </a:extLst>
          </p:cNvPr>
          <p:cNvSpPr>
            <a:spLocks noGrp="1"/>
          </p:cNvSpPr>
          <p:nvPr>
            <p:ph type="sldNum" sz="quarter" idx="12"/>
          </p:nvPr>
        </p:nvSpPr>
        <p:spPr/>
        <p:txBody>
          <a:bodyPr/>
          <a:lstStyle/>
          <a:p>
            <a:fld id="{2EAD769C-306F-4116-AC32-2C0CDA6EBC04}" type="slidenum">
              <a:rPr kumimoji="1" lang="ja-JP" altLang="en-US" smtClean="0"/>
              <a:t>‹#›</a:t>
            </a:fld>
            <a:endParaRPr kumimoji="1" lang="ja-JP" altLang="en-US"/>
          </a:p>
        </p:txBody>
      </p:sp>
    </p:spTree>
    <p:extLst>
      <p:ext uri="{BB962C8B-B14F-4D97-AF65-F5344CB8AC3E}">
        <p14:creationId xmlns:p14="http://schemas.microsoft.com/office/powerpoint/2010/main" val="3493234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F04B599-6B39-45CD-9582-57D911EC10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837964D-08D1-74EE-252F-7DB53D47DF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9F2D48C-BD19-9D76-7981-2DAC07D268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2E59A8-545F-44FD-A98F-6B3F4E9D3C3D}" type="datetimeFigureOut">
              <a:rPr kumimoji="1" lang="ja-JP" altLang="en-US" smtClean="0"/>
              <a:t>2023/12/4</a:t>
            </a:fld>
            <a:endParaRPr kumimoji="1" lang="ja-JP" altLang="en-US"/>
          </a:p>
        </p:txBody>
      </p:sp>
      <p:sp>
        <p:nvSpPr>
          <p:cNvPr id="5" name="フッター プレースホルダー 4">
            <a:extLst>
              <a:ext uri="{FF2B5EF4-FFF2-40B4-BE49-F238E27FC236}">
                <a16:creationId xmlns:a16="http://schemas.microsoft.com/office/drawing/2014/main" id="{1A395245-81C2-B659-168B-36C3F240D7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376D2125-C84A-F571-0513-57BDD14BBB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AD769C-306F-4116-AC32-2C0CDA6EBC04}" type="slidenum">
              <a:rPr kumimoji="1" lang="ja-JP" altLang="en-US" smtClean="0"/>
              <a:t>‹#›</a:t>
            </a:fld>
            <a:endParaRPr kumimoji="1" lang="ja-JP" altLang="en-US"/>
          </a:p>
        </p:txBody>
      </p:sp>
    </p:spTree>
    <p:extLst>
      <p:ext uri="{BB962C8B-B14F-4D97-AF65-F5344CB8AC3E}">
        <p14:creationId xmlns:p14="http://schemas.microsoft.com/office/powerpoint/2010/main" val="3824421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1.xml"/><Relationship Id="rId4" Type="http://schemas.openxmlformats.org/officeDocument/2006/relationships/image" Target="../media/image20.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5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xml"/><Relationship Id="rId5" Type="http://schemas.openxmlformats.org/officeDocument/2006/relationships/image" Target="../media/image27.emf"/><Relationship Id="rId4" Type="http://schemas.openxmlformats.org/officeDocument/2006/relationships/image" Target="../media/image26.emf"/></Relationships>
</file>

<file path=ppt/slides/_rels/slide5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neurochem-j.jp/index.html?vol=59&amp;no=2" TargetMode="External"/><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hyperlink" Target="https://tarzanweb.jp/uploads/2018/10/02/" TargetMode="Externa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xml"/><Relationship Id="rId5" Type="http://schemas.openxmlformats.org/officeDocument/2006/relationships/image" Target="../media/image44.emf"/><Relationship Id="rId4" Type="http://schemas.openxmlformats.org/officeDocument/2006/relationships/image" Target="../media/image43.emf"/></Relationships>
</file>

<file path=ppt/slides/_rels/slide7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286021" y="628379"/>
            <a:ext cx="11687852" cy="6080110"/>
          </a:xfrm>
        </p:spPr>
        <p:txBody>
          <a:bodyPr>
            <a:normAutofit/>
          </a:bodyPr>
          <a:lstStyle/>
          <a:p>
            <a:endParaRPr lang="en-US" altLang="ja-JP" sz="4800" dirty="0">
              <a:solidFill>
                <a:srgbClr val="FF0000"/>
              </a:solidFill>
              <a:latin typeface="ＭＳ Ｐゴシック" panose="020B0600070205080204" pitchFamily="50" charset="-128"/>
              <a:ea typeface="ＭＳ Ｐゴシック" panose="020B0600070205080204" pitchFamily="50" charset="-128"/>
            </a:endParaRPr>
          </a:p>
          <a:p>
            <a:r>
              <a:rPr lang="ja-JP" altLang="en-US" sz="4800" dirty="0">
                <a:solidFill>
                  <a:srgbClr val="FF0000"/>
                </a:solidFill>
                <a:latin typeface="ＭＳ Ｐゴシック" panose="020B0600070205080204" pitchFamily="50" charset="-128"/>
                <a:ea typeface="ＭＳ Ｐゴシック" panose="020B0600070205080204" pitchFamily="50" charset="-128"/>
              </a:rPr>
              <a:t>慢性疲労症候群　（</a:t>
            </a:r>
            <a:r>
              <a:rPr lang="en-US" altLang="ja-JP" sz="4800" dirty="0">
                <a:solidFill>
                  <a:srgbClr val="FF0000"/>
                </a:solidFill>
                <a:latin typeface="ＭＳ Ｐゴシック" panose="020B0600070205080204" pitchFamily="50" charset="-128"/>
                <a:ea typeface="ＭＳ Ｐゴシック" panose="020B0600070205080204" pitchFamily="50" charset="-128"/>
              </a:rPr>
              <a:t>ME/CSF</a:t>
            </a:r>
            <a:r>
              <a:rPr lang="ja-JP" altLang="en-US" sz="4800" dirty="0">
                <a:solidFill>
                  <a:srgbClr val="FF0000"/>
                </a:solidFill>
                <a:latin typeface="ＭＳ Ｐゴシック" panose="020B0600070205080204" pitchFamily="50" charset="-128"/>
                <a:ea typeface="ＭＳ Ｐゴシック" panose="020B0600070205080204" pitchFamily="50" charset="-128"/>
              </a:rPr>
              <a:t>）</a:t>
            </a:r>
            <a:endParaRPr lang="en-US" altLang="ja-JP" sz="4800" dirty="0">
              <a:solidFill>
                <a:srgbClr val="FF0000"/>
              </a:solidFill>
              <a:latin typeface="ＭＳ Ｐゴシック" panose="020B0600070205080204" pitchFamily="50" charset="-128"/>
              <a:ea typeface="ＭＳ Ｐゴシック" panose="020B0600070205080204" pitchFamily="50" charset="-128"/>
            </a:endParaRPr>
          </a:p>
          <a:p>
            <a:endParaRPr lang="en-US" altLang="ja-JP" sz="4800" dirty="0">
              <a:solidFill>
                <a:srgbClr val="FF0000"/>
              </a:solidFill>
              <a:latin typeface="ＭＳ Ｐゴシック" panose="020B0600070205080204" pitchFamily="50" charset="-128"/>
              <a:ea typeface="ＭＳ Ｐゴシック" panose="020B0600070205080204" pitchFamily="50" charset="-128"/>
            </a:endParaRPr>
          </a:p>
          <a:p>
            <a:r>
              <a:rPr kumimoji="1" lang="ja-JP" altLang="en-US" sz="3600" dirty="0">
                <a:latin typeface="ＭＳ Ｐゴシック" panose="020B0600070205080204" pitchFamily="50" charset="-128"/>
                <a:ea typeface="ＭＳ Ｐゴシック" panose="020B0600070205080204" pitchFamily="50" charset="-128"/>
              </a:rPr>
              <a:t>全国有志医師の会</a:t>
            </a:r>
            <a:endParaRPr kumimoji="1" lang="en-US" altLang="ja-JP" sz="3600" dirty="0">
              <a:latin typeface="ＭＳ Ｐゴシック" panose="020B0600070205080204" pitchFamily="50" charset="-128"/>
              <a:ea typeface="ＭＳ Ｐゴシック" panose="020B0600070205080204" pitchFamily="50" charset="-128"/>
            </a:endParaRPr>
          </a:p>
          <a:p>
            <a:endParaRPr kumimoji="1" lang="en-US" altLang="ja-JP" sz="3600" dirty="0">
              <a:latin typeface="ＭＳ Ｐゴシック" panose="020B0600070205080204" pitchFamily="50" charset="-128"/>
              <a:ea typeface="ＭＳ Ｐゴシック" panose="020B0600070205080204" pitchFamily="50" charset="-128"/>
            </a:endParaRPr>
          </a:p>
          <a:p>
            <a:r>
              <a:rPr kumimoji="1" lang="ja-JP" altLang="en-US" sz="3600" dirty="0">
                <a:solidFill>
                  <a:srgbClr val="00B050"/>
                </a:solidFill>
                <a:latin typeface="ＭＳ Ｐゴシック" panose="020B0600070205080204" pitchFamily="50" charset="-128"/>
                <a:ea typeface="ＭＳ Ｐゴシック" panose="020B0600070205080204" pitchFamily="50" charset="-128"/>
              </a:rPr>
              <a:t>十勝むつみのクリニック　</a:t>
            </a:r>
            <a:endParaRPr kumimoji="1" lang="en-US" altLang="ja-JP" sz="3600" dirty="0">
              <a:solidFill>
                <a:srgbClr val="00B050"/>
              </a:solidFill>
              <a:latin typeface="ＭＳ Ｐゴシック" panose="020B0600070205080204" pitchFamily="50" charset="-128"/>
              <a:ea typeface="ＭＳ Ｐゴシック" panose="020B0600070205080204" pitchFamily="50" charset="-128"/>
            </a:endParaRPr>
          </a:p>
          <a:p>
            <a:r>
              <a:rPr kumimoji="1" lang="ja-JP" altLang="en-US" sz="3600" dirty="0">
                <a:solidFill>
                  <a:srgbClr val="00B050"/>
                </a:solidFill>
                <a:latin typeface="ＭＳ Ｐゴシック" panose="020B0600070205080204" pitchFamily="50" charset="-128"/>
                <a:ea typeface="ＭＳ Ｐゴシック" panose="020B0600070205080204" pitchFamily="50" charset="-128"/>
              </a:rPr>
              <a:t>長沼睦雄</a:t>
            </a:r>
            <a:endParaRPr kumimoji="1" lang="en-US" altLang="ja-JP" sz="3600" dirty="0">
              <a:solidFill>
                <a:srgbClr val="00B050"/>
              </a:solidFill>
              <a:latin typeface="ＭＳ Ｐゴシック" panose="020B0600070205080204" pitchFamily="50" charset="-128"/>
              <a:ea typeface="ＭＳ Ｐゴシック" panose="020B0600070205080204" pitchFamily="50" charset="-128"/>
            </a:endParaRPr>
          </a:p>
          <a:p>
            <a:endParaRPr kumimoji="1" lang="en-US" altLang="ja-JP" sz="3600" dirty="0">
              <a:latin typeface="ＭＳ Ｐゴシック" panose="020B0600070205080204" pitchFamily="50" charset="-128"/>
              <a:ea typeface="ＭＳ Ｐゴシック" panose="020B0600070205080204" pitchFamily="50" charset="-128"/>
            </a:endParaRPr>
          </a:p>
          <a:p>
            <a:r>
              <a:rPr lang="ja-JP" altLang="en-US" sz="2800" dirty="0">
                <a:solidFill>
                  <a:srgbClr val="0070C0"/>
                </a:solidFill>
                <a:latin typeface="ＭＳ Ｐゴシック" panose="020B0600070205080204" pitchFamily="50" charset="-128"/>
                <a:ea typeface="ＭＳ Ｐゴシック" panose="020B0600070205080204" pitchFamily="50" charset="-128"/>
              </a:rPr>
              <a:t>令和５年９月２７日（金）</a:t>
            </a:r>
            <a:endParaRPr lang="en-US" altLang="ja-JP" sz="2800" dirty="0">
              <a:solidFill>
                <a:srgbClr val="0070C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047725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DD012-78C6-EF51-38C5-0AB44AE4ECB6}"/>
              </a:ext>
            </a:extLst>
          </p:cNvPr>
          <p:cNvSpPr>
            <a:spLocks noGrp="1"/>
          </p:cNvSpPr>
          <p:nvPr>
            <p:ph type="ctrTitle"/>
          </p:nvPr>
        </p:nvSpPr>
        <p:spPr>
          <a:xfrm>
            <a:off x="286021" y="190681"/>
            <a:ext cx="11687852" cy="676049"/>
          </a:xfrm>
        </p:spPr>
        <p:txBody>
          <a:bodyPr>
            <a:noAutofit/>
          </a:bodyPr>
          <a:lstStyle/>
          <a:p>
            <a:r>
              <a:rPr lang="ja-JP" altLang="en-US" sz="4800" i="0" dirty="0">
                <a:solidFill>
                  <a:srgbClr val="333333"/>
                </a:solidFill>
                <a:effectLst/>
                <a:latin typeface="ＭＳ Ｐゴシック" panose="020B0600070205080204" pitchFamily="50" charset="-128"/>
                <a:ea typeface="ＭＳ Ｐゴシック" panose="020B0600070205080204" pitchFamily="50" charset="-128"/>
              </a:rPr>
              <a:t>「症状変動、遅発性ある」　</a:t>
            </a: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169010" y="923067"/>
            <a:ext cx="11905979" cy="5785422"/>
          </a:xfrm>
        </p:spPr>
        <p:txBody>
          <a:bodyPr>
            <a:normAutofit fontScale="70000" lnSpcReduction="20000"/>
          </a:bodyPr>
          <a:lstStyle/>
          <a:p>
            <a:pPr algn="l" latinLnBrk="0"/>
            <a:r>
              <a:rPr lang="ja-JP" altLang="en-US" sz="5800" b="0" i="0" dirty="0">
                <a:effectLst/>
                <a:latin typeface="ＭＳ Ｐゴシック" panose="020B0600070205080204" pitchFamily="50" charset="-128"/>
                <a:ea typeface="ＭＳ Ｐゴシック" panose="020B0600070205080204" pitchFamily="50" charset="-128"/>
              </a:rPr>
              <a:t>「慢性メチル水銀中毒症シンポジウム」（２０２２年）</a:t>
            </a:r>
            <a:endParaRPr lang="en-US" altLang="ja-JP" sz="5800" b="0" i="0" dirty="0">
              <a:effectLst/>
              <a:latin typeface="ＭＳ Ｐゴシック" panose="020B0600070205080204" pitchFamily="50" charset="-128"/>
              <a:ea typeface="ＭＳ Ｐゴシック" panose="020B0600070205080204" pitchFamily="50" charset="-128"/>
            </a:endParaRPr>
          </a:p>
          <a:p>
            <a:pPr algn="l" latinLnBrk="0"/>
            <a:endParaRPr lang="en-US" altLang="ja-JP" sz="5100" dirty="0">
              <a:latin typeface="ＭＳ Ｐゴシック" panose="020B0600070205080204" pitchFamily="50" charset="-128"/>
              <a:ea typeface="ＭＳ Ｐゴシック" panose="020B0600070205080204" pitchFamily="50" charset="-128"/>
            </a:endParaRPr>
          </a:p>
          <a:p>
            <a:pPr marL="685800" indent="-685800" algn="l" latinLnBrk="0">
              <a:buFont typeface="Arial" panose="020B0604020202020204" pitchFamily="34" charset="0"/>
              <a:buChar char="•"/>
            </a:pPr>
            <a:r>
              <a:rPr lang="ja-JP" altLang="en-US" sz="5100" b="0" i="0" dirty="0">
                <a:effectLst/>
                <a:latin typeface="ＭＳ Ｐゴシック" panose="020B0600070205080204" pitchFamily="50" charset="-128"/>
                <a:ea typeface="ＭＳ Ｐゴシック" panose="020B0600070205080204" pitchFamily="50" charset="-128"/>
              </a:rPr>
              <a:t>水俣病を巡る国賠訴訟で、国は症状の変動や遅発性水俣病などを認めていない</a:t>
            </a:r>
            <a:endParaRPr lang="en-US" altLang="ja-JP" sz="5100" b="0" i="0" dirty="0">
              <a:effectLst/>
              <a:latin typeface="ＭＳ Ｐゴシック" panose="020B0600070205080204" pitchFamily="50" charset="-128"/>
              <a:ea typeface="ＭＳ Ｐゴシック" panose="020B0600070205080204" pitchFamily="50" charset="-128"/>
            </a:endParaRPr>
          </a:p>
          <a:p>
            <a:pPr marL="685800" indent="-685800" algn="l" latinLnBrk="0">
              <a:buFont typeface="Arial" panose="020B0604020202020204" pitchFamily="34" charset="0"/>
              <a:buChar char="•"/>
            </a:pPr>
            <a:endParaRPr lang="en-US" altLang="ja-JP" sz="1400" dirty="0">
              <a:latin typeface="ＭＳ Ｐゴシック" panose="020B0600070205080204" pitchFamily="50" charset="-128"/>
              <a:ea typeface="ＭＳ Ｐゴシック" panose="020B0600070205080204" pitchFamily="50" charset="-128"/>
            </a:endParaRPr>
          </a:p>
          <a:p>
            <a:pPr marL="685800" indent="-685800" algn="l" latinLnBrk="0">
              <a:buFont typeface="Arial" panose="020B0604020202020204" pitchFamily="34" charset="0"/>
              <a:buChar char="•"/>
            </a:pPr>
            <a:r>
              <a:rPr lang="ja-JP" altLang="en-US" sz="5800" b="0" i="0" dirty="0">
                <a:solidFill>
                  <a:srgbClr val="FF0000"/>
                </a:solidFill>
                <a:effectLst/>
                <a:latin typeface="ＭＳ Ｐゴシック" panose="020B0600070205080204" pitchFamily="50" charset="-128"/>
                <a:ea typeface="ＭＳ Ｐゴシック" panose="020B0600070205080204" pitchFamily="50" charset="-128"/>
              </a:rPr>
              <a:t>「感覚障害は中枢神経の疾患で症状の変動は珍しくない」</a:t>
            </a:r>
            <a:endParaRPr lang="en-US" altLang="ja-JP" sz="5800" b="0" i="0" dirty="0">
              <a:effectLst/>
              <a:latin typeface="ＭＳ Ｐゴシック" panose="020B0600070205080204" pitchFamily="50" charset="-128"/>
              <a:ea typeface="ＭＳ Ｐゴシック" panose="020B0600070205080204" pitchFamily="50" charset="-128"/>
            </a:endParaRPr>
          </a:p>
          <a:p>
            <a:pPr marL="685800" indent="-685800" algn="l" latinLnBrk="0">
              <a:buFont typeface="Arial" panose="020B0604020202020204" pitchFamily="34" charset="0"/>
              <a:buChar char="•"/>
            </a:pPr>
            <a:r>
              <a:rPr lang="ja-JP" altLang="en-US" sz="5800" b="0" i="0" dirty="0">
                <a:solidFill>
                  <a:srgbClr val="0000CC"/>
                </a:solidFill>
                <a:effectLst/>
                <a:latin typeface="ＭＳ Ｐゴシック" panose="020B0600070205080204" pitchFamily="50" charset="-128"/>
                <a:ea typeface="ＭＳ Ｐゴシック" panose="020B0600070205080204" pitchFamily="50" charset="-128"/>
              </a:rPr>
              <a:t>「メチル水銀摂取から２０年以上過ぎてからの発症や受診して初めて症状を自覚した人も多い」</a:t>
            </a:r>
            <a:endParaRPr lang="en-US" altLang="ja-JP" sz="5800" b="0" i="0" dirty="0">
              <a:effectLst/>
              <a:latin typeface="ＭＳ Ｐゴシック" panose="020B0600070205080204" pitchFamily="50" charset="-128"/>
              <a:ea typeface="ＭＳ Ｐゴシック" panose="020B0600070205080204" pitchFamily="50" charset="-128"/>
            </a:endParaRPr>
          </a:p>
          <a:p>
            <a:pPr marL="685800" indent="-685800" algn="l" latinLnBrk="0">
              <a:buFont typeface="Arial" panose="020B0604020202020204" pitchFamily="34" charset="0"/>
              <a:buChar char="•"/>
            </a:pPr>
            <a:r>
              <a:rPr lang="ja-JP" altLang="en-US" sz="5800" b="0" i="0" dirty="0">
                <a:solidFill>
                  <a:srgbClr val="7030A0"/>
                </a:solidFill>
                <a:effectLst/>
                <a:latin typeface="ＭＳ Ｐゴシック" panose="020B0600070205080204" pitchFamily="50" charset="-128"/>
                <a:ea typeface="ＭＳ Ｐゴシック" panose="020B0600070205080204" pitchFamily="50" charset="-128"/>
              </a:rPr>
              <a:t>「複数症状のある重症者以外を切り捨てる行政の認定基準が、水俣病を巡る医学をゆがめた」</a:t>
            </a:r>
            <a:endParaRPr lang="en-US" altLang="ja-JP" sz="5100" b="0" i="0" dirty="0">
              <a:effectLst/>
              <a:latin typeface="ＭＳ Ｐゴシック" panose="020B0600070205080204" pitchFamily="50" charset="-128"/>
              <a:ea typeface="ＭＳ Ｐゴシック" panose="020B0600070205080204" pitchFamily="50" charset="-128"/>
            </a:endParaRPr>
          </a:p>
          <a:p>
            <a:pPr algn="l" latinLnBrk="0"/>
            <a:r>
              <a:rPr lang="ja-JP" altLang="en-US" sz="5100" dirty="0">
                <a:latin typeface="ＭＳ Ｐゴシック" panose="020B0600070205080204" pitchFamily="50" charset="-128"/>
                <a:ea typeface="ＭＳ Ｐゴシック" panose="020B0600070205080204" pitchFamily="50" charset="-128"/>
              </a:rPr>
              <a:t>　　　　　　　　　　　　　　</a:t>
            </a:r>
            <a:r>
              <a:rPr lang="ja-JP" altLang="en-US" sz="5100" b="0" i="0" dirty="0">
                <a:effectLst/>
                <a:latin typeface="ＭＳ Ｐゴシック" panose="020B0600070205080204" pitchFamily="50" charset="-128"/>
                <a:ea typeface="ＭＳ Ｐゴシック" panose="020B0600070205080204" pitchFamily="50" charset="-128"/>
              </a:rPr>
              <a:t>（</a:t>
            </a:r>
            <a:r>
              <a:rPr lang="zh-TW" altLang="en-US" sz="5100" b="0" i="0" dirty="0">
                <a:effectLst/>
                <a:latin typeface="ＭＳ Ｐゴシック" panose="020B0600070205080204" pitchFamily="50" charset="-128"/>
                <a:ea typeface="ＭＳ Ｐゴシック" panose="020B0600070205080204" pitchFamily="50" charset="-128"/>
              </a:rPr>
              <a:t>熊本日日新聞 </a:t>
            </a:r>
            <a:r>
              <a:rPr lang="en-US" altLang="zh-TW" sz="5100" b="0" i="0" dirty="0">
                <a:effectLst/>
                <a:latin typeface="ＭＳ Ｐゴシック" panose="020B0600070205080204" pitchFamily="50" charset="-128"/>
                <a:ea typeface="ＭＳ Ｐゴシック" panose="020B0600070205080204" pitchFamily="50" charset="-128"/>
              </a:rPr>
              <a:t> 2020</a:t>
            </a:r>
            <a:r>
              <a:rPr lang="zh-TW" altLang="en-US" sz="5100" b="0" i="0" dirty="0">
                <a:effectLst/>
                <a:latin typeface="ＭＳ Ｐゴシック" panose="020B0600070205080204" pitchFamily="50" charset="-128"/>
                <a:ea typeface="ＭＳ Ｐゴシック" panose="020B0600070205080204" pitchFamily="50" charset="-128"/>
              </a:rPr>
              <a:t>年</a:t>
            </a:r>
            <a:r>
              <a:rPr lang="en-US" altLang="zh-TW" sz="5100" b="0" i="0" dirty="0">
                <a:effectLst/>
                <a:latin typeface="ＭＳ Ｐゴシック" panose="020B0600070205080204" pitchFamily="50" charset="-128"/>
                <a:ea typeface="ＭＳ Ｐゴシック" panose="020B0600070205080204" pitchFamily="50" charset="-128"/>
              </a:rPr>
              <a:t>8</a:t>
            </a:r>
            <a:r>
              <a:rPr lang="zh-TW" altLang="en-US" sz="5100" b="0" i="0" dirty="0">
                <a:effectLst/>
                <a:latin typeface="ＭＳ Ｐゴシック" panose="020B0600070205080204" pitchFamily="50" charset="-128"/>
                <a:ea typeface="ＭＳ Ｐゴシック" panose="020B0600070205080204" pitchFamily="50" charset="-128"/>
              </a:rPr>
              <a:t>月</a:t>
            </a:r>
            <a:r>
              <a:rPr lang="en-US" altLang="zh-TW" sz="5100" b="0" i="0" dirty="0">
                <a:effectLst/>
                <a:latin typeface="ＭＳ Ｐゴシック" panose="020B0600070205080204" pitchFamily="50" charset="-128"/>
                <a:ea typeface="ＭＳ Ｐゴシック" panose="020B0600070205080204" pitchFamily="50" charset="-128"/>
              </a:rPr>
              <a:t>31</a:t>
            </a:r>
            <a:r>
              <a:rPr lang="zh-TW" altLang="en-US" sz="5100" b="0" i="0" dirty="0">
                <a:effectLst/>
                <a:latin typeface="ＭＳ Ｐゴシック" panose="020B0600070205080204" pitchFamily="50" charset="-128"/>
                <a:ea typeface="ＭＳ Ｐゴシック" panose="020B0600070205080204" pitchFamily="50" charset="-128"/>
              </a:rPr>
              <a:t>日</a:t>
            </a:r>
            <a:r>
              <a:rPr lang="ja-JP" altLang="en-US" sz="5100" b="0" i="0" dirty="0">
                <a:effectLst/>
                <a:latin typeface="ＭＳ Ｐゴシック" panose="020B0600070205080204" pitchFamily="50" charset="-128"/>
                <a:ea typeface="ＭＳ Ｐゴシック" panose="020B0600070205080204" pitchFamily="50" charset="-128"/>
              </a:rPr>
              <a:t>）</a:t>
            </a:r>
            <a:r>
              <a:rPr lang="zh-TW" altLang="en-US" sz="5100" b="0" i="0" dirty="0">
                <a:effectLst/>
                <a:latin typeface="ＭＳ Ｐゴシック" panose="020B0600070205080204" pitchFamily="50" charset="-128"/>
                <a:ea typeface="ＭＳ Ｐゴシック" panose="020B0600070205080204" pitchFamily="50" charset="-128"/>
              </a:rPr>
              <a:t> </a:t>
            </a:r>
            <a:endParaRPr lang="ja-JP" altLang="en-US" sz="5100" b="0" i="0" dirty="0">
              <a:effectLst/>
              <a:latin typeface="ＭＳ Ｐゴシック" panose="020B0600070205080204" pitchFamily="50" charset="-128"/>
              <a:ea typeface="ＭＳ Ｐゴシック" panose="020B0600070205080204" pitchFamily="50" charset="-128"/>
            </a:endParaRPr>
          </a:p>
          <a:p>
            <a:pPr algn="l"/>
            <a:endParaRPr kumimoji="1" lang="en-US"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7931884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400" dirty="0">
                <a:solidFill>
                  <a:srgbClr val="000000"/>
                </a:solidFill>
                <a:effectLst/>
                <a:ea typeface="ＭＳ Ｐゴシック" panose="020B0600070205080204" pitchFamily="50" charset="-128"/>
                <a:cs typeface="Times New Roman" panose="02020603050405020304" pitchFamily="18" charset="0"/>
              </a:rPr>
              <a:t>プリン作動性神経、ミクログリア</a:t>
            </a:r>
            <a:r>
              <a:rPr lang="ja-JP" altLang="en-US" sz="4400" dirty="0">
                <a:solidFill>
                  <a:srgbClr val="000000"/>
                </a:solidFill>
                <a:effectLst/>
                <a:ea typeface="ＭＳ Ｐゴシック" panose="020B0600070205080204" pitchFamily="50" charset="-128"/>
                <a:cs typeface="Times New Roman" panose="02020603050405020304" pitchFamily="18" charset="0"/>
              </a:rPr>
              <a:t>、</a:t>
            </a:r>
            <a:r>
              <a:rPr lang="ja-JP" altLang="ja-JP" sz="4400" dirty="0">
                <a:solidFill>
                  <a:srgbClr val="000000"/>
                </a:solidFill>
                <a:effectLst/>
                <a:ea typeface="ＭＳ Ｐゴシック" panose="020B0600070205080204" pitchFamily="50" charset="-128"/>
                <a:cs typeface="Times New Roman" panose="02020603050405020304" pitchFamily="18" charset="0"/>
              </a:rPr>
              <a:t>過敏症</a:t>
            </a:r>
            <a:r>
              <a:rPr lang="ja-JP" altLang="en-US" sz="4400" dirty="0">
                <a:solidFill>
                  <a:srgbClr val="000000"/>
                </a:solidFill>
                <a:effectLst/>
                <a:ea typeface="ＭＳ Ｐゴシック" panose="020B0600070205080204" pitchFamily="50" charset="-128"/>
                <a:cs typeface="Times New Roman" panose="02020603050405020304" pitchFamily="18" charset="0"/>
              </a:rPr>
              <a:t>（不耐性）</a:t>
            </a:r>
            <a:endParaRPr kumimoji="1" lang="ja-JP" altLang="en-US" sz="4400" dirty="0"/>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954157"/>
            <a:ext cx="11834191" cy="5771321"/>
          </a:xfrm>
        </p:spPr>
        <p:txBody>
          <a:bodyPr>
            <a:noAutofit/>
          </a:bodyPr>
          <a:lstStyle/>
          <a:p>
            <a:pPr marL="571500" indent="-571500" algn="l">
              <a:buFont typeface="Arial" panose="020B0604020202020204" pitchFamily="34" charset="0"/>
              <a:buChar char="•"/>
            </a:pPr>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ミクログリアに発現するプリン受容体</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としては、ＡＴＰの陽イオンチャネル受容体（</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P2X4</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P2X7</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ATP</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のＧ蛋白質共役受容体</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(P2Y2</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P2Y6</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P2Y12)</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が知られている</a:t>
            </a: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ミクログリアのプリン受容体を介する細胞間情報伝達は、</a:t>
            </a:r>
            <a:r>
              <a:rPr lang="ja-JP" altLang="en-US" sz="3600" kern="100" dirty="0">
                <a:effectLst/>
                <a:highlight>
                  <a:srgbClr val="00FF00"/>
                </a:highlight>
                <a:latin typeface="ＭＳ Ｐゴシック" panose="020B0600070205080204" pitchFamily="50" charset="-128"/>
                <a:ea typeface="ＭＳ Ｐゴシック" panose="020B0600070205080204" pitchFamily="50" charset="-128"/>
                <a:cs typeface="Times New Roman" panose="02020603050405020304" pitchFamily="18" charset="0"/>
              </a:rPr>
              <a:t>脳・脊髄の内部環境の恒常性維持</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にさまざまな面で貢献している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ミクログリアの</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P2X7</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受容体は、脳組織の障害時に発現量が増大し、細胞外液性因子を放出し、</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脳組織の炎症応答</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神経保護作用</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を制御する</a:t>
            </a:r>
          </a:p>
        </p:txBody>
      </p:sp>
    </p:spTree>
    <p:extLst>
      <p:ext uri="{BB962C8B-B14F-4D97-AF65-F5344CB8AC3E}">
        <p14:creationId xmlns:p14="http://schemas.microsoft.com/office/powerpoint/2010/main" val="16677920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400" dirty="0">
                <a:solidFill>
                  <a:srgbClr val="000000"/>
                </a:solidFill>
                <a:effectLst/>
                <a:ea typeface="ＭＳ Ｐゴシック" panose="020B0600070205080204" pitchFamily="50" charset="-128"/>
                <a:cs typeface="Times New Roman" panose="02020603050405020304" pitchFamily="18" charset="0"/>
              </a:rPr>
              <a:t>プリン作動性神経、ミクログリア</a:t>
            </a:r>
            <a:r>
              <a:rPr lang="ja-JP" altLang="en-US" sz="4400" dirty="0">
                <a:solidFill>
                  <a:srgbClr val="000000"/>
                </a:solidFill>
                <a:effectLst/>
                <a:ea typeface="ＭＳ Ｐゴシック" panose="020B0600070205080204" pitchFamily="50" charset="-128"/>
                <a:cs typeface="Times New Roman" panose="02020603050405020304" pitchFamily="18" charset="0"/>
              </a:rPr>
              <a:t>、</a:t>
            </a:r>
            <a:r>
              <a:rPr lang="ja-JP" altLang="ja-JP" sz="4400" dirty="0">
                <a:solidFill>
                  <a:srgbClr val="000000"/>
                </a:solidFill>
                <a:effectLst/>
                <a:ea typeface="ＭＳ Ｐゴシック" panose="020B0600070205080204" pitchFamily="50" charset="-128"/>
                <a:cs typeface="Times New Roman" panose="02020603050405020304" pitchFamily="18" charset="0"/>
              </a:rPr>
              <a:t>過敏症</a:t>
            </a:r>
            <a:r>
              <a:rPr lang="ja-JP" altLang="en-US" sz="4400" dirty="0">
                <a:solidFill>
                  <a:srgbClr val="000000"/>
                </a:solidFill>
                <a:effectLst/>
                <a:ea typeface="ＭＳ Ｐゴシック" panose="020B0600070205080204" pitchFamily="50" charset="-128"/>
                <a:cs typeface="Times New Roman" panose="02020603050405020304" pitchFamily="18" charset="0"/>
              </a:rPr>
              <a:t>（不耐性）</a:t>
            </a:r>
            <a:endParaRPr kumimoji="1" lang="ja-JP" altLang="en-US" sz="4400" dirty="0"/>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954157"/>
            <a:ext cx="11834191" cy="5771321"/>
          </a:xfrm>
        </p:spPr>
        <p:txBody>
          <a:bodyPr>
            <a:noAutofit/>
          </a:bodyPr>
          <a:lstStyle/>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ミクログリアの</a:t>
            </a:r>
            <a:r>
              <a:rPr lang="en-US"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P2Y6</a:t>
            </a:r>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受容体</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はミクログリアの細胞外異物に対する貪食作用を誘導する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ミクログリアの</a:t>
            </a:r>
            <a:r>
              <a:rPr lang="en-US"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P2Y12</a:t>
            </a:r>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受容体</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はミクログリアの細胞外ＡＴＰに対する走化性を制御する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ニューロン～グリア間、クリア～クリア間の情報伝達を</a:t>
            </a:r>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ＡＴＰをはじめとする細胞外ヌクレオチド</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が担っていることが近年、注目されている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ニューロンの物理的支持細胞であるアストロサイト（星状神経膠細胞）は、ニューロンの活動を動的に制御しているが、これに関しても</a:t>
            </a:r>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ＡＴＰ受容体</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によるニューロン～グリア間、クリア～クリア間の情報伝達が役立っている</a:t>
            </a:r>
          </a:p>
          <a:p>
            <a:pPr marL="571500" indent="-571500" algn="l">
              <a:buFont typeface="Arial" panose="020B0604020202020204" pitchFamily="34" charset="0"/>
              <a:buChar char="•"/>
            </a:pPr>
            <a:endPar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4813808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400" dirty="0">
                <a:solidFill>
                  <a:srgbClr val="000000"/>
                </a:solidFill>
                <a:effectLst/>
                <a:ea typeface="ＭＳ Ｐゴシック" panose="020B0600070205080204" pitchFamily="50" charset="-128"/>
                <a:cs typeface="Times New Roman" panose="02020603050405020304" pitchFamily="18" charset="0"/>
              </a:rPr>
              <a:t>環境ストレス過敏症（不耐症）の分子病態仮説</a:t>
            </a:r>
            <a:endParaRPr kumimoji="1" lang="ja-JP" altLang="en-US" sz="4400" dirty="0"/>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954157"/>
            <a:ext cx="11834191" cy="5771321"/>
          </a:xfrm>
        </p:spPr>
        <p:txBody>
          <a:bodyPr>
            <a:noAutofit/>
          </a:bodyPr>
          <a:lstStyle/>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ＡＴＰ受容体は視床下部に幅広く発現しており、視床下部性ストレス不耐・疲労症候群の病態には、</a:t>
            </a:r>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プリン作動性神経伝達の障害</a:t>
            </a:r>
            <a:r>
              <a:rPr lang="en-US"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(purinergic </a:t>
            </a:r>
            <a:r>
              <a:rPr lang="en-US" altLang="ja-JP" sz="3600" kern="100" dirty="0" err="1">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signalling</a:t>
            </a:r>
            <a:r>
              <a:rPr lang="en-US"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 disorders)</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が深く関わっていると推定される</a:t>
            </a: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環境ストレス過敏症（環境ストレス不耐症）を引き起こす視床下部性ストレス不耐・疲労症候群の分子病態仮説として、エネルギー・ホメオスタシスを制御する司令塔、</a:t>
            </a:r>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視床下部のプリン作動性神経伝達障害</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の存在を考えている</a:t>
            </a: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この「作業仮説」は、慢性疲労症候群において</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ミクログリア活性化、ミトコンドリア異常、ＡＴＰ産生能低下</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が示されている研究データと矛盾しない</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9498767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400" dirty="0">
                <a:solidFill>
                  <a:srgbClr val="000000"/>
                </a:solidFill>
                <a:effectLst/>
                <a:ea typeface="ＭＳ Ｐゴシック" panose="020B0600070205080204" pitchFamily="50" charset="-128"/>
                <a:cs typeface="Times New Roman" panose="02020603050405020304" pitchFamily="18" charset="0"/>
              </a:rPr>
              <a:t>環境ストレス過敏症（不耐症）の分子病態仮説</a:t>
            </a:r>
            <a:endParaRPr kumimoji="1" lang="ja-JP" altLang="en-US" sz="4400" dirty="0"/>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954157"/>
            <a:ext cx="11834191" cy="5771321"/>
          </a:xfrm>
        </p:spPr>
        <p:txBody>
          <a:bodyPr>
            <a:noAutofit/>
          </a:bodyPr>
          <a:lstStyle/>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①視索前野、視交叉上核、脈絡叢、脳弓下器官、背内側視床下部等へ入力された</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環境ストレスの傷害シグナル</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が</a:t>
            </a:r>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細胞外ヌクレオチド（ＡＴＰ、ＡＤＰ、ＵＤＰなど）</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を放出する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②</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産生されたＡＴＰは</a:t>
            </a:r>
            <a:r>
              <a:rPr lang="ja-JP" altLang="en-US" sz="3600" kern="100" dirty="0">
                <a:effectLst/>
                <a:highlight>
                  <a:srgbClr val="00FF00"/>
                </a:highlight>
                <a:latin typeface="ＭＳ Ｐゴシック" panose="020B0600070205080204" pitchFamily="50" charset="-128"/>
                <a:ea typeface="ＭＳ Ｐゴシック" panose="020B0600070205080204" pitchFamily="50" charset="-128"/>
                <a:cs typeface="Times New Roman" panose="02020603050405020304" pitchFamily="18" charset="0"/>
              </a:rPr>
              <a:t>ＡＴＰのＧ蛋白質共役受容体</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を介したミクログリアの走化性を誘導して、</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ストレス傷害部位にミクログリアが引き寄せられる</a:t>
            </a:r>
            <a:endPar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③</a:t>
            </a:r>
            <a:r>
              <a:rPr lang="ja-JP" altLang="en-US" sz="3600" kern="100" dirty="0">
                <a:effectLst/>
                <a:highlight>
                  <a:srgbClr val="00FFFF"/>
                </a:highlight>
                <a:latin typeface="ＭＳ Ｐゴシック" panose="020B0600070205080204" pitchFamily="50" charset="-128"/>
                <a:ea typeface="ＭＳ Ｐゴシック" panose="020B0600070205080204" pitchFamily="50" charset="-128"/>
                <a:cs typeface="Times New Roman" panose="02020603050405020304" pitchFamily="18" charset="0"/>
              </a:rPr>
              <a:t>ＡＴＰを感知したミクログリア</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はＰ２Ｘ受容体を介して様々な液性因子を産生・放出し、時に貪食能を惹起する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④</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ミクログリアがこのようにプリン受容体を介した細胞応答</a:t>
            </a:r>
            <a:r>
              <a:rPr lang="ja-JP" altLang="en-US" sz="3600" kern="100" dirty="0">
                <a:solidFill>
                  <a:schemeClr val="bg1"/>
                </a:solidFill>
                <a:effectLst/>
                <a:highlight>
                  <a:srgbClr val="FF00FF"/>
                </a:highlight>
                <a:latin typeface="ＭＳ Ｐゴシック" panose="020B0600070205080204" pitchFamily="50" charset="-128"/>
                <a:ea typeface="ＭＳ Ｐゴシック" panose="020B0600070205080204" pitchFamily="50" charset="-128"/>
                <a:cs typeface="Times New Roman" panose="02020603050405020304" pitchFamily="18" charset="0"/>
              </a:rPr>
              <a:t>（視床下部・脳室周囲器官の慢性炎症）</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を繰り返す結果、</a:t>
            </a:r>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視床下部による恒常性制御が攪乱</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されると考える</a:t>
            </a:r>
            <a:endParaRPr lang="ja-JP"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713996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400" dirty="0">
                <a:solidFill>
                  <a:srgbClr val="000000"/>
                </a:solidFill>
                <a:effectLst/>
                <a:ea typeface="ＭＳ Ｐゴシック" panose="020B0600070205080204" pitchFamily="50" charset="-128"/>
                <a:cs typeface="Times New Roman" panose="02020603050405020304" pitchFamily="18" charset="0"/>
              </a:rPr>
              <a:t>緊急事態型視床下部と</a:t>
            </a:r>
            <a:r>
              <a:rPr lang="ja-JP" altLang="ja-JP" sz="4400" dirty="0">
                <a:solidFill>
                  <a:srgbClr val="0000CC"/>
                </a:solidFill>
                <a:effectLst/>
                <a:ea typeface="ＭＳ Ｐゴシック" panose="020B0600070205080204" pitchFamily="50" charset="-128"/>
                <a:cs typeface="Times New Roman" panose="02020603050405020304" pitchFamily="18" charset="0"/>
              </a:rPr>
              <a:t>平常時型視床下部</a:t>
            </a:r>
            <a:endParaRPr kumimoji="1" lang="ja-JP" altLang="en-US" sz="4400" dirty="0">
              <a:solidFill>
                <a:srgbClr val="0000CC"/>
              </a:solidFill>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954157"/>
            <a:ext cx="11834191" cy="5771321"/>
          </a:xfrm>
        </p:spPr>
        <p:txBody>
          <a:bodyPr>
            <a:noAutofit/>
          </a:bodyPr>
          <a:lstStyle/>
          <a:p>
            <a:pPr algn="l"/>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Ⅰ</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rest</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en-US" altLang="ja-JP"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digest &amp; breeding system</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平常時型、長距離レース型、副交感神経型（平滑筋活動型）、エネルギー蓄積型（肥満型）、放熱型、防御型</a:t>
            </a: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①</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概日リズム調節系</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睡眠促進型（腹外側視索前野）、ＧＡＢＡ作動系</a:t>
            </a: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②</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自律神経調節系</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迷走・骨盤・動眼神経促進型</a:t>
            </a: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③</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免疫反応調節系</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④</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内分泌調節系</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G</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ｎＲＨ（ＨＰＧ軸</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estrogen</a:t>
            </a:r>
          </a:p>
          <a:p>
            <a:pPr marL="571500" indent="-571500" algn="l">
              <a:buFont typeface="Arial" panose="020B0604020202020204" pitchFamily="34" charset="0"/>
              <a:buChar char="•"/>
            </a:pP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⑤</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本能行動調節系</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空腹が駆動する摂食行動促進型、外側野、弓状核（ＮＰＹ</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ＡｇＲＰ</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ＧＡＢＡ）、繁殖行動促進</a:t>
            </a: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7313448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400" dirty="0">
                <a:solidFill>
                  <a:srgbClr val="000000"/>
                </a:solidFill>
                <a:effectLst/>
                <a:ea typeface="ＭＳ Ｐゴシック" panose="020B0600070205080204" pitchFamily="50" charset="-128"/>
                <a:cs typeface="Times New Roman" panose="02020603050405020304" pitchFamily="18" charset="0"/>
              </a:rPr>
              <a:t>緊急事態型視床下部と平常時型視床下部</a:t>
            </a:r>
            <a:endParaRPr kumimoji="1" lang="ja-JP" altLang="en-US" sz="44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806675"/>
            <a:ext cx="11834191" cy="5771321"/>
          </a:xfrm>
        </p:spPr>
        <p:txBody>
          <a:bodyPr>
            <a:noAutofit/>
          </a:bodyPr>
          <a:lstStyle/>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⑥</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熱エネルギー調節系</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温暖が駆動する放熱型、視索前野、外側野、グレリンが駆動、グリコーゲン合成促進、深部体温低下、皮膚血流増加</a:t>
            </a: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⑦</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情動・記憶調節系</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⑧</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感覚閾値・疼痛調節系</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感覚反応閾値・疼痛閾値の上昇、セロトニン神経系</a:t>
            </a: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⑨</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歩行運動調節系</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筋緊張・姿勢反射制御型、外側視床下部・脚橋被蓋核回路</a:t>
            </a: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⑩</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循環動態調節系</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血流増加（脳、消化管、皮膚）、脳血管拡張</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(estrogen)</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、尿産生促進、髄液産生促進、グリンパティック系促進</a:t>
            </a:r>
          </a:p>
          <a:p>
            <a:pPr marL="571500" indent="-571500" algn="l">
              <a:buFont typeface="Arial" panose="020B0604020202020204" pitchFamily="34" charset="0"/>
              <a:buChar char="•"/>
            </a:pP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236826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400" dirty="0">
                <a:solidFill>
                  <a:srgbClr val="FF0000"/>
                </a:solidFill>
                <a:effectLst/>
                <a:ea typeface="ＭＳ Ｐゴシック" panose="020B0600070205080204" pitchFamily="50" charset="-128"/>
                <a:cs typeface="Times New Roman" panose="02020603050405020304" pitchFamily="18" charset="0"/>
              </a:rPr>
              <a:t>緊急事態型視床下部</a:t>
            </a:r>
            <a:r>
              <a:rPr lang="ja-JP" altLang="ja-JP" sz="4400" dirty="0">
                <a:solidFill>
                  <a:srgbClr val="000000"/>
                </a:solidFill>
                <a:effectLst/>
                <a:ea typeface="ＭＳ Ｐゴシック" panose="020B0600070205080204" pitchFamily="50" charset="-128"/>
                <a:cs typeface="Times New Roman" panose="02020603050405020304" pitchFamily="18" charset="0"/>
              </a:rPr>
              <a:t>と平常時型視床下部</a:t>
            </a:r>
            <a:endParaRPr kumimoji="1" lang="ja-JP" altLang="en-US" sz="44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806675"/>
            <a:ext cx="11834191" cy="5771321"/>
          </a:xfrm>
        </p:spPr>
        <p:txBody>
          <a:bodyPr>
            <a:noAutofit/>
          </a:bodyPr>
          <a:lstStyle/>
          <a:p>
            <a:pPr algn="l"/>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Ⅱ</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fight</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flight &amp; heating system</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緊急事態型、短距離レース型、交感神経型（骨格筋活動型）、エネルギー消費型（やせ型）、産熱型、攻撃型</a:t>
            </a: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①</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概日リズム調節系</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覚醒促進型（外側野・結節乳頭核）、</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Orexin</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作動性、</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histamine</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作動性</a:t>
            </a: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②</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自律神経調節系</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心臓交感神経促進型、肝・脾・リンパ節交感神経促進型</a:t>
            </a: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③</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免疫反応調節系</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免疫応答促進（脾・リンパ節交感神経系）免疫応答抑制（ＨＰＡ軸）</a:t>
            </a: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④</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内分泌調節系</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cortisol (HPA</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軸</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testosterone vasopressin oxytocin</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renin-angiotensin-aldosterone</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系</a:t>
            </a: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7506356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400" dirty="0">
                <a:solidFill>
                  <a:srgbClr val="000000"/>
                </a:solidFill>
                <a:effectLst/>
                <a:ea typeface="ＭＳ Ｐゴシック" panose="020B0600070205080204" pitchFamily="50" charset="-128"/>
                <a:cs typeface="Times New Roman" panose="02020603050405020304" pitchFamily="18" charset="0"/>
              </a:rPr>
              <a:t>緊急事態型視床下部と平常時型視床下部</a:t>
            </a:r>
            <a:endParaRPr kumimoji="1" lang="ja-JP" altLang="en-US" sz="44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806675"/>
            <a:ext cx="11834191" cy="6051325"/>
          </a:xfrm>
        </p:spPr>
        <p:txBody>
          <a:bodyPr>
            <a:noAutofit/>
          </a:bodyPr>
          <a:lstStyle/>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⑤</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本能行動調節系</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満腹が駆動する摂食行動抑制型、腹内側視床下部、弓状核（ＰＯＭＣ</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ＣＡＲＴ）</a:t>
            </a: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⑥</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熱エネルギー調節系</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寒冷が駆動する産熱型、腹内側視床下部、レプチン・インスリンが駆動、グルコース新生促進、深部体温上昇、皮膚血流減少</a:t>
            </a: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⑦</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情動・記憶調節系</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長期記憶可塑性促進、怒り・不安感情促進</a:t>
            </a: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⑧</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感覚閾値・疼痛調節系</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：感覚反応・疼痛閾値の低下</a:t>
            </a: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⑨</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歩行運動調節系</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歩行運動促進型、腹内側視床下部</a:t>
            </a: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⑩</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循環動態調節系</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血流増加（骨格筋）、脳血管収縮、尿産生抑制（ＲＡＡ系）、髄液排出促進、循環血液量増加</a:t>
            </a:r>
          </a:p>
          <a:p>
            <a:pPr marL="571500" indent="-571500" algn="l">
              <a:buFont typeface="Arial" panose="020B0604020202020204" pitchFamily="34" charset="0"/>
              <a:buChar char="•"/>
            </a:pPr>
            <a:endPar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425257987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400" dirty="0">
                <a:solidFill>
                  <a:srgbClr val="000000"/>
                </a:solidFill>
                <a:effectLst/>
                <a:ea typeface="ＭＳ Ｐゴシック" panose="020B0600070205080204" pitchFamily="50" charset="-128"/>
                <a:cs typeface="Times New Roman" panose="02020603050405020304" pitchFamily="18" charset="0"/>
              </a:rPr>
              <a:t>環境ストレス過敏症（環境ストレス不耐症）の分類</a:t>
            </a:r>
            <a:endParaRPr kumimoji="1" lang="ja-JP" altLang="en-US" sz="4400" dirty="0"/>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954157"/>
            <a:ext cx="11834191" cy="5771321"/>
          </a:xfrm>
        </p:spPr>
        <p:txBody>
          <a:bodyPr>
            <a:noAutofit/>
          </a:bodyPr>
          <a:lstStyle/>
          <a:p>
            <a:pPr algn="l"/>
            <a:r>
              <a:rPr lang="ja-JP" altLang="en-US" sz="36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①　</a:t>
            </a:r>
            <a:r>
              <a:rPr lang="ja-JP" altLang="en-US" sz="3600" kern="100" dirty="0">
                <a:effectLst/>
                <a:highlight>
                  <a:srgbClr val="00FF00"/>
                </a:highlight>
                <a:latin typeface="ＭＳ Ｐゴシック" panose="020B0600070205080204" pitchFamily="50" charset="-128"/>
                <a:ea typeface="ＭＳ Ｐゴシック" panose="020B0600070205080204" pitchFamily="50" charset="-128"/>
                <a:cs typeface="Times New Roman" panose="02020603050405020304" pitchFamily="18" charset="0"/>
              </a:rPr>
              <a:t>特発性（</a:t>
            </a:r>
            <a:r>
              <a:rPr lang="en-US" altLang="ja-JP" sz="3600" kern="100" dirty="0">
                <a:effectLst/>
                <a:highlight>
                  <a:srgbClr val="00FF00"/>
                </a:highlight>
                <a:latin typeface="ＭＳ Ｐゴシック" panose="020B0600070205080204" pitchFamily="50" charset="-128"/>
                <a:ea typeface="ＭＳ Ｐゴシック" panose="020B0600070205080204" pitchFamily="50" charset="-128"/>
                <a:cs typeface="Times New Roman" panose="02020603050405020304" pitchFamily="18" charset="0"/>
              </a:rPr>
              <a:t>1</a:t>
            </a:r>
            <a:r>
              <a:rPr lang="ja-JP" altLang="en-US" sz="3600" kern="100" dirty="0">
                <a:effectLst/>
                <a:highlight>
                  <a:srgbClr val="00FF00"/>
                </a:highlight>
                <a:latin typeface="ＭＳ Ｐゴシック" panose="020B0600070205080204" pitchFamily="50" charset="-128"/>
                <a:ea typeface="ＭＳ Ｐゴシック" panose="020B0600070205080204" pitchFamily="50" charset="-128"/>
                <a:cs typeface="Times New Roman" panose="02020603050405020304" pitchFamily="18" charset="0"/>
              </a:rPr>
              <a:t>次性）環境ストレス過敏症（不耐症）</a:t>
            </a:r>
            <a:endParaRPr lang="en-US" altLang="ja-JP" sz="3600" kern="100" dirty="0">
              <a:effectLst/>
              <a:highlight>
                <a:srgbClr val="00FF00"/>
              </a:highligh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l"/>
            <a:endPar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l"/>
            <a:r>
              <a:rPr lang="ja-JP" altLang="en-US" sz="36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②　</a:t>
            </a:r>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症候性（</a:t>
            </a:r>
            <a:r>
              <a:rPr lang="en-US"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2</a:t>
            </a:r>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次性）環境ストレス過敏症（不耐症）</a:t>
            </a:r>
            <a:endParaRPr lang="en-US"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シックハウス症候群に続発するもの</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農薬・除草剤暴露に続発するもの</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柔軟剤暴露に続発するもの</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脳脊髄液漏出症に続発するもの</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筋痛性脳脊髄炎／慢性疲労症候群に続発するもの</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HPV</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ワクチン後遺症に続発するもの</a:t>
            </a:r>
          </a:p>
          <a:p>
            <a:pPr marL="571500" indent="-571500" algn="l">
              <a:buFont typeface="Arial" panose="020B0604020202020204" pitchFamily="34" charset="0"/>
              <a:buChar char="•"/>
            </a:pP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4258283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400" dirty="0">
                <a:solidFill>
                  <a:srgbClr val="000000"/>
                </a:solidFill>
                <a:effectLst/>
                <a:ea typeface="ＭＳ Ｐゴシック" panose="020B0600070205080204" pitchFamily="50" charset="-128"/>
                <a:cs typeface="Times New Roman" panose="02020603050405020304" pitchFamily="18" charset="0"/>
              </a:rPr>
              <a:t>環境ストレス過敏症（不耐症）の３ステージ仮説</a:t>
            </a:r>
            <a:endParaRPr kumimoji="1" lang="ja-JP" altLang="en-US" sz="4400" dirty="0"/>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26505" y="954157"/>
            <a:ext cx="12112486" cy="5771321"/>
          </a:xfrm>
        </p:spPr>
        <p:txBody>
          <a:bodyPr>
            <a:noAutofit/>
          </a:bodyPr>
          <a:lstStyle/>
          <a:p>
            <a:pPr algn="l"/>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①</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第１ステージ（遺伝的要因、 </a:t>
            </a:r>
            <a:r>
              <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genetic stage)</a:t>
            </a: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環境ストレス過敏症（環境ストレス不耐症）の発症し易さを制御する遺伝的要因が関わるステージ</a:t>
            </a:r>
          </a:p>
          <a:p>
            <a:pPr algn="l"/>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②</a:t>
            </a:r>
            <a:r>
              <a:rPr lang="ja-JP" altLang="en-US"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第２ステージ（発症要因、 </a:t>
            </a:r>
            <a:r>
              <a:rPr lang="en-US" altLang="ja-JP"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onset stage)</a:t>
            </a: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環境ストレス過敏症（環境ストレス不耐症）の</a:t>
            </a:r>
            <a:r>
              <a:rPr lang="ja-JP" altLang="en-US" sz="3600" kern="100" dirty="0">
                <a:effectLst/>
                <a:highlight>
                  <a:srgbClr val="00FFFF"/>
                </a:highlight>
                <a:latin typeface="ＭＳ Ｐゴシック" panose="020B0600070205080204" pitchFamily="50" charset="-128"/>
                <a:ea typeface="ＭＳ Ｐゴシック" panose="020B0600070205080204" pitchFamily="50" charset="-128"/>
                <a:cs typeface="Times New Roman" panose="02020603050405020304" pitchFamily="18" charset="0"/>
              </a:rPr>
              <a:t>体質が獲得</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され、</a:t>
            </a:r>
            <a:r>
              <a:rPr lang="ja-JP" altLang="en-US"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susceptible person</a:t>
            </a:r>
            <a:r>
              <a:rPr lang="ja-JP" altLang="en-US"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となるステージ</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l"/>
            <a:r>
              <a:rPr lang="ja-JP" altLang="en-US" sz="36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③</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第３ステージ（トリガー要因、 </a:t>
            </a:r>
            <a:r>
              <a:rPr lang="en-US" altLang="ja-JP"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triggering stage)</a:t>
            </a:r>
          </a:p>
          <a:p>
            <a:pPr marL="571500" indent="-571500" algn="l">
              <a:buFont typeface="Arial" panose="020B0604020202020204" pitchFamily="34" charset="0"/>
              <a:buChar char="•"/>
            </a:pPr>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一般健常人では全く苦にならないような環境ストレスで全身的な体調不良がみられる</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sensitive or intolerant </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ｐｅｒｓｏｎ」</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となるステージ</a:t>
            </a:r>
          </a:p>
          <a:p>
            <a:pPr marL="571500" indent="-571500" algn="l">
              <a:buFont typeface="Arial" panose="020B0604020202020204" pitchFamily="34" charset="0"/>
              <a:buChar char="•"/>
            </a:pP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740102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DD012-78C6-EF51-38C5-0AB44AE4ECB6}"/>
              </a:ext>
            </a:extLst>
          </p:cNvPr>
          <p:cNvSpPr>
            <a:spLocks noGrp="1"/>
          </p:cNvSpPr>
          <p:nvPr>
            <p:ph type="ctrTitle"/>
          </p:nvPr>
        </p:nvSpPr>
        <p:spPr>
          <a:xfrm>
            <a:off x="286021" y="190681"/>
            <a:ext cx="11687852" cy="676049"/>
          </a:xfrm>
        </p:spPr>
        <p:txBody>
          <a:bodyPr>
            <a:noAutofit/>
          </a:bodyPr>
          <a:lstStyle/>
          <a:p>
            <a:r>
              <a:rPr lang="ja-JP" altLang="en-US" sz="40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rPr>
              <a:t>水俣訴訟判決</a:t>
            </a:r>
            <a:r>
              <a:rPr lang="ja-JP" altLang="ja-JP" sz="40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（道新コラム）　</a:t>
            </a:r>
            <a:r>
              <a:rPr lang="en-US" altLang="ja-JP" sz="40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2023</a:t>
            </a:r>
            <a:r>
              <a:rPr lang="ja-JP" altLang="ja-JP" sz="40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ja-JP" sz="40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9</a:t>
            </a:r>
            <a:r>
              <a:rPr lang="ja-JP" altLang="ja-JP" sz="40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ja-JP" sz="40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22</a:t>
            </a:r>
            <a:endParaRPr kumimoji="1" lang="ja-JP" altLang="en-US" sz="40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286021" y="923067"/>
            <a:ext cx="11687852" cy="5785422"/>
          </a:xfrm>
        </p:spPr>
        <p:txBody>
          <a:bodyPr>
            <a:noAutofit/>
          </a:bodyPr>
          <a:lstStyle/>
          <a:p>
            <a:pPr algn="l"/>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ja-JP" sz="3600" kern="100" dirty="0">
                <a:solidFill>
                  <a:srgbClr val="0000CC"/>
                </a:solidFill>
                <a:effectLst/>
                <a:latin typeface="ＭＳ Ｐゴシック" panose="020B0600070205080204" pitchFamily="50" charset="-128"/>
                <a:ea typeface="ＭＳ Ｐゴシック" panose="020B0600070205080204" pitchFamily="50" charset="-128"/>
                <a:cs typeface="Arial" panose="020B0604020202020204" pitchFamily="34" charset="0"/>
              </a:rPr>
              <a:t>チッソ水俣工場が有機</a:t>
            </a:r>
            <a:r>
              <a:rPr lang="ja-JP" altLang="ja-JP"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水銀を排出していた</a:t>
            </a:r>
          </a:p>
          <a:p>
            <a:pPr algn="l"/>
            <a:r>
              <a:rPr lang="ja-JP" altLang="en-US" sz="36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ja-JP" sz="36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そうと知らずに魚介</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類を口にしていた人々が中毒症を起こした</a:t>
            </a:r>
            <a:endParaRPr lang="en-US" altLang="ja-JP" sz="36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endParaRPr>
          </a:p>
          <a:p>
            <a:pPr algn="l"/>
            <a:r>
              <a:rPr lang="ja-JP" altLang="en-US" sz="36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ja-JP" sz="36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水俣病で手足が変形</a:t>
            </a:r>
            <a:r>
              <a:rPr lang="ja-JP" altLang="en-US" sz="36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し、</a:t>
            </a:r>
            <a:r>
              <a:rPr lang="ja-JP" altLang="ja-JP" sz="36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しびれや痛み、ふるえが続</a:t>
            </a:r>
            <a:r>
              <a:rPr lang="ja-JP" altLang="en-US" sz="36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いた</a:t>
            </a: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l"/>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Arial" panose="020B0604020202020204" pitchFamily="34" charset="0"/>
              </a:rPr>
              <a:t>１９５６年の公式</a:t>
            </a: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確認後も被害は広がった</a:t>
            </a:r>
          </a:p>
          <a:p>
            <a:pPr algn="l"/>
            <a:r>
              <a:rPr lang="ja-JP" altLang="en-US" sz="36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ja-JP" sz="36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熊本日日新聞で長</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く取材した高峰武さんは記した</a:t>
            </a:r>
          </a:p>
          <a:p>
            <a:pPr algn="l"/>
            <a:r>
              <a:rPr lang="ja-JP" altLang="en-US" sz="3600" kern="100" dirty="0">
                <a:solidFill>
                  <a:srgbClr val="7030A0"/>
                </a:solidFill>
                <a:effectLst/>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ja-JP" sz="3600" kern="100" dirty="0">
                <a:solidFill>
                  <a:srgbClr val="7030A0"/>
                </a:solidFill>
                <a:effectLst/>
                <a:latin typeface="ＭＳ Ｐゴシック" panose="020B0600070205080204" pitchFamily="50" charset="-128"/>
                <a:ea typeface="ＭＳ Ｐゴシック" panose="020B0600070205080204" pitchFamily="50" charset="-128"/>
                <a:cs typeface="Arial" panose="020B0604020202020204" pitchFamily="34" charset="0"/>
              </a:rPr>
              <a:t>「生きて</a:t>
            </a:r>
            <a:r>
              <a:rPr lang="ja-JP" altLang="ja-JP"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いくうえで一番大切な「食」が</a:t>
            </a:r>
            <a:r>
              <a:rPr lang="ja-JP" altLang="en-US"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国家の後押しを得た企業活動</a:t>
            </a:r>
            <a:r>
              <a:rPr lang="ja-JP" altLang="ja-JP" sz="3600" kern="100" dirty="0">
                <a:solidFill>
                  <a:srgbClr val="7030A0"/>
                </a:solidFill>
                <a:effectLst/>
                <a:latin typeface="ＭＳ Ｐゴシック" panose="020B0600070205080204" pitchFamily="50" charset="-128"/>
                <a:ea typeface="ＭＳ Ｐゴシック" panose="020B0600070205080204" pitchFamily="50" charset="-128"/>
                <a:cs typeface="Arial" panose="020B0604020202020204" pitchFamily="34" charset="0"/>
              </a:rPr>
              <a:t>によって汚染され</a:t>
            </a:r>
            <a:r>
              <a:rPr lang="ja-JP" altLang="en-US" sz="3600" kern="100" dirty="0">
                <a:solidFill>
                  <a:srgbClr val="7030A0"/>
                </a:solidFill>
                <a:effectLst/>
                <a:latin typeface="ＭＳ Ｐゴシック" panose="020B0600070205080204" pitchFamily="50" charset="-128"/>
                <a:ea typeface="ＭＳ Ｐゴシック" panose="020B0600070205080204" pitchFamily="50" charset="-128"/>
                <a:cs typeface="Arial" panose="020B0604020202020204" pitchFamily="34" charset="0"/>
              </a:rPr>
              <a:t>　</a:t>
            </a:r>
            <a:r>
              <a:rPr lang="en-US" altLang="ja-JP" sz="3600" kern="100" dirty="0">
                <a:solidFill>
                  <a:srgbClr val="7030A0"/>
                </a:solidFill>
                <a:effectLst/>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ja-JP" sz="3600" kern="100" dirty="0">
                <a:solidFill>
                  <a:srgbClr val="7030A0"/>
                </a:solidFill>
                <a:effectLst/>
                <a:latin typeface="ＭＳ Ｐゴシック" panose="020B0600070205080204" pitchFamily="50" charset="-128"/>
                <a:ea typeface="ＭＳ Ｐゴシック" panose="020B0600070205080204" pitchFamily="50" charset="-128"/>
                <a:cs typeface="Arial" panose="020B0604020202020204" pitchFamily="34" charset="0"/>
              </a:rPr>
              <a:t>略</a:t>
            </a:r>
            <a:r>
              <a:rPr lang="en-US" altLang="ja-JP" sz="3600" kern="100" dirty="0">
                <a:solidFill>
                  <a:srgbClr val="7030A0"/>
                </a:solidFill>
                <a:effectLst/>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3600" kern="100" dirty="0">
                <a:solidFill>
                  <a:srgbClr val="7030A0"/>
                </a:solidFill>
                <a:effectLst/>
                <a:latin typeface="ＭＳ Ｐゴシック" panose="020B0600070205080204" pitchFamily="50" charset="-128"/>
                <a:ea typeface="ＭＳ Ｐゴシック" panose="020B0600070205080204" pitchFamily="50" charset="-128"/>
                <a:cs typeface="Arial" panose="020B0604020202020204" pitchFamily="34" charset="0"/>
              </a:rPr>
              <a:t>　</a:t>
            </a:r>
            <a:r>
              <a:rPr lang="ja-JP" altLang="ja-JP"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命と健康が奪われた</a:t>
            </a:r>
            <a:r>
              <a:rPr lang="ja-JP" altLang="en-US"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1" lang="en-US" altLang="ja-JP" sz="3600" dirty="0">
              <a:solidFill>
                <a:srgbClr val="7030A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18189106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57051" y="365761"/>
            <a:ext cx="11599818" cy="766354"/>
          </a:xfrm>
        </p:spPr>
        <p:txBody>
          <a:bodyPr>
            <a:normAutofit fontScale="90000"/>
          </a:bodyPr>
          <a:lstStyle/>
          <a:p>
            <a:r>
              <a:rPr lang="en-US" altLang="ja-JP" sz="6000" dirty="0">
                <a:latin typeface="ＭＳ Ｐゴシック" panose="020B0600070205080204" pitchFamily="50" charset="-128"/>
                <a:ea typeface="ＭＳ Ｐゴシック" panose="020B0600070205080204" pitchFamily="50" charset="-128"/>
              </a:rPr>
              <a:t>COVID-19</a:t>
            </a:r>
            <a:r>
              <a:rPr lang="ja-JP" altLang="en-US" sz="6000" dirty="0">
                <a:latin typeface="ＭＳ Ｐゴシック" panose="020B0600070205080204" pitchFamily="50" charset="-128"/>
                <a:ea typeface="ＭＳ Ｐゴシック" panose="020B0600070205080204" pitchFamily="50" charset="-128"/>
              </a:rPr>
              <a:t>脳症に想定される病態機序</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357051" y="1236265"/>
            <a:ext cx="11599818" cy="5408375"/>
          </a:xfrm>
        </p:spPr>
        <p:txBody>
          <a:bodyPr>
            <a:noAutofit/>
          </a:bodyPr>
          <a:lstStyle/>
          <a:p>
            <a:pPr algn="l"/>
            <a:r>
              <a:rPr lang="ja-JP" altLang="en-US" sz="3200" dirty="0">
                <a:latin typeface="ＭＳ Ｐゴシック" panose="020B0600070205080204" pitchFamily="50" charset="-128"/>
                <a:ea typeface="ＭＳ Ｐゴシック" panose="020B0600070205080204" pitchFamily="50" charset="-128"/>
              </a:rPr>
              <a:t>（１）全身性感染症→免疫応答 →</a:t>
            </a:r>
            <a:r>
              <a:rPr lang="ja-JP" altLang="en-US" sz="3200" dirty="0">
                <a:solidFill>
                  <a:srgbClr val="FF0000"/>
                </a:solidFill>
                <a:latin typeface="ＭＳ Ｐゴシック" panose="020B0600070205080204" pitchFamily="50" charset="-128"/>
                <a:ea typeface="ＭＳ Ｐゴシック" panose="020B0600070205080204" pitchFamily="50" charset="-128"/>
              </a:rPr>
              <a:t>血管内皮移行・</a:t>
            </a:r>
            <a:r>
              <a:rPr lang="en-US" altLang="ja-JP" sz="3200" dirty="0">
                <a:solidFill>
                  <a:srgbClr val="FF0000"/>
                </a:solidFill>
                <a:latin typeface="ＭＳ Ｐゴシック" panose="020B0600070205080204" pitchFamily="50" charset="-128"/>
                <a:ea typeface="ＭＳ Ｐゴシック" panose="020B0600070205080204" pitchFamily="50" charset="-128"/>
              </a:rPr>
              <a:t>BBB</a:t>
            </a:r>
            <a:r>
              <a:rPr lang="ja-JP" altLang="en-US" sz="3200" dirty="0">
                <a:solidFill>
                  <a:srgbClr val="FF0000"/>
                </a:solidFill>
                <a:latin typeface="ＭＳ Ｐゴシック" panose="020B0600070205080204" pitchFamily="50" charset="-128"/>
                <a:ea typeface="ＭＳ Ｐゴシック" panose="020B0600070205080204" pitchFamily="50" charset="-128"/>
              </a:rPr>
              <a:t>の破綻・サイトカインストーム </a:t>
            </a:r>
            <a:r>
              <a:rPr lang="ja-JP" altLang="en-US" sz="3200" dirty="0">
                <a:latin typeface="ＭＳ Ｐゴシック" panose="020B0600070205080204" pitchFamily="50" charset="-128"/>
                <a:ea typeface="ＭＳ Ｐゴシック" panose="020B0600070205080204" pitchFamily="50" charset="-128"/>
              </a:rPr>
              <a:t>→</a:t>
            </a:r>
            <a:r>
              <a:rPr lang="ja-JP" altLang="en-US" sz="3200" dirty="0">
                <a:solidFill>
                  <a:srgbClr val="0000CC"/>
                </a:solidFill>
                <a:latin typeface="ＭＳ Ｐゴシック" panose="020B0600070205080204" pitchFamily="50" charset="-128"/>
                <a:ea typeface="ＭＳ Ｐゴシック" panose="020B0600070205080204" pitchFamily="50" charset="-128"/>
              </a:rPr>
              <a:t>高感受性領域（脈管器官・脳弓下器官・松果体・正中隆起・最後野） </a:t>
            </a:r>
            <a:r>
              <a:rPr lang="ja-JP" altLang="en-US" sz="3200" dirty="0">
                <a:latin typeface="ＭＳ Ｐゴシック" panose="020B0600070205080204" pitchFamily="50" charset="-128"/>
                <a:ea typeface="ＭＳ Ｐゴシック" panose="020B0600070205080204" pitchFamily="50" charset="-128"/>
              </a:rPr>
              <a:t>→間接障害（黒質・赤核・青斑核・腹側被害野） →調節性変化 →</a:t>
            </a:r>
            <a:r>
              <a:rPr lang="ja-JP" altLang="en-US" sz="3200" dirty="0">
                <a:solidFill>
                  <a:srgbClr val="0070C0"/>
                </a:solidFill>
                <a:latin typeface="ＭＳ Ｐゴシック" panose="020B0600070205080204" pitchFamily="50" charset="-128"/>
                <a:ea typeface="ＭＳ Ｐゴシック" panose="020B0600070205080204" pitchFamily="50" charset="-128"/>
              </a:rPr>
              <a:t>脳症（睡眠覚醒障害・興奮・無為・異常運動）</a:t>
            </a:r>
            <a:endParaRPr lang="en-US" altLang="ja-JP" sz="3200" dirty="0">
              <a:solidFill>
                <a:srgbClr val="0070C0"/>
              </a:solidFill>
              <a:latin typeface="ＭＳ Ｐゴシック" panose="020B0600070205080204" pitchFamily="50" charset="-128"/>
              <a:ea typeface="ＭＳ Ｐゴシック" panose="020B0600070205080204" pitchFamily="50" charset="-128"/>
            </a:endParaRPr>
          </a:p>
          <a:p>
            <a:pPr algn="l"/>
            <a:r>
              <a:rPr lang="ja-JP" altLang="en-US" sz="3200" dirty="0">
                <a:latin typeface="ＭＳ Ｐゴシック" panose="020B0600070205080204" pitchFamily="50" charset="-128"/>
                <a:ea typeface="ＭＳ Ｐゴシック" panose="020B0600070205080204" pitchFamily="50" charset="-128"/>
              </a:rPr>
              <a:t>（２）全身感染症 →</a:t>
            </a:r>
            <a:r>
              <a:rPr lang="en-US" altLang="ja-JP" sz="3200" dirty="0">
                <a:latin typeface="ＭＳ Ｐゴシック" panose="020B0600070205080204" pitchFamily="50" charset="-128"/>
                <a:ea typeface="ＭＳ Ｐゴシック" panose="020B0600070205080204" pitchFamily="50" charset="-128"/>
              </a:rPr>
              <a:t>ARDS</a:t>
            </a:r>
            <a:r>
              <a:rPr lang="ja-JP" altLang="en-US" sz="3200" dirty="0">
                <a:latin typeface="ＭＳ Ｐゴシック" panose="020B0600070205080204" pitchFamily="50" charset="-128"/>
                <a:ea typeface="ＭＳ Ｐゴシック" panose="020B0600070205080204" pitchFamily="50" charset="-128"/>
              </a:rPr>
              <a:t> → 臓器・細胞障害（びまん性胞障害・</a:t>
            </a:r>
            <a:r>
              <a:rPr lang="en-US" altLang="ja-JP" sz="3200" dirty="0">
                <a:latin typeface="ＭＳ Ｐゴシック" panose="020B0600070205080204" pitchFamily="50" charset="-128"/>
                <a:ea typeface="ＭＳ Ｐゴシック" panose="020B0600070205080204" pitchFamily="50" charset="-128"/>
              </a:rPr>
              <a:t>DIC</a:t>
            </a:r>
            <a:r>
              <a:rPr lang="ja-JP" altLang="en-US" sz="3200" dirty="0">
                <a:latin typeface="ＭＳ Ｐゴシック" panose="020B0600070205080204" pitchFamily="50" charset="-128"/>
                <a:ea typeface="ＭＳ Ｐゴシック" panose="020B0600070205080204" pitchFamily="50" charset="-128"/>
              </a:rPr>
              <a:t>・多臓器不全・直接細胞障害）</a:t>
            </a:r>
            <a:endParaRPr lang="en-US" altLang="ja-JP" sz="3200" dirty="0">
              <a:latin typeface="ＭＳ Ｐゴシック" panose="020B0600070205080204" pitchFamily="50" charset="-128"/>
              <a:ea typeface="ＭＳ Ｐゴシック" panose="020B0600070205080204" pitchFamily="50" charset="-128"/>
            </a:endParaRPr>
          </a:p>
          <a:p>
            <a:pPr algn="l"/>
            <a:r>
              <a:rPr lang="ja-JP" altLang="en-US" sz="3200" dirty="0">
                <a:latin typeface="ＭＳ Ｐゴシック" panose="020B0600070205080204" pitchFamily="50" charset="-128"/>
                <a:ea typeface="ＭＳ Ｐゴシック" panose="020B0600070205080204" pitchFamily="50" charset="-128"/>
              </a:rPr>
              <a:t>（３）中枢への直接浸潤→</a:t>
            </a:r>
            <a:r>
              <a:rPr lang="ja-JP" altLang="en-US" sz="3200" dirty="0">
                <a:solidFill>
                  <a:srgbClr val="FF0000"/>
                </a:solidFill>
                <a:latin typeface="ＭＳ Ｐゴシック" panose="020B0600070205080204" pitchFamily="50" charset="-128"/>
                <a:ea typeface="ＭＳ Ｐゴシック" panose="020B0600070205080204" pitchFamily="50" charset="-128"/>
              </a:rPr>
              <a:t>嗅神経侵入 </a:t>
            </a:r>
            <a:r>
              <a:rPr lang="ja-JP" altLang="en-US" sz="3200" dirty="0">
                <a:latin typeface="ＭＳ Ｐゴシック" panose="020B0600070205080204" pitchFamily="50" charset="-128"/>
                <a:ea typeface="ＭＳ Ｐゴシック" panose="020B0600070205080204" pitchFamily="50" charset="-128"/>
              </a:rPr>
              <a:t>→</a:t>
            </a:r>
            <a:r>
              <a:rPr lang="ja-JP" altLang="en-US" sz="3200" dirty="0">
                <a:solidFill>
                  <a:srgbClr val="0000CC"/>
                </a:solidFill>
                <a:latin typeface="ＭＳ Ｐゴシック" panose="020B0600070205080204" pitchFamily="50" charset="-128"/>
                <a:ea typeface="ＭＳ Ｐゴシック" panose="020B0600070205080204" pitchFamily="50" charset="-128"/>
              </a:rPr>
              <a:t>鉤状束 →前部帯状皮質 </a:t>
            </a:r>
            <a:r>
              <a:rPr lang="ja-JP" altLang="en-US" sz="3200" dirty="0">
                <a:latin typeface="ＭＳ Ｐゴシック" panose="020B0600070205080204" pitchFamily="50" charset="-128"/>
                <a:ea typeface="ＭＳ Ｐゴシック" panose="020B0600070205080204" pitchFamily="50" charset="-128"/>
              </a:rPr>
              <a:t>→</a:t>
            </a:r>
            <a:r>
              <a:rPr lang="en-US" altLang="ja-JP" sz="3200" dirty="0">
                <a:latin typeface="ＭＳ Ｐゴシック" panose="020B0600070205080204" pitchFamily="50" charset="-128"/>
                <a:ea typeface="ＭＳ Ｐゴシック" panose="020B0600070205080204" pitchFamily="50" charset="-128"/>
              </a:rPr>
              <a:t>ACE-2R</a:t>
            </a:r>
            <a:r>
              <a:rPr lang="ja-JP" altLang="en-US" sz="3200" dirty="0">
                <a:latin typeface="ＭＳ Ｐゴシック" panose="020B0600070205080204" pitchFamily="50" charset="-128"/>
                <a:ea typeface="ＭＳ Ｐゴシック" panose="020B0600070205080204" pitchFamily="50" charset="-128"/>
              </a:rPr>
              <a:t> →</a:t>
            </a:r>
            <a:r>
              <a:rPr lang="ja-JP" altLang="en-US" sz="3200" dirty="0">
                <a:solidFill>
                  <a:srgbClr val="0070C0"/>
                </a:solidFill>
                <a:latin typeface="ＭＳ Ｐゴシック" panose="020B0600070205080204" pitchFamily="50" charset="-128"/>
                <a:ea typeface="ＭＳ Ｐゴシック" panose="020B0600070205080204" pitchFamily="50" charset="-128"/>
              </a:rPr>
              <a:t>ミオクローヌス（オプソクローヌス）</a:t>
            </a:r>
            <a:endParaRPr lang="en-US" altLang="ja-JP" sz="3200" dirty="0">
              <a:solidFill>
                <a:srgbClr val="0070C0"/>
              </a:solidFill>
              <a:latin typeface="ＭＳ Ｐゴシック" panose="020B0600070205080204" pitchFamily="50" charset="-128"/>
              <a:ea typeface="ＭＳ Ｐゴシック" panose="020B0600070205080204" pitchFamily="50" charset="-128"/>
            </a:endParaRPr>
          </a:p>
          <a:p>
            <a:pPr algn="l"/>
            <a:r>
              <a:rPr lang="ja-JP" altLang="en-US" sz="3200" dirty="0">
                <a:latin typeface="ＭＳ Ｐゴシック" panose="020B0600070205080204" pitchFamily="50" charset="-128"/>
                <a:ea typeface="ＭＳ Ｐゴシック" panose="020B0600070205080204" pitchFamily="50" charset="-128"/>
              </a:rPr>
              <a:t>（４）中枢への直接侵入 →</a:t>
            </a:r>
            <a:r>
              <a:rPr lang="ja-JP" altLang="en-US" sz="3200" dirty="0">
                <a:solidFill>
                  <a:srgbClr val="FF0000"/>
                </a:solidFill>
                <a:latin typeface="ＭＳ Ｐゴシック" panose="020B0600070205080204" pitchFamily="50" charset="-128"/>
                <a:ea typeface="ＭＳ Ｐゴシック" panose="020B0600070205080204" pitchFamily="50" charset="-128"/>
              </a:rPr>
              <a:t>血管炎・</a:t>
            </a:r>
            <a:r>
              <a:rPr lang="en-US" altLang="ja-JP" sz="3200" dirty="0">
                <a:solidFill>
                  <a:srgbClr val="FF0000"/>
                </a:solidFill>
                <a:latin typeface="ＭＳ Ｐゴシック" panose="020B0600070205080204" pitchFamily="50" charset="-128"/>
                <a:ea typeface="ＭＳ Ｐゴシック" panose="020B0600070205080204" pitchFamily="50" charset="-128"/>
              </a:rPr>
              <a:t>BBB</a:t>
            </a:r>
            <a:r>
              <a:rPr lang="ja-JP" altLang="en-US" sz="3200" dirty="0">
                <a:solidFill>
                  <a:srgbClr val="FF0000"/>
                </a:solidFill>
                <a:latin typeface="ＭＳ Ｐゴシック" panose="020B0600070205080204" pitchFamily="50" charset="-128"/>
                <a:ea typeface="ＭＳ Ｐゴシック" panose="020B0600070205080204" pitchFamily="50" charset="-128"/>
              </a:rPr>
              <a:t>破綻 →血管内皮の直接感染 →白血球の血管外漏出 </a:t>
            </a:r>
            <a:r>
              <a:rPr lang="ja-JP" altLang="en-US" sz="3200" dirty="0">
                <a:latin typeface="ＭＳ Ｐゴシック" panose="020B0600070205080204" pitchFamily="50" charset="-128"/>
                <a:ea typeface="ＭＳ Ｐゴシック" panose="020B0600070205080204" pitchFamily="50" charset="-128"/>
              </a:rPr>
              <a:t>→</a:t>
            </a:r>
            <a:r>
              <a:rPr lang="ja-JP" altLang="en-US" sz="3200" dirty="0">
                <a:solidFill>
                  <a:srgbClr val="0000CC"/>
                </a:solidFill>
                <a:latin typeface="ＭＳ Ｐゴシック" panose="020B0600070205080204" pitchFamily="50" charset="-128"/>
                <a:ea typeface="ＭＳ Ｐゴシック" panose="020B0600070205080204" pitchFamily="50" charset="-128"/>
              </a:rPr>
              <a:t>前頭側頭回路・視床・尾状核・小脳</a:t>
            </a:r>
            <a:r>
              <a:rPr lang="ja-JP" altLang="en-US" sz="3200" dirty="0">
                <a:latin typeface="ＭＳ Ｐゴシック" panose="020B0600070205080204" pitchFamily="50" charset="-128"/>
                <a:ea typeface="ＭＳ Ｐゴシック" panose="020B0600070205080204" pitchFamily="50" charset="-128"/>
              </a:rPr>
              <a:t> →</a:t>
            </a:r>
            <a:r>
              <a:rPr lang="ja-JP" altLang="en-US" sz="3200" dirty="0">
                <a:solidFill>
                  <a:srgbClr val="0070C0"/>
                </a:solidFill>
                <a:latin typeface="ＭＳ Ｐゴシック" panose="020B0600070205080204" pitchFamily="50" charset="-128"/>
                <a:ea typeface="ＭＳ Ｐゴシック" panose="020B0600070205080204" pitchFamily="50" charset="-128"/>
              </a:rPr>
              <a:t>失調・不随意運動 （ヒョレア・ジストニア・パーキンソニズム）</a:t>
            </a:r>
            <a:endParaRPr lang="en-US" altLang="ja-JP" sz="3200" dirty="0">
              <a:solidFill>
                <a:srgbClr val="0070C0"/>
              </a:solidFill>
              <a:latin typeface="ＭＳ Ｐゴシック" panose="020B0600070205080204" pitchFamily="50" charset="-128"/>
              <a:ea typeface="ＭＳ Ｐゴシック" panose="020B0600070205080204" pitchFamily="50" charset="-128"/>
            </a:endParaRPr>
          </a:p>
          <a:p>
            <a:endParaRPr lang="en-US" altLang="ja-JP" sz="36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110</a:t>
            </a:fld>
            <a:endParaRPr kumimoji="1" lang="ja-JP" altLang="en-US"/>
          </a:p>
        </p:txBody>
      </p:sp>
    </p:spTree>
    <p:extLst>
      <p:ext uri="{BB962C8B-B14F-4D97-AF65-F5344CB8AC3E}">
        <p14:creationId xmlns:p14="http://schemas.microsoft.com/office/powerpoint/2010/main" val="42496153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62160D91-03F9-5904-4D6F-7F58E6F6CA96}"/>
              </a:ext>
            </a:extLst>
          </p:cNvPr>
          <p:cNvSpPr>
            <a:spLocks noGrp="1" noChangeArrowheads="1"/>
          </p:cNvSpPr>
          <p:nvPr>
            <p:ph type="ctrTitle"/>
          </p:nvPr>
        </p:nvSpPr>
        <p:spPr>
          <a:xfrm>
            <a:off x="1720851" y="1371600"/>
            <a:ext cx="8505825" cy="1828800"/>
          </a:xfrm>
        </p:spPr>
        <p:txBody>
          <a:bodyPr/>
          <a:lstStyle/>
          <a:p>
            <a:pPr eaLnBrk="1" hangingPunct="1"/>
            <a:endParaRPr lang="ja-JP" altLang="ja-JP"/>
          </a:p>
        </p:txBody>
      </p:sp>
      <p:sp>
        <p:nvSpPr>
          <p:cNvPr id="17410" name="Rectangle 3">
            <a:extLst>
              <a:ext uri="{FF2B5EF4-FFF2-40B4-BE49-F238E27FC236}">
                <a16:creationId xmlns:a16="http://schemas.microsoft.com/office/drawing/2014/main" id="{197C20DD-DFA7-1F31-0AE1-9675A3DBE4C2}"/>
              </a:ext>
            </a:extLst>
          </p:cNvPr>
          <p:cNvSpPr>
            <a:spLocks noGrp="1" noChangeArrowheads="1"/>
          </p:cNvSpPr>
          <p:nvPr>
            <p:ph type="subTitle" idx="1"/>
          </p:nvPr>
        </p:nvSpPr>
        <p:spPr>
          <a:xfrm>
            <a:off x="1720850" y="3228975"/>
            <a:ext cx="8509000" cy="1752600"/>
          </a:xfrm>
        </p:spPr>
        <p:txBody>
          <a:bodyPr/>
          <a:lstStyle/>
          <a:p>
            <a:pPr eaLnBrk="1" hangingPunct="1"/>
            <a:endParaRPr lang="ja-JP" altLang="ja-JP"/>
          </a:p>
        </p:txBody>
      </p:sp>
      <p:pic>
        <p:nvPicPr>
          <p:cNvPr id="17411" name="Picture 4" descr="画像 154">
            <a:extLst>
              <a:ext uri="{FF2B5EF4-FFF2-40B4-BE49-F238E27FC236}">
                <a16:creationId xmlns:a16="http://schemas.microsoft.com/office/drawing/2014/main" id="{84DB524D-FCBA-E07F-FFA6-5C16C7BEB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198292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kumimoji="1" lang="ja-JP" altLang="en-US" sz="4800" dirty="0">
                <a:latin typeface="ＭＳ Ｐゴシック" panose="020B0600070205080204" pitchFamily="50" charset="-128"/>
                <a:ea typeface="ＭＳ Ｐゴシック" panose="020B0600070205080204" pitchFamily="50" charset="-128"/>
              </a:rPr>
              <a:t>化学物質過敏症について</a:t>
            </a:r>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954157"/>
            <a:ext cx="11834191" cy="5771321"/>
          </a:xfrm>
        </p:spPr>
        <p:txBody>
          <a:bodyPr>
            <a:noAutofit/>
          </a:bodyPr>
          <a:lstStyle/>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化学物質が発症要因となる化学物質過敏症は生活環境中の様々な</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人工的な化学物質</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と関連して生じる健康障害である</a:t>
            </a: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化学物質過敏症との関連が想定される環境要因は</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建材中の塗料、農薬・除草剤、殺虫・防虫剤、芳香剤、柔軟剤などに含まれる人工的有機化合物</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である</a:t>
            </a: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視床下部性ストレス不耐・疲労症候群では</a:t>
            </a:r>
            <a:r>
              <a:rPr lang="ja-JP" altLang="en-US" sz="36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しばしば</a:t>
            </a:r>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健康な人では全く問題とならない低レベルの化学物質ストレスに過敏症</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（例、ホルムアルデヒド、トルエン、食品添加物への過敏症状）を示すことから、化学物質過敏症は</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視床下部性ストレス不耐・疲労症候群の一つ</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と考えられる</a:t>
            </a: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400161177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kumimoji="1" lang="ja-JP" altLang="en-US" sz="4800" dirty="0">
                <a:latin typeface="ＭＳ Ｐゴシック" panose="020B0600070205080204" pitchFamily="50" charset="-128"/>
                <a:ea typeface="ＭＳ Ｐゴシック" panose="020B0600070205080204" pitchFamily="50" charset="-128"/>
              </a:rPr>
              <a:t>化学物質過敏症について</a:t>
            </a:r>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954157"/>
            <a:ext cx="11834191" cy="5771321"/>
          </a:xfrm>
        </p:spPr>
        <p:txBody>
          <a:bodyPr>
            <a:noAutofit/>
          </a:bodyPr>
          <a:lstStyle/>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世界保健機関</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(World Health Organization</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ＷＨＯ）は化学物質過敏症の存在を認め、 </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WHO</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の国際疾病分類では　化学物質過敏症を</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4A8Z (ICD11</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コード）」</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に含めている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化学物質過敏症は</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アレルギー疾患と密接な関係</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があるが、その病態に関しては不明な点が多い</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化学物質過敏症は、</a:t>
            </a:r>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非特異的な全身症状を呈することが多い</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ため、その症状と環境要因との間にある客観的な因果関係は分かりにくい</a:t>
            </a: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6765044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kumimoji="1" lang="ja-JP" altLang="en-US" sz="4800" dirty="0">
                <a:latin typeface="ＭＳ Ｐゴシック" panose="020B0600070205080204" pitchFamily="50" charset="-128"/>
                <a:ea typeface="ＭＳ Ｐゴシック" panose="020B0600070205080204" pitchFamily="50" charset="-128"/>
              </a:rPr>
              <a:t>化学物質過敏症について</a:t>
            </a:r>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954157"/>
            <a:ext cx="11834191" cy="5771321"/>
          </a:xfrm>
        </p:spPr>
        <p:txBody>
          <a:bodyPr>
            <a:noAutofit/>
          </a:bodyPr>
          <a:lstStyle/>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化学物質過敏症の概念を最初に提唱したのは</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Randolph</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である</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(1947</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年</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en-US" altLang="ja-JP" sz="36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Randolph</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は化学物質過敏症を「</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20</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世紀に合成された人工的な化学物質に対する生体の不適応」と定義し、 </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Chemical sensitivity </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CS</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と呼んだ</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1987</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年、 </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Cullen</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は化学物質過敏症を「過去に一度、</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大量の化学物質に曝露された後</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、または</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過去に長期にわたって化学物質の慢性的曝露を受けた後</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きわめて微量な化学物質に再接触した際にみられる不快な臨床症状</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」と定義し、</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Multiple chemical sensitivity (MCS)</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と呼んだ </a:t>
            </a:r>
          </a:p>
          <a:p>
            <a:pPr marL="571500" indent="-571500" algn="l">
              <a:buFont typeface="Arial" panose="020B0604020202020204" pitchFamily="34" charset="0"/>
              <a:buChar char="•"/>
            </a:pP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21844959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kumimoji="1" lang="ja-JP" altLang="en-US" sz="4800" dirty="0">
                <a:latin typeface="ＭＳ Ｐゴシック" panose="020B0600070205080204" pitchFamily="50" charset="-128"/>
                <a:ea typeface="ＭＳ Ｐゴシック" panose="020B0600070205080204" pitchFamily="50" charset="-128"/>
              </a:rPr>
              <a:t>化学物質過敏症について</a:t>
            </a:r>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954157"/>
            <a:ext cx="11834191" cy="5771321"/>
          </a:xfrm>
        </p:spPr>
        <p:txBody>
          <a:bodyPr>
            <a:noAutofit/>
          </a:bodyPr>
          <a:lstStyle/>
          <a:p>
            <a:pPr marL="571500" indent="-571500" algn="l">
              <a:buFont typeface="Arial" panose="020B0604020202020204" pitchFamily="34" charset="0"/>
              <a:buChar char="•"/>
            </a:pP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1996</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年、ベルリンで開催された国際化学物質安全計画会議では、化学物質過敏症は、</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「一般人では問題とならないような多様な環境的因子が誘因となり、多彩な再発性症状が起こる後天的疾患」</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と定義され、本態性環境不耐症</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Idiopathic Environmental Intolerance</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en-US"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IEI</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と命名された</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NIH</a:t>
            </a:r>
            <a:r>
              <a:rPr lang="ja-JP" altLang="en-US"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アトランタ会議の</a:t>
            </a:r>
            <a:r>
              <a:rPr lang="en-US" altLang="ja-JP"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1999</a:t>
            </a:r>
            <a:r>
              <a:rPr lang="ja-JP" altLang="en-US"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年合意」</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が現在、広く普及している化学物質過敏症（ＭＣＳ）の定義である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日本では、</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石川哲と宮田幹夫が日本独自のＭＣＳ診断基準を策定、 </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2016</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年に</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Chemical Sensitivity and Sick Building Syndrome</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を発行した</a:t>
            </a:r>
          </a:p>
          <a:p>
            <a:pPr marL="571500" indent="-571500" algn="l">
              <a:buFont typeface="Arial" panose="020B0604020202020204" pitchFamily="34" charset="0"/>
              <a:buChar char="•"/>
            </a:pP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96995048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kumimoji="1" lang="ja-JP" altLang="en-US" sz="4800" dirty="0">
                <a:latin typeface="ＭＳ Ｐゴシック" panose="020B0600070205080204" pitchFamily="50" charset="-128"/>
                <a:ea typeface="ＭＳ Ｐゴシック" panose="020B0600070205080204" pitchFamily="50" charset="-128"/>
              </a:rPr>
              <a:t>化学物質過敏症について</a:t>
            </a:r>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954157"/>
            <a:ext cx="11834191" cy="5771321"/>
          </a:xfrm>
        </p:spPr>
        <p:txBody>
          <a:bodyPr>
            <a:noAutofit/>
          </a:bodyPr>
          <a:lstStyle/>
          <a:p>
            <a:pPr marL="571500" indent="-571500" algn="l">
              <a:buFont typeface="Arial" panose="020B0604020202020204" pitchFamily="34" charset="0"/>
              <a:buChar char="•"/>
            </a:pP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1999</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年、米国立衛生研究所（ＮＩＨ）で開催されたアトランタ会議では、化学物質過敏症（ＭＣＳ）の定義がなされた</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①</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化学物質に繰り返し曝露されると症状が再現される</a:t>
            </a:r>
            <a:endPar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②</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慢性的な症状を示す</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③</a:t>
            </a:r>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過去に経験した曝露や一般人では問題とならないような低い曝露量で症状が発現する</a:t>
            </a:r>
            <a:endParaRPr lang="en-US"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④</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原因物質の除去により症状が改善または治癒する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⑤</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互いに関連がない多種類の化学物質に対して反応が生じる</a:t>
            </a:r>
            <a:endParaRPr lang="en-US" altLang="ja-JP"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⑥</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症状が多種類の器官にわたる　の６条件を満たす病態</a:t>
            </a: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4954610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800" dirty="0">
                <a:solidFill>
                  <a:srgbClr val="000000"/>
                </a:solidFill>
                <a:effectLst/>
                <a:ea typeface="ＭＳ Ｐゴシック" panose="020B0600070205080204" pitchFamily="50" charset="-128"/>
                <a:cs typeface="Times New Roman" panose="02020603050405020304" pitchFamily="18" charset="0"/>
              </a:rPr>
              <a:t>化学物質過敏反応の臨床</a:t>
            </a:r>
            <a:endParaRPr kumimoji="1" lang="ja-JP" altLang="en-US" sz="4800" dirty="0"/>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954157"/>
            <a:ext cx="11834191" cy="5771321"/>
          </a:xfrm>
        </p:spPr>
        <p:txBody>
          <a:bodyPr>
            <a:noAutofit/>
          </a:bodyPr>
          <a:lstStyle/>
          <a:p>
            <a:pPr marL="571500" indent="-571500" algn="l">
              <a:buFont typeface="Arial" panose="020B0604020202020204" pitchFamily="34" charset="0"/>
              <a:buChar char="•"/>
            </a:pP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タバコ、排気ガス、消毒剤・殺虫剤、ペンキ・シンナー、柔軟剤、殺虫剤、ガソリン臭、香水・芳香剤、消毒剤</a:t>
            </a:r>
            <a:r>
              <a:rPr lang="ja-JP"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がそれぞれ</a:t>
            </a:r>
            <a:r>
              <a:rPr lang="en-US"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35</a:t>
            </a:r>
            <a:r>
              <a:rPr lang="ja-JP"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50</a:t>
            </a:r>
            <a:r>
              <a:rPr lang="ja-JP"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％であり、</a:t>
            </a: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コールタールやアスファルトの臭い、新車や室内装飾品</a:t>
            </a:r>
            <a:r>
              <a:rPr lang="ja-JP"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の臭いに過敏を示すケースもある</a:t>
            </a:r>
            <a:endParaRPr lang="en-US"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脳脊髄液減少症の発症トリガー因子（交通事故、その他の事故）のイベントから追うと、重症な化学物質過敏反応の頻度が</a:t>
            </a:r>
            <a:r>
              <a:rPr lang="ja-JP" altLang="en-US" sz="3600" kern="100" dirty="0">
                <a:solidFill>
                  <a:srgbClr val="000000"/>
                </a:solidFill>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経時的に</a:t>
            </a:r>
            <a:r>
              <a:rPr lang="ja-JP" altLang="ja-JP" sz="3600" kern="100" dirty="0">
                <a:solidFill>
                  <a:srgbClr val="000000"/>
                </a:solidFill>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増加する</a:t>
            </a:r>
            <a:r>
              <a:rPr lang="ja-JP"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ことが確認できる</a:t>
            </a:r>
            <a:endParaRPr lang="en-US"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電磁過敏反応も同様にトリガー後の時間の経過と共に増加する傾向が見られる</a:t>
            </a:r>
            <a:endParaRPr lang="en-US"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600" kern="100" dirty="0">
                <a:solidFill>
                  <a:srgbClr val="000000"/>
                </a:solidFill>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一度発症してしまうと</a:t>
            </a:r>
            <a:r>
              <a:rPr lang="ja-JP"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、時間の経過と共に累積的に増える可能性も考えられる</a:t>
            </a: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55417704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8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シックハウス症候群</a:t>
            </a:r>
            <a:r>
              <a:rPr lang="en-US" altLang="ja-JP" sz="48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(SHS)</a:t>
            </a:r>
            <a:r>
              <a:rPr lang="ja-JP" altLang="ja-JP" sz="48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について</a:t>
            </a: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954157"/>
            <a:ext cx="11834191" cy="5771321"/>
          </a:xfrm>
        </p:spPr>
        <p:txBody>
          <a:bodyPr>
            <a:noAutofit/>
          </a:bodyPr>
          <a:lstStyle/>
          <a:p>
            <a:pPr marL="571500" indent="-571500" algn="l">
              <a:buFont typeface="Arial" panose="020B0604020202020204" pitchFamily="34" charset="0"/>
              <a:buChar char="•"/>
            </a:pP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1980</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年代の初頭から欧米各地の省エネビルから、めまい、吐気、頭痛、前庭感覚性運動失調、眼・鼻・喉の痛み、粘膜・皮膚の乾燥感、喘鳴などの呼吸器症状などの体調不良を起こす居住者が続出した</a:t>
            </a:r>
            <a:endParaRPr lang="en-US" altLang="ja-JP" sz="36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日本ではビル</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(building)</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よりは住宅（</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ho</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ｕ</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s</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ｅ）の問題として</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1980</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年代から</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「シックハウス症候群</a:t>
            </a:r>
            <a:r>
              <a:rPr lang="en-US"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(Sick house syndrome</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SHS</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と呼ばれた</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建物内環境における化学物質の関与が想定される皮膚・粘膜症状や、頭痛・倦怠感等の多彩な非特異的症候群」</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と定義された</a:t>
            </a:r>
          </a:p>
          <a:p>
            <a:pPr marL="571500" indent="-571500" algn="l">
              <a:buFont typeface="Arial" panose="020B0604020202020204" pitchFamily="34" charset="0"/>
              <a:buChar char="•"/>
            </a:pP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1477853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8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シックハウス症候群</a:t>
            </a:r>
            <a:r>
              <a:rPr lang="en-US" altLang="ja-JP" sz="48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(SHS)</a:t>
            </a:r>
            <a:r>
              <a:rPr lang="ja-JP" altLang="ja-JP" sz="48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について</a:t>
            </a: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954157"/>
            <a:ext cx="11834191" cy="5771321"/>
          </a:xfrm>
        </p:spPr>
        <p:txBody>
          <a:bodyPr>
            <a:noAutofit/>
          </a:bodyPr>
          <a:lstStyle/>
          <a:p>
            <a:pPr marL="571500" indent="-571500" algn="l">
              <a:buFont typeface="Arial" panose="020B0604020202020204" pitchFamily="34" charset="0"/>
              <a:buChar char="•"/>
            </a:pPr>
            <a:r>
              <a:rPr lang="ja-JP" altLang="en-US" sz="36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シックハウス症候群」の診断基準</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l"/>
            <a:r>
              <a:rPr lang="ja-JP" altLang="en-US" sz="36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①　</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発症の要因は転居、建物の新築・増改築・改修、新しい備品、日用品の使用などである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l"/>
            <a:r>
              <a:rPr lang="ja-JP" altLang="en-US" sz="36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②　</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特定の部屋、建物内で症状が出現する</a:t>
            </a:r>
            <a:endPar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l"/>
            <a:r>
              <a:rPr lang="ja-JP" altLang="en-US" sz="36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③　</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問題となった場所から離れると、症状が改善する</a:t>
            </a:r>
            <a:endParaRPr lang="en-US" altLang="ja-JP"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l"/>
            <a:r>
              <a:rPr lang="ja-JP" altLang="en-US" sz="36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④　</a:t>
            </a:r>
            <a:r>
              <a:rPr lang="ja-JP" altLang="en-US"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室内空気汚染物質が認められる</a:t>
            </a:r>
            <a:endParaRPr lang="en-US" altLang="ja-JP"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l"/>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の４条件と定義された</a:t>
            </a: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640493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DD012-78C6-EF51-38C5-0AB44AE4ECB6}"/>
              </a:ext>
            </a:extLst>
          </p:cNvPr>
          <p:cNvSpPr>
            <a:spLocks noGrp="1"/>
          </p:cNvSpPr>
          <p:nvPr>
            <p:ph type="ctrTitle"/>
          </p:nvPr>
        </p:nvSpPr>
        <p:spPr>
          <a:xfrm>
            <a:off x="286021" y="190681"/>
            <a:ext cx="11687852" cy="676049"/>
          </a:xfrm>
        </p:spPr>
        <p:txBody>
          <a:bodyPr>
            <a:noAutofit/>
          </a:bodyPr>
          <a:lstStyle/>
          <a:p>
            <a:r>
              <a:rPr lang="ja-JP" altLang="en-US" sz="40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rPr>
              <a:t>水俣訴訟判決</a:t>
            </a:r>
            <a:r>
              <a:rPr lang="ja-JP" altLang="ja-JP" sz="40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（道新コラム）　</a:t>
            </a:r>
            <a:r>
              <a:rPr lang="en-US" altLang="ja-JP" sz="40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2023</a:t>
            </a:r>
            <a:r>
              <a:rPr lang="ja-JP" altLang="ja-JP" sz="40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ja-JP" sz="40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9</a:t>
            </a:r>
            <a:r>
              <a:rPr lang="ja-JP" altLang="ja-JP" sz="40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ja-JP" sz="40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22</a:t>
            </a:r>
            <a:endParaRPr kumimoji="1" lang="ja-JP" altLang="en-US" sz="40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286021" y="923067"/>
            <a:ext cx="11687852" cy="5785422"/>
          </a:xfrm>
        </p:spPr>
        <p:txBody>
          <a:bodyPr>
            <a:noAutofit/>
          </a:bodyPr>
          <a:lstStyle/>
          <a:p>
            <a:pPr algn="l"/>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ja-JP" sz="3600" kern="100" dirty="0">
                <a:solidFill>
                  <a:srgbClr val="00B050"/>
                </a:solidFill>
                <a:effectLst/>
                <a:latin typeface="ＭＳ Ｐゴシック" panose="020B0600070205080204" pitchFamily="50" charset="-128"/>
                <a:ea typeface="ＭＳ Ｐゴシック" panose="020B0600070205080204" pitchFamily="50" charset="-128"/>
                <a:cs typeface="Arial" panose="020B0604020202020204" pitchFamily="34" charset="0"/>
              </a:rPr>
              <a:t>国の救済の網から</a:t>
            </a:r>
            <a:r>
              <a:rPr lang="ja-JP"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こぼれ落ちた人々に手が差し伸べられた</a:t>
            </a:r>
            <a:br>
              <a:rPr lang="en-US" altLang="ja-JP" sz="36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br>
            <a:r>
              <a:rPr lang="ja-JP" altLang="en-US" sz="36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ja-JP" sz="36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不知火海沿岸で暮らした原告らが国などを相手取った訴訟。</a:t>
            </a: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l"/>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Arial" panose="020B0604020202020204" pitchFamily="34" charset="0"/>
              </a:rPr>
              <a:t>今回、大阪地裁は居住した地域</a:t>
            </a: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や年代を問わず、</a:t>
            </a: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Arial" panose="020B0604020202020204" pitchFamily="34" charset="0"/>
              </a:rPr>
              <a:t>原告全員を水俣病と認め</a:t>
            </a: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て賠償を命じた</a:t>
            </a:r>
          </a:p>
          <a:p>
            <a:pPr algn="l"/>
            <a:r>
              <a:rPr lang="ja-JP" altLang="en-US" sz="36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ja-JP" sz="36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魚介類を多く食べ、特有</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の症状があることを重視した画期的な判決</a:t>
            </a:r>
          </a:p>
          <a:p>
            <a:pPr algn="l"/>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ja-JP" sz="3600" kern="100" dirty="0">
                <a:solidFill>
                  <a:srgbClr val="0000CC"/>
                </a:solidFill>
                <a:effectLst/>
                <a:latin typeface="ＭＳ Ｐゴシック" panose="020B0600070205080204" pitchFamily="50" charset="-128"/>
                <a:ea typeface="ＭＳ Ｐゴシック" panose="020B0600070205080204" pitchFamily="50" charset="-128"/>
                <a:cs typeface="Arial" panose="020B0604020202020204" pitchFamily="34" charset="0"/>
              </a:rPr>
              <a:t>認定や救済の基準を厳しくした国の姿</a:t>
            </a:r>
            <a:r>
              <a:rPr lang="ja-JP" altLang="ja-JP"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勢を問うた</a:t>
            </a:r>
          </a:p>
          <a:p>
            <a:pPr algn="l"/>
            <a:r>
              <a:rPr lang="ja-JP" altLang="en-US" sz="36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ja-JP" sz="36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同種訴訟は熊本や新潟、</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東京でも続く</a:t>
            </a:r>
          </a:p>
          <a:p>
            <a:pPr algn="l"/>
            <a:r>
              <a:rPr lang="ja-JP" altLang="en-US" sz="36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ja-JP" sz="36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病に苦しむ人々に「ひかり</a:t>
            </a:r>
            <a:r>
              <a:rPr lang="ja-JP" altLang="ja-JP" sz="3600" dirty="0">
                <a:effectLst/>
                <a:latin typeface="ＭＳ Ｐゴシック" panose="020B0600070205080204" pitchFamily="50" charset="-128"/>
                <a:ea typeface="ＭＳ Ｐゴシック" panose="020B0600070205080204" pitchFamily="50" charset="-128"/>
              </a:rPr>
              <a:t>凪」が届くよう心から願う</a:t>
            </a:r>
            <a:endParaRPr kumimoji="1" lang="en-US"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74497106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8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シックハウス症候群</a:t>
            </a:r>
            <a:r>
              <a:rPr lang="en-US" altLang="ja-JP" sz="48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(SHS)</a:t>
            </a:r>
            <a:r>
              <a:rPr lang="ja-JP" altLang="ja-JP" sz="48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について</a:t>
            </a: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954157"/>
            <a:ext cx="11834191" cy="5771321"/>
          </a:xfrm>
        </p:spPr>
        <p:txBody>
          <a:bodyPr>
            <a:noAutofit/>
          </a:bodyPr>
          <a:lstStyle/>
          <a:p>
            <a:pPr marL="571500" indent="-571500" algn="l">
              <a:buFont typeface="Arial" panose="020B0604020202020204" pitchFamily="34" charset="0"/>
              <a:buChar char="•"/>
            </a:pP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2001</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年には、日本建築学会編から</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「シックハウス事典」</a:t>
            </a:r>
            <a:endPar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2012</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年には、</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「学校における化学物質による健康障害に関する資料（文部科学省）」</a:t>
            </a:r>
            <a:endParaRPr lang="en-US" altLang="ja-JP" sz="3600" kern="100" dirty="0">
              <a:solidFill>
                <a:srgbClr val="0000CC"/>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2013</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年には、日本臨床環境医学会から</a:t>
            </a:r>
            <a:r>
              <a:rPr lang="ja-JP" altLang="en-US"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「シックハウス症候群マニュアル（日常診療ガイドブック）」</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がそれぞれ発行された</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2003</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年にはシックハウス対策として、</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「建築基準法」</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が改訂された</a:t>
            </a:r>
          </a:p>
          <a:p>
            <a:pPr marL="571500" indent="-571500" algn="l">
              <a:buFont typeface="Arial" panose="020B0604020202020204" pitchFamily="34" charset="0"/>
              <a:buChar char="•"/>
            </a:pP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54511588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57051" y="279085"/>
            <a:ext cx="11599818" cy="1081681"/>
          </a:xfrm>
        </p:spPr>
        <p:txBody>
          <a:bodyPr>
            <a:noAutofit/>
          </a:bodyPr>
          <a:lstStyle/>
          <a:p>
            <a:r>
              <a:rPr lang="ja-JP" altLang="ja-JP" sz="32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環境暴露に対する神経学的感受性</a:t>
            </a:r>
            <a:r>
              <a:rPr lang="ja-JP" altLang="ja-JP"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ja-JP" sz="3200" kern="0" dirty="0">
                <a:solidFill>
                  <a:srgbClr val="3B3D3F"/>
                </a:solidFill>
                <a:effectLst/>
                <a:latin typeface="Georgia" panose="02040502050405020303" pitchFamily="18" charset="0"/>
                <a:ea typeface="ＭＳ Ｐゴシック" panose="020B0600070205080204" pitchFamily="50" charset="-128"/>
                <a:cs typeface="ＭＳ Ｐゴシック" panose="020B0600070205080204" pitchFamily="50" charset="-128"/>
              </a:rPr>
              <a:t>要旨</a:t>
            </a:r>
            <a:br>
              <a:rPr lang="en-US" altLang="ja-JP"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br>
            <a:r>
              <a:rPr lang="ja-JP" altLang="ja-JP"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神経変性と化学物質過敏症における病態生理学的メカニズム</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234017" y="1490775"/>
            <a:ext cx="11722852" cy="5153865"/>
          </a:xfrm>
        </p:spPr>
        <p:txBody>
          <a:bodyPr>
            <a:noAutofit/>
          </a:bodyPr>
          <a:lstStyle/>
          <a:p>
            <a:pPr marL="571500" indent="-571500" algn="l">
              <a:buFont typeface="Arial" panose="020B0604020202020204" pitchFamily="34" charset="0"/>
              <a:buChar char="•"/>
            </a:pP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Open Access Published by De Gruyter </a:t>
            </a:r>
          </a:p>
          <a:p>
            <a:pPr marL="571500" indent="-571500" algn="l">
              <a:buFont typeface="Arial" panose="020B0604020202020204" pitchFamily="34" charset="0"/>
              <a:buChar char="•"/>
            </a:pPr>
            <a:r>
              <a:rPr lang="en-US" altLang="ja-JP"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September 16, 2021</a:t>
            </a:r>
          </a:p>
          <a:p>
            <a:pPr marL="571500" indent="-571500" algn="l">
              <a:buFont typeface="Arial" panose="020B0604020202020204" pitchFamily="34" charset="0"/>
              <a:buChar char="•"/>
            </a:pP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From the journal  </a:t>
            </a:r>
            <a:r>
              <a:rPr lang="en-US"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Reviews on Environmental Health</a:t>
            </a:r>
          </a:p>
          <a:p>
            <a:pPr marL="571500" indent="-571500" algn="l">
              <a:buFont typeface="Arial" panose="020B0604020202020204" pitchFamily="34" charset="0"/>
              <a:buChar char="•"/>
            </a:pPr>
            <a:r>
              <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Neurological susceptibility to environmental exposures: pathophysiological mechanisms in neurodegeneration and multiple chemical sensitivity</a:t>
            </a:r>
          </a:p>
          <a:p>
            <a:pPr marL="571500" indent="-571500" algn="l">
              <a:buFont typeface="Arial" panose="020B0604020202020204" pitchFamily="34" charset="0"/>
              <a:buChar char="•"/>
            </a:pP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John </a:t>
            </a:r>
            <a:r>
              <a:rPr lang="en-US" altLang="ja-JP" sz="3600" kern="100" dirty="0" err="1">
                <a:effectLst/>
                <a:latin typeface="ＭＳ Ｐゴシック" panose="020B0600070205080204" pitchFamily="50" charset="-128"/>
                <a:ea typeface="ＭＳ Ｐゴシック" panose="020B0600070205080204" pitchFamily="50" charset="-128"/>
                <a:cs typeface="Times New Roman" panose="02020603050405020304" pitchFamily="18" charset="0"/>
              </a:rPr>
              <a:t>Molot</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 Margaret Sears , Lynn Margaret Marshall and Riina I. Bray</a:t>
            </a:r>
          </a:p>
          <a:p>
            <a:pPr marL="571500" indent="-571500" algn="l">
              <a:buFont typeface="Arial" panose="020B0604020202020204" pitchFamily="34" charset="0"/>
              <a:buChar char="•"/>
            </a:pP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https://doi.org/10.1515/reveh-2021-0043</a:t>
            </a: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121</a:t>
            </a:fld>
            <a:endParaRPr kumimoji="1" lang="ja-JP" altLang="en-US"/>
          </a:p>
        </p:txBody>
      </p:sp>
    </p:spTree>
    <p:extLst>
      <p:ext uri="{BB962C8B-B14F-4D97-AF65-F5344CB8AC3E}">
        <p14:creationId xmlns:p14="http://schemas.microsoft.com/office/powerpoint/2010/main" val="158921625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57051" y="27732"/>
            <a:ext cx="11599818" cy="1081681"/>
          </a:xfrm>
        </p:spPr>
        <p:txBody>
          <a:bodyPr>
            <a:noAutofit/>
          </a:bodyPr>
          <a:lstStyle/>
          <a:p>
            <a:r>
              <a:rPr lang="ja-JP" altLang="ja-JP"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環境暴露に対する神経学的感受性：</a:t>
            </a:r>
            <a:r>
              <a:rPr lang="ja-JP" altLang="en-US"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ja-JP" sz="3200" kern="0" dirty="0">
                <a:solidFill>
                  <a:srgbClr val="3B3D3F"/>
                </a:solidFill>
                <a:effectLst/>
                <a:latin typeface="Georgia" panose="02040502050405020303" pitchFamily="18" charset="0"/>
                <a:ea typeface="ＭＳ Ｐゴシック" panose="020B0600070205080204" pitchFamily="50" charset="-128"/>
                <a:cs typeface="ＭＳ Ｐゴシック" panose="020B0600070205080204" pitchFamily="50" charset="-128"/>
              </a:rPr>
              <a:t>要旨</a:t>
            </a:r>
            <a:br>
              <a:rPr lang="en-US" altLang="ja-JP"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br>
            <a:r>
              <a:rPr lang="ja-JP" altLang="ja-JP"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神経変性と化学物質過敏症における病態生理学的メカニズム</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234017" y="1139749"/>
            <a:ext cx="11722852" cy="5504891"/>
          </a:xfrm>
        </p:spPr>
        <p:txBody>
          <a:bodyPr>
            <a:noAutofit/>
          </a:bodyPr>
          <a:lstStyle/>
          <a:p>
            <a:pPr marL="571500" indent="-571500" algn="l">
              <a:buFont typeface="Arial" panose="020B0604020202020204" pitchFamily="34" charset="0"/>
              <a:buChar char="•"/>
            </a:pPr>
            <a:r>
              <a:rPr lang="ja-JP"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本総説では、有害な空気中曝露に対する宿主の防御機構が、</a:t>
            </a:r>
            <a:r>
              <a:rPr lang="ja-JP" altLang="ja-JP" sz="3600" kern="0" dirty="0">
                <a:solidFill>
                  <a:srgbClr val="00B05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神経変性や化学物質過敏症</a:t>
            </a:r>
            <a:r>
              <a:rPr lang="ja-JP"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の病態生理学的特徴とどのように関連し、相互作用し、重複している可能性があるかに焦点を当てる</a:t>
            </a:r>
            <a:endParaRPr lang="en-US"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571500" indent="-571500" algn="l">
              <a:buFont typeface="Arial" panose="020B0604020202020204" pitchFamily="34" charset="0"/>
              <a:buChar char="•"/>
            </a:pPr>
            <a:r>
              <a:rPr lang="ja-JP" altLang="ja-JP" sz="3600" kern="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長期にわたる</a:t>
            </a:r>
            <a:r>
              <a:rPr lang="ja-JP" altLang="en-US" sz="3600" kern="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有害な</a:t>
            </a:r>
            <a:r>
              <a:rPr lang="ja-JP" altLang="ja-JP" sz="3600" kern="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空気中への暴露</a:t>
            </a:r>
            <a:r>
              <a:rPr lang="ja-JP"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は、酸化ストレス、全身性炎症、一過性受容体サブファミリ</a:t>
            </a:r>
            <a:r>
              <a:rPr lang="ja-JP" altLang="en-US"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r>
              <a:rPr lang="ja-JP"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バニロイド</a:t>
            </a:r>
            <a:r>
              <a:rPr lang="en-US"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1</a:t>
            </a:r>
            <a:r>
              <a:rPr lang="ja-JP"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r>
              <a:rPr lang="en-US"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TRPV1</a:t>
            </a:r>
            <a:r>
              <a:rPr lang="ja-JP"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）およびサブファミリ</a:t>
            </a:r>
            <a:r>
              <a:rPr lang="ja-JP" altLang="en-US"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r>
              <a:rPr lang="ja-JP"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アンキリン</a:t>
            </a:r>
            <a:r>
              <a:rPr lang="en-US"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1</a:t>
            </a:r>
            <a:r>
              <a:rPr lang="ja-JP"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r>
              <a:rPr lang="en-US"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TRPA1</a:t>
            </a:r>
            <a:r>
              <a:rPr lang="ja-JP"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）のアップレギュレーションと感作を引き起こし、</a:t>
            </a:r>
            <a:r>
              <a:rPr lang="ja-JP" altLang="ja-JP" sz="3600" kern="0" dirty="0">
                <a:solidFill>
                  <a:srgbClr val="00B05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嗅覚および三叉神経機能</a:t>
            </a:r>
            <a:r>
              <a:rPr lang="ja-JP"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に影響を及ぼし、最終的には</a:t>
            </a:r>
            <a:r>
              <a:rPr lang="ja-JP" altLang="ja-JP" sz="3600" kern="0" dirty="0">
                <a:solidFill>
                  <a:srgbClr val="0000CC"/>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脳質量を喪失</a:t>
            </a:r>
            <a:r>
              <a:rPr lang="ja-JP"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させる。</a:t>
            </a: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122</a:t>
            </a:fld>
            <a:endParaRPr kumimoji="1" lang="ja-JP" altLang="en-US"/>
          </a:p>
        </p:txBody>
      </p:sp>
    </p:spTree>
    <p:extLst>
      <p:ext uri="{BB962C8B-B14F-4D97-AF65-F5344CB8AC3E}">
        <p14:creationId xmlns:p14="http://schemas.microsoft.com/office/powerpoint/2010/main" val="40841549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57051" y="27733"/>
            <a:ext cx="11599818" cy="872882"/>
          </a:xfrm>
        </p:spPr>
        <p:txBody>
          <a:bodyPr>
            <a:noAutofit/>
          </a:bodyPr>
          <a:lstStyle/>
          <a:p>
            <a:r>
              <a:rPr lang="ja-JP" altLang="ja-JP"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環境暴露に対する神経学的感受性：</a:t>
            </a:r>
            <a:r>
              <a:rPr lang="ja-JP" altLang="en-US"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ja-JP" sz="3200" kern="0" dirty="0">
                <a:solidFill>
                  <a:srgbClr val="3B3D3F"/>
                </a:solidFill>
                <a:effectLst/>
                <a:latin typeface="Georgia" panose="02040502050405020303" pitchFamily="18" charset="0"/>
                <a:ea typeface="ＭＳ Ｐゴシック" panose="020B0600070205080204" pitchFamily="50" charset="-128"/>
                <a:cs typeface="ＭＳ Ｐゴシック" panose="020B0600070205080204" pitchFamily="50" charset="-128"/>
              </a:rPr>
              <a:t>要旨</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234017" y="900615"/>
            <a:ext cx="11722852" cy="5744025"/>
          </a:xfrm>
        </p:spPr>
        <p:txBody>
          <a:bodyPr>
            <a:noAutofit/>
          </a:bodyPr>
          <a:lstStyle/>
          <a:p>
            <a:pPr marL="285750" indent="-285750" algn="l">
              <a:buFont typeface="Arial" panose="020B0604020202020204" pitchFamily="34" charset="0"/>
              <a:buChar char="•"/>
            </a:pPr>
            <a:r>
              <a:rPr lang="ja-JP" altLang="ja-JP" sz="3600" kern="0" dirty="0">
                <a:effectLst/>
                <a:highlight>
                  <a:srgbClr val="00FFFF"/>
                </a:highlight>
                <a:latin typeface="Georgia" panose="02040502050405020303" pitchFamily="18" charset="0"/>
                <a:ea typeface="ＭＳ Ｐゴシック" panose="020B0600070205080204" pitchFamily="50" charset="-128"/>
                <a:cs typeface="ＭＳ Ｐゴシック" panose="020B0600070205080204" pitchFamily="50" charset="-128"/>
              </a:rPr>
              <a:t>空気中の汚染物質</a:t>
            </a:r>
            <a:r>
              <a:rPr lang="ja-JP" altLang="ja-JP" sz="3600" kern="0" dirty="0">
                <a:effectLst/>
                <a:latin typeface="Georgia" panose="02040502050405020303" pitchFamily="18" charset="0"/>
                <a:ea typeface="ＭＳ Ｐゴシック" panose="020B0600070205080204" pitchFamily="50" charset="-128"/>
                <a:cs typeface="ＭＳ Ｐゴシック" panose="020B0600070205080204" pitchFamily="50" charset="-128"/>
              </a:rPr>
              <a:t>に関連した</a:t>
            </a:r>
            <a:r>
              <a:rPr lang="ja-JP" altLang="ja-JP" sz="3600" kern="0" dirty="0">
                <a:solidFill>
                  <a:srgbClr val="FF0000"/>
                </a:solidFill>
                <a:effectLst/>
                <a:latin typeface="Georgia" panose="02040502050405020303" pitchFamily="18" charset="0"/>
                <a:ea typeface="ＭＳ Ｐゴシック" panose="020B0600070205080204" pitchFamily="50" charset="-128"/>
                <a:cs typeface="ＭＳ Ｐゴシック" panose="020B0600070205080204" pitchFamily="50" charset="-128"/>
              </a:rPr>
              <a:t>認知機能の低下、慢性疼痛、中枢性感作を含む神経機能障害</a:t>
            </a:r>
            <a:r>
              <a:rPr lang="ja-JP" altLang="ja-JP" sz="3600" kern="0" dirty="0">
                <a:effectLst/>
                <a:latin typeface="Georgia" panose="02040502050405020303" pitchFamily="18" charset="0"/>
                <a:ea typeface="ＭＳ Ｐゴシック" panose="020B0600070205080204" pitchFamily="50" charset="-128"/>
                <a:cs typeface="ＭＳ Ｐゴシック" panose="020B0600070205080204" pitchFamily="50" charset="-128"/>
              </a:rPr>
              <a:t>の可能性は、</a:t>
            </a:r>
            <a:r>
              <a:rPr lang="ja-JP" altLang="ja-JP" sz="3600" kern="0" dirty="0">
                <a:solidFill>
                  <a:srgbClr val="00B050"/>
                </a:solidFill>
                <a:effectLst/>
                <a:latin typeface="Georgia" panose="02040502050405020303" pitchFamily="18" charset="0"/>
                <a:ea typeface="ＭＳ Ｐゴシック" panose="020B0600070205080204" pitchFamily="50" charset="-128"/>
                <a:cs typeface="ＭＳ Ｐゴシック" panose="020B0600070205080204" pitchFamily="50" charset="-128"/>
              </a:rPr>
              <a:t>解毒の効果が低くなる遺伝子多型</a:t>
            </a:r>
            <a:r>
              <a:rPr lang="ja-JP" altLang="ja-JP" sz="3600" kern="0" dirty="0">
                <a:effectLst/>
                <a:latin typeface="Georgia" panose="02040502050405020303" pitchFamily="18" charset="0"/>
                <a:ea typeface="ＭＳ Ｐゴシック" panose="020B0600070205080204" pitchFamily="50" charset="-128"/>
                <a:cs typeface="ＭＳ Ｐゴシック" panose="020B0600070205080204" pitchFamily="50" charset="-128"/>
              </a:rPr>
              <a:t>によって拡大する可能性がある</a:t>
            </a:r>
            <a:endParaRPr lang="en-US" altLang="ja-JP" sz="3600" kern="0" dirty="0">
              <a:effectLst/>
              <a:latin typeface="Georgia" panose="02040502050405020303" pitchFamily="18" charset="0"/>
              <a:ea typeface="ＭＳ Ｐゴシック" panose="020B0600070205080204" pitchFamily="50" charset="-128"/>
              <a:cs typeface="ＭＳ Ｐゴシック" panose="020B0600070205080204" pitchFamily="50" charset="-128"/>
            </a:endParaRPr>
          </a:p>
          <a:p>
            <a:pPr marL="285750" indent="-285750" algn="l">
              <a:buFont typeface="Arial" panose="020B0604020202020204" pitchFamily="34" charset="0"/>
              <a:buChar char="•"/>
            </a:pPr>
            <a:r>
              <a:rPr lang="ja-JP" altLang="ja-JP" sz="3600" kern="0" dirty="0">
                <a:effectLst/>
                <a:latin typeface="Georgia" panose="02040502050405020303" pitchFamily="18" charset="0"/>
                <a:ea typeface="ＭＳ Ｐゴシック" panose="020B0600070205080204" pitchFamily="50" charset="-128"/>
                <a:cs typeface="ＭＳ Ｐゴシック" panose="020B0600070205080204" pitchFamily="50" charset="-128"/>
              </a:rPr>
              <a:t>神経変性障害の発症は微妙で、早期に脳量が減少し、嗅覚が失われる</a:t>
            </a:r>
            <a:endParaRPr lang="en-US" altLang="ja-JP" sz="3600" kern="0" dirty="0">
              <a:effectLst/>
              <a:latin typeface="Georgia" panose="02040502050405020303" pitchFamily="18" charset="0"/>
              <a:ea typeface="ＭＳ Ｐゴシック" panose="020B0600070205080204" pitchFamily="50" charset="-128"/>
              <a:cs typeface="ＭＳ Ｐゴシック" panose="020B0600070205080204" pitchFamily="50" charset="-128"/>
            </a:endParaRPr>
          </a:p>
          <a:p>
            <a:pPr marL="285750" indent="-285750" algn="l">
              <a:buFont typeface="Arial" panose="020B0604020202020204" pitchFamily="34" charset="0"/>
              <a:buChar char="•"/>
            </a:pPr>
            <a:r>
              <a:rPr lang="en-US" altLang="ja-JP" sz="3600" kern="0" dirty="0">
                <a:effectLst/>
                <a:latin typeface="Georgia" panose="02040502050405020303" pitchFamily="18" charset="0"/>
                <a:ea typeface="ＭＳ Ｐゴシック" panose="020B0600070205080204" pitchFamily="50" charset="-128"/>
                <a:cs typeface="ＭＳ Ｐゴシック" panose="020B0600070205080204" pitchFamily="50" charset="-128"/>
              </a:rPr>
              <a:t>MCS</a:t>
            </a:r>
            <a:r>
              <a:rPr lang="ja-JP" altLang="ja-JP" sz="3600" kern="0" dirty="0">
                <a:effectLst/>
                <a:latin typeface="Georgia" panose="02040502050405020303" pitchFamily="18" charset="0"/>
                <a:ea typeface="ＭＳ Ｐゴシック" panose="020B0600070205080204" pitchFamily="50" charset="-128"/>
                <a:cs typeface="ＭＳ Ｐゴシック" panose="020B0600070205080204" pitchFamily="50" charset="-128"/>
              </a:rPr>
              <a:t>の発症は、長期にわたる低線量の空気中暴露の後に</a:t>
            </a:r>
            <a:r>
              <a:rPr lang="ja-JP" altLang="ja-JP" sz="3600" kern="0" dirty="0">
                <a:solidFill>
                  <a:srgbClr val="0000CC"/>
                </a:solidFill>
                <a:effectLst/>
                <a:latin typeface="Georgia" panose="02040502050405020303" pitchFamily="18" charset="0"/>
                <a:ea typeface="ＭＳ Ｐゴシック" panose="020B0600070205080204" pitchFamily="50" charset="-128"/>
                <a:cs typeface="ＭＳ Ｐゴシック" panose="020B0600070205080204" pitchFamily="50" charset="-128"/>
              </a:rPr>
              <a:t>徐々に起こる場合</a:t>
            </a:r>
            <a:r>
              <a:rPr lang="ja-JP" altLang="ja-JP" sz="3600" kern="0" dirty="0">
                <a:effectLst/>
                <a:latin typeface="Georgia" panose="02040502050405020303" pitchFamily="18" charset="0"/>
                <a:ea typeface="ＭＳ Ｐゴシック" panose="020B0600070205080204" pitchFamily="50" charset="-128"/>
                <a:cs typeface="ＭＳ Ｐゴシック" panose="020B0600070205080204" pitchFamily="50" charset="-128"/>
              </a:rPr>
              <a:t>もあれば、明らかな暴露の後に</a:t>
            </a:r>
            <a:r>
              <a:rPr lang="ja-JP" altLang="ja-JP" sz="3600" kern="0" dirty="0">
                <a:solidFill>
                  <a:srgbClr val="0000CC"/>
                </a:solidFill>
                <a:effectLst/>
                <a:latin typeface="Georgia" panose="02040502050405020303" pitchFamily="18" charset="0"/>
                <a:ea typeface="ＭＳ Ｐゴシック" panose="020B0600070205080204" pitchFamily="50" charset="-128"/>
                <a:cs typeface="ＭＳ Ｐゴシック" panose="020B0600070205080204" pitchFamily="50" charset="-128"/>
              </a:rPr>
              <a:t>急性に起こる場合</a:t>
            </a:r>
            <a:r>
              <a:rPr lang="ja-JP" altLang="ja-JP" sz="3600" kern="0" dirty="0">
                <a:effectLst/>
                <a:latin typeface="Georgia" panose="02040502050405020303" pitchFamily="18" charset="0"/>
                <a:ea typeface="ＭＳ Ｐゴシック" panose="020B0600070205080204" pitchFamily="50" charset="-128"/>
                <a:cs typeface="ＭＳ Ｐゴシック" panose="020B0600070205080204" pitchFamily="50" charset="-128"/>
              </a:rPr>
              <a:t>もある</a:t>
            </a:r>
            <a:endParaRPr lang="en-US" altLang="ja-JP" sz="3600" kern="0" dirty="0">
              <a:effectLst/>
              <a:latin typeface="Georgia" panose="02040502050405020303" pitchFamily="18" charset="0"/>
              <a:ea typeface="ＭＳ Ｐゴシック" panose="020B0600070205080204" pitchFamily="50" charset="-128"/>
              <a:cs typeface="ＭＳ Ｐゴシック" panose="020B0600070205080204" pitchFamily="50" charset="-128"/>
            </a:endParaRPr>
          </a:p>
          <a:p>
            <a:pPr marL="285750" indent="-285750" algn="l">
              <a:buFont typeface="Arial" panose="020B0604020202020204" pitchFamily="34" charset="0"/>
              <a:buChar char="•"/>
            </a:pPr>
            <a:r>
              <a:rPr lang="ja-JP" altLang="ja-JP" sz="3600" kern="0" dirty="0">
                <a:effectLst/>
                <a:highlight>
                  <a:srgbClr val="FFFF00"/>
                </a:highlight>
                <a:latin typeface="Georgia" panose="02040502050405020303" pitchFamily="18" charset="0"/>
                <a:ea typeface="ＭＳ Ｐゴシック" panose="020B0600070205080204" pitchFamily="50" charset="-128"/>
                <a:cs typeface="ＭＳ Ｐゴシック" panose="020B0600070205080204" pitchFamily="50" charset="-128"/>
              </a:rPr>
              <a:t>化学物質感受性</a:t>
            </a:r>
            <a:r>
              <a:rPr lang="en-US" altLang="ja-JP" sz="3600" kern="0" dirty="0">
                <a:effectLst/>
                <a:highlight>
                  <a:srgbClr val="FFFF00"/>
                </a:highlight>
                <a:latin typeface="Georgia" panose="02040502050405020303" pitchFamily="18" charset="0"/>
                <a:ea typeface="ＭＳ Ｐゴシック" panose="020B0600070205080204" pitchFamily="50" charset="-128"/>
                <a:cs typeface="ＭＳ Ｐゴシック" panose="020B0600070205080204" pitchFamily="50" charset="-128"/>
              </a:rPr>
              <a:t>TRPV1</a:t>
            </a:r>
            <a:r>
              <a:rPr lang="ja-JP" altLang="ja-JP" sz="3600" kern="0" dirty="0">
                <a:effectLst/>
                <a:highlight>
                  <a:srgbClr val="FFFF00"/>
                </a:highlight>
                <a:latin typeface="Georgia" panose="02040502050405020303" pitchFamily="18" charset="0"/>
                <a:ea typeface="ＭＳ Ｐゴシック" panose="020B0600070205080204" pitchFamily="50" charset="-128"/>
                <a:cs typeface="ＭＳ Ｐゴシック" panose="020B0600070205080204" pitchFamily="50" charset="-128"/>
              </a:rPr>
              <a:t>および</a:t>
            </a:r>
            <a:r>
              <a:rPr lang="en-US" altLang="ja-JP" sz="3600" kern="0" dirty="0">
                <a:effectLst/>
                <a:highlight>
                  <a:srgbClr val="FFFF00"/>
                </a:highlight>
                <a:latin typeface="Georgia" panose="02040502050405020303" pitchFamily="18" charset="0"/>
                <a:ea typeface="ＭＳ Ｐゴシック" panose="020B0600070205080204" pitchFamily="50" charset="-128"/>
                <a:cs typeface="ＭＳ Ｐゴシック" panose="020B0600070205080204" pitchFamily="50" charset="-128"/>
              </a:rPr>
              <a:t>TRPA1</a:t>
            </a:r>
            <a:r>
              <a:rPr lang="ja-JP" altLang="ja-JP" sz="3600" kern="0" dirty="0">
                <a:effectLst/>
                <a:highlight>
                  <a:srgbClr val="FFFF00"/>
                </a:highlight>
                <a:latin typeface="Georgia" panose="02040502050405020303" pitchFamily="18" charset="0"/>
                <a:ea typeface="ＭＳ Ｐゴシック" panose="020B0600070205080204" pitchFamily="50" charset="-128"/>
                <a:cs typeface="ＭＳ Ｐゴシック" panose="020B0600070205080204" pitchFamily="50" charset="-128"/>
              </a:rPr>
              <a:t>ポリモーダル受容体のアップレギュレーション</a:t>
            </a:r>
            <a:r>
              <a:rPr lang="ja-JP" altLang="ja-JP" sz="3600" kern="0" dirty="0">
                <a:effectLst/>
                <a:latin typeface="Georgia" panose="02040502050405020303" pitchFamily="18" charset="0"/>
                <a:ea typeface="ＭＳ Ｐゴシック" panose="020B0600070205080204" pitchFamily="50" charset="-128"/>
                <a:cs typeface="ＭＳ Ｐゴシック" panose="020B0600070205080204" pitchFamily="50" charset="-128"/>
              </a:rPr>
              <a:t>は、神経変性患者</a:t>
            </a:r>
            <a:r>
              <a:rPr lang="ja-JP" altLang="en-US" sz="3600" kern="0" dirty="0">
                <a:effectLst/>
                <a:latin typeface="Georgia" panose="02040502050405020303" pitchFamily="18" charset="0"/>
                <a:ea typeface="ＭＳ Ｐゴシック" panose="020B0600070205080204" pitchFamily="50" charset="-128"/>
                <a:cs typeface="ＭＳ Ｐゴシック" panose="020B0600070205080204" pitchFamily="50" charset="-128"/>
              </a:rPr>
              <a:t>・</a:t>
            </a:r>
            <a:r>
              <a:rPr lang="ja-JP" altLang="ja-JP" sz="3600" kern="0" dirty="0">
                <a:effectLst/>
                <a:latin typeface="Georgia" panose="02040502050405020303" pitchFamily="18" charset="0"/>
                <a:ea typeface="ＭＳ Ｐゴシック" panose="020B0600070205080204" pitchFamily="50" charset="-128"/>
                <a:cs typeface="ＭＳ Ｐゴシック" panose="020B0600070205080204" pitchFamily="50" charset="-128"/>
              </a:rPr>
              <a:t>喘息</a:t>
            </a:r>
            <a:r>
              <a:rPr lang="ja-JP" altLang="en-US" sz="3600" kern="0" dirty="0">
                <a:latin typeface="Georgia" panose="02040502050405020303" pitchFamily="18" charset="0"/>
                <a:ea typeface="ＭＳ Ｐゴシック" panose="020B0600070205080204" pitchFamily="50" charset="-128"/>
                <a:cs typeface="ＭＳ Ｐゴシック" panose="020B0600070205080204" pitchFamily="50" charset="-128"/>
              </a:rPr>
              <a:t>・</a:t>
            </a:r>
            <a:r>
              <a:rPr lang="ja-JP" altLang="ja-JP" sz="3600" kern="0" dirty="0">
                <a:effectLst/>
                <a:latin typeface="Georgia" panose="02040502050405020303" pitchFamily="18" charset="0"/>
                <a:ea typeface="ＭＳ Ｐゴシック" panose="020B0600070205080204" pitchFamily="50" charset="-128"/>
                <a:cs typeface="ＭＳ Ｐゴシック" panose="020B0600070205080204" pitchFamily="50" charset="-128"/>
              </a:rPr>
              <a:t>片頭痛</a:t>
            </a:r>
            <a:r>
              <a:rPr lang="ja-JP" altLang="en-US" sz="3600" kern="0" dirty="0">
                <a:effectLst/>
                <a:latin typeface="Georgia" panose="02040502050405020303" pitchFamily="18" charset="0"/>
                <a:ea typeface="ＭＳ Ｐゴシック" panose="020B0600070205080204" pitchFamily="50" charset="-128"/>
                <a:cs typeface="ＭＳ Ｐゴシック" panose="020B0600070205080204" pitchFamily="50" charset="-128"/>
              </a:rPr>
              <a:t>・</a:t>
            </a:r>
            <a:r>
              <a:rPr lang="en-US" altLang="ja-JP" sz="3600" kern="0" dirty="0">
                <a:effectLst/>
                <a:latin typeface="Georgia" panose="02040502050405020303" pitchFamily="18" charset="0"/>
                <a:ea typeface="ＭＳ Ｐゴシック" panose="020B0600070205080204" pitchFamily="50" charset="-128"/>
                <a:cs typeface="ＭＳ Ｐゴシック" panose="020B0600070205080204" pitchFamily="50" charset="-128"/>
              </a:rPr>
              <a:t>MCS</a:t>
            </a:r>
            <a:r>
              <a:rPr lang="ja-JP" altLang="ja-JP" sz="3600" kern="0" dirty="0">
                <a:effectLst/>
                <a:latin typeface="Georgia" panose="02040502050405020303" pitchFamily="18" charset="0"/>
                <a:ea typeface="ＭＳ Ｐゴシック" panose="020B0600070205080204" pitchFamily="50" charset="-128"/>
                <a:cs typeface="ＭＳ Ｐゴシック" panose="020B0600070205080204" pitchFamily="50" charset="-128"/>
              </a:rPr>
              <a:t>の化学物質過敏症患者で観察されている</a:t>
            </a:r>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123</a:t>
            </a:fld>
            <a:endParaRPr kumimoji="1" lang="ja-JP" altLang="en-US" dirty="0"/>
          </a:p>
        </p:txBody>
      </p:sp>
    </p:spTree>
    <p:extLst>
      <p:ext uri="{BB962C8B-B14F-4D97-AF65-F5344CB8AC3E}">
        <p14:creationId xmlns:p14="http://schemas.microsoft.com/office/powerpoint/2010/main" val="24141114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57051" y="27732"/>
            <a:ext cx="11599818" cy="1081681"/>
          </a:xfrm>
        </p:spPr>
        <p:txBody>
          <a:bodyPr>
            <a:noAutofit/>
          </a:bodyPr>
          <a:lstStyle/>
          <a:p>
            <a:r>
              <a:rPr lang="ja-JP" altLang="ja-JP"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環境暴露に対する神経学的感受性：</a:t>
            </a:r>
            <a:r>
              <a:rPr lang="ja-JP" altLang="en-US"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ja-JP" sz="3200" kern="0" dirty="0">
                <a:solidFill>
                  <a:srgbClr val="3B3D3F"/>
                </a:solidFill>
                <a:effectLst/>
                <a:latin typeface="Georgia" panose="02040502050405020303" pitchFamily="18" charset="0"/>
                <a:ea typeface="ＭＳ Ｐゴシック" panose="020B0600070205080204" pitchFamily="50" charset="-128"/>
                <a:cs typeface="ＭＳ Ｐゴシック" panose="020B0600070205080204" pitchFamily="50" charset="-128"/>
              </a:rPr>
              <a:t>要旨</a:t>
            </a:r>
            <a:br>
              <a:rPr lang="en-US" altLang="ja-JP"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br>
            <a:r>
              <a:rPr lang="ja-JP" altLang="ja-JP"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神経変性と化学物質過敏症における病態生理学的メカニズム</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234017" y="1213073"/>
            <a:ext cx="11722852" cy="5431567"/>
          </a:xfrm>
        </p:spPr>
        <p:txBody>
          <a:bodyPr>
            <a:noAutofit/>
          </a:bodyPr>
          <a:lstStyle/>
          <a:p>
            <a:pPr marL="571500" indent="-571500" algn="l">
              <a:buFont typeface="Arial" panose="020B0604020202020204" pitchFamily="34" charset="0"/>
              <a:buChar char="•"/>
            </a:pPr>
            <a:r>
              <a:rPr lang="ja-JP" altLang="ja-JP" sz="3600" kern="0" dirty="0">
                <a:effectLst/>
                <a:highlight>
                  <a:srgbClr val="FFFF00"/>
                </a:highlight>
                <a:latin typeface="ＭＳ Ｐゴシック" panose="020B0600070205080204" pitchFamily="50" charset="-128"/>
                <a:ea typeface="ＭＳ Ｐゴシック" panose="020B0600070205080204" pitchFamily="50" charset="-128"/>
                <a:cs typeface="ＭＳ Ｐゴシック" panose="020B0600070205080204" pitchFamily="50" charset="-128"/>
              </a:rPr>
              <a:t>化学物質過敏症患者</a:t>
            </a:r>
            <a:r>
              <a:rPr lang="ja-JP"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では、これらの</a:t>
            </a:r>
            <a:r>
              <a:rPr lang="ja-JP" altLang="ja-JP" sz="3600" kern="0" dirty="0">
                <a:solidFill>
                  <a:srgbClr val="00B05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受容体も感作されており</a:t>
            </a:r>
            <a:r>
              <a:rPr lang="ja-JP"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、これは</a:t>
            </a:r>
            <a:r>
              <a:rPr lang="ja-JP" altLang="ja-JP" sz="3600" kern="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侵害刺激に対する閾値の低下</a:t>
            </a:r>
            <a:r>
              <a:rPr lang="ja-JP"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と</a:t>
            </a:r>
            <a:r>
              <a:rPr lang="ja-JP" altLang="ja-JP" sz="3600" kern="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反応の大きさの増加</a:t>
            </a:r>
            <a:r>
              <a:rPr lang="ja-JP"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として定義される</a:t>
            </a:r>
            <a:endParaRPr lang="en-US"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571500" indent="-571500" algn="l">
              <a:buFont typeface="Arial" panose="020B0604020202020204" pitchFamily="34" charset="0"/>
              <a:buChar char="•"/>
            </a:pPr>
            <a:r>
              <a:rPr lang="ja-JP"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神経変性症では嗅覚系に、</a:t>
            </a:r>
            <a:r>
              <a:rPr lang="en-US" altLang="ja-JP" sz="3600" kern="0" dirty="0">
                <a:effectLst/>
                <a:highlight>
                  <a:srgbClr val="FFFF00"/>
                </a:highlight>
                <a:latin typeface="ＭＳ Ｐゴシック" panose="020B0600070205080204" pitchFamily="50" charset="-128"/>
                <a:ea typeface="ＭＳ Ｐゴシック" panose="020B0600070205080204" pitchFamily="50" charset="-128"/>
                <a:cs typeface="ＭＳ Ｐゴシック" panose="020B0600070205080204" pitchFamily="50" charset="-128"/>
              </a:rPr>
              <a:t>MCS</a:t>
            </a:r>
            <a:r>
              <a:rPr lang="ja-JP" altLang="ja-JP" sz="3600" kern="0" dirty="0">
                <a:effectLst/>
                <a:highlight>
                  <a:srgbClr val="FFFF00"/>
                </a:highlight>
                <a:latin typeface="ＭＳ Ｐゴシック" panose="020B0600070205080204" pitchFamily="50" charset="-128"/>
                <a:ea typeface="ＭＳ Ｐゴシック" panose="020B0600070205080204" pitchFamily="50" charset="-128"/>
                <a:cs typeface="ＭＳ Ｐゴシック" panose="020B0600070205080204" pitchFamily="50" charset="-128"/>
              </a:rPr>
              <a:t>では三叉神経に障害があり</a:t>
            </a:r>
            <a:r>
              <a:rPr lang="ja-JP"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、嗅覚処理に異なる影響があると考えられる</a:t>
            </a:r>
            <a:endParaRPr lang="en-US"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571500" indent="-571500" algn="l">
              <a:buFont typeface="Arial" panose="020B0604020202020204" pitchFamily="34" charset="0"/>
              <a:buChar char="•"/>
            </a:pPr>
            <a:r>
              <a:rPr lang="ja-JP"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神経変性でみられるビタミン</a:t>
            </a:r>
            <a:r>
              <a:rPr lang="en-US"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D</a:t>
            </a:r>
            <a:r>
              <a:rPr lang="ja-JP"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低値とプロテインキナーゼ活性との関連は、</a:t>
            </a:r>
            <a:r>
              <a:rPr lang="en-US"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MCS</a:t>
            </a:r>
            <a:r>
              <a:rPr lang="ja-JP"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では研究されていない</a:t>
            </a:r>
            <a:endParaRPr lang="en-US"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571500" indent="-571500" algn="l">
              <a:buFont typeface="Arial" panose="020B0604020202020204" pitchFamily="34" charset="0"/>
              <a:buChar char="•"/>
            </a:pPr>
            <a:r>
              <a:rPr lang="ja-JP"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表</a:t>
            </a:r>
            <a:r>
              <a:rPr lang="ja-JP" altLang="en-US" sz="3600" kern="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２</a:t>
            </a:r>
            <a:r>
              <a:rPr lang="ja-JP"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は、大気汚染曝露に関連する</a:t>
            </a:r>
            <a:r>
              <a:rPr lang="ja-JP" altLang="en-US" sz="3600" kern="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１６</a:t>
            </a:r>
            <a:r>
              <a:rPr lang="ja-JP"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の特徴的な遺伝的、病態生理学的、臨床的特徴を比較している</a:t>
            </a:r>
            <a:endParaRPr lang="en-US"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571500" indent="-571500" algn="l">
              <a:buFont typeface="Arial" panose="020B0604020202020204" pitchFamily="34" charset="0"/>
              <a:buChar char="•"/>
            </a:pPr>
            <a:r>
              <a:rPr lang="ja-JP" altLang="ja-JP" sz="36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有意な重複があり、併存症の可能性を示唆している</a:t>
            </a: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124</a:t>
            </a:fld>
            <a:endParaRPr kumimoji="1" lang="ja-JP" altLang="en-US" dirty="0"/>
          </a:p>
        </p:txBody>
      </p:sp>
    </p:spTree>
    <p:extLst>
      <p:ext uri="{BB962C8B-B14F-4D97-AF65-F5344CB8AC3E}">
        <p14:creationId xmlns:p14="http://schemas.microsoft.com/office/powerpoint/2010/main" val="8776115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57051" y="27732"/>
            <a:ext cx="11599818" cy="1081681"/>
          </a:xfrm>
        </p:spPr>
        <p:txBody>
          <a:bodyPr>
            <a:noAutofit/>
          </a:bodyPr>
          <a:lstStyle/>
          <a:p>
            <a:r>
              <a:rPr lang="ja-JP" altLang="ja-JP"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環境暴露に対する神経学的感受性：</a:t>
            </a:r>
            <a:r>
              <a:rPr lang="ja-JP" altLang="en-US"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ja-JP" sz="3200" kern="0" dirty="0">
                <a:solidFill>
                  <a:srgbClr val="3B3D3F"/>
                </a:solidFill>
                <a:effectLst/>
                <a:latin typeface="Georgia" panose="02040502050405020303" pitchFamily="18" charset="0"/>
                <a:ea typeface="ＭＳ Ｐゴシック" panose="020B0600070205080204" pitchFamily="50" charset="-128"/>
                <a:cs typeface="ＭＳ Ｐゴシック" panose="020B0600070205080204" pitchFamily="50" charset="-128"/>
              </a:rPr>
              <a:t>要旨</a:t>
            </a:r>
            <a:br>
              <a:rPr lang="en-US" altLang="ja-JP"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br>
            <a:r>
              <a:rPr lang="ja-JP" altLang="ja-JP"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神経変性と化学物質過敏症における病態生理学的メカニズム</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234017" y="1139749"/>
            <a:ext cx="11722852" cy="5504891"/>
          </a:xfrm>
        </p:spPr>
        <p:txBody>
          <a:bodyPr>
            <a:noAutofit/>
          </a:bodyPr>
          <a:lstStyle/>
          <a:p>
            <a:pPr marL="571500" indent="-571500" algn="l">
              <a:buFont typeface="Arial" panose="020B0604020202020204" pitchFamily="34" charset="0"/>
              <a:buChar char="•"/>
            </a:pPr>
            <a:r>
              <a:rPr lang="en-US" altLang="ja-JP" sz="3600" kern="0" dirty="0">
                <a:effectLst/>
                <a:latin typeface="Georgia" panose="02040502050405020303" pitchFamily="18" charset="0"/>
                <a:ea typeface="ＭＳ Ｐゴシック" panose="020B0600070205080204" pitchFamily="50" charset="-128"/>
                <a:cs typeface="ＭＳ Ｐゴシック" panose="020B0600070205080204" pitchFamily="50" charset="-128"/>
              </a:rPr>
              <a:t>Canadian Health Measures Survey</a:t>
            </a:r>
            <a:r>
              <a:rPr lang="ja-JP" altLang="ja-JP" sz="3600" kern="0" dirty="0">
                <a:effectLst/>
                <a:latin typeface="Georgia" panose="02040502050405020303" pitchFamily="18" charset="0"/>
                <a:ea typeface="ＭＳ Ｐゴシック" panose="020B0600070205080204" pitchFamily="50" charset="-128"/>
                <a:cs typeface="ＭＳ Ｐゴシック" panose="020B0600070205080204" pitchFamily="50" charset="-128"/>
              </a:rPr>
              <a:t>のデータによると、</a:t>
            </a:r>
            <a:r>
              <a:rPr lang="ja-JP" altLang="ja-JP" sz="3600" kern="0" dirty="0">
                <a:solidFill>
                  <a:srgbClr val="FF0000"/>
                </a:solidFill>
                <a:effectLst/>
                <a:latin typeface="Georgia" panose="02040502050405020303" pitchFamily="18" charset="0"/>
                <a:ea typeface="ＭＳ Ｐゴシック" panose="020B0600070205080204" pitchFamily="50" charset="-128"/>
                <a:cs typeface="ＭＳ Ｐゴシック" panose="020B0600070205080204" pitchFamily="50" charset="-128"/>
              </a:rPr>
              <a:t>神経変性と</a:t>
            </a:r>
            <a:r>
              <a:rPr lang="en-US" altLang="ja-JP" sz="3600" kern="0" dirty="0">
                <a:solidFill>
                  <a:srgbClr val="FF0000"/>
                </a:solidFill>
                <a:effectLst/>
                <a:latin typeface="Georgia" panose="02040502050405020303" pitchFamily="18" charset="0"/>
                <a:ea typeface="ＭＳ Ｐゴシック" panose="020B0600070205080204" pitchFamily="50" charset="-128"/>
                <a:cs typeface="ＭＳ Ｐゴシック" panose="020B0600070205080204" pitchFamily="50" charset="-128"/>
              </a:rPr>
              <a:t>MCS</a:t>
            </a:r>
            <a:r>
              <a:rPr lang="ja-JP" altLang="ja-JP" sz="3600" kern="0" dirty="0">
                <a:solidFill>
                  <a:srgbClr val="FF0000"/>
                </a:solidFill>
                <a:effectLst/>
                <a:latin typeface="Georgia" panose="02040502050405020303" pitchFamily="18" charset="0"/>
                <a:ea typeface="ＭＳ Ｐゴシック" panose="020B0600070205080204" pitchFamily="50" charset="-128"/>
                <a:cs typeface="ＭＳ Ｐゴシック" panose="020B0600070205080204" pitchFamily="50" charset="-128"/>
              </a:rPr>
              <a:t>は重複しており（</a:t>
            </a:r>
            <a:r>
              <a:rPr lang="en-US" altLang="ja-JP" sz="3600" kern="0" dirty="0">
                <a:solidFill>
                  <a:srgbClr val="FF0000"/>
                </a:solidFill>
                <a:effectLst/>
                <a:latin typeface="Georgia" panose="02040502050405020303" pitchFamily="18" charset="0"/>
                <a:ea typeface="ＭＳ Ｐゴシック" panose="020B0600070205080204" pitchFamily="50" charset="-128"/>
                <a:cs typeface="ＭＳ Ｐゴシック" panose="020B0600070205080204" pitchFamily="50" charset="-128"/>
              </a:rPr>
              <a:t>p &lt; 0.05</a:t>
            </a:r>
            <a:r>
              <a:rPr lang="ja-JP" altLang="ja-JP" sz="3600" kern="0" dirty="0">
                <a:solidFill>
                  <a:srgbClr val="FF0000"/>
                </a:solidFill>
                <a:effectLst/>
                <a:latin typeface="Georgia" panose="02040502050405020303" pitchFamily="18" charset="0"/>
                <a:ea typeface="ＭＳ Ｐゴシック" panose="020B0600070205080204" pitchFamily="50" charset="-128"/>
                <a:cs typeface="ＭＳ Ｐゴシック" panose="020B0600070205080204" pitchFamily="50" charset="-128"/>
              </a:rPr>
              <a:t>）</a:t>
            </a:r>
            <a:r>
              <a:rPr lang="ja-JP" altLang="ja-JP" sz="3600" kern="0" dirty="0">
                <a:effectLst/>
                <a:latin typeface="Georgia" panose="02040502050405020303" pitchFamily="18" charset="0"/>
                <a:ea typeface="ＭＳ Ｐゴシック" panose="020B0600070205080204" pitchFamily="50" charset="-128"/>
                <a:cs typeface="ＭＳ Ｐゴシック" panose="020B0600070205080204" pitchFamily="50" charset="-128"/>
              </a:rPr>
              <a:t>、併存症を示唆しているが、もう一方の疾患に対する感受性の増加の程度は確立していない</a:t>
            </a:r>
            <a:endParaRPr lang="en-US" altLang="ja-JP" sz="3600" kern="0" dirty="0">
              <a:effectLst/>
              <a:latin typeface="Georgia" panose="02040502050405020303" pitchFamily="18" charset="0"/>
              <a:ea typeface="ＭＳ Ｐゴシック" panose="020B0600070205080204" pitchFamily="50" charset="-128"/>
              <a:cs typeface="ＭＳ Ｐゴシック" panose="020B0600070205080204" pitchFamily="50" charset="-128"/>
            </a:endParaRPr>
          </a:p>
          <a:p>
            <a:pPr marL="571500" indent="-571500" algn="l">
              <a:buFont typeface="Arial" panose="020B0604020202020204" pitchFamily="34" charset="0"/>
              <a:buChar char="•"/>
            </a:pPr>
            <a:r>
              <a:rPr lang="ja-JP" altLang="ja-JP" sz="3600" kern="0" dirty="0">
                <a:effectLst/>
                <a:latin typeface="Georgia" panose="02040502050405020303" pitchFamily="18" charset="0"/>
                <a:ea typeface="ＭＳ Ｐゴシック" panose="020B0600070205080204" pitchFamily="50" charset="-128"/>
                <a:cs typeface="ＭＳ Ｐゴシック" panose="020B0600070205080204" pitchFamily="50" charset="-128"/>
              </a:rPr>
              <a:t>これらの疾患の発症経路には</a:t>
            </a:r>
            <a:r>
              <a:rPr lang="en-US" altLang="ja-JP" sz="3600" kern="0" dirty="0">
                <a:effectLst/>
                <a:highlight>
                  <a:srgbClr val="FFFF00"/>
                </a:highlight>
                <a:latin typeface="Georgia" panose="02040502050405020303" pitchFamily="18" charset="0"/>
                <a:ea typeface="ＭＳ Ｐゴシック" panose="020B0600070205080204" pitchFamily="50" charset="-128"/>
                <a:cs typeface="ＭＳ Ｐゴシック" panose="020B0600070205080204" pitchFamily="50" charset="-128"/>
              </a:rPr>
              <a:t>TRPV1</a:t>
            </a:r>
            <a:r>
              <a:rPr lang="ja-JP" altLang="ja-JP" sz="3600" kern="0" dirty="0">
                <a:effectLst/>
                <a:highlight>
                  <a:srgbClr val="FFFF00"/>
                </a:highlight>
                <a:latin typeface="Georgia" panose="02040502050405020303" pitchFamily="18" charset="0"/>
                <a:ea typeface="ＭＳ Ｐゴシック" panose="020B0600070205080204" pitchFamily="50" charset="-128"/>
                <a:cs typeface="ＭＳ Ｐゴシック" panose="020B0600070205080204" pitchFamily="50" charset="-128"/>
              </a:rPr>
              <a:t>および</a:t>
            </a:r>
            <a:r>
              <a:rPr lang="en-US" altLang="ja-JP" sz="3600" kern="0" dirty="0">
                <a:effectLst/>
                <a:highlight>
                  <a:srgbClr val="FFFF00"/>
                </a:highlight>
                <a:latin typeface="Georgia" panose="02040502050405020303" pitchFamily="18" charset="0"/>
                <a:ea typeface="ＭＳ Ｐゴシック" panose="020B0600070205080204" pitchFamily="50" charset="-128"/>
                <a:cs typeface="ＭＳ Ｐゴシック" panose="020B0600070205080204" pitchFamily="50" charset="-128"/>
              </a:rPr>
              <a:t>TRPA1</a:t>
            </a:r>
            <a:r>
              <a:rPr lang="ja-JP" altLang="ja-JP" sz="3600" kern="0" dirty="0">
                <a:effectLst/>
                <a:highlight>
                  <a:srgbClr val="FFFF00"/>
                </a:highlight>
                <a:latin typeface="Georgia" panose="02040502050405020303" pitchFamily="18" charset="0"/>
                <a:ea typeface="ＭＳ Ｐゴシック" panose="020B0600070205080204" pitchFamily="50" charset="-128"/>
                <a:cs typeface="ＭＳ Ｐゴシック" panose="020B0600070205080204" pitchFamily="50" charset="-128"/>
              </a:rPr>
              <a:t>受容体が関与</a:t>
            </a:r>
            <a:r>
              <a:rPr lang="ja-JP" altLang="ja-JP" sz="3600" kern="0" dirty="0">
                <a:effectLst/>
                <a:latin typeface="Georgia" panose="02040502050405020303" pitchFamily="18" charset="0"/>
                <a:ea typeface="ＭＳ Ｐゴシック" panose="020B0600070205080204" pitchFamily="50" charset="-128"/>
                <a:cs typeface="ＭＳ Ｐゴシック" panose="020B0600070205080204" pitchFamily="50" charset="-128"/>
              </a:rPr>
              <a:t>している可能性が高いことから、</a:t>
            </a:r>
            <a:r>
              <a:rPr lang="ja-JP" altLang="ja-JP" sz="3600" kern="0" dirty="0">
                <a:solidFill>
                  <a:srgbClr val="FF0000"/>
                </a:solidFill>
                <a:effectLst/>
                <a:latin typeface="Georgia" panose="02040502050405020303" pitchFamily="18" charset="0"/>
                <a:ea typeface="ＭＳ Ｐゴシック" panose="020B0600070205080204" pitchFamily="50" charset="-128"/>
                <a:cs typeface="ＭＳ Ｐゴシック" panose="020B0600070205080204" pitchFamily="50" charset="-128"/>
              </a:rPr>
              <a:t>神経変性および</a:t>
            </a:r>
            <a:r>
              <a:rPr lang="en-US" altLang="ja-JP" sz="3600" kern="0" dirty="0">
                <a:solidFill>
                  <a:srgbClr val="FF0000"/>
                </a:solidFill>
                <a:effectLst/>
                <a:latin typeface="Georgia" panose="02040502050405020303" pitchFamily="18" charset="0"/>
                <a:ea typeface="ＭＳ Ｐゴシック" panose="020B0600070205080204" pitchFamily="50" charset="-128"/>
                <a:cs typeface="ＭＳ Ｐゴシック" panose="020B0600070205080204" pitchFamily="50" charset="-128"/>
              </a:rPr>
              <a:t>/</a:t>
            </a:r>
            <a:r>
              <a:rPr lang="ja-JP" altLang="ja-JP" sz="3600" kern="0" dirty="0">
                <a:solidFill>
                  <a:srgbClr val="FF0000"/>
                </a:solidFill>
                <a:effectLst/>
                <a:latin typeface="Georgia" panose="02040502050405020303" pitchFamily="18" charset="0"/>
                <a:ea typeface="ＭＳ Ｐゴシック" panose="020B0600070205080204" pitchFamily="50" charset="-128"/>
                <a:cs typeface="ＭＳ Ｐゴシック" panose="020B0600070205080204" pitchFamily="50" charset="-128"/>
              </a:rPr>
              <a:t>または</a:t>
            </a:r>
            <a:r>
              <a:rPr lang="en-US" altLang="ja-JP" sz="3600" kern="0" dirty="0">
                <a:solidFill>
                  <a:srgbClr val="FF0000"/>
                </a:solidFill>
                <a:effectLst/>
                <a:latin typeface="Georgia" panose="02040502050405020303" pitchFamily="18" charset="0"/>
                <a:ea typeface="ＭＳ Ｐゴシック" panose="020B0600070205080204" pitchFamily="50" charset="-128"/>
                <a:cs typeface="ＭＳ Ｐゴシック" panose="020B0600070205080204" pitchFamily="50" charset="-128"/>
              </a:rPr>
              <a:t>MCS</a:t>
            </a:r>
            <a:r>
              <a:rPr lang="ja-JP" altLang="ja-JP" sz="3600" kern="0" dirty="0">
                <a:solidFill>
                  <a:srgbClr val="FF0000"/>
                </a:solidFill>
                <a:effectLst/>
                <a:latin typeface="Georgia" panose="02040502050405020303" pitchFamily="18" charset="0"/>
                <a:ea typeface="ＭＳ Ｐゴシック" panose="020B0600070205080204" pitchFamily="50" charset="-128"/>
                <a:cs typeface="ＭＳ Ｐゴシック" panose="020B0600070205080204" pitchFamily="50" charset="-128"/>
              </a:rPr>
              <a:t>の発現</a:t>
            </a:r>
            <a:r>
              <a:rPr lang="ja-JP" altLang="en-US" sz="3600" kern="0" dirty="0">
                <a:solidFill>
                  <a:srgbClr val="FF0000"/>
                </a:solidFill>
                <a:effectLst/>
                <a:latin typeface="Georgia" panose="02040502050405020303" pitchFamily="18" charset="0"/>
                <a:ea typeface="ＭＳ Ｐゴシック" panose="020B0600070205080204" pitchFamily="50" charset="-128"/>
                <a:cs typeface="ＭＳ Ｐゴシック" panose="020B0600070205080204" pitchFamily="50" charset="-128"/>
              </a:rPr>
              <a:t>に</a:t>
            </a:r>
            <a:r>
              <a:rPr lang="ja-JP" altLang="ja-JP" sz="3600" kern="0" dirty="0">
                <a:effectLst/>
                <a:latin typeface="Georgia" panose="02040502050405020303" pitchFamily="18" charset="0"/>
                <a:ea typeface="ＭＳ Ｐゴシック" panose="020B0600070205080204" pitchFamily="50" charset="-128"/>
                <a:cs typeface="ＭＳ Ｐゴシック" panose="020B0600070205080204" pitchFamily="50" charset="-128"/>
              </a:rPr>
              <a:t>、おそらくは乖離がある理由は、他の要因の中でも特に</a:t>
            </a:r>
            <a:r>
              <a:rPr lang="ja-JP" altLang="ja-JP" sz="3600" kern="0" dirty="0">
                <a:effectLst/>
                <a:highlight>
                  <a:srgbClr val="FFFF00"/>
                </a:highlight>
                <a:latin typeface="Georgia" panose="02040502050405020303" pitchFamily="18" charset="0"/>
                <a:ea typeface="ＭＳ Ｐゴシック" panose="020B0600070205080204" pitchFamily="50" charset="-128"/>
                <a:cs typeface="ＭＳ Ｐゴシック" panose="020B0600070205080204" pitchFamily="50" charset="-128"/>
              </a:rPr>
              <a:t>これらの受容体の多型に影響されている</a:t>
            </a:r>
            <a:r>
              <a:rPr lang="ja-JP" altLang="ja-JP" sz="3600" kern="0" dirty="0">
                <a:effectLst/>
                <a:latin typeface="Georgia" panose="02040502050405020303" pitchFamily="18" charset="0"/>
                <a:ea typeface="ＭＳ Ｐゴシック" panose="020B0600070205080204" pitchFamily="50" charset="-128"/>
                <a:cs typeface="ＭＳ Ｐゴシック" panose="020B0600070205080204" pitchFamily="50" charset="-128"/>
              </a:rPr>
              <a:t>可能性があると考えられる</a:t>
            </a:r>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571500" indent="-571500" algn="l">
              <a:buFont typeface="Arial" panose="020B0604020202020204" pitchFamily="34" charset="0"/>
              <a:buChar char="•"/>
            </a:pPr>
            <a:r>
              <a:rPr lang="ja-JP" altLang="ja-JP" sz="3600" kern="0" dirty="0">
                <a:effectLst/>
                <a:latin typeface="Georgia" panose="02040502050405020303" pitchFamily="18" charset="0"/>
                <a:ea typeface="ＭＳ Ｐゴシック" panose="020B0600070205080204" pitchFamily="50" charset="-128"/>
                <a:cs typeface="ＭＳ Ｐゴシック" panose="020B0600070205080204" pitchFamily="50" charset="-128"/>
              </a:rPr>
              <a:t>キーワード：大気汚染、化学物質過敏症、神経変性、酸化ストレス、一過性受容体電位チャンネル</a:t>
            </a:r>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125</a:t>
            </a:fld>
            <a:endParaRPr kumimoji="1" lang="ja-JP" altLang="en-US"/>
          </a:p>
        </p:txBody>
      </p:sp>
    </p:spTree>
    <p:extLst>
      <p:ext uri="{BB962C8B-B14F-4D97-AF65-F5344CB8AC3E}">
        <p14:creationId xmlns:p14="http://schemas.microsoft.com/office/powerpoint/2010/main" val="122566099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57051" y="180565"/>
            <a:ext cx="11599818" cy="824842"/>
          </a:xfrm>
        </p:spPr>
        <p:txBody>
          <a:bodyPr>
            <a:noAutofit/>
          </a:bodyPr>
          <a:lstStyle/>
          <a:p>
            <a:r>
              <a:rPr lang="ja-JP" altLang="ja-JP" sz="4800" kern="0" dirty="0">
                <a:solidFill>
                  <a:srgbClr val="3B3D3F"/>
                </a:solidFill>
                <a:effectLst/>
                <a:highlight>
                  <a:srgbClr val="FFFF00"/>
                </a:highlight>
                <a:latin typeface="Georgia" panose="02040502050405020303" pitchFamily="18" charset="0"/>
                <a:ea typeface="ＭＳ Ｐゴシック" panose="020B0600070205080204" pitchFamily="50" charset="-128"/>
                <a:cs typeface="ＭＳ Ｐゴシック" panose="020B0600070205080204" pitchFamily="50" charset="-128"/>
              </a:rPr>
              <a:t>一過性受容体電位（</a:t>
            </a:r>
            <a:r>
              <a:rPr lang="ja-JP" altLang="ja-JP" sz="4800" kern="0" dirty="0">
                <a:solidFill>
                  <a:srgbClr val="3B3D3F"/>
                </a:solidFill>
                <a:effectLst/>
                <a:highlight>
                  <a:srgbClr val="FFFF00"/>
                </a:highlight>
                <a:latin typeface="游明朝" panose="02020400000000000000" pitchFamily="18" charset="-128"/>
                <a:ea typeface="Georgia" panose="02040502050405020303" pitchFamily="18" charset="0"/>
                <a:cs typeface="ＭＳ Ｐゴシック" panose="020B0600070205080204" pitchFamily="50" charset="-128"/>
              </a:rPr>
              <a:t>TRP</a:t>
            </a:r>
            <a:r>
              <a:rPr lang="ja-JP" altLang="ja-JP" sz="4800" kern="0" dirty="0">
                <a:solidFill>
                  <a:srgbClr val="3B3D3F"/>
                </a:solidFill>
                <a:effectLst/>
                <a:highlight>
                  <a:srgbClr val="FFFF00"/>
                </a:highlight>
                <a:latin typeface="Georgia" panose="02040502050405020303" pitchFamily="18" charset="0"/>
                <a:ea typeface="ＭＳ Ｐゴシック" panose="020B0600070205080204" pitchFamily="50" charset="-128"/>
                <a:cs typeface="ＭＳ Ｐゴシック" panose="020B0600070205080204" pitchFamily="50" charset="-128"/>
              </a:rPr>
              <a:t>）ファミリー</a:t>
            </a:r>
            <a:endParaRPr kumimoji="1" lang="ja-JP" altLang="en-US" sz="4800" dirty="0">
              <a:highlight>
                <a:srgbClr val="FFFF00"/>
              </a:highlight>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231494" y="1278427"/>
            <a:ext cx="11725375" cy="5366214"/>
          </a:xfrm>
        </p:spPr>
        <p:txBody>
          <a:bodyPr>
            <a:noAutofit/>
          </a:bodyPr>
          <a:lstStyle/>
          <a:p>
            <a:pPr marL="342900" lvl="0" indent="-342900" algn="just">
              <a:buFont typeface="Arial" panose="020B0604020202020204" pitchFamily="34" charset="0"/>
              <a:buChar char="•"/>
              <a:tabLst>
                <a:tab pos="457200" algn="l"/>
              </a:tabLst>
            </a:pP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一過性受容体電位（</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TRP</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）受容体は、神経系に広く発現しているユニークなポリモーダルイオンチャネルのグループ</a:t>
            </a:r>
          </a:p>
          <a:p>
            <a:pPr marL="342900" lvl="0" indent="-342900" algn="just">
              <a:buFont typeface="Arial" panose="020B0604020202020204" pitchFamily="34" charset="0"/>
              <a:buChar char="•"/>
              <a:tabLst>
                <a:tab pos="457200" algn="l"/>
              </a:tabLst>
            </a:pP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これらは細胞センサーとして機能し、温度や機械的または浸透圧ストレスなどの潜在的に有害な物理的刺激の広いスペクトルを検出することができる</a:t>
            </a:r>
          </a:p>
          <a:p>
            <a:pPr marL="342900" lvl="0" indent="-342900" algn="just">
              <a:buFont typeface="Arial" panose="020B0604020202020204" pitchFamily="34" charset="0"/>
              <a:buChar char="•"/>
              <a:tabLst>
                <a:tab pos="457200" algn="l"/>
              </a:tabLst>
            </a:pP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関連して、</a:t>
            </a:r>
            <a:r>
              <a:rPr lang="ja-JP" altLang="ja-JP"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炎症や酸化ストレスのメディエーターを含む生化学的刺激にも反応し</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、特に、</a:t>
            </a:r>
            <a:r>
              <a:rPr lang="ja-JP"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化学的知覚の分子生理学に基本的に関与している</a:t>
            </a: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126</a:t>
            </a:fld>
            <a:endParaRPr kumimoji="1" lang="ja-JP" altLang="en-US"/>
          </a:p>
        </p:txBody>
      </p:sp>
      <p:sp>
        <p:nvSpPr>
          <p:cNvPr id="5" name="フッター プレースホルダー 4">
            <a:extLst>
              <a:ext uri="{FF2B5EF4-FFF2-40B4-BE49-F238E27FC236}">
                <a16:creationId xmlns:a16="http://schemas.microsoft.com/office/drawing/2014/main" id="{66ED50AD-0B2A-03F3-80E1-7DAC39977DD2}"/>
              </a:ext>
            </a:extLst>
          </p:cNvPr>
          <p:cNvSpPr>
            <a:spLocks noGrp="1"/>
          </p:cNvSpPr>
          <p:nvPr>
            <p:ph type="ftr" sz="quarter" idx="11"/>
          </p:nvPr>
        </p:nvSpPr>
        <p:spPr/>
        <p:txBody>
          <a:bodyPr/>
          <a:lstStyle/>
          <a:p>
            <a:r>
              <a:rPr kumimoji="1" lang="ja-JP" altLang="en-US" dirty="0"/>
              <a:t>心の処方箋（十勝むつみのクリニック）</a:t>
            </a:r>
          </a:p>
        </p:txBody>
      </p:sp>
    </p:spTree>
    <p:extLst>
      <p:ext uri="{BB962C8B-B14F-4D97-AF65-F5344CB8AC3E}">
        <p14:creationId xmlns:p14="http://schemas.microsoft.com/office/powerpoint/2010/main" val="170979468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57051" y="180565"/>
            <a:ext cx="11599818" cy="621160"/>
          </a:xfrm>
        </p:spPr>
        <p:txBody>
          <a:bodyPr>
            <a:noAutofit/>
          </a:bodyPr>
          <a:lstStyle/>
          <a:p>
            <a:r>
              <a:rPr lang="ja-JP" altLang="ja-JP" sz="4800" kern="0" dirty="0">
                <a:solidFill>
                  <a:srgbClr val="3B3D3F"/>
                </a:solidFill>
                <a:effectLst/>
                <a:latin typeface="Georgia" panose="02040502050405020303" pitchFamily="18" charset="0"/>
                <a:ea typeface="ＭＳ Ｐゴシック" panose="020B0600070205080204" pitchFamily="50" charset="-128"/>
                <a:cs typeface="ＭＳ Ｐゴシック" panose="020B0600070205080204" pitchFamily="50" charset="-128"/>
              </a:rPr>
              <a:t>一過性受容体電位（</a:t>
            </a:r>
            <a:r>
              <a:rPr lang="ja-JP" altLang="ja-JP" sz="4800" kern="0" dirty="0">
                <a:solidFill>
                  <a:srgbClr val="3B3D3F"/>
                </a:solidFill>
                <a:effectLst/>
                <a:latin typeface="游明朝" panose="02020400000000000000" pitchFamily="18" charset="-128"/>
                <a:ea typeface="Georgia" panose="02040502050405020303" pitchFamily="18" charset="0"/>
                <a:cs typeface="ＭＳ Ｐゴシック" panose="020B0600070205080204" pitchFamily="50" charset="-128"/>
              </a:rPr>
              <a:t>TRP</a:t>
            </a:r>
            <a:r>
              <a:rPr lang="ja-JP" altLang="ja-JP" sz="4800" kern="0" dirty="0">
                <a:solidFill>
                  <a:srgbClr val="3B3D3F"/>
                </a:solidFill>
                <a:effectLst/>
                <a:latin typeface="Georgia" panose="02040502050405020303" pitchFamily="18" charset="0"/>
                <a:ea typeface="ＭＳ Ｐゴシック" panose="020B0600070205080204" pitchFamily="50" charset="-128"/>
                <a:cs typeface="ＭＳ Ｐゴシック" panose="020B0600070205080204" pitchFamily="50" charset="-128"/>
              </a:rPr>
              <a:t>）ファミリー</a:t>
            </a: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231494" y="1041722"/>
            <a:ext cx="11725375" cy="5602919"/>
          </a:xfrm>
        </p:spPr>
        <p:txBody>
          <a:bodyPr>
            <a:noAutofit/>
          </a:bodyPr>
          <a:lstStyle/>
          <a:p>
            <a:pPr marL="342900" lvl="0" indent="-342900" algn="just">
              <a:buFont typeface="Arial" panose="020B0604020202020204" pitchFamily="34" charset="0"/>
              <a:buChar char="•"/>
              <a:tabLst>
                <a:tab pos="457200" algn="l"/>
              </a:tabLst>
            </a:pP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正常な生理学的条件下では、制御された</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TRPV1</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活性は、</a:t>
            </a:r>
            <a:r>
              <a:rPr lang="ja-JP"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静止膜電位、神経伝達物質放出、シナプス可塑性、ミトコンドリア機能</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など、多くの基本的なニューロン機能に寄与し、</a:t>
            </a:r>
            <a:r>
              <a:rPr lang="ja-JP"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酸化ストレスに対する抵抗性</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など様々なプロセスを促進する </a:t>
            </a:r>
          </a:p>
          <a:p>
            <a:pPr marL="342900" lvl="0" indent="-342900" algn="just">
              <a:buFont typeface="Arial" panose="020B0604020202020204" pitchFamily="34" charset="0"/>
              <a:buChar char="•"/>
              <a:tabLst>
                <a:tab pos="457200" algn="l"/>
              </a:tabLst>
            </a:pPr>
            <a:r>
              <a:rPr lang="en-US" altLang="ja-JP" sz="3600" kern="100" dirty="0">
                <a:solidFill>
                  <a:srgbClr val="FF0000"/>
                </a:solidFill>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TRPA1</a:t>
            </a:r>
            <a:r>
              <a:rPr lang="ja-JP" altLang="ja-JP" sz="3600" kern="100" dirty="0">
                <a:solidFill>
                  <a:srgbClr val="FF0000"/>
                </a:solidFill>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受容体</a:t>
            </a: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は、痛覚や炎症など、いくつかの生理学的・病態生理学的プロセスにおいて、感覚受容体として重要な役割を果たしている </a:t>
            </a:r>
          </a:p>
          <a:p>
            <a:pPr marL="342900" lvl="0" indent="-342900" algn="just">
              <a:buFont typeface="Arial" panose="020B0604020202020204" pitchFamily="34" charset="0"/>
              <a:buChar char="•"/>
              <a:tabLst>
                <a:tab pos="457200" algn="l"/>
              </a:tabLst>
            </a:pP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どちらのチャネルも</a:t>
            </a:r>
            <a:r>
              <a:rPr lang="ja-JP"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化学感覚受容体</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として機能する</a:t>
            </a: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127</a:t>
            </a:fld>
            <a:endParaRPr kumimoji="1" lang="ja-JP" altLang="en-US"/>
          </a:p>
        </p:txBody>
      </p:sp>
      <p:sp>
        <p:nvSpPr>
          <p:cNvPr id="5" name="フッター プレースホルダー 4">
            <a:extLst>
              <a:ext uri="{FF2B5EF4-FFF2-40B4-BE49-F238E27FC236}">
                <a16:creationId xmlns:a16="http://schemas.microsoft.com/office/drawing/2014/main" id="{66ED50AD-0B2A-03F3-80E1-7DAC39977DD2}"/>
              </a:ext>
            </a:extLst>
          </p:cNvPr>
          <p:cNvSpPr>
            <a:spLocks noGrp="1"/>
          </p:cNvSpPr>
          <p:nvPr>
            <p:ph type="ftr" sz="quarter" idx="11"/>
          </p:nvPr>
        </p:nvSpPr>
        <p:spPr/>
        <p:txBody>
          <a:bodyPr/>
          <a:lstStyle/>
          <a:p>
            <a:r>
              <a:rPr kumimoji="1" lang="ja-JP" altLang="en-US" dirty="0"/>
              <a:t>心の処方箋（十勝むつみのクリニック）</a:t>
            </a:r>
          </a:p>
        </p:txBody>
      </p:sp>
    </p:spTree>
    <p:extLst>
      <p:ext uri="{BB962C8B-B14F-4D97-AF65-F5344CB8AC3E}">
        <p14:creationId xmlns:p14="http://schemas.microsoft.com/office/powerpoint/2010/main" val="340419746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57051" y="180565"/>
            <a:ext cx="11599818" cy="599492"/>
          </a:xfrm>
        </p:spPr>
        <p:txBody>
          <a:bodyPr>
            <a:normAutofit/>
          </a:bodyPr>
          <a:lstStyle/>
          <a:p>
            <a:r>
              <a:rPr lang="ja-JP" altLang="ja-JP" sz="3600" kern="0" dirty="0">
                <a:solidFill>
                  <a:srgbClr val="3B3D3F"/>
                </a:solidFill>
                <a:effectLst/>
                <a:latin typeface="Georgia" panose="02040502050405020303" pitchFamily="18" charset="0"/>
                <a:ea typeface="ＭＳ Ｐゴシック" panose="020B0600070205080204" pitchFamily="50" charset="-128"/>
                <a:cs typeface="ＭＳ Ｐゴシック" panose="020B0600070205080204" pitchFamily="50" charset="-128"/>
              </a:rPr>
              <a:t>一過性受容体電位（</a:t>
            </a:r>
            <a:r>
              <a:rPr lang="ja-JP" altLang="ja-JP" sz="3600" kern="0" dirty="0">
                <a:solidFill>
                  <a:srgbClr val="3B3D3F"/>
                </a:solidFill>
                <a:effectLst/>
                <a:latin typeface="游明朝" panose="02020400000000000000" pitchFamily="18" charset="-128"/>
                <a:ea typeface="Georgia" panose="02040502050405020303" pitchFamily="18" charset="0"/>
                <a:cs typeface="ＭＳ Ｐゴシック" panose="020B0600070205080204" pitchFamily="50" charset="-128"/>
              </a:rPr>
              <a:t>TRP</a:t>
            </a:r>
            <a:r>
              <a:rPr lang="ja-JP" altLang="ja-JP" sz="3600" kern="0" dirty="0">
                <a:solidFill>
                  <a:srgbClr val="3B3D3F"/>
                </a:solidFill>
                <a:effectLst/>
                <a:latin typeface="Georgia" panose="02040502050405020303" pitchFamily="18" charset="0"/>
                <a:ea typeface="ＭＳ Ｐゴシック" panose="020B0600070205080204" pitchFamily="50" charset="-128"/>
                <a:cs typeface="ＭＳ Ｐゴシック" panose="020B0600070205080204" pitchFamily="50" charset="-128"/>
              </a:rPr>
              <a:t>）ファミリー</a:t>
            </a:r>
            <a:endParaRPr kumimoji="1" lang="ja-JP" altLang="en-US" sz="36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231494" y="1041722"/>
            <a:ext cx="11725375" cy="5602919"/>
          </a:xfrm>
        </p:spPr>
        <p:txBody>
          <a:bodyPr>
            <a:noAutofit/>
          </a:bodyPr>
          <a:lstStyle/>
          <a:p>
            <a:pPr marL="342900" lvl="0" indent="-342900" algn="just">
              <a:buFont typeface="Arial" panose="020B0604020202020204" pitchFamily="34" charset="0"/>
              <a:buChar char="•"/>
              <a:tabLst>
                <a:tab pos="457200" algn="l"/>
              </a:tabLst>
            </a:pP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これらは脳にも発現しており、</a:t>
            </a: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黒質のドーパミン作動性ニューロン、海馬の錐体ニューロン、視床下部、軌跡神経節、大脳皮質</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などがその例である </a:t>
            </a:r>
          </a:p>
          <a:p>
            <a:pPr marL="342900" lvl="0" indent="-342900" algn="just">
              <a:buFont typeface="Arial" panose="020B0604020202020204" pitchFamily="34" charset="0"/>
              <a:buChar char="•"/>
              <a:tabLst>
                <a:tab pos="457200" algn="l"/>
              </a:tabLst>
            </a:pP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複数の</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in vitro</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および</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in vivo</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研究により、両タイプの受容体が</a:t>
            </a:r>
            <a:r>
              <a:rPr lang="ja-JP"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大気汚染</a:t>
            </a:r>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酸化ストレス</a:t>
            </a:r>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全身性炎症によって活性化</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されることが証明されている</a:t>
            </a:r>
          </a:p>
          <a:p>
            <a:pPr marL="342900" lvl="0" indent="-342900" algn="just">
              <a:buFont typeface="Arial" panose="020B0604020202020204" pitchFamily="34" charset="0"/>
              <a:buChar char="•"/>
              <a:tabLst>
                <a:tab pos="457200" algn="l"/>
              </a:tabLst>
            </a:pP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炎症が誘発されると、</a:t>
            </a:r>
            <a:r>
              <a:rPr lang="ja-JP" altLang="ja-JP"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活性化した免疫系にエネルギー豊富な燃料を振り向けるために</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、全身の反応が必要となる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342900" indent="-342900" algn="just">
              <a:buFont typeface="Arial" panose="020B0604020202020204" pitchFamily="34" charset="0"/>
              <a:buChar char="•"/>
              <a:tabLst>
                <a:tab pos="457200" algn="l"/>
              </a:tabLst>
            </a:pPr>
            <a:r>
              <a:rPr lang="ja-JP"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一次求心性感覚神経線維は、末梢の炎症を中枢神経系に知らせるために活性化される</a:t>
            </a:r>
            <a:endParaRPr lang="en-US"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128</a:t>
            </a:fld>
            <a:endParaRPr kumimoji="1" lang="ja-JP" altLang="en-US"/>
          </a:p>
        </p:txBody>
      </p:sp>
      <p:sp>
        <p:nvSpPr>
          <p:cNvPr id="5" name="フッター プレースホルダー 4">
            <a:extLst>
              <a:ext uri="{FF2B5EF4-FFF2-40B4-BE49-F238E27FC236}">
                <a16:creationId xmlns:a16="http://schemas.microsoft.com/office/drawing/2014/main" id="{66ED50AD-0B2A-03F3-80E1-7DAC39977DD2}"/>
              </a:ext>
            </a:extLst>
          </p:cNvPr>
          <p:cNvSpPr>
            <a:spLocks noGrp="1"/>
          </p:cNvSpPr>
          <p:nvPr>
            <p:ph type="ftr" sz="quarter" idx="11"/>
          </p:nvPr>
        </p:nvSpPr>
        <p:spPr/>
        <p:txBody>
          <a:bodyPr/>
          <a:lstStyle/>
          <a:p>
            <a:r>
              <a:rPr kumimoji="1" lang="ja-JP" altLang="en-US"/>
              <a:t>心の処方箋（十勝むつみのクリニック）</a:t>
            </a:r>
          </a:p>
        </p:txBody>
      </p:sp>
    </p:spTree>
    <p:extLst>
      <p:ext uri="{BB962C8B-B14F-4D97-AF65-F5344CB8AC3E}">
        <p14:creationId xmlns:p14="http://schemas.microsoft.com/office/powerpoint/2010/main" val="269209606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57051" y="180565"/>
            <a:ext cx="11599818" cy="612493"/>
          </a:xfrm>
        </p:spPr>
        <p:txBody>
          <a:bodyPr>
            <a:normAutofit/>
          </a:bodyPr>
          <a:lstStyle/>
          <a:p>
            <a:r>
              <a:rPr lang="ja-JP" altLang="ja-JP" sz="3600" kern="0" dirty="0">
                <a:solidFill>
                  <a:srgbClr val="3B3D3F"/>
                </a:solidFill>
                <a:effectLst/>
                <a:latin typeface="Georgia" panose="02040502050405020303" pitchFamily="18" charset="0"/>
                <a:ea typeface="ＭＳ Ｐゴシック" panose="020B0600070205080204" pitchFamily="50" charset="-128"/>
                <a:cs typeface="ＭＳ Ｐゴシック" panose="020B0600070205080204" pitchFamily="50" charset="-128"/>
              </a:rPr>
              <a:t>一過性受容体電位（</a:t>
            </a:r>
            <a:r>
              <a:rPr lang="ja-JP" altLang="ja-JP" sz="3600" kern="0" dirty="0">
                <a:solidFill>
                  <a:srgbClr val="3B3D3F"/>
                </a:solidFill>
                <a:effectLst/>
                <a:latin typeface="游明朝" panose="02020400000000000000" pitchFamily="18" charset="-128"/>
                <a:ea typeface="Georgia" panose="02040502050405020303" pitchFamily="18" charset="0"/>
                <a:cs typeface="ＭＳ Ｐゴシック" panose="020B0600070205080204" pitchFamily="50" charset="-128"/>
              </a:rPr>
              <a:t>TRP</a:t>
            </a:r>
            <a:r>
              <a:rPr lang="ja-JP" altLang="ja-JP" sz="3600" kern="0" dirty="0">
                <a:solidFill>
                  <a:srgbClr val="3B3D3F"/>
                </a:solidFill>
                <a:effectLst/>
                <a:latin typeface="Georgia" panose="02040502050405020303" pitchFamily="18" charset="0"/>
                <a:ea typeface="ＭＳ Ｐゴシック" panose="020B0600070205080204" pitchFamily="50" charset="-128"/>
                <a:cs typeface="ＭＳ Ｐゴシック" panose="020B0600070205080204" pitchFamily="50" charset="-128"/>
              </a:rPr>
              <a:t>）ファミリー</a:t>
            </a:r>
            <a:endParaRPr kumimoji="1" lang="ja-JP" altLang="en-US" sz="36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231494" y="1041722"/>
            <a:ext cx="11725375" cy="5602919"/>
          </a:xfrm>
        </p:spPr>
        <p:txBody>
          <a:bodyPr>
            <a:noAutofit/>
          </a:bodyPr>
          <a:lstStyle/>
          <a:p>
            <a:pPr marL="571500" lvl="0" indent="-571500" algn="just">
              <a:buFont typeface="Arial" panose="020B0604020202020204" pitchFamily="34" charset="0"/>
              <a:buChar char="•"/>
              <a:tabLst>
                <a:tab pos="457200" algn="l"/>
              </a:tabLst>
            </a:pPr>
            <a:r>
              <a:rPr lang="en-US"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TRPA1</a:t>
            </a:r>
            <a:r>
              <a:rPr lang="ja-JP"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と</a:t>
            </a:r>
            <a:r>
              <a:rPr lang="en-US"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TRPV1</a:t>
            </a:r>
            <a:r>
              <a:rPr lang="ja-JP"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受容体</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は広範囲に共局在し</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これらの受容体の感作は、それぞれの受容体の共発現に依存していて、</a:t>
            </a:r>
            <a:r>
              <a:rPr lang="ja-JP"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同時に活性化された場合、その効果は相乗的</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である </a:t>
            </a:r>
          </a:p>
          <a:p>
            <a:pPr marL="342900" lvl="0" indent="-342900" algn="just">
              <a:buFont typeface="Arial" panose="020B0604020202020204" pitchFamily="34" charset="0"/>
              <a:buChar char="•"/>
              <a:tabLst>
                <a:tab pos="457200" algn="l"/>
              </a:tabLst>
            </a:pP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特に興味深いのは、</a:t>
            </a:r>
            <a:r>
              <a:rPr lang="en-US"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TRPA1</a:t>
            </a:r>
            <a:r>
              <a:rPr lang="ja-JP"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と</a:t>
            </a:r>
            <a:r>
              <a:rPr lang="en-US"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TRPV1</a:t>
            </a:r>
            <a:r>
              <a:rPr lang="ja-JP"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受容体</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を繰り返し慢性的に活性化すると、</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アップレギュレーション</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と</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感作</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が起こる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342900" lvl="0" indent="-342900" algn="just">
              <a:buFont typeface="Arial" panose="020B0604020202020204" pitchFamily="34" charset="0"/>
              <a:buChar char="•"/>
              <a:tabLst>
                <a:tab pos="457200" algn="l"/>
              </a:tabLst>
            </a:pP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「アップレギュレーション」</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とは、細胞表面受容体の数や密度、そしてそれらの活性が高くなることを意味し、その結果、活性化物質に対する細胞応答がより強くなる</a:t>
            </a:r>
            <a:endParaRPr lang="en-US" altLang="ja-JP" sz="36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129</a:t>
            </a:fld>
            <a:endParaRPr kumimoji="1" lang="ja-JP" altLang="en-US"/>
          </a:p>
        </p:txBody>
      </p:sp>
      <p:sp>
        <p:nvSpPr>
          <p:cNvPr id="5" name="フッター プレースホルダー 4">
            <a:extLst>
              <a:ext uri="{FF2B5EF4-FFF2-40B4-BE49-F238E27FC236}">
                <a16:creationId xmlns:a16="http://schemas.microsoft.com/office/drawing/2014/main" id="{66ED50AD-0B2A-03F3-80E1-7DAC39977DD2}"/>
              </a:ext>
            </a:extLst>
          </p:cNvPr>
          <p:cNvSpPr>
            <a:spLocks noGrp="1"/>
          </p:cNvSpPr>
          <p:nvPr>
            <p:ph type="ftr" sz="quarter" idx="11"/>
          </p:nvPr>
        </p:nvSpPr>
        <p:spPr/>
        <p:txBody>
          <a:bodyPr/>
          <a:lstStyle/>
          <a:p>
            <a:r>
              <a:rPr kumimoji="1" lang="ja-JP" altLang="en-US" dirty="0"/>
              <a:t>心の処方箋（十勝むつみのクリニック）</a:t>
            </a:r>
          </a:p>
        </p:txBody>
      </p:sp>
    </p:spTree>
    <p:extLst>
      <p:ext uri="{BB962C8B-B14F-4D97-AF65-F5344CB8AC3E}">
        <p14:creationId xmlns:p14="http://schemas.microsoft.com/office/powerpoint/2010/main" val="720972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DD012-78C6-EF51-38C5-0AB44AE4ECB6}"/>
              </a:ext>
            </a:extLst>
          </p:cNvPr>
          <p:cNvSpPr>
            <a:spLocks noGrp="1"/>
          </p:cNvSpPr>
          <p:nvPr>
            <p:ph type="ctrTitle"/>
          </p:nvPr>
        </p:nvSpPr>
        <p:spPr>
          <a:xfrm>
            <a:off x="286021" y="190681"/>
            <a:ext cx="11687852" cy="676049"/>
          </a:xfrm>
        </p:spPr>
        <p:txBody>
          <a:bodyPr>
            <a:noAutofit/>
          </a:bodyPr>
          <a:lstStyle/>
          <a:p>
            <a:r>
              <a:rPr kumimoji="1" lang="ja-JP" altLang="en-US" sz="4800" dirty="0">
                <a:latin typeface="ＭＳ Ｐゴシック" panose="020B0600070205080204" pitchFamily="50" charset="-128"/>
                <a:ea typeface="ＭＳ Ｐゴシック" panose="020B0600070205080204" pitchFamily="50" charset="-128"/>
              </a:rPr>
              <a:t>・</a:t>
            </a:r>
          </a:p>
        </p:txBody>
      </p:sp>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286021" y="923067"/>
            <a:ext cx="11687852" cy="5785422"/>
          </a:xfrm>
        </p:spPr>
        <p:txBody>
          <a:bodyPr>
            <a:normAutofit/>
          </a:bodyPr>
          <a:lstStyle/>
          <a:p>
            <a:r>
              <a:rPr lang="ja-JP"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（寄稿）　水俣学研究第５号　</a:t>
            </a:r>
            <a:r>
              <a:rPr lang="ja-JP"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ｐ</a:t>
            </a:r>
            <a:r>
              <a:rPr lang="en-US"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97</a:t>
            </a: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r>
              <a:rPr lang="en-US" altLang="ja-JP" sz="3600" kern="100" dirty="0">
                <a:solidFill>
                  <a:srgbClr val="000000"/>
                </a:solidFill>
                <a:effectLst/>
                <a:latin typeface="ＭＳ Ｐゴシック" panose="020B0600070205080204" pitchFamily="50" charset="-128"/>
                <a:ea typeface="游明朝" panose="02020400000000000000" pitchFamily="18" charset="-128"/>
                <a:cs typeface="Times New Roman" panose="02020603050405020304" pitchFamily="18" charset="0"/>
              </a:rPr>
              <a:t> </a:t>
            </a:r>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水俣病訴訟における遅発性水俣病の諸問題</a:t>
            </a:r>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　一</a:t>
            </a: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遅発性水俣病の存在とその発症機序について</a:t>
            </a:r>
            <a:r>
              <a:rPr lang="ja-JP"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ー</a:t>
            </a:r>
            <a:endParaRPr lang="en-US"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endParaRPr>
          </a:p>
          <a:p>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　　　　三浦　洋</a:t>
            </a:r>
            <a:endParaRPr lang="en-US"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endParaRPr>
          </a:p>
          <a:p>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社会医療法人・阪南医療福祉センター</a:t>
            </a:r>
            <a:endParaRPr lang="en-US"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endParaRPr>
          </a:p>
          <a:p>
            <a:r>
              <a:rPr lang="ja-JP"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・阪南中央病院理事長</a:t>
            </a:r>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endParaRPr kumimoji="1" lang="en-US"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85383572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E60A4ACA-8314-47CD-E6DA-53B4FBDF97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3592" y="138677"/>
            <a:ext cx="8083142" cy="6647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3997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57051" y="180565"/>
            <a:ext cx="11599818" cy="766354"/>
          </a:xfrm>
        </p:spPr>
        <p:txBody>
          <a:bodyPr>
            <a:normAutofit/>
          </a:bodyPr>
          <a:lstStyle/>
          <a:p>
            <a:r>
              <a:rPr lang="ja-JP" altLang="ja-JP" sz="4400" kern="0" dirty="0">
                <a:solidFill>
                  <a:srgbClr val="3B3D3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解毒</a:t>
            </a:r>
            <a:r>
              <a:rPr lang="ja-JP" altLang="en-US" sz="4400" kern="0" dirty="0">
                <a:solidFill>
                  <a:srgbClr val="3B3D3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r>
              <a:rPr lang="ja-JP" altLang="ja-JP" sz="4400" b="1" kern="0" dirty="0">
                <a:solidFill>
                  <a:srgbClr val="3B3D3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Detoxification</a:t>
            </a:r>
            <a:r>
              <a:rPr lang="ja-JP" altLang="en-US" sz="4400" kern="0" dirty="0">
                <a:solidFill>
                  <a:srgbClr val="3B3D3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endParaRPr kumimoji="1" lang="ja-JP" altLang="en-US" sz="44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231494" y="1041722"/>
            <a:ext cx="11725375" cy="5602919"/>
          </a:xfrm>
        </p:spPr>
        <p:txBody>
          <a:bodyPr>
            <a:noAutofit/>
          </a:bodyPr>
          <a:lstStyle/>
          <a:p>
            <a:pPr marL="457200" indent="-457200" algn="l">
              <a:buFont typeface="Arial" panose="020B0604020202020204" pitchFamily="34" charset="0"/>
              <a:buChar char="•"/>
            </a:pPr>
            <a:r>
              <a:rPr lang="ja-JP" altLang="en-US" sz="3600" dirty="0">
                <a:latin typeface="ＭＳ Ｐゴシック" panose="020B0600070205080204" pitchFamily="50" charset="-128"/>
                <a:ea typeface="ＭＳ Ｐゴシック" panose="020B0600070205080204" pitchFamily="50" charset="-128"/>
              </a:rPr>
              <a:t>化学物質曝露の影響は、</a:t>
            </a:r>
            <a:r>
              <a:rPr lang="ja-JP" altLang="en-US" sz="3600" dirty="0">
                <a:solidFill>
                  <a:srgbClr val="FF0000"/>
                </a:solidFill>
                <a:latin typeface="ＭＳ Ｐゴシック" panose="020B0600070205080204" pitchFamily="50" charset="-128"/>
                <a:ea typeface="ＭＳ Ｐゴシック" panose="020B0600070205080204" pitchFamily="50" charset="-128"/>
              </a:rPr>
              <a:t>「曝露の程度」と「物質を解毒・除去する能力」</a:t>
            </a:r>
            <a:r>
              <a:rPr lang="ja-JP" altLang="en-US" sz="3600" dirty="0">
                <a:latin typeface="ＭＳ Ｐゴシック" panose="020B0600070205080204" pitchFamily="50" charset="-128"/>
                <a:ea typeface="ＭＳ Ｐゴシック" panose="020B0600070205080204" pitchFamily="50" charset="-128"/>
              </a:rPr>
              <a:t>の両方に関連している </a:t>
            </a:r>
          </a:p>
          <a:p>
            <a:pPr marL="457200" indent="-457200" algn="l">
              <a:buFont typeface="Arial" panose="020B0604020202020204" pitchFamily="34" charset="0"/>
              <a:buChar char="•"/>
            </a:pPr>
            <a:r>
              <a:rPr lang="ja-JP" altLang="en-US" sz="3600" dirty="0">
                <a:latin typeface="ＭＳ Ｐゴシック" panose="020B0600070205080204" pitchFamily="50" charset="-128"/>
                <a:ea typeface="ＭＳ Ｐゴシック" panose="020B0600070205080204" pitchFamily="50" charset="-128"/>
              </a:rPr>
              <a:t>解毒は、</a:t>
            </a:r>
            <a:r>
              <a:rPr lang="ja-JP" altLang="en-US" sz="3600" dirty="0">
                <a:solidFill>
                  <a:srgbClr val="FF0000"/>
                </a:solidFill>
                <a:highlight>
                  <a:srgbClr val="FFFF00"/>
                </a:highlight>
                <a:latin typeface="ＭＳ Ｐゴシック" panose="020B0600070205080204" pitchFamily="50" charset="-128"/>
                <a:ea typeface="ＭＳ Ｐゴシック" panose="020B0600070205080204" pitchFamily="50" charset="-128"/>
              </a:rPr>
              <a:t>「すべての細胞に内在する防御機構の基本的かつ不可欠な構成要素」</a:t>
            </a:r>
            <a:r>
              <a:rPr lang="ja-JP" altLang="en-US" sz="3600" dirty="0">
                <a:latin typeface="ＭＳ Ｐゴシック" panose="020B0600070205080204" pitchFamily="50" charset="-128"/>
                <a:ea typeface="ＭＳ Ｐゴシック" panose="020B0600070205080204" pitchFamily="50" charset="-128"/>
              </a:rPr>
              <a:t>である</a:t>
            </a:r>
          </a:p>
          <a:p>
            <a:pPr marL="457200" indent="-457200" algn="l">
              <a:buFont typeface="Arial" panose="020B0604020202020204" pitchFamily="34" charset="0"/>
              <a:buChar char="•"/>
            </a:pPr>
            <a:r>
              <a:rPr lang="ja-JP" altLang="en-US" sz="3600" dirty="0">
                <a:solidFill>
                  <a:srgbClr val="0000CC"/>
                </a:solidFill>
                <a:latin typeface="ＭＳ Ｐゴシック" panose="020B0600070205080204" pitchFamily="50" charset="-128"/>
                <a:ea typeface="ＭＳ Ｐゴシック" panose="020B0600070205080204" pitchFamily="50" charset="-128"/>
              </a:rPr>
              <a:t>栄養サポートが不足していたり</a:t>
            </a:r>
            <a:r>
              <a:rPr lang="ja-JP" altLang="en-US" sz="3600" dirty="0">
                <a:latin typeface="ＭＳ Ｐゴシック" panose="020B0600070205080204" pitchFamily="50" charset="-128"/>
                <a:ea typeface="ＭＳ Ｐゴシック" panose="020B0600070205080204" pitchFamily="50" charset="-128"/>
              </a:rPr>
              <a:t>、</a:t>
            </a:r>
            <a:r>
              <a:rPr lang="ja-JP" altLang="en-US" sz="3600" dirty="0">
                <a:solidFill>
                  <a:srgbClr val="0000CC"/>
                </a:solidFill>
                <a:latin typeface="ＭＳ Ｐゴシック" panose="020B0600070205080204" pitchFamily="50" charset="-128"/>
                <a:ea typeface="ＭＳ Ｐゴシック" panose="020B0600070205080204" pitchFamily="50" charset="-128"/>
              </a:rPr>
              <a:t>異種生物への曝露に圧倒されていたり</a:t>
            </a:r>
            <a:r>
              <a:rPr lang="ja-JP" altLang="en-US" sz="3600" dirty="0">
                <a:latin typeface="ＭＳ Ｐゴシック" panose="020B0600070205080204" pitchFamily="50" charset="-128"/>
                <a:ea typeface="ＭＳ Ｐゴシック" panose="020B0600070205080204" pitchFamily="50" charset="-128"/>
              </a:rPr>
              <a:t>すると、解毒が不十分になる可能性がある</a:t>
            </a:r>
          </a:p>
          <a:p>
            <a:pPr marL="457200" indent="-457200" algn="l">
              <a:buFont typeface="Arial" panose="020B0604020202020204" pitchFamily="34" charset="0"/>
              <a:buChar char="•"/>
            </a:pPr>
            <a:r>
              <a:rPr lang="ja-JP" altLang="en-US" sz="3600" dirty="0">
                <a:latin typeface="ＭＳ Ｐゴシック" panose="020B0600070205080204" pitchFamily="50" charset="-128"/>
                <a:ea typeface="ＭＳ Ｐゴシック" panose="020B0600070205080204" pitchFamily="50" charset="-128"/>
              </a:rPr>
              <a:t>遺伝的多型やエピジェネティックな変化によって、</a:t>
            </a:r>
            <a:r>
              <a:rPr lang="ja-JP" altLang="en-US" sz="3600" dirty="0">
                <a:highlight>
                  <a:srgbClr val="00FF00"/>
                </a:highlight>
                <a:latin typeface="ＭＳ Ｐゴシック" panose="020B0600070205080204" pitchFamily="50" charset="-128"/>
                <a:ea typeface="ＭＳ Ｐゴシック" panose="020B0600070205080204" pitchFamily="50" charset="-128"/>
              </a:rPr>
              <a:t>「異種物質の代謝能力」</a:t>
            </a:r>
            <a:r>
              <a:rPr lang="ja-JP" altLang="en-US" sz="3600" dirty="0">
                <a:latin typeface="ＭＳ Ｐゴシック" panose="020B0600070205080204" pitchFamily="50" charset="-128"/>
                <a:ea typeface="ＭＳ Ｐゴシック" panose="020B0600070205080204" pitchFamily="50" charset="-128"/>
              </a:rPr>
              <a:t>が低下し毒性作用が増強されることもある </a:t>
            </a:r>
          </a:p>
          <a:p>
            <a:pPr marL="457200" indent="-457200" algn="l">
              <a:buFont typeface="Arial" panose="020B0604020202020204" pitchFamily="34" charset="0"/>
              <a:buChar char="•"/>
            </a:pPr>
            <a:r>
              <a:rPr lang="ja-JP" altLang="en-US" sz="3600" dirty="0">
                <a:highlight>
                  <a:srgbClr val="00FF00"/>
                </a:highlight>
                <a:latin typeface="ＭＳ Ｐゴシック" panose="020B0600070205080204" pitchFamily="50" charset="-128"/>
                <a:ea typeface="ＭＳ Ｐゴシック" panose="020B0600070205080204" pitchFamily="50" charset="-128"/>
              </a:rPr>
              <a:t>「解毒システム」</a:t>
            </a:r>
            <a:r>
              <a:rPr lang="ja-JP" altLang="en-US" sz="3600" dirty="0">
                <a:latin typeface="ＭＳ Ｐゴシック" panose="020B0600070205080204" pitchFamily="50" charset="-128"/>
                <a:ea typeface="ＭＳ Ｐゴシック" panose="020B0600070205080204" pitchFamily="50" charset="-128"/>
              </a:rPr>
              <a:t>が他の人よりも効果的な人もおり 、疾患感受性における個人差の説明に役立つ可能性がある</a:t>
            </a:r>
          </a:p>
          <a:p>
            <a:pPr marL="457200" indent="-457200" algn="l">
              <a:buFont typeface="Arial" panose="020B0604020202020204" pitchFamily="34" charset="0"/>
              <a:buChar char="•"/>
            </a:pPr>
            <a:endParaRPr lang="en-US" altLang="ja-JP" sz="36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131</a:t>
            </a:fld>
            <a:endParaRPr kumimoji="1" lang="ja-JP" altLang="en-US"/>
          </a:p>
        </p:txBody>
      </p:sp>
      <p:sp>
        <p:nvSpPr>
          <p:cNvPr id="5" name="フッター プレースホルダー 4">
            <a:extLst>
              <a:ext uri="{FF2B5EF4-FFF2-40B4-BE49-F238E27FC236}">
                <a16:creationId xmlns:a16="http://schemas.microsoft.com/office/drawing/2014/main" id="{66ED50AD-0B2A-03F3-80E1-7DAC39977DD2}"/>
              </a:ext>
            </a:extLst>
          </p:cNvPr>
          <p:cNvSpPr>
            <a:spLocks noGrp="1"/>
          </p:cNvSpPr>
          <p:nvPr>
            <p:ph type="ftr" sz="quarter" idx="11"/>
          </p:nvPr>
        </p:nvSpPr>
        <p:spPr/>
        <p:txBody>
          <a:bodyPr/>
          <a:lstStyle/>
          <a:p>
            <a:r>
              <a:rPr kumimoji="1" lang="ja-JP" altLang="en-US"/>
              <a:t>心の処方箋（十勝むつみのクリニック）</a:t>
            </a:r>
          </a:p>
        </p:txBody>
      </p:sp>
    </p:spTree>
    <p:extLst>
      <p:ext uri="{BB962C8B-B14F-4D97-AF65-F5344CB8AC3E}">
        <p14:creationId xmlns:p14="http://schemas.microsoft.com/office/powerpoint/2010/main" val="202951660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57051" y="180565"/>
            <a:ext cx="11599818" cy="766354"/>
          </a:xfrm>
        </p:spPr>
        <p:txBody>
          <a:bodyPr>
            <a:normAutofit/>
          </a:bodyPr>
          <a:lstStyle/>
          <a:p>
            <a:r>
              <a:rPr lang="ja-JP" altLang="ja-JP" sz="40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中枢性感作</a:t>
            </a:r>
            <a:r>
              <a:rPr lang="ja-JP" altLang="en-US" sz="40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r>
              <a:rPr lang="ja-JP" altLang="ja-JP" sz="4000" b="1" kern="0" dirty="0">
                <a:solidFill>
                  <a:srgbClr val="3B3D3F"/>
                </a:solidFill>
                <a:effectLst/>
                <a:latin typeface="游明朝" panose="02020400000000000000" pitchFamily="18" charset="-128"/>
                <a:ea typeface="Georgia" panose="02040502050405020303" pitchFamily="18" charset="0"/>
                <a:cs typeface="ＭＳ Ｐゴシック" panose="020B0600070205080204" pitchFamily="50" charset="-128"/>
              </a:rPr>
              <a:t>Central </a:t>
            </a:r>
            <a:r>
              <a:rPr lang="en-US" altLang="ja-JP" sz="4000" b="1" kern="0" dirty="0">
                <a:solidFill>
                  <a:srgbClr val="3B3D3F"/>
                </a:solidFill>
                <a:effectLst/>
                <a:latin typeface="游明朝" panose="02020400000000000000" pitchFamily="18" charset="-128"/>
                <a:ea typeface="Georgia" panose="02040502050405020303" pitchFamily="18" charset="0"/>
                <a:cs typeface="ＭＳ Ｐゴシック" panose="020B0600070205080204" pitchFamily="50" charset="-128"/>
              </a:rPr>
              <a:t>S</a:t>
            </a:r>
            <a:r>
              <a:rPr lang="ja-JP" altLang="ja-JP" sz="4000" b="1" kern="0" dirty="0">
                <a:solidFill>
                  <a:srgbClr val="3B3D3F"/>
                </a:solidFill>
                <a:effectLst/>
                <a:latin typeface="游明朝" panose="02020400000000000000" pitchFamily="18" charset="-128"/>
                <a:ea typeface="Georgia" panose="02040502050405020303" pitchFamily="18" charset="0"/>
                <a:cs typeface="ＭＳ Ｐゴシック" panose="020B0600070205080204" pitchFamily="50" charset="-128"/>
              </a:rPr>
              <a:t>ensitization</a:t>
            </a:r>
            <a:r>
              <a:rPr lang="ja-JP" altLang="en-US" sz="4000" b="1" kern="0" dirty="0">
                <a:solidFill>
                  <a:srgbClr val="3B3D3F"/>
                </a:solidFill>
                <a:effectLst/>
                <a:latin typeface="游明朝" panose="02020400000000000000" pitchFamily="18" charset="-128"/>
                <a:ea typeface="Georgia" panose="02040502050405020303" pitchFamily="18" charset="0"/>
                <a:cs typeface="ＭＳ Ｐゴシック" panose="020B0600070205080204" pitchFamily="50" charset="-128"/>
              </a:rPr>
              <a:t>）</a:t>
            </a:r>
            <a:endParaRPr kumimoji="1" lang="ja-JP" altLang="en-US" sz="40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231494" y="1041722"/>
            <a:ext cx="11725375" cy="5602919"/>
          </a:xfrm>
        </p:spPr>
        <p:txBody>
          <a:bodyPr>
            <a:noAutofit/>
          </a:bodyPr>
          <a:lstStyle/>
          <a:p>
            <a:pPr marL="342900" lvl="0" indent="-342900" algn="just">
              <a:buFont typeface="Arial" panose="020B0604020202020204" pitchFamily="34" charset="0"/>
              <a:buChar char="•"/>
              <a:tabLst>
                <a:tab pos="457200" algn="l"/>
              </a:tabLst>
            </a:pP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TRPV1</a:t>
            </a:r>
            <a:r>
              <a:rPr lang="ja-JP" altLang="en-US" sz="36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TRPA1</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は</a:t>
            </a:r>
            <a:r>
              <a:rPr lang="ja-JP"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中枢性感作（</a:t>
            </a:r>
            <a:r>
              <a:rPr lang="en-US"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CS</a:t>
            </a:r>
            <a:r>
              <a:rPr lang="ja-JP"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に</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も</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寄与している</a:t>
            </a:r>
          </a:p>
          <a:p>
            <a:pPr marL="342900" lvl="0" indent="-342900" algn="just">
              <a:buFont typeface="Arial" panose="020B0604020202020204" pitchFamily="34" charset="0"/>
              <a:buChar char="•"/>
              <a:tabLst>
                <a:tab pos="457200" algn="l"/>
              </a:tabLst>
            </a:pP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国際疼痛学会では、</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CS</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を</a:t>
            </a:r>
            <a:r>
              <a:rPr lang="ja-JP" altLang="ja-JP" sz="3600" kern="100" dirty="0">
                <a:effectLst/>
                <a:highlight>
                  <a:srgbClr val="00FF00"/>
                </a:highlight>
                <a:latin typeface="ＭＳ Ｐゴシック" panose="020B0600070205080204" pitchFamily="50" charset="-128"/>
                <a:ea typeface="ＭＳ Ｐゴシック" panose="020B0600070205080204" pitchFamily="50" charset="-128"/>
                <a:cs typeface="Times New Roman" panose="02020603050405020304" pitchFamily="18" charset="0"/>
              </a:rPr>
              <a:t>「中枢神経系における侵害受容ニューロンの、正常または閾値以下の求心性入力に対する反応性の亢進」</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と定義している </a:t>
            </a:r>
          </a:p>
          <a:p>
            <a:pPr marL="342900" lvl="0" indent="-342900" algn="just">
              <a:buFont typeface="Arial" panose="020B0604020202020204" pitchFamily="34" charset="0"/>
              <a:buChar char="•"/>
              <a:tabLst>
                <a:tab pos="457200" algn="l"/>
              </a:tabLst>
            </a:pP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CS</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は、</a:t>
            </a: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痛覚過敏</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a:t>
            </a: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アロディニア</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によっても特徴づけられる </a:t>
            </a:r>
          </a:p>
          <a:p>
            <a:pPr marL="342900" lvl="0" indent="-342900" algn="just">
              <a:buFont typeface="Arial" panose="020B0604020202020204" pitchFamily="34" charset="0"/>
              <a:buChar char="•"/>
              <a:tabLst>
                <a:tab pos="457200" algn="l"/>
              </a:tabLst>
            </a:pP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CS</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は、</a:t>
            </a:r>
            <a:r>
              <a:rPr lang="ja-JP" altLang="ja-JP" sz="3600" kern="100" dirty="0">
                <a:effectLst/>
                <a:highlight>
                  <a:srgbClr val="00FFFF"/>
                </a:highligh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3600" kern="100" dirty="0">
                <a:effectLst/>
                <a:highlight>
                  <a:srgbClr val="00FFFF"/>
                </a:highlight>
                <a:latin typeface="ＭＳ Ｐゴシック" panose="020B0600070205080204" pitchFamily="50" charset="-128"/>
                <a:ea typeface="ＭＳ Ｐゴシック" panose="020B0600070205080204" pitchFamily="50" charset="-128"/>
                <a:cs typeface="Times New Roman" panose="02020603050405020304" pitchFamily="18" charset="0"/>
              </a:rPr>
              <a:t>CNS</a:t>
            </a:r>
            <a:r>
              <a:rPr lang="ja-JP" altLang="ja-JP" sz="3600" kern="100" dirty="0">
                <a:effectLst/>
                <a:highlight>
                  <a:srgbClr val="00FFFF"/>
                </a:highlight>
                <a:latin typeface="ＭＳ Ｐゴシック" panose="020B0600070205080204" pitchFamily="50" charset="-128"/>
                <a:ea typeface="ＭＳ Ｐゴシック" panose="020B0600070205080204" pitchFamily="50" charset="-128"/>
                <a:cs typeface="Times New Roman" panose="02020603050405020304" pitchFamily="18" charset="0"/>
              </a:rPr>
              <a:t>が多くの器官系からの感覚入力を増幅する状態」</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とも定義されている </a:t>
            </a:r>
          </a:p>
          <a:p>
            <a:pPr marL="342900" lvl="0" indent="-342900" algn="just">
              <a:buFont typeface="Arial" panose="020B0604020202020204" pitchFamily="34" charset="0"/>
              <a:buChar char="•"/>
              <a:tabLst>
                <a:tab pos="457200" algn="l"/>
              </a:tabLst>
            </a:pP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CS</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は、慢性疲労症候群、線維筋痛症、過敏性腸症候群など、重複するいくつかの症候群に共通する病態生理学的メカニズムである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132</a:t>
            </a:fld>
            <a:endParaRPr kumimoji="1" lang="ja-JP" altLang="en-US"/>
          </a:p>
        </p:txBody>
      </p:sp>
      <p:sp>
        <p:nvSpPr>
          <p:cNvPr id="5" name="フッター プレースホルダー 4">
            <a:extLst>
              <a:ext uri="{FF2B5EF4-FFF2-40B4-BE49-F238E27FC236}">
                <a16:creationId xmlns:a16="http://schemas.microsoft.com/office/drawing/2014/main" id="{66ED50AD-0B2A-03F3-80E1-7DAC39977DD2}"/>
              </a:ext>
            </a:extLst>
          </p:cNvPr>
          <p:cNvSpPr>
            <a:spLocks noGrp="1"/>
          </p:cNvSpPr>
          <p:nvPr>
            <p:ph type="ftr" sz="quarter" idx="11"/>
          </p:nvPr>
        </p:nvSpPr>
        <p:spPr/>
        <p:txBody>
          <a:bodyPr/>
          <a:lstStyle/>
          <a:p>
            <a:r>
              <a:rPr kumimoji="1" lang="ja-JP" altLang="en-US"/>
              <a:t>心の処方箋（十勝むつみのクリニック）</a:t>
            </a:r>
          </a:p>
        </p:txBody>
      </p:sp>
    </p:spTree>
    <p:extLst>
      <p:ext uri="{BB962C8B-B14F-4D97-AF65-F5344CB8AC3E}">
        <p14:creationId xmlns:p14="http://schemas.microsoft.com/office/powerpoint/2010/main" val="67408957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62160D91-03F9-5904-4D6F-7F58E6F6CA96}"/>
              </a:ext>
            </a:extLst>
          </p:cNvPr>
          <p:cNvSpPr>
            <a:spLocks noGrp="1" noChangeArrowheads="1"/>
          </p:cNvSpPr>
          <p:nvPr>
            <p:ph type="ctrTitle"/>
          </p:nvPr>
        </p:nvSpPr>
        <p:spPr>
          <a:xfrm>
            <a:off x="1720851" y="1371600"/>
            <a:ext cx="8505825" cy="1828800"/>
          </a:xfrm>
        </p:spPr>
        <p:txBody>
          <a:bodyPr/>
          <a:lstStyle/>
          <a:p>
            <a:pPr eaLnBrk="1" hangingPunct="1"/>
            <a:endParaRPr lang="ja-JP" altLang="ja-JP"/>
          </a:p>
        </p:txBody>
      </p:sp>
      <p:sp>
        <p:nvSpPr>
          <p:cNvPr id="17410" name="Rectangle 3">
            <a:extLst>
              <a:ext uri="{FF2B5EF4-FFF2-40B4-BE49-F238E27FC236}">
                <a16:creationId xmlns:a16="http://schemas.microsoft.com/office/drawing/2014/main" id="{197C20DD-DFA7-1F31-0AE1-9675A3DBE4C2}"/>
              </a:ext>
            </a:extLst>
          </p:cNvPr>
          <p:cNvSpPr>
            <a:spLocks noGrp="1" noChangeArrowheads="1"/>
          </p:cNvSpPr>
          <p:nvPr>
            <p:ph type="subTitle" idx="1"/>
          </p:nvPr>
        </p:nvSpPr>
        <p:spPr>
          <a:xfrm>
            <a:off x="1720850" y="3228975"/>
            <a:ext cx="8509000" cy="1752600"/>
          </a:xfrm>
        </p:spPr>
        <p:txBody>
          <a:bodyPr/>
          <a:lstStyle/>
          <a:p>
            <a:pPr eaLnBrk="1" hangingPunct="1"/>
            <a:endParaRPr lang="ja-JP" altLang="ja-JP"/>
          </a:p>
        </p:txBody>
      </p:sp>
      <p:pic>
        <p:nvPicPr>
          <p:cNvPr id="17411" name="Picture 4" descr="画像 154">
            <a:extLst>
              <a:ext uri="{FF2B5EF4-FFF2-40B4-BE49-F238E27FC236}">
                <a16:creationId xmlns:a16="http://schemas.microsoft.com/office/drawing/2014/main" id="{84DB524D-FCBA-E07F-FFA6-5C16C7BEB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50974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DD012-78C6-EF51-38C5-0AB44AE4ECB6}"/>
              </a:ext>
            </a:extLst>
          </p:cNvPr>
          <p:cNvSpPr>
            <a:spLocks noGrp="1"/>
          </p:cNvSpPr>
          <p:nvPr>
            <p:ph type="ctrTitle"/>
          </p:nvPr>
        </p:nvSpPr>
        <p:spPr>
          <a:xfrm>
            <a:off x="0" y="190681"/>
            <a:ext cx="11973873" cy="676049"/>
          </a:xfrm>
        </p:spPr>
        <p:txBody>
          <a:bodyPr>
            <a:noAutofit/>
          </a:bodyPr>
          <a:lstStyle/>
          <a:p>
            <a:r>
              <a:rPr lang="en-US" altLang="ja-JP" sz="3200" kern="100" dirty="0">
                <a:effectLst/>
                <a:latin typeface="ＭＳ Ｐゴシック" panose="020B0600070205080204" pitchFamily="50" charset="-128"/>
                <a:ea typeface="游明朝" panose="02020400000000000000" pitchFamily="18" charset="-128"/>
                <a:cs typeface="Times New Roman" panose="02020603050405020304" pitchFamily="18" charset="0"/>
              </a:rPr>
              <a:t> </a:t>
            </a:r>
            <a:b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3200" kern="100" dirty="0">
                <a:solidFill>
                  <a:srgbClr val="FF0000"/>
                </a:solidFill>
                <a:effectLst/>
                <a:latin typeface="ＭＳ Ｐゴシック" panose="020B0600070205080204" pitchFamily="50" charset="-128"/>
                <a:ea typeface="游明朝" panose="02020400000000000000" pitchFamily="18" charset="-128"/>
                <a:cs typeface="Times New Roman" panose="02020603050405020304" pitchFamily="18" charset="0"/>
              </a:rPr>
              <a:t>ME/CFS</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と長期</a:t>
            </a:r>
            <a:r>
              <a:rPr lang="en-US"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COVID</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は類似した症状と生物学的異常を共有</a:t>
            </a:r>
            <a:r>
              <a:rPr lang="ja-JP" altLang="en-US"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する</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286021" y="923067"/>
            <a:ext cx="11687852" cy="5785422"/>
          </a:xfrm>
        </p:spPr>
        <p:txBody>
          <a:bodyPr>
            <a:normAutofit fontScale="92500" lnSpcReduction="20000"/>
          </a:bodyPr>
          <a:lstStyle/>
          <a:p>
            <a:pPr algn="l"/>
            <a:r>
              <a:rPr lang="en-US" altLang="ja-JP" kern="100" dirty="0">
                <a:effectLst/>
                <a:latin typeface="ＭＳ Ｐゴシック" panose="020B0600070205080204" pitchFamily="50" charset="-128"/>
                <a:ea typeface="游明朝" panose="02020400000000000000" pitchFamily="18" charset="-128"/>
                <a:cs typeface="Times New Roman" panose="02020603050405020304" pitchFamily="18" charset="0"/>
              </a:rPr>
              <a:t>REVIEW article</a:t>
            </a:r>
            <a:r>
              <a:rPr lang="ja-JP" altLang="en-US" kern="100" dirty="0">
                <a:effectLst/>
                <a:latin typeface="ＭＳ Ｐゴシック" panose="020B0600070205080204" pitchFamily="50" charset="-128"/>
                <a:ea typeface="游明朝" panose="02020400000000000000" pitchFamily="18" charset="-128"/>
                <a:cs typeface="Times New Roman" panose="02020603050405020304" pitchFamily="18" charset="0"/>
              </a:rPr>
              <a:t>　</a:t>
            </a:r>
            <a:r>
              <a:rPr lang="en-US" altLang="ja-JP" kern="100" dirty="0">
                <a:effectLst/>
                <a:latin typeface="ＭＳ Ｐゴシック" panose="020B0600070205080204" pitchFamily="50" charset="-128"/>
                <a:ea typeface="游明朝" panose="02020400000000000000" pitchFamily="18" charset="-128"/>
                <a:cs typeface="Times New Roman" panose="02020603050405020304" pitchFamily="18" charset="0"/>
              </a:rPr>
              <a:t>Front. Med., 02 June 2023</a:t>
            </a:r>
            <a:endParaRPr lang="ja-JP" altLang="ja-JP"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en-US" altLang="ja-JP" kern="100" dirty="0">
                <a:effectLst/>
                <a:latin typeface="ＭＳ Ｐゴシック" panose="020B0600070205080204" pitchFamily="50" charset="-128"/>
                <a:ea typeface="游明朝" panose="02020400000000000000" pitchFamily="18" charset="-128"/>
                <a:cs typeface="Times New Roman" panose="02020603050405020304" pitchFamily="18" charset="0"/>
              </a:rPr>
              <a:t>Sec. Infectious Diseases: Pathogenesis and Therapy</a:t>
            </a:r>
            <a:endParaRPr lang="ja-JP" altLang="ja-JP"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en-US" altLang="ja-JP" u="sng" kern="100" dirty="0">
                <a:effectLst/>
                <a:latin typeface="ＭＳ Ｐゴシック" panose="020B0600070205080204" pitchFamily="50" charset="-128"/>
                <a:ea typeface="游明朝" panose="02020400000000000000" pitchFamily="18" charset="-128"/>
                <a:cs typeface="Times New Roman" panose="02020603050405020304" pitchFamily="18" charset="0"/>
              </a:rPr>
              <a:t>Volume 10 - 2023 </a:t>
            </a:r>
            <a:r>
              <a:rPr lang="ja-JP" altLang="en-US" u="sng" kern="100" dirty="0">
                <a:effectLst/>
                <a:latin typeface="ＭＳ Ｐゴシック" panose="020B0600070205080204" pitchFamily="50" charset="-128"/>
                <a:ea typeface="游明朝" panose="02020400000000000000" pitchFamily="18" charset="-128"/>
                <a:cs typeface="Times New Roman" panose="02020603050405020304" pitchFamily="18" charset="0"/>
              </a:rPr>
              <a:t>　</a:t>
            </a:r>
            <a:r>
              <a:rPr lang="en-US" altLang="ja-JP" u="sng" kern="100" dirty="0">
                <a:effectLst/>
                <a:latin typeface="ＭＳ Ｐゴシック" panose="020B0600070205080204" pitchFamily="50" charset="-128"/>
                <a:ea typeface="游明朝" panose="02020400000000000000" pitchFamily="18" charset="-128"/>
                <a:cs typeface="Times New Roman" panose="02020603050405020304" pitchFamily="18" charset="0"/>
              </a:rPr>
              <a:t>https://doi.org/10.3389/fmed.2023.1187163</a:t>
            </a:r>
            <a:endParaRPr lang="ja-JP" altLang="ja-JP" u="sng"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en-US" altLang="ja-JP" kern="100" dirty="0">
                <a:effectLst/>
                <a:latin typeface="ＭＳ Ｐゴシック" panose="020B0600070205080204" pitchFamily="50" charset="-128"/>
                <a:ea typeface="游明朝" panose="02020400000000000000" pitchFamily="18" charset="-128"/>
                <a:cs typeface="Times New Roman" panose="02020603050405020304" pitchFamily="18" charset="0"/>
              </a:rPr>
              <a:t> </a:t>
            </a:r>
            <a:endParaRPr lang="ja-JP" altLang="ja-JP"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en-US" altLang="ja-JP" kern="100" dirty="0">
                <a:effectLst/>
                <a:latin typeface="ＭＳ Ｐゴシック" panose="020B0600070205080204" pitchFamily="50" charset="-128"/>
                <a:ea typeface="游明朝" panose="02020400000000000000" pitchFamily="18" charset="-128"/>
                <a:cs typeface="Times New Roman" panose="02020603050405020304" pitchFamily="18" charset="0"/>
              </a:rPr>
              <a:t>This article is part of the Research Topic</a:t>
            </a:r>
            <a:endParaRPr lang="ja-JP" altLang="ja-JP"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en-US" altLang="ja-JP" kern="100" dirty="0">
                <a:effectLst/>
                <a:latin typeface="ＭＳ Ｐゴシック" panose="020B0600070205080204" pitchFamily="50" charset="-128"/>
                <a:ea typeface="游明朝" panose="02020400000000000000" pitchFamily="18" charset="-128"/>
                <a:cs typeface="Times New Roman" panose="02020603050405020304" pitchFamily="18" charset="0"/>
              </a:rPr>
              <a:t>Translational Research in Severe COVID-19 and Long-Term Symptoms Post-COVID-19</a:t>
            </a:r>
          </a:p>
          <a:p>
            <a:pPr algn="l"/>
            <a:r>
              <a:rPr lang="en-US" altLang="ja-JP" kern="100" dirty="0">
                <a:effectLst/>
                <a:latin typeface="ＭＳ Ｐゴシック" panose="020B0600070205080204" pitchFamily="50" charset="-128"/>
                <a:ea typeface="游明朝" panose="02020400000000000000" pitchFamily="18" charset="-128"/>
                <a:cs typeface="Times New Roman" panose="02020603050405020304" pitchFamily="18" charset="0"/>
              </a:rPr>
              <a:t>Volume II</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kern="100" dirty="0">
                <a:effectLst/>
                <a:latin typeface="ＭＳ Ｐゴシック" panose="020B0600070205080204" pitchFamily="50" charset="-128"/>
                <a:ea typeface="游明朝" panose="02020400000000000000" pitchFamily="18" charset="-128"/>
                <a:cs typeface="Times New Roman" panose="02020603050405020304" pitchFamily="18" charset="0"/>
              </a:rPr>
              <a:t>View all 3 Articles </a:t>
            </a:r>
            <a:endParaRPr lang="ja-JP" altLang="ja-JP"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en-US" altLang="ja-JP" kern="100" dirty="0">
                <a:effectLst/>
                <a:latin typeface="ＭＳ Ｐゴシック" panose="020B0600070205080204" pitchFamily="50" charset="-128"/>
                <a:ea typeface="游明朝" panose="02020400000000000000" pitchFamily="18" charset="-128"/>
                <a:cs typeface="Times New Roman" panose="02020603050405020304" pitchFamily="18" charset="0"/>
              </a:rPr>
              <a:t> </a:t>
            </a:r>
            <a:endParaRPr lang="ja-JP" altLang="ja-JP"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en-US" altLang="ja-JP" sz="3900" kern="100" dirty="0">
                <a:effectLst/>
                <a:latin typeface="ＭＳ Ｐゴシック" panose="020B0600070205080204" pitchFamily="50" charset="-128"/>
                <a:ea typeface="游明朝" panose="02020400000000000000" pitchFamily="18" charset="-128"/>
                <a:cs typeface="Times New Roman" panose="02020603050405020304" pitchFamily="18" charset="0"/>
              </a:rPr>
              <a:t>ME/CFS and Long COVID share similar symptoms and biological abnormalities: road map to the literature</a:t>
            </a:r>
            <a:endParaRPr lang="ja-JP" altLang="ja-JP" sz="39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en-US" altLang="ja-JP" kern="100" dirty="0">
                <a:effectLst/>
                <a:latin typeface="ＭＳ Ｐゴシック" panose="020B0600070205080204" pitchFamily="50" charset="-128"/>
                <a:ea typeface="游明朝" panose="02020400000000000000" pitchFamily="18" charset="-128"/>
                <a:cs typeface="Times New Roman" panose="02020603050405020304" pitchFamily="18" charset="0"/>
              </a:rPr>
              <a:t> Anthony L. Komaroff1*  W. Ian Lipkin2</a:t>
            </a:r>
            <a:endParaRPr lang="ja-JP" altLang="ja-JP"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en-US" altLang="ja-JP" kern="100" dirty="0">
                <a:effectLst/>
                <a:latin typeface="游明朝" panose="02020400000000000000" pitchFamily="18" charset="-128"/>
                <a:ea typeface="ＭＳ Ｐゴシック" panose="020B0600070205080204" pitchFamily="50" charset="-128"/>
                <a:cs typeface="Times New Roman" panose="02020603050405020304" pitchFamily="18" charset="0"/>
              </a:rPr>
              <a:t>1Department of Medicine, Brigham and Women’s Hospital, Harvard Medical School, Boston, MA, United States</a:t>
            </a:r>
            <a:endParaRPr lang="ja-JP" altLang="ja-JP"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en-US" altLang="ja-JP" kern="100" dirty="0">
                <a:effectLst/>
                <a:latin typeface="游明朝" panose="02020400000000000000" pitchFamily="18" charset="-128"/>
                <a:ea typeface="ＭＳ Ｐゴシック" panose="020B0600070205080204" pitchFamily="50" charset="-128"/>
                <a:cs typeface="Times New Roman" panose="02020603050405020304" pitchFamily="18" charset="0"/>
              </a:rPr>
              <a:t>2Center for Infection and Immunity, Mailman School of Public Health, </a:t>
            </a:r>
            <a:r>
              <a:rPr lang="en-US" altLang="ja-JP" kern="100" dirty="0" err="1">
                <a:effectLst/>
                <a:latin typeface="游明朝" panose="02020400000000000000" pitchFamily="18" charset="-128"/>
                <a:ea typeface="ＭＳ Ｐゴシック" panose="020B0600070205080204" pitchFamily="50" charset="-128"/>
                <a:cs typeface="Times New Roman" panose="02020603050405020304" pitchFamily="18" charset="0"/>
              </a:rPr>
              <a:t>Vagelos</a:t>
            </a:r>
            <a:r>
              <a:rPr lang="en-US" altLang="ja-JP" kern="100" dirty="0">
                <a:effectLst/>
                <a:latin typeface="游明朝" panose="02020400000000000000" pitchFamily="18" charset="-128"/>
                <a:ea typeface="ＭＳ Ｐゴシック" panose="020B0600070205080204" pitchFamily="50" charset="-128"/>
                <a:cs typeface="Times New Roman" panose="02020603050405020304" pitchFamily="18" charset="0"/>
              </a:rPr>
              <a:t> College of Physicians and Surgeons of Columbia University, New York, NY, United States</a:t>
            </a:r>
            <a:endParaRPr lang="ja-JP" altLang="ja-JP"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endParaRPr kumimoji="1" lang="en-US"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60643882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DD012-78C6-EF51-38C5-0AB44AE4ECB6}"/>
              </a:ext>
            </a:extLst>
          </p:cNvPr>
          <p:cNvSpPr>
            <a:spLocks noGrp="1"/>
          </p:cNvSpPr>
          <p:nvPr>
            <p:ph type="ctrTitle"/>
          </p:nvPr>
        </p:nvSpPr>
        <p:spPr>
          <a:xfrm>
            <a:off x="0" y="190681"/>
            <a:ext cx="11973873" cy="676049"/>
          </a:xfrm>
        </p:spPr>
        <p:txBody>
          <a:bodyPr>
            <a:noAutofit/>
          </a:bodyPr>
          <a:lstStyle/>
          <a:p>
            <a:r>
              <a:rPr lang="en-US" altLang="ja-JP" sz="3200" kern="100" dirty="0">
                <a:effectLst/>
                <a:latin typeface="ＭＳ Ｐゴシック" panose="020B0600070205080204" pitchFamily="50" charset="-128"/>
                <a:ea typeface="游明朝" panose="02020400000000000000" pitchFamily="18" charset="-128"/>
                <a:cs typeface="Times New Roman" panose="02020603050405020304" pitchFamily="18" charset="0"/>
              </a:rPr>
              <a:t> </a:t>
            </a:r>
            <a:b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3200" kern="100" dirty="0">
                <a:solidFill>
                  <a:srgbClr val="FF0000"/>
                </a:solidFill>
                <a:effectLst/>
                <a:latin typeface="ＭＳ Ｐゴシック" panose="020B0600070205080204" pitchFamily="50" charset="-128"/>
                <a:ea typeface="游明朝" panose="02020400000000000000" pitchFamily="18" charset="-128"/>
                <a:cs typeface="Times New Roman" panose="02020603050405020304" pitchFamily="18" charset="0"/>
              </a:rPr>
              <a:t>ME/CFS</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と長期</a:t>
            </a:r>
            <a:r>
              <a:rPr lang="en-US"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COVID</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は類似した症状と生物学的異常を共有</a:t>
            </a:r>
            <a:r>
              <a:rPr lang="ja-JP" altLang="en-US"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する</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286021" y="923067"/>
            <a:ext cx="11687852" cy="5785422"/>
          </a:xfrm>
        </p:spPr>
        <p:txBody>
          <a:bodyPr>
            <a:normAutofit lnSpcReduction="10000"/>
          </a:bodyPr>
          <a:lstStyle/>
          <a:p>
            <a:endParaRPr lang="en-US"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endParaRPr>
          </a:p>
          <a:p>
            <a:r>
              <a:rPr lang="ja-JP" altLang="ja-JP" sz="3600" kern="100" dirty="0">
                <a:effectLst/>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rPr>
              <a:t>レビュー記事 フロント 医学、</a:t>
            </a:r>
            <a:r>
              <a:rPr lang="en-US" altLang="ja-JP" sz="3600" kern="100" dirty="0">
                <a:effectLst/>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rPr>
              <a:t>2023</a:t>
            </a:r>
            <a:r>
              <a:rPr lang="ja-JP" altLang="ja-JP" sz="3600" kern="100" dirty="0">
                <a:effectLst/>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rPr>
              <a:t>年</a:t>
            </a:r>
            <a:r>
              <a:rPr lang="en-US" altLang="ja-JP" sz="3600" kern="100" dirty="0">
                <a:effectLst/>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rPr>
              <a:t>06</a:t>
            </a:r>
            <a:r>
              <a:rPr lang="ja-JP" altLang="ja-JP" sz="3600" kern="100" dirty="0">
                <a:effectLst/>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rPr>
              <a:t>月</a:t>
            </a:r>
            <a:r>
              <a:rPr lang="en-US" altLang="ja-JP" sz="3600" kern="100" dirty="0">
                <a:effectLst/>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rPr>
              <a:t>02</a:t>
            </a:r>
            <a:r>
              <a:rPr lang="ja-JP" altLang="ja-JP" sz="3600" kern="100" dirty="0">
                <a:effectLst/>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rPr>
              <a:t>日</a:t>
            </a:r>
            <a:endParaRPr lang="ja-JP" altLang="ja-JP" sz="3600" kern="100" dirty="0">
              <a:effectLst/>
              <a:highlight>
                <a:srgbClr val="FFFF00"/>
              </a:highlight>
              <a:latin typeface="游明朝" panose="02020400000000000000" pitchFamily="18" charset="-128"/>
              <a:ea typeface="游明朝" panose="02020400000000000000" pitchFamily="18" charset="-128"/>
              <a:cs typeface="Times New Roman" panose="02020603050405020304" pitchFamily="18" charset="0"/>
            </a:endParaRPr>
          </a:p>
          <a:p>
            <a:r>
              <a:rPr lang="en-US" altLang="ja-JP" sz="3600" kern="100" dirty="0">
                <a:effectLst/>
                <a:latin typeface="ＭＳ Ｐゴシック" panose="020B0600070205080204" pitchFamily="50" charset="-128"/>
                <a:ea typeface="游明朝" panose="02020400000000000000" pitchFamily="18" charset="-128"/>
                <a:cs typeface="Times New Roman" panose="02020603050405020304" pitchFamily="18" charset="0"/>
              </a:rPr>
              <a:t>Sec.</a:t>
            </a: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感染症： 病因と治療 第</a:t>
            </a:r>
            <a:r>
              <a:rPr lang="en-US"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10</a:t>
            </a: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巻</a:t>
            </a:r>
            <a:r>
              <a:rPr lang="en-US"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 2023</a:t>
            </a: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年</a:t>
            </a:r>
            <a:endParaRPr lang="en-US"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endParaRPr>
          </a:p>
          <a:p>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https://doi.org/10.3389/fmed.2023.1187163</a:t>
            </a: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r>
              <a:rPr lang="en-US" altLang="ja-JP" sz="3600" kern="100" dirty="0">
                <a:effectLst/>
                <a:latin typeface="ＭＳ Ｐゴシック" panose="020B0600070205080204" pitchFamily="50" charset="-128"/>
                <a:ea typeface="游明朝" panose="02020400000000000000" pitchFamily="18" charset="-128"/>
                <a:cs typeface="Times New Roman" panose="02020603050405020304" pitchFamily="18" charset="0"/>
              </a:rPr>
              <a:t> </a:t>
            </a:r>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ja-JP" sz="2800" kern="100" dirty="0">
                <a:effectLst/>
                <a:latin typeface="游明朝" panose="02020400000000000000" pitchFamily="18" charset="-128"/>
                <a:ea typeface="ＭＳ Ｐゴシック" panose="020B0600070205080204" pitchFamily="50" charset="-128"/>
                <a:cs typeface="Times New Roman" panose="02020603050405020304" pitchFamily="18" charset="0"/>
              </a:rPr>
              <a:t>アンソニー・</a:t>
            </a:r>
            <a:r>
              <a:rPr lang="en-US" altLang="ja-JP" sz="2800" kern="100" dirty="0">
                <a:effectLst/>
                <a:latin typeface="游明朝" panose="02020400000000000000" pitchFamily="18" charset="-128"/>
                <a:ea typeface="ＭＳ Ｐゴシック" panose="020B0600070205080204" pitchFamily="50" charset="-128"/>
                <a:cs typeface="Times New Roman" panose="02020603050405020304" pitchFamily="18" charset="0"/>
              </a:rPr>
              <a:t>L</a:t>
            </a:r>
            <a:r>
              <a:rPr lang="ja-JP" altLang="ja-JP" sz="2800" kern="100" dirty="0">
                <a:effectLst/>
                <a:latin typeface="游明朝" panose="02020400000000000000" pitchFamily="18" charset="-128"/>
                <a:ea typeface="ＭＳ Ｐゴシック" panose="020B0600070205080204" pitchFamily="50" charset="-128"/>
                <a:cs typeface="Times New Roman" panose="02020603050405020304" pitchFamily="18" charset="0"/>
              </a:rPr>
              <a:t>・コマロフ</a:t>
            </a:r>
            <a:r>
              <a:rPr lang="en-US" altLang="ja-JP" sz="2800" kern="100" dirty="0">
                <a:effectLst/>
                <a:latin typeface="游明朝" panose="02020400000000000000" pitchFamily="18" charset="-128"/>
                <a:ea typeface="ＭＳ Ｐゴシック" panose="020B0600070205080204" pitchFamily="50" charset="-128"/>
                <a:cs typeface="Times New Roman" panose="02020603050405020304" pitchFamily="18" charset="0"/>
              </a:rPr>
              <a:t>1* W</a:t>
            </a:r>
            <a:r>
              <a:rPr lang="ja-JP" altLang="ja-JP" sz="2800" kern="100" dirty="0">
                <a:effectLst/>
                <a:latin typeface="游明朝" panose="02020400000000000000" pitchFamily="18" charset="-128"/>
                <a:ea typeface="ＭＳ Ｐゴシック" panose="020B0600070205080204" pitchFamily="50" charset="-128"/>
                <a:cs typeface="Times New Roman" panose="02020603050405020304" pitchFamily="18" charset="0"/>
              </a:rPr>
              <a:t>・イアン・リプキン</a:t>
            </a:r>
            <a:r>
              <a:rPr lang="en-US" altLang="ja-JP" sz="2800" kern="100">
                <a:effectLst/>
                <a:latin typeface="游明朝" panose="02020400000000000000" pitchFamily="18" charset="-128"/>
                <a:ea typeface="ＭＳ Ｐゴシック" panose="020B0600070205080204" pitchFamily="50" charset="-128"/>
                <a:cs typeface="Times New Roman" panose="02020603050405020304" pitchFamily="18" charset="0"/>
              </a:rPr>
              <a:t>2* </a:t>
            </a:r>
            <a:endParaRPr lang="en-US" altLang="ja-JP" sz="2800" kern="100" dirty="0">
              <a:effectLst/>
              <a:latin typeface="游明朝" panose="02020400000000000000" pitchFamily="18" charset="-128"/>
              <a:ea typeface="ＭＳ Ｐゴシック" panose="020B0600070205080204" pitchFamily="50" charset="-128"/>
              <a:cs typeface="Times New Roman" panose="02020603050405020304" pitchFamily="18" charset="0"/>
            </a:endParaRPr>
          </a:p>
          <a:p>
            <a:r>
              <a:rPr lang="en-US" altLang="ja-JP" sz="2800" kern="100" dirty="0">
                <a:effectLst/>
                <a:latin typeface="游明朝" panose="02020400000000000000" pitchFamily="18" charset="-128"/>
                <a:ea typeface="ＭＳ Ｐゴシック" panose="020B0600070205080204" pitchFamily="50" charset="-128"/>
                <a:cs typeface="Times New Roman" panose="02020603050405020304" pitchFamily="18" charset="0"/>
              </a:rPr>
              <a:t>1</a:t>
            </a:r>
            <a:r>
              <a:rPr lang="ja-JP" altLang="ja-JP" sz="2800" kern="100" dirty="0">
                <a:effectLst/>
                <a:latin typeface="游明朝" panose="02020400000000000000" pitchFamily="18" charset="-128"/>
                <a:ea typeface="ＭＳ Ｐゴシック" panose="020B0600070205080204" pitchFamily="50" charset="-128"/>
                <a:cs typeface="Times New Roman" panose="02020603050405020304" pitchFamily="18" charset="0"/>
              </a:rPr>
              <a:t>米国マサチューセッツ州ボストン、ハーバード大学医学部ブリガム・アンド・ウィメンズ病院医学部</a:t>
            </a:r>
            <a:endPar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en-US" altLang="ja-JP" sz="2800" kern="100" dirty="0">
                <a:effectLst/>
                <a:latin typeface="ＭＳ Ｐゴシック" panose="020B0600070205080204" pitchFamily="50" charset="-128"/>
                <a:ea typeface="游明朝" panose="02020400000000000000" pitchFamily="18" charset="-128"/>
                <a:cs typeface="Times New Roman" panose="02020603050405020304" pitchFamily="18" charset="0"/>
              </a:rPr>
              <a:t> 2</a:t>
            </a:r>
            <a:r>
              <a:rPr lang="ja-JP" altLang="ja-JP" sz="2800" kern="100" dirty="0">
                <a:effectLst/>
                <a:latin typeface="游明朝" panose="02020400000000000000" pitchFamily="18" charset="-128"/>
                <a:ea typeface="ＭＳ Ｐゴシック" panose="020B0600070205080204" pitchFamily="50" charset="-128"/>
                <a:cs typeface="Times New Roman" panose="02020603050405020304" pitchFamily="18" charset="0"/>
              </a:rPr>
              <a:t>米国ニューヨーク州ニューヨーク、コロンビア大学医学部、メイルマン公衆衛生大学院、感染・免疫センター</a:t>
            </a:r>
            <a:endPar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endParaRPr kumimoji="1" lang="en-US"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21739455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DD012-78C6-EF51-38C5-0AB44AE4ECB6}"/>
              </a:ext>
            </a:extLst>
          </p:cNvPr>
          <p:cNvSpPr>
            <a:spLocks noGrp="1"/>
          </p:cNvSpPr>
          <p:nvPr>
            <p:ph type="ctrTitle"/>
          </p:nvPr>
        </p:nvSpPr>
        <p:spPr>
          <a:xfrm>
            <a:off x="0" y="190681"/>
            <a:ext cx="11973873" cy="676049"/>
          </a:xfrm>
        </p:spPr>
        <p:txBody>
          <a:bodyPr>
            <a:noAutofit/>
          </a:bodyPr>
          <a:lstStyle/>
          <a:p>
            <a:r>
              <a:rPr lang="en-US" altLang="ja-JP" sz="3200" kern="100" dirty="0">
                <a:effectLst/>
                <a:latin typeface="ＭＳ Ｐゴシック" panose="020B0600070205080204" pitchFamily="50" charset="-128"/>
                <a:ea typeface="游明朝" panose="02020400000000000000" pitchFamily="18" charset="-128"/>
                <a:cs typeface="Times New Roman" panose="02020603050405020304" pitchFamily="18" charset="0"/>
              </a:rPr>
              <a:t> </a:t>
            </a:r>
            <a:b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3200" kern="100" dirty="0">
                <a:solidFill>
                  <a:srgbClr val="FF0000"/>
                </a:solidFill>
                <a:effectLst/>
                <a:latin typeface="ＭＳ Ｐゴシック" panose="020B0600070205080204" pitchFamily="50" charset="-128"/>
                <a:ea typeface="游明朝" panose="02020400000000000000" pitchFamily="18" charset="-128"/>
                <a:cs typeface="Times New Roman" panose="02020603050405020304" pitchFamily="18" charset="0"/>
              </a:rPr>
              <a:t>ME/CFS</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と長期</a:t>
            </a:r>
            <a:r>
              <a:rPr lang="en-US"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COVID</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は類似した症状と生物学的異常を共有</a:t>
            </a:r>
            <a:r>
              <a:rPr lang="ja-JP" altLang="en-US"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する</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286021" y="923067"/>
            <a:ext cx="11687852" cy="5785422"/>
          </a:xfrm>
        </p:spPr>
        <p:txBody>
          <a:bodyPr>
            <a:noAutofit/>
          </a:bodyPr>
          <a:lstStyle/>
          <a:p>
            <a:pPr algn="l"/>
            <a:endParaRPr lang="en-US" altLang="ja-JP" sz="36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実際に両疾患には</a:t>
            </a:r>
            <a:r>
              <a:rPr lang="ja-JP" altLang="ja-JP" sz="36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多くの根本的な生物学的異常</a:t>
            </a:r>
            <a:r>
              <a:rPr lang="ja-JP" altLang="ja-JP" sz="3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があり、複数の研究室によって報告されている</a:t>
            </a:r>
            <a:endParaRPr lang="en-US" altLang="ja-JP" sz="36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endParaRPr lang="en-US" altLang="ja-JP" sz="36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この</a:t>
            </a:r>
            <a:r>
              <a:rPr lang="ja-JP" altLang="en-US" sz="3600" dirty="0">
                <a:latin typeface="ＭＳ Ｐゴシック" panose="020B0600070205080204" pitchFamily="50" charset="-128"/>
                <a:ea typeface="ＭＳ Ｐゴシック" panose="020B0600070205080204" pitchFamily="50" charset="-128"/>
                <a:cs typeface="Times New Roman" panose="02020603050405020304" pitchFamily="18" charset="0"/>
              </a:rPr>
              <a:t>２</a:t>
            </a:r>
            <a:r>
              <a:rPr lang="ja-JP" altLang="ja-JP" sz="3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つの病気は、</a:t>
            </a:r>
            <a:r>
              <a:rPr lang="ja-JP" altLang="ja-JP" sz="36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多くの症状を共有している</a:t>
            </a:r>
            <a:r>
              <a:rPr lang="ja-JP" altLang="ja-JP" sz="3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のと同様に、これらの根本的な異常の多くを共有している</a:t>
            </a:r>
            <a:endParaRPr lang="en-US" altLang="ja-JP" sz="36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endParaRPr lang="en-US" altLang="ja-JP" sz="36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両疾患は</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実在</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し、両者とも</a:t>
            </a:r>
            <a:r>
              <a:rPr lang="ja-JP"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同様の生物学的異常を共有</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している</a:t>
            </a:r>
          </a:p>
          <a:p>
            <a:pPr marL="571500" indent="-571500" algn="l">
              <a:buFont typeface="Arial" panose="020B0604020202020204" pitchFamily="34" charset="0"/>
              <a:buChar char="•"/>
            </a:pPr>
            <a:endParaRPr kumimoji="1" lang="en-US"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35308294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DD012-78C6-EF51-38C5-0AB44AE4ECB6}"/>
              </a:ext>
            </a:extLst>
          </p:cNvPr>
          <p:cNvSpPr>
            <a:spLocks noGrp="1"/>
          </p:cNvSpPr>
          <p:nvPr>
            <p:ph type="ctrTitle"/>
          </p:nvPr>
        </p:nvSpPr>
        <p:spPr>
          <a:xfrm>
            <a:off x="0" y="190681"/>
            <a:ext cx="11973873" cy="676049"/>
          </a:xfrm>
        </p:spPr>
        <p:txBody>
          <a:bodyPr>
            <a:noAutofit/>
          </a:bodyPr>
          <a:lstStyle/>
          <a:p>
            <a:r>
              <a:rPr lang="en-US" altLang="ja-JP" sz="3200" kern="100" dirty="0">
                <a:effectLst/>
                <a:latin typeface="ＭＳ Ｐゴシック" panose="020B0600070205080204" pitchFamily="50" charset="-128"/>
                <a:ea typeface="游明朝" panose="02020400000000000000" pitchFamily="18" charset="-128"/>
                <a:cs typeface="Times New Roman" panose="02020603050405020304" pitchFamily="18" charset="0"/>
              </a:rPr>
              <a:t> </a:t>
            </a:r>
            <a:b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3200" kern="100" dirty="0">
                <a:solidFill>
                  <a:srgbClr val="FF0000"/>
                </a:solidFill>
                <a:effectLst/>
                <a:latin typeface="ＭＳ Ｐゴシック" panose="020B0600070205080204" pitchFamily="50" charset="-128"/>
                <a:ea typeface="游明朝" panose="02020400000000000000" pitchFamily="18" charset="-128"/>
                <a:cs typeface="Times New Roman" panose="02020603050405020304" pitchFamily="18" charset="0"/>
              </a:rPr>
              <a:t>ME/CFS</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と長期</a:t>
            </a:r>
            <a:r>
              <a:rPr lang="en-US"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COVID</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は類似した症状と生物学的異常を共有</a:t>
            </a:r>
            <a:r>
              <a:rPr lang="ja-JP" altLang="en-US"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する</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286021" y="923067"/>
            <a:ext cx="11687852" cy="5785422"/>
          </a:xfrm>
        </p:spPr>
        <p:txBody>
          <a:bodyPr>
            <a:normAutofit/>
          </a:bodyPr>
          <a:lstStyle/>
          <a:p>
            <a:pPr marL="571500" indent="-571500" algn="just">
              <a:buFont typeface="Arial" panose="020B0604020202020204" pitchFamily="34" charset="0"/>
              <a:buChar char="•"/>
            </a:pP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世界保健機関（</a:t>
            </a:r>
            <a:r>
              <a:rPr lang="en-US"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WHO</a:t>
            </a: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）は、この状態を、</a:t>
            </a:r>
            <a:r>
              <a:rPr lang="en-US" altLang="ja-JP" sz="3600" kern="100" dirty="0">
                <a:effectLst/>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rPr>
              <a:t>SARS-CoV-2</a:t>
            </a:r>
            <a:r>
              <a:rPr lang="ja-JP" altLang="ja-JP" sz="3600" kern="100" dirty="0">
                <a:effectLst/>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rPr>
              <a:t>初感染から</a:t>
            </a:r>
            <a:r>
              <a:rPr lang="en-US" altLang="ja-JP" sz="3600" kern="100" dirty="0">
                <a:effectLst/>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rPr>
              <a:t>3</a:t>
            </a:r>
            <a:r>
              <a:rPr lang="ja-JP" altLang="ja-JP" sz="3600" kern="100" dirty="0">
                <a:effectLst/>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rPr>
              <a:t>ヵ月後に新たな症状が継続または発症し、少なくとも</a:t>
            </a:r>
            <a:r>
              <a:rPr lang="en-US" altLang="ja-JP" sz="3600" kern="100" dirty="0">
                <a:effectLst/>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rPr>
              <a:t>2</a:t>
            </a:r>
            <a:r>
              <a:rPr lang="ja-JP" altLang="ja-JP" sz="3600" kern="100" dirty="0">
                <a:effectLst/>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rPr>
              <a:t>ヵ月間持続し、他の説明がつかない状態</a:t>
            </a: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と定義している。</a:t>
            </a:r>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571500" indent="-571500" algn="just">
              <a:buFont typeface="Arial" panose="020B0604020202020204" pitchFamily="34" charset="0"/>
              <a:buChar char="•"/>
            </a:pP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急性</a:t>
            </a:r>
            <a:r>
              <a:rPr lang="en-US"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COVID-19</a:t>
            </a: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で最も病勢が重く、炎症の証拠が最も多い人、</a:t>
            </a:r>
            <a:r>
              <a:rPr lang="en-US"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PCR</a:t>
            </a: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陽性の人、女性の人、喘息、慢性閉塞性肺疾患、うつ病の既往歴のある人などである</a:t>
            </a:r>
            <a:endParaRPr lang="en-US"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ロング</a:t>
            </a:r>
            <a:r>
              <a:rPr lang="en-US"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COVID</a:t>
            </a: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患者の多くは、これらの危険因子のいずれでもない</a:t>
            </a:r>
            <a:br>
              <a:rPr lang="en-US"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br>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571500" indent="-571500" algn="l">
              <a:buFont typeface="Arial" panose="020B0604020202020204" pitchFamily="34" charset="0"/>
              <a:buChar char="•"/>
            </a:pPr>
            <a:endParaRPr kumimoji="1" lang="en-US"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7681151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DD012-78C6-EF51-38C5-0AB44AE4ECB6}"/>
              </a:ext>
            </a:extLst>
          </p:cNvPr>
          <p:cNvSpPr>
            <a:spLocks noGrp="1"/>
          </p:cNvSpPr>
          <p:nvPr>
            <p:ph type="ctrTitle"/>
          </p:nvPr>
        </p:nvSpPr>
        <p:spPr>
          <a:xfrm>
            <a:off x="0" y="190681"/>
            <a:ext cx="11973873" cy="676049"/>
          </a:xfrm>
        </p:spPr>
        <p:txBody>
          <a:bodyPr>
            <a:noAutofit/>
          </a:bodyPr>
          <a:lstStyle/>
          <a:p>
            <a:r>
              <a:rPr lang="en-US" altLang="ja-JP" sz="3200" kern="100" dirty="0">
                <a:effectLst/>
                <a:latin typeface="ＭＳ Ｐゴシック" panose="020B0600070205080204" pitchFamily="50" charset="-128"/>
                <a:ea typeface="游明朝" panose="02020400000000000000" pitchFamily="18" charset="-128"/>
                <a:cs typeface="Times New Roman" panose="02020603050405020304" pitchFamily="18" charset="0"/>
              </a:rPr>
              <a:t> </a:t>
            </a:r>
            <a:b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3200" kern="100" dirty="0">
                <a:solidFill>
                  <a:srgbClr val="FF0000"/>
                </a:solidFill>
                <a:effectLst/>
                <a:latin typeface="ＭＳ Ｐゴシック" panose="020B0600070205080204" pitchFamily="50" charset="-128"/>
                <a:ea typeface="游明朝" panose="02020400000000000000" pitchFamily="18" charset="-128"/>
                <a:cs typeface="Times New Roman" panose="02020603050405020304" pitchFamily="18" charset="0"/>
              </a:rPr>
              <a:t>ME/CFS</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と長期</a:t>
            </a:r>
            <a:r>
              <a:rPr lang="en-US"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COVID</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は類似した症状と生物学的異常を共有</a:t>
            </a:r>
            <a:r>
              <a:rPr lang="ja-JP" altLang="en-US"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する</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286021" y="923067"/>
            <a:ext cx="11687852" cy="5785422"/>
          </a:xfrm>
        </p:spPr>
        <p:txBody>
          <a:bodyPr>
            <a:normAutofit/>
          </a:bodyPr>
          <a:lstStyle/>
          <a:p>
            <a:pPr marL="571500" indent="-571500" algn="l">
              <a:buFont typeface="Arial" panose="020B0604020202020204" pitchFamily="34" charset="0"/>
              <a:buChar char="•"/>
            </a:pP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長期</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COVID</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の発生率は、研究者が長期</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COVID</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をどのように定義し、症状の持続についてどの程度厳密に代替説明を追求したかによって、幅広い値が報告されている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250,000</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人以上を対象とした</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57</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の研究のメタアナリシスでは、</a:t>
            </a:r>
            <a:r>
              <a:rPr lang="ja-JP"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急性</a:t>
            </a:r>
            <a:r>
              <a:rPr lang="en-US"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COVID-19</a:t>
            </a:r>
            <a:r>
              <a:rPr lang="ja-JP"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に感染した人の</a:t>
            </a:r>
            <a:r>
              <a:rPr lang="en-US"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43%</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で、急性感染後少なくとも</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6</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ヵ月間、機能的可動性を損なう症状が持続していた</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(5‐11)</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p>
          <a:p>
            <a:pPr marL="571500" indent="-571500" algn="l">
              <a:buFont typeface="Arial" panose="020B0604020202020204" pitchFamily="34" charset="0"/>
              <a:buChar char="•"/>
            </a:pP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約</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100,000</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人の症例とマッチさせた未感染の対照者を対象とした研究では、</a:t>
            </a:r>
            <a:r>
              <a:rPr lang="ja-JP"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症例の</a:t>
            </a:r>
            <a:r>
              <a:rPr lang="en-US"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40</a:t>
            </a:r>
            <a:r>
              <a:rPr lang="ja-JP"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％以上に、</a:t>
            </a:r>
            <a:r>
              <a:rPr lang="en-US"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18</a:t>
            </a:r>
            <a:r>
              <a:rPr lang="ja-JP"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ヵ月後も日常生活全般にわたる症状や機能障害が持続</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していた</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(8)</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p>
          <a:p>
            <a:pPr algn="l"/>
            <a:endParaRPr kumimoji="1" lang="en-US"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60068259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DD012-78C6-EF51-38C5-0AB44AE4ECB6}"/>
              </a:ext>
            </a:extLst>
          </p:cNvPr>
          <p:cNvSpPr>
            <a:spLocks noGrp="1"/>
          </p:cNvSpPr>
          <p:nvPr>
            <p:ph type="ctrTitle"/>
          </p:nvPr>
        </p:nvSpPr>
        <p:spPr>
          <a:xfrm>
            <a:off x="0" y="190681"/>
            <a:ext cx="11973873" cy="676049"/>
          </a:xfrm>
        </p:spPr>
        <p:txBody>
          <a:bodyPr>
            <a:noAutofit/>
          </a:bodyPr>
          <a:lstStyle/>
          <a:p>
            <a:r>
              <a:rPr lang="en-US" altLang="ja-JP" sz="3200" kern="100" dirty="0">
                <a:effectLst/>
                <a:latin typeface="ＭＳ Ｐゴシック" panose="020B0600070205080204" pitchFamily="50" charset="-128"/>
                <a:ea typeface="游明朝" panose="02020400000000000000" pitchFamily="18" charset="-128"/>
                <a:cs typeface="Times New Roman" panose="02020603050405020304" pitchFamily="18" charset="0"/>
              </a:rPr>
              <a:t> </a:t>
            </a:r>
            <a:b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3200" kern="100" dirty="0">
                <a:solidFill>
                  <a:srgbClr val="FF0000"/>
                </a:solidFill>
                <a:effectLst/>
                <a:latin typeface="ＭＳ Ｐゴシック" panose="020B0600070205080204" pitchFamily="50" charset="-128"/>
                <a:ea typeface="游明朝" panose="02020400000000000000" pitchFamily="18" charset="-128"/>
                <a:cs typeface="Times New Roman" panose="02020603050405020304" pitchFamily="18" charset="0"/>
              </a:rPr>
              <a:t>ME/CFS</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と長期</a:t>
            </a:r>
            <a:r>
              <a:rPr lang="en-US"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COVID</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は類似した症状と生物学的異常を共有</a:t>
            </a:r>
            <a:r>
              <a:rPr lang="ja-JP" altLang="en-US"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する</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286021" y="923067"/>
            <a:ext cx="11687852" cy="5785422"/>
          </a:xfrm>
        </p:spPr>
        <p:txBody>
          <a:bodyPr>
            <a:normAutofit/>
          </a:bodyPr>
          <a:lstStyle/>
          <a:p>
            <a:pPr algn="l"/>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6,000</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人の入院患者とマッチさせた非感染対照者を比較した研究では、</a:t>
            </a:r>
            <a:r>
              <a:rPr lang="ja-JP"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急性感染から少なくとも</a:t>
            </a:r>
            <a:r>
              <a:rPr lang="en-US"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2</a:t>
            </a:r>
            <a:r>
              <a:rPr lang="ja-JP"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年経過した時点で、約</a:t>
            </a:r>
            <a:r>
              <a:rPr lang="en-US"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30</a:t>
            </a:r>
            <a:r>
              <a:rPr lang="ja-JP"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％の症例で症状が持続</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しており、非感染対照者よりもはるかに多いことがわかった</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en-US" altLang="ja-JP" sz="3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COVID-19</a:t>
            </a:r>
            <a:r>
              <a:rPr lang="ja-JP" altLang="ja-JP" sz="3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の急性感染後、症状が持続し、衰弱している人のうち、</a:t>
            </a:r>
            <a:r>
              <a:rPr lang="ja-JP" altLang="ja-JP" sz="36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推定</a:t>
            </a:r>
            <a:r>
              <a:rPr lang="en-US" altLang="ja-JP" sz="36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13-45%</a:t>
            </a:r>
            <a:r>
              <a:rPr lang="ja-JP" altLang="ja-JP" sz="36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が</a:t>
            </a:r>
            <a:r>
              <a:rPr lang="en-US" altLang="ja-JP" sz="36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ME/CFS</a:t>
            </a:r>
            <a:r>
              <a:rPr lang="ja-JP" altLang="ja-JP" sz="36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の全米医学アカデミーの症例定義を満たしている</a:t>
            </a:r>
            <a:endParaRPr kumimoji="1" lang="en-US"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694130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DD012-78C6-EF51-38C5-0AB44AE4ECB6}"/>
              </a:ext>
            </a:extLst>
          </p:cNvPr>
          <p:cNvSpPr>
            <a:spLocks noGrp="1"/>
          </p:cNvSpPr>
          <p:nvPr>
            <p:ph type="ctrTitle"/>
          </p:nvPr>
        </p:nvSpPr>
        <p:spPr>
          <a:xfrm>
            <a:off x="286021" y="190681"/>
            <a:ext cx="11687852" cy="676049"/>
          </a:xfrm>
        </p:spPr>
        <p:txBody>
          <a:bodyPr>
            <a:noAutofit/>
          </a:bodyPr>
          <a:lstStyle/>
          <a:p>
            <a:r>
              <a:rPr lang="ja-JP" altLang="ja-JP" sz="4400" kern="100" dirty="0">
                <a:effectLst/>
                <a:latin typeface="游明朝" panose="02020400000000000000" pitchFamily="18" charset="-128"/>
                <a:ea typeface="ＭＳ Ｐゴシック" panose="020B0600070205080204" pitchFamily="50" charset="-128"/>
                <a:cs typeface="Times New Roman" panose="02020603050405020304" pitchFamily="18" charset="0"/>
              </a:rPr>
              <a:t>メチル水銀中毒では水銀は脳に長期間残留する</a:t>
            </a:r>
            <a:endParaRPr kumimoji="1" lang="ja-JP" altLang="en-US" sz="44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286021" y="1170085"/>
            <a:ext cx="11687852" cy="5538404"/>
          </a:xfrm>
        </p:spPr>
        <p:txBody>
          <a:bodyPr>
            <a:noAutofit/>
          </a:bodyPr>
          <a:lstStyle/>
          <a:p>
            <a:pPr algn="l"/>
            <a:r>
              <a:rPr lang="ja-JP"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・武内忠男、衛藤光明らは</a:t>
            </a: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慢性、軽症例を含めた膨大な剖検例の水銀測定値を報告</a:t>
            </a:r>
            <a:r>
              <a:rPr lang="ja-JP"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しているが、</a:t>
            </a:r>
            <a:r>
              <a:rPr lang="ja-JP" altLang="ja-JP" sz="3600" kern="100" dirty="0">
                <a:solidFill>
                  <a:srgbClr val="00B050"/>
                </a:solidFill>
                <a:effectLst/>
                <a:latin typeface="游明朝" panose="02020400000000000000" pitchFamily="18" charset="-128"/>
                <a:ea typeface="ＭＳ Ｐゴシック" panose="020B0600070205080204" pitchFamily="50" charset="-128"/>
                <a:cs typeface="Times New Roman" panose="02020603050405020304" pitchFamily="18" charset="0"/>
              </a:rPr>
              <a:t>いずれの時期でも長期に水銀が脳に残留している症例</a:t>
            </a:r>
            <a:r>
              <a:rPr lang="ja-JP"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をつい最近の例にまで認めることができる。</a:t>
            </a:r>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ja-JP"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・この武内らの『水俣病の全病理解剖例についての水銀の脳・肝・腎における動向と病変の程度について</a:t>
            </a:r>
            <a:r>
              <a:rPr lang="en-US"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(1956</a:t>
            </a:r>
            <a:r>
              <a:rPr lang="ja-JP"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a:t>
            </a:r>
            <a:r>
              <a:rPr lang="en-US"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1989)</a:t>
            </a:r>
            <a:r>
              <a:rPr lang="ja-JP"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』と題する文献は、彼等が行った</a:t>
            </a:r>
            <a:r>
              <a:rPr lang="ja-JP" altLang="ja-JP" sz="3600" kern="100" dirty="0">
                <a:solidFill>
                  <a:srgbClr val="00B050"/>
                </a:solidFill>
                <a:effectLst/>
                <a:latin typeface="游明朝" panose="02020400000000000000" pitchFamily="18" charset="-128"/>
                <a:ea typeface="ＭＳ Ｐゴシック" panose="020B0600070205080204" pitchFamily="50" charset="-128"/>
                <a:cs typeface="Times New Roman" panose="02020603050405020304" pitchFamily="18" charset="0"/>
              </a:rPr>
              <a:t>水俣病病理解剖例</a:t>
            </a:r>
            <a:r>
              <a:rPr lang="en-US" altLang="ja-JP" sz="3600" kern="100" dirty="0">
                <a:solidFill>
                  <a:srgbClr val="00B050"/>
                </a:solidFill>
                <a:effectLst/>
                <a:latin typeface="游明朝" panose="02020400000000000000" pitchFamily="18" charset="-128"/>
                <a:ea typeface="ＭＳ Ｐゴシック" panose="020B0600070205080204" pitchFamily="50" charset="-128"/>
                <a:cs typeface="Times New Roman" panose="02020603050405020304" pitchFamily="18" charset="0"/>
              </a:rPr>
              <a:t>433</a:t>
            </a:r>
            <a:r>
              <a:rPr lang="ja-JP" altLang="ja-JP" sz="3600" kern="100" dirty="0">
                <a:solidFill>
                  <a:srgbClr val="00B050"/>
                </a:solidFill>
                <a:effectLst/>
                <a:latin typeface="游明朝" panose="02020400000000000000" pitchFamily="18" charset="-128"/>
                <a:ea typeface="ＭＳ Ｐゴシック" panose="020B0600070205080204" pitchFamily="50" charset="-128"/>
                <a:cs typeface="Times New Roman" panose="02020603050405020304" pitchFamily="18" charset="0"/>
              </a:rPr>
              <a:t>例</a:t>
            </a:r>
            <a:r>
              <a:rPr lang="ja-JP"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について、各臓器の水銀値、病変の程度、認定有無など詳細な病理解剖資料を公表したものである。</a:t>
            </a:r>
            <a:endParaRPr kumimoji="1" lang="en-US"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00979046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DD012-78C6-EF51-38C5-0AB44AE4ECB6}"/>
              </a:ext>
            </a:extLst>
          </p:cNvPr>
          <p:cNvSpPr>
            <a:spLocks noGrp="1"/>
          </p:cNvSpPr>
          <p:nvPr>
            <p:ph type="ctrTitle"/>
          </p:nvPr>
        </p:nvSpPr>
        <p:spPr>
          <a:xfrm>
            <a:off x="0" y="190681"/>
            <a:ext cx="11973873" cy="676049"/>
          </a:xfrm>
        </p:spPr>
        <p:txBody>
          <a:bodyPr>
            <a:noAutofit/>
          </a:bodyPr>
          <a:lstStyle/>
          <a:p>
            <a:r>
              <a:rPr lang="en-US" altLang="ja-JP" sz="3200" kern="100" dirty="0">
                <a:effectLst/>
                <a:latin typeface="ＭＳ Ｐゴシック" panose="020B0600070205080204" pitchFamily="50" charset="-128"/>
                <a:ea typeface="游明朝" panose="02020400000000000000" pitchFamily="18" charset="-128"/>
                <a:cs typeface="Times New Roman" panose="02020603050405020304" pitchFamily="18" charset="0"/>
              </a:rPr>
              <a:t> </a:t>
            </a:r>
            <a:b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3200" kern="100" dirty="0">
                <a:solidFill>
                  <a:srgbClr val="FF0000"/>
                </a:solidFill>
                <a:effectLst/>
                <a:latin typeface="ＭＳ Ｐゴシック" panose="020B0600070205080204" pitchFamily="50" charset="-128"/>
                <a:ea typeface="游明朝" panose="02020400000000000000" pitchFamily="18" charset="-128"/>
                <a:cs typeface="Times New Roman" panose="02020603050405020304" pitchFamily="18" charset="0"/>
              </a:rPr>
              <a:t>ME/CFS</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と長期</a:t>
            </a:r>
            <a:r>
              <a:rPr lang="en-US"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COVID</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は類似した症状と生物学的異常を共有</a:t>
            </a:r>
            <a:r>
              <a:rPr lang="ja-JP" altLang="en-US"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する</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286021" y="923067"/>
            <a:ext cx="11687852" cy="5785422"/>
          </a:xfrm>
        </p:spPr>
        <p:txBody>
          <a:bodyPr>
            <a:normAutofit/>
          </a:bodyPr>
          <a:lstStyle/>
          <a:p>
            <a:pPr algn="just"/>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ME/CFS</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について</a:t>
            </a:r>
          </a:p>
          <a:p>
            <a:pPr marL="571500" indent="-571500" algn="just">
              <a:buFont typeface="Arial" panose="020B0604020202020204" pitchFamily="34" charset="0"/>
              <a:buChar char="•"/>
            </a:pP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ME/CFS</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（当初は「慢性疲労症候群」と呼ばれていた）に対する関心は</a:t>
            </a:r>
            <a:r>
              <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1980</a:t>
            </a: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年代半ばに急上昇した</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が、非常によく似た病気は数世紀前から医学文献に記載されていた</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19</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世紀から</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20</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世紀初頭にかけては、「神経衰弱」 という病名が同様の病気を指すのに使われていた</a:t>
            </a:r>
            <a:endParaRPr lang="en-US" altLang="ja-JP" sz="36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1980</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年代以降、</a:t>
            </a:r>
            <a:r>
              <a:rPr lang="ja-JP"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「慢性疲労症候群」</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や</a:t>
            </a:r>
            <a:r>
              <a:rPr lang="ja-JP" altLang="ja-JP" sz="3600" kern="100" dirty="0">
                <a:effectLst/>
                <a:highlight>
                  <a:srgbClr val="00FF00"/>
                </a:highlight>
                <a:latin typeface="ＭＳ Ｐゴシック" panose="020B0600070205080204" pitchFamily="50" charset="-128"/>
                <a:ea typeface="ＭＳ Ｐゴシック" panose="020B0600070205080204" pitchFamily="50" charset="-128"/>
                <a:cs typeface="Times New Roman" panose="02020603050405020304" pitchFamily="18" charset="0"/>
              </a:rPr>
              <a:t>「全身性労作性不耐症」</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という名称が使われるようになった</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この病気にはいくつかの症例定義がある</a:t>
            </a:r>
          </a:p>
          <a:p>
            <a:pPr algn="l"/>
            <a:endParaRPr kumimoji="1" lang="en-US"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79988715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DD012-78C6-EF51-38C5-0AB44AE4ECB6}"/>
              </a:ext>
            </a:extLst>
          </p:cNvPr>
          <p:cNvSpPr>
            <a:spLocks noGrp="1"/>
          </p:cNvSpPr>
          <p:nvPr>
            <p:ph type="ctrTitle"/>
          </p:nvPr>
        </p:nvSpPr>
        <p:spPr>
          <a:xfrm>
            <a:off x="0" y="190681"/>
            <a:ext cx="11973873" cy="676049"/>
          </a:xfrm>
        </p:spPr>
        <p:txBody>
          <a:bodyPr>
            <a:noAutofit/>
          </a:bodyPr>
          <a:lstStyle/>
          <a:p>
            <a:r>
              <a:rPr lang="en-US" altLang="ja-JP" sz="3200" kern="100" dirty="0">
                <a:effectLst/>
                <a:latin typeface="ＭＳ Ｐゴシック" panose="020B0600070205080204" pitchFamily="50" charset="-128"/>
                <a:ea typeface="游明朝" panose="02020400000000000000" pitchFamily="18" charset="-128"/>
                <a:cs typeface="Times New Roman" panose="02020603050405020304" pitchFamily="18" charset="0"/>
              </a:rPr>
              <a:t> </a:t>
            </a:r>
            <a:b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3200" kern="100" dirty="0">
                <a:solidFill>
                  <a:srgbClr val="FF0000"/>
                </a:solidFill>
                <a:effectLst/>
                <a:latin typeface="ＭＳ Ｐゴシック" panose="020B0600070205080204" pitchFamily="50" charset="-128"/>
                <a:ea typeface="游明朝" panose="02020400000000000000" pitchFamily="18" charset="-128"/>
                <a:cs typeface="Times New Roman" panose="02020603050405020304" pitchFamily="18" charset="0"/>
              </a:rPr>
              <a:t>ME/CFS</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と長期</a:t>
            </a:r>
            <a:r>
              <a:rPr lang="en-US"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COVID</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は類似した症状と生物学的異常を共有</a:t>
            </a:r>
            <a:r>
              <a:rPr lang="ja-JP" altLang="en-US"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する</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286021" y="923067"/>
            <a:ext cx="11687852" cy="5785422"/>
          </a:xfrm>
        </p:spPr>
        <p:txBody>
          <a:bodyPr>
            <a:normAutofit lnSpcReduction="10000"/>
          </a:bodyPr>
          <a:lstStyle/>
          <a:p>
            <a:pPr marL="571500" indent="-571500" algn="l">
              <a:buFont typeface="Arial" panose="020B0604020202020204" pitchFamily="34" charset="0"/>
              <a:buChar char="•"/>
            </a:pP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筋痛性脳脊髄炎</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/CFS</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は、呼吸器症状、胃腸症状、疲労、筋痛、その他の症状、発熱、リンパ節腫脹を特徴とする、</a:t>
            </a: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明らかな「感染症様」疾患に引き続いて発症することが多いが、必ずしもそうとは限らない</a:t>
            </a:r>
            <a:endParaRPr lang="en-US" altLang="ja-JP" sz="3600" kern="100"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この</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感染症様</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疾患は、多くの人が生涯を通じて経験する一般的で一過性の感染症と、初期にはほとんど変わらないことが多い</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一般的で一過性の感染症の患者に対して、原因となる感染因子を検査することは標準的な医療行為ではない</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通常、</a:t>
            </a:r>
            <a:r>
              <a:rPr lang="ja-JP" altLang="ja-JP"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最初の「感染症様」疾患の原因を特定するための検査は行われず、その後、数ヵ月から数年後に慢性疾患となる</a:t>
            </a:r>
          </a:p>
          <a:p>
            <a:pPr marL="571500" indent="-571500" algn="l">
              <a:buFont typeface="Arial" panose="020B0604020202020204" pitchFamily="34" charset="0"/>
              <a:buChar char="•"/>
            </a:pPr>
            <a:endParaRPr kumimoji="1" lang="en-US"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86961649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DD012-78C6-EF51-38C5-0AB44AE4ECB6}"/>
              </a:ext>
            </a:extLst>
          </p:cNvPr>
          <p:cNvSpPr>
            <a:spLocks noGrp="1"/>
          </p:cNvSpPr>
          <p:nvPr>
            <p:ph type="ctrTitle"/>
          </p:nvPr>
        </p:nvSpPr>
        <p:spPr>
          <a:xfrm>
            <a:off x="0" y="190681"/>
            <a:ext cx="11973873" cy="676049"/>
          </a:xfrm>
        </p:spPr>
        <p:txBody>
          <a:bodyPr>
            <a:noAutofit/>
          </a:bodyPr>
          <a:lstStyle/>
          <a:p>
            <a:r>
              <a:rPr lang="en-US" altLang="ja-JP" sz="3200" kern="100" dirty="0">
                <a:effectLst/>
                <a:latin typeface="ＭＳ Ｐゴシック" panose="020B0600070205080204" pitchFamily="50" charset="-128"/>
                <a:ea typeface="游明朝" panose="02020400000000000000" pitchFamily="18" charset="-128"/>
                <a:cs typeface="Times New Roman" panose="02020603050405020304" pitchFamily="18" charset="0"/>
              </a:rPr>
              <a:t> </a:t>
            </a:r>
            <a:b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3200" kern="100" dirty="0">
                <a:solidFill>
                  <a:srgbClr val="FF0000"/>
                </a:solidFill>
                <a:effectLst/>
                <a:latin typeface="ＭＳ Ｐゴシック" panose="020B0600070205080204" pitchFamily="50" charset="-128"/>
                <a:ea typeface="游明朝" panose="02020400000000000000" pitchFamily="18" charset="-128"/>
                <a:cs typeface="Times New Roman" panose="02020603050405020304" pitchFamily="18" charset="0"/>
              </a:rPr>
              <a:t>ME/CFS</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と長期</a:t>
            </a:r>
            <a:r>
              <a:rPr lang="en-US"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COVID</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は類似した症状と生物学的異常を共有</a:t>
            </a:r>
            <a:r>
              <a:rPr lang="ja-JP" altLang="en-US"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する</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286021" y="923067"/>
            <a:ext cx="11687852" cy="5785422"/>
          </a:xfrm>
        </p:spPr>
        <p:txBody>
          <a:bodyPr>
            <a:normAutofit lnSpcReduction="10000"/>
          </a:bodyPr>
          <a:lstStyle/>
          <a:p>
            <a:pPr marL="571500" indent="-571500" algn="just">
              <a:buFont typeface="Arial" panose="020B0604020202020204" pitchFamily="34" charset="0"/>
              <a:buChar char="•"/>
            </a:pPr>
            <a:r>
              <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ME/CFS</a:t>
            </a: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のほとんどの症例の原因として、単一の、おそらく新奇な感染因子を特定しようとする試みは失敗に終わっている</a:t>
            </a:r>
            <a:endPar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例えば、マウス白血病ウイルスが</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ME/CFS</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の原因であるという主張は反論されており、ボルナ病ウイルスについても同様の主張がなされている</a:t>
            </a:r>
          </a:p>
          <a:p>
            <a:pPr marL="571500" indent="-571500" algn="just">
              <a:buFont typeface="Arial" panose="020B0604020202020204" pitchFamily="34" charset="0"/>
              <a:buChar char="•"/>
            </a:pP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ME/CFS</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の患者には、</a:t>
            </a:r>
            <a:r>
              <a:rPr lang="ja-JP" altLang="ja-JP" sz="3600" kern="100" dirty="0">
                <a:effectLst/>
                <a:highlight>
                  <a:srgbClr val="00FF00"/>
                </a:highlight>
                <a:latin typeface="ＭＳ Ｐゴシック" panose="020B0600070205080204" pitchFamily="50" charset="-128"/>
                <a:ea typeface="ＭＳ Ｐゴシック" panose="020B0600070205080204" pitchFamily="50" charset="-128"/>
                <a:cs typeface="Times New Roman" panose="02020603050405020304" pitchFamily="18" charset="0"/>
              </a:rPr>
              <a:t>自律神経機能障害（特に起立性頻脈症候群）、様々なリウマチ性疾患 （特に線維筋痛症）、神経障害（感覚過敏や小繊維ニューロパチーなど）</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二次性うつ病や不安障害、アレルギー性疾患の新規発症や悪化、子宮内膜症</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など、他のいくつかの疾患がしばしばみられる </a:t>
            </a:r>
          </a:p>
          <a:p>
            <a:pPr algn="l"/>
            <a:endParaRPr kumimoji="1" lang="en-US"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59734664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DD012-78C6-EF51-38C5-0AB44AE4ECB6}"/>
              </a:ext>
            </a:extLst>
          </p:cNvPr>
          <p:cNvSpPr>
            <a:spLocks noGrp="1"/>
          </p:cNvSpPr>
          <p:nvPr>
            <p:ph type="ctrTitle"/>
          </p:nvPr>
        </p:nvSpPr>
        <p:spPr>
          <a:xfrm>
            <a:off x="0" y="190681"/>
            <a:ext cx="11973873" cy="676049"/>
          </a:xfrm>
        </p:spPr>
        <p:txBody>
          <a:bodyPr>
            <a:noAutofit/>
          </a:bodyPr>
          <a:lstStyle/>
          <a:p>
            <a:r>
              <a:rPr lang="en-US" altLang="ja-JP" sz="3200" kern="100" dirty="0">
                <a:effectLst/>
                <a:latin typeface="ＭＳ Ｐゴシック" panose="020B0600070205080204" pitchFamily="50" charset="-128"/>
                <a:ea typeface="游明朝" panose="02020400000000000000" pitchFamily="18" charset="-128"/>
                <a:cs typeface="Times New Roman" panose="02020603050405020304" pitchFamily="18" charset="0"/>
              </a:rPr>
              <a:t> </a:t>
            </a:r>
            <a:b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3200" kern="100" dirty="0">
                <a:solidFill>
                  <a:srgbClr val="FF0000"/>
                </a:solidFill>
                <a:effectLst/>
                <a:latin typeface="ＭＳ Ｐゴシック" panose="020B0600070205080204" pitchFamily="50" charset="-128"/>
                <a:ea typeface="游明朝" panose="02020400000000000000" pitchFamily="18" charset="-128"/>
                <a:cs typeface="Times New Roman" panose="02020603050405020304" pitchFamily="18" charset="0"/>
              </a:rPr>
              <a:t>ME/CFS</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と長期</a:t>
            </a:r>
            <a:r>
              <a:rPr lang="en-US"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COVID</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は類似した症状と生物学的異常を共有</a:t>
            </a:r>
            <a:r>
              <a:rPr lang="ja-JP" altLang="en-US"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する</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286021" y="923067"/>
            <a:ext cx="11687852" cy="5785422"/>
          </a:xfrm>
        </p:spPr>
        <p:txBody>
          <a:bodyPr>
            <a:normAutofit/>
          </a:bodyPr>
          <a:lstStyle/>
          <a:p>
            <a:pPr marL="571500" indent="-571500" algn="l">
              <a:buFont typeface="Arial" panose="020B0604020202020204" pitchFamily="34" charset="0"/>
              <a:buChar char="•"/>
            </a:pP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ME/CFS</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の中心的症状である労作後倦怠感もまた、</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COVID</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患者の大多数によって報告されている</a:t>
            </a:r>
            <a:endParaRPr lang="en-US" altLang="ja-JP" sz="36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リンパ節の痛み、化学物質過敏症、耳鳴りは、</a:t>
            </a:r>
            <a:r>
              <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ME/CFS</a:t>
            </a: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では頻度が高いが、</a:t>
            </a:r>
            <a:r>
              <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COVID</a:t>
            </a: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ではほとんど報告されていな</a:t>
            </a:r>
            <a:endPar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おそらく両疾患で、そして確かに</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ME/CFS</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で、根本的な生物学的異常は時間とともに変化する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初期には、神経内分泌軸の活性化とサイトカイン産生がみられ</a:t>
            </a:r>
            <a:endPar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ja-JP" altLang="ja-JP"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数年後には、神経内分泌と免疫学的活性の明らかな「枯渇」が続く</a:t>
            </a:r>
          </a:p>
          <a:p>
            <a:pPr marL="571500" indent="-571500" algn="l">
              <a:buFont typeface="Arial" panose="020B0604020202020204" pitchFamily="34" charset="0"/>
              <a:buChar char="•"/>
            </a:pPr>
            <a:endParaRPr kumimoji="1" lang="en-US"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06450973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DD012-78C6-EF51-38C5-0AB44AE4ECB6}"/>
              </a:ext>
            </a:extLst>
          </p:cNvPr>
          <p:cNvSpPr>
            <a:spLocks noGrp="1"/>
          </p:cNvSpPr>
          <p:nvPr>
            <p:ph type="ctrTitle"/>
          </p:nvPr>
        </p:nvSpPr>
        <p:spPr>
          <a:xfrm>
            <a:off x="0" y="190681"/>
            <a:ext cx="11973873" cy="676049"/>
          </a:xfrm>
        </p:spPr>
        <p:txBody>
          <a:bodyPr>
            <a:noAutofit/>
          </a:bodyPr>
          <a:lstStyle/>
          <a:p>
            <a:r>
              <a:rPr lang="en-US" altLang="ja-JP" sz="3200" kern="100" dirty="0">
                <a:effectLst/>
                <a:latin typeface="ＭＳ Ｐゴシック" panose="020B0600070205080204" pitchFamily="50" charset="-128"/>
                <a:ea typeface="游明朝" panose="02020400000000000000" pitchFamily="18" charset="-128"/>
                <a:cs typeface="Times New Roman" panose="02020603050405020304" pitchFamily="18" charset="0"/>
              </a:rPr>
              <a:t> </a:t>
            </a:r>
            <a:b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3200" kern="100" dirty="0">
                <a:solidFill>
                  <a:srgbClr val="FF0000"/>
                </a:solidFill>
                <a:effectLst/>
                <a:latin typeface="ＭＳ Ｐゴシック" panose="020B0600070205080204" pitchFamily="50" charset="-128"/>
                <a:ea typeface="游明朝" panose="02020400000000000000" pitchFamily="18" charset="-128"/>
                <a:cs typeface="Times New Roman" panose="02020603050405020304" pitchFamily="18" charset="0"/>
              </a:rPr>
              <a:t>ME/CFS</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と長期</a:t>
            </a:r>
            <a:r>
              <a:rPr lang="en-US"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COVID</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は類似した症状と生物学的異常を共有</a:t>
            </a:r>
            <a:r>
              <a:rPr lang="ja-JP" altLang="en-US"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する</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286021" y="923067"/>
            <a:ext cx="11687852" cy="5785422"/>
          </a:xfrm>
        </p:spPr>
        <p:txBody>
          <a:bodyPr>
            <a:normAutofit/>
          </a:bodyPr>
          <a:lstStyle/>
          <a:p>
            <a:pPr algn="l"/>
            <a:r>
              <a:rPr lang="ja-JP" altLang="en-US" sz="3600" dirty="0">
                <a:effectLst/>
                <a:highlight>
                  <a:srgbClr val="FFFF00"/>
                </a:highlight>
                <a:ea typeface="ＭＳ Ｐゴシック" panose="020B0600070205080204" pitchFamily="50" charset="-128"/>
                <a:cs typeface="Times New Roman" panose="02020603050405020304" pitchFamily="18" charset="0"/>
              </a:rPr>
              <a:t>認知障害（ブレインフォグ）</a:t>
            </a:r>
            <a:endParaRPr lang="en-US" altLang="ja-JP" sz="3600" dirty="0">
              <a:effectLst/>
              <a:highlight>
                <a:srgbClr val="FFFF00"/>
              </a:highlight>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どちらの病気でも、最も一貫して観察される異常は</a:t>
            </a:r>
            <a:r>
              <a:rPr lang="ja-JP" altLang="ja-JP" sz="36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注意力と情報処理速度の低下である</a:t>
            </a:r>
            <a:endParaRPr lang="en-US" altLang="ja-JP" sz="36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軽症の急性</a:t>
            </a:r>
            <a:r>
              <a:rPr lang="en-US" altLang="ja-JP" sz="3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COVID-19</a:t>
            </a:r>
            <a:r>
              <a:rPr lang="ja-JP" altLang="ja-JP" sz="3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であっても、長期にわたる客観的な認知機能障害が証明されている</a:t>
            </a:r>
            <a:endParaRPr lang="en-US" altLang="ja-JP" sz="36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ある研究では、測定された認知障害は</a:t>
            </a:r>
            <a:r>
              <a:rPr lang="en-US" altLang="ja-JP" sz="3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10</a:t>
            </a:r>
            <a:r>
              <a:rPr lang="ja-JP" altLang="ja-JP" sz="3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年間の老化に相当すると推定された</a:t>
            </a:r>
            <a:endParaRPr lang="en-US" altLang="ja-JP" sz="36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測定された認知障害は、脳波や</a:t>
            </a:r>
            <a:r>
              <a:rPr lang="en-US" altLang="ja-JP" sz="3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MRI</a:t>
            </a:r>
            <a:r>
              <a:rPr lang="ja-JP" altLang="ja-JP" sz="3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検査でみられる異常と有意な相関があった</a:t>
            </a:r>
            <a:endParaRPr kumimoji="1" lang="en-US"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68540987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DD012-78C6-EF51-38C5-0AB44AE4ECB6}"/>
              </a:ext>
            </a:extLst>
          </p:cNvPr>
          <p:cNvSpPr>
            <a:spLocks noGrp="1"/>
          </p:cNvSpPr>
          <p:nvPr>
            <p:ph type="ctrTitle"/>
          </p:nvPr>
        </p:nvSpPr>
        <p:spPr>
          <a:xfrm>
            <a:off x="0" y="190681"/>
            <a:ext cx="11973873" cy="676049"/>
          </a:xfrm>
        </p:spPr>
        <p:txBody>
          <a:bodyPr>
            <a:noAutofit/>
          </a:bodyPr>
          <a:lstStyle/>
          <a:p>
            <a:r>
              <a:rPr lang="en-US" altLang="ja-JP" sz="3200" kern="100" dirty="0">
                <a:effectLst/>
                <a:latin typeface="ＭＳ Ｐゴシック" panose="020B0600070205080204" pitchFamily="50" charset="-128"/>
                <a:ea typeface="游明朝" panose="02020400000000000000" pitchFamily="18" charset="-128"/>
                <a:cs typeface="Times New Roman" panose="02020603050405020304" pitchFamily="18" charset="0"/>
              </a:rPr>
              <a:t> </a:t>
            </a:r>
            <a:b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3200" kern="100" dirty="0">
                <a:solidFill>
                  <a:srgbClr val="FF0000"/>
                </a:solidFill>
                <a:effectLst/>
                <a:latin typeface="ＭＳ Ｐゴシック" panose="020B0600070205080204" pitchFamily="50" charset="-128"/>
                <a:ea typeface="游明朝" panose="02020400000000000000" pitchFamily="18" charset="-128"/>
                <a:cs typeface="Times New Roman" panose="02020603050405020304" pitchFamily="18" charset="0"/>
              </a:rPr>
              <a:t>ME/CFS</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と長期</a:t>
            </a:r>
            <a:r>
              <a:rPr lang="en-US"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COVID</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は類似した症状と生物学的異常を共有</a:t>
            </a:r>
            <a:r>
              <a:rPr lang="ja-JP" altLang="en-US"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する</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286021" y="923067"/>
            <a:ext cx="11687852" cy="5785422"/>
          </a:xfrm>
        </p:spPr>
        <p:txBody>
          <a:bodyPr>
            <a:normAutofit/>
          </a:bodyPr>
          <a:lstStyle/>
          <a:p>
            <a:pPr algn="just"/>
            <a:r>
              <a:rPr lang="ja-JP"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神経血管の異常</a:t>
            </a:r>
          </a:p>
          <a:p>
            <a:pPr marL="571500" indent="-571500" algn="just">
              <a:buFont typeface="Arial" panose="020B0604020202020204" pitchFamily="34" charset="0"/>
              <a:buChar char="•"/>
            </a:pP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どちらの病気でも脳血流が減少する</a:t>
            </a:r>
            <a:endPar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これは自律神経機能障害とおそらく血液量の減少に起因すると思われる</a:t>
            </a:r>
            <a:endPar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これは、疲労や認知機能の低下など、両疾患の症状の一因となっている可能性がある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身体活動の低下や酸素消費量の減少（代謝低下）を反映している可能性もある</a:t>
            </a:r>
          </a:p>
          <a:p>
            <a:pPr marL="571500" indent="-571500" algn="l">
              <a:buFont typeface="Arial" panose="020B0604020202020204" pitchFamily="34" charset="0"/>
              <a:buChar char="•"/>
            </a:pPr>
            <a:endParaRPr kumimoji="1" lang="en-US"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13589075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DD012-78C6-EF51-38C5-0AB44AE4ECB6}"/>
              </a:ext>
            </a:extLst>
          </p:cNvPr>
          <p:cNvSpPr>
            <a:spLocks noGrp="1"/>
          </p:cNvSpPr>
          <p:nvPr>
            <p:ph type="ctrTitle"/>
          </p:nvPr>
        </p:nvSpPr>
        <p:spPr>
          <a:xfrm>
            <a:off x="0" y="190681"/>
            <a:ext cx="11973873" cy="676049"/>
          </a:xfrm>
        </p:spPr>
        <p:txBody>
          <a:bodyPr>
            <a:noAutofit/>
          </a:bodyPr>
          <a:lstStyle/>
          <a:p>
            <a:r>
              <a:rPr lang="en-US" altLang="ja-JP" sz="3200" kern="100" dirty="0">
                <a:effectLst/>
                <a:latin typeface="ＭＳ Ｐゴシック" panose="020B0600070205080204" pitchFamily="50" charset="-128"/>
                <a:ea typeface="游明朝" panose="02020400000000000000" pitchFamily="18" charset="-128"/>
                <a:cs typeface="Times New Roman" panose="02020603050405020304" pitchFamily="18" charset="0"/>
              </a:rPr>
              <a:t> </a:t>
            </a:r>
            <a:b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3200" kern="100" dirty="0">
                <a:solidFill>
                  <a:srgbClr val="FF0000"/>
                </a:solidFill>
                <a:effectLst/>
                <a:latin typeface="ＭＳ Ｐゴシック" panose="020B0600070205080204" pitchFamily="50" charset="-128"/>
                <a:ea typeface="游明朝" panose="02020400000000000000" pitchFamily="18" charset="-128"/>
                <a:cs typeface="Times New Roman" panose="02020603050405020304" pitchFamily="18" charset="0"/>
              </a:rPr>
              <a:t>ME/CFS</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と長期</a:t>
            </a:r>
            <a:r>
              <a:rPr lang="en-US"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COVID</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は類似した症状と生物学的異常を共有</a:t>
            </a:r>
            <a:r>
              <a:rPr lang="ja-JP" altLang="en-US"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する</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286021" y="923067"/>
            <a:ext cx="11687852" cy="5785422"/>
          </a:xfrm>
        </p:spPr>
        <p:txBody>
          <a:bodyPr>
            <a:normAutofit/>
          </a:bodyPr>
          <a:lstStyle/>
          <a:p>
            <a:pPr algn="just"/>
            <a:r>
              <a:rPr lang="ja-JP" altLang="ja-JP" sz="3600" kern="100" dirty="0">
                <a:effectLst/>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rPr>
              <a:t>神経内分泌異常</a:t>
            </a:r>
            <a:endParaRPr lang="ja-JP" altLang="ja-JP" sz="3600" kern="100" dirty="0">
              <a:effectLst/>
              <a:highlight>
                <a:srgbClr val="FFFF00"/>
              </a:highlight>
              <a:latin typeface="游明朝" panose="02020400000000000000" pitchFamily="18" charset="-128"/>
              <a:ea typeface="游明朝" panose="02020400000000000000" pitchFamily="18" charset="-128"/>
              <a:cs typeface="Times New Roman" panose="02020603050405020304" pitchFamily="18" charset="0"/>
            </a:endParaRPr>
          </a:p>
          <a:p>
            <a:pPr marL="571500" indent="-571500" algn="just">
              <a:buFont typeface="Arial" panose="020B0604020202020204" pitchFamily="34" charset="0"/>
              <a:buChar char="•"/>
            </a:pPr>
            <a:r>
              <a:rPr lang="en-US" altLang="ja-JP" sz="3600" kern="100" dirty="0">
                <a:effectLst/>
                <a:latin typeface="ＭＳ Ｐゴシック" panose="020B0600070205080204" pitchFamily="50" charset="-128"/>
                <a:ea typeface="游明朝" panose="02020400000000000000" pitchFamily="18" charset="-128"/>
                <a:cs typeface="Times New Roman" panose="02020603050405020304" pitchFamily="18" charset="0"/>
              </a:rPr>
              <a:t>ME/CFS</a:t>
            </a: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で最初に報告された神経学的異常は、一群の異なる神経内分泌異常であった</a:t>
            </a:r>
            <a:endParaRPr lang="en-US"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特に</a:t>
            </a:r>
            <a:r>
              <a:rPr lang="en-US"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ME/CFS</a:t>
            </a: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では、</a:t>
            </a: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いくつかの視床下部</a:t>
            </a:r>
            <a:r>
              <a:rPr lang="en-US"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a:t>
            </a: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下垂体軸（表</a:t>
            </a:r>
            <a:r>
              <a:rPr lang="en-US"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4</a:t>
            </a: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）において、活動のダウンレギュレーションがみられるようであり、</a:t>
            </a:r>
            <a:r>
              <a:rPr lang="en-US"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Long COVID</a:t>
            </a: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においても同様の報告がある</a:t>
            </a:r>
            <a:endParaRPr lang="en-US" altLang="ja-JP" sz="3600" kern="100" dirty="0">
              <a:solidFill>
                <a:srgbClr val="FF0000"/>
              </a:solidFill>
              <a:latin typeface="游明朝" panose="02020400000000000000" pitchFamily="18"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このような神経内分泌系の変化は、両疾患でみられる様々な免疫学的異常や血管異常と双方向的に相互作用している可能性がある</a:t>
            </a:r>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571500" indent="-571500" algn="l">
              <a:buFont typeface="Arial" panose="020B0604020202020204" pitchFamily="34" charset="0"/>
              <a:buChar char="•"/>
            </a:pPr>
            <a:endParaRPr kumimoji="1" lang="en-US"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71610204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DD012-78C6-EF51-38C5-0AB44AE4ECB6}"/>
              </a:ext>
            </a:extLst>
          </p:cNvPr>
          <p:cNvSpPr>
            <a:spLocks noGrp="1"/>
          </p:cNvSpPr>
          <p:nvPr>
            <p:ph type="ctrTitle"/>
          </p:nvPr>
        </p:nvSpPr>
        <p:spPr>
          <a:xfrm>
            <a:off x="0" y="190681"/>
            <a:ext cx="11973873" cy="676049"/>
          </a:xfrm>
        </p:spPr>
        <p:txBody>
          <a:bodyPr>
            <a:noAutofit/>
          </a:bodyPr>
          <a:lstStyle/>
          <a:p>
            <a:r>
              <a:rPr lang="en-US" altLang="ja-JP" sz="3200" kern="100" dirty="0">
                <a:effectLst/>
                <a:latin typeface="ＭＳ Ｐゴシック" panose="020B0600070205080204" pitchFamily="50" charset="-128"/>
                <a:ea typeface="游明朝" panose="02020400000000000000" pitchFamily="18" charset="-128"/>
                <a:cs typeface="Times New Roman" panose="02020603050405020304" pitchFamily="18" charset="0"/>
              </a:rPr>
              <a:t> </a:t>
            </a:r>
            <a:b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3200" kern="100" dirty="0">
                <a:solidFill>
                  <a:srgbClr val="FF0000"/>
                </a:solidFill>
                <a:effectLst/>
                <a:latin typeface="ＭＳ Ｐゴシック" panose="020B0600070205080204" pitchFamily="50" charset="-128"/>
                <a:ea typeface="游明朝" panose="02020400000000000000" pitchFamily="18" charset="-128"/>
                <a:cs typeface="Times New Roman" panose="02020603050405020304" pitchFamily="18" charset="0"/>
              </a:rPr>
              <a:t>ME/CFS</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と長期</a:t>
            </a:r>
            <a:r>
              <a:rPr lang="en-US"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COVID</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は類似した症状と生物学的異常を共有</a:t>
            </a:r>
            <a:r>
              <a:rPr lang="ja-JP" altLang="en-US"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する</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286021" y="923067"/>
            <a:ext cx="11687852" cy="5785422"/>
          </a:xfrm>
        </p:spPr>
        <p:txBody>
          <a:bodyPr>
            <a:normAutofit/>
          </a:bodyPr>
          <a:lstStyle/>
          <a:p>
            <a:pPr algn="just"/>
            <a:r>
              <a:rPr lang="ja-JP" altLang="ja-JP" sz="3600" kern="100" dirty="0">
                <a:effectLst/>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rPr>
              <a:t>自律神経系</a:t>
            </a:r>
            <a:endParaRPr lang="ja-JP" altLang="ja-JP" sz="3600" kern="100" dirty="0">
              <a:effectLst/>
              <a:highlight>
                <a:srgbClr val="FFFF00"/>
              </a:highlight>
              <a:latin typeface="游明朝" panose="02020400000000000000" pitchFamily="18" charset="-128"/>
              <a:ea typeface="游明朝" panose="02020400000000000000" pitchFamily="18" charset="-128"/>
              <a:cs typeface="Times New Roman" panose="02020603050405020304" pitchFamily="18" charset="0"/>
            </a:endParaRPr>
          </a:p>
          <a:p>
            <a:pPr marL="571500" indent="-571500" algn="just">
              <a:buFont typeface="Arial" panose="020B0604020202020204" pitchFamily="34" charset="0"/>
              <a:buChar char="•"/>
            </a:pPr>
            <a:r>
              <a:rPr lang="ja-JP" altLang="ja-JP" sz="3600" kern="100" dirty="0">
                <a:solidFill>
                  <a:srgbClr val="0000CC"/>
                </a:solidFill>
                <a:effectLst/>
                <a:latin typeface="游明朝" panose="02020400000000000000" pitchFamily="18" charset="-128"/>
                <a:ea typeface="ＭＳ Ｐゴシック" panose="020B0600070205080204" pitchFamily="50" charset="-128"/>
                <a:cs typeface="Times New Roman" panose="02020603050405020304" pitchFamily="18" charset="0"/>
              </a:rPr>
              <a:t>両疾患に共通する症状の多くは、自律神経機能障害を反映している可能性がある</a:t>
            </a:r>
            <a:endParaRPr lang="en-US" altLang="ja-JP" sz="3600" kern="100" dirty="0">
              <a:solidFill>
                <a:srgbClr val="0000CC"/>
              </a:solidFill>
              <a:effectLst/>
              <a:latin typeface="游明朝" panose="02020400000000000000" pitchFamily="18"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自律神経機能障害は、報告されている神経血管異常など、他の生物学的障害を説明することができる</a:t>
            </a:r>
            <a:endParaRPr lang="en-US"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自律神経機能障害は、両疾患にみられる他の生物学的異常、特に</a:t>
            </a:r>
            <a:r>
              <a:rPr lang="ja-JP" altLang="ja-JP" sz="3600" kern="100" dirty="0">
                <a:solidFill>
                  <a:srgbClr val="FF0000"/>
                </a:solidFill>
                <a:effectLst/>
                <a:highlight>
                  <a:srgbClr val="00FF00"/>
                </a:highlight>
                <a:latin typeface="游明朝" panose="02020400000000000000" pitchFamily="18" charset="-128"/>
                <a:ea typeface="ＭＳ Ｐゴシック" panose="020B0600070205080204" pitchFamily="50" charset="-128"/>
                <a:cs typeface="Times New Roman" panose="02020603050405020304" pitchFamily="18" charset="0"/>
              </a:rPr>
              <a:t>自律神経受容体に対する抗体</a:t>
            </a: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や</a:t>
            </a:r>
            <a:r>
              <a:rPr lang="ja-JP" altLang="ja-JP" sz="3600" kern="100" dirty="0">
                <a:solidFill>
                  <a:srgbClr val="FF0000"/>
                </a:solidFill>
                <a:effectLst/>
                <a:highlight>
                  <a:srgbClr val="00FF00"/>
                </a:highlight>
                <a:latin typeface="游明朝" panose="02020400000000000000" pitchFamily="18" charset="-128"/>
                <a:ea typeface="ＭＳ Ｐゴシック" panose="020B0600070205080204" pitchFamily="50" charset="-128"/>
                <a:cs typeface="Times New Roman" panose="02020603050405020304" pitchFamily="18" charset="0"/>
              </a:rPr>
              <a:t>生検で証明された小繊維ニューロパチー</a:t>
            </a: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によって引き起こされる可能性がある</a:t>
            </a:r>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571500" indent="-571500" algn="l">
              <a:buFont typeface="Arial" panose="020B0604020202020204" pitchFamily="34" charset="0"/>
              <a:buChar char="•"/>
            </a:pPr>
            <a:endParaRPr kumimoji="1" lang="en-US"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80815146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DD012-78C6-EF51-38C5-0AB44AE4ECB6}"/>
              </a:ext>
            </a:extLst>
          </p:cNvPr>
          <p:cNvSpPr>
            <a:spLocks noGrp="1"/>
          </p:cNvSpPr>
          <p:nvPr>
            <p:ph type="ctrTitle"/>
          </p:nvPr>
        </p:nvSpPr>
        <p:spPr>
          <a:xfrm>
            <a:off x="0" y="190681"/>
            <a:ext cx="11973873" cy="676049"/>
          </a:xfrm>
        </p:spPr>
        <p:txBody>
          <a:bodyPr>
            <a:noAutofit/>
          </a:bodyPr>
          <a:lstStyle/>
          <a:p>
            <a:r>
              <a:rPr lang="en-US" altLang="ja-JP" sz="3200" kern="100" dirty="0">
                <a:effectLst/>
                <a:latin typeface="ＭＳ Ｐゴシック" panose="020B0600070205080204" pitchFamily="50" charset="-128"/>
                <a:ea typeface="游明朝" panose="02020400000000000000" pitchFamily="18" charset="-128"/>
                <a:cs typeface="Times New Roman" panose="02020603050405020304" pitchFamily="18" charset="0"/>
              </a:rPr>
              <a:t> </a:t>
            </a:r>
            <a:b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3200" kern="100" dirty="0">
                <a:solidFill>
                  <a:srgbClr val="FF0000"/>
                </a:solidFill>
                <a:effectLst/>
                <a:latin typeface="ＭＳ Ｐゴシック" panose="020B0600070205080204" pitchFamily="50" charset="-128"/>
                <a:ea typeface="游明朝" panose="02020400000000000000" pitchFamily="18" charset="-128"/>
                <a:cs typeface="Times New Roman" panose="02020603050405020304" pitchFamily="18" charset="0"/>
              </a:rPr>
              <a:t>ME/CFS</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と長期</a:t>
            </a:r>
            <a:r>
              <a:rPr lang="en-US"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COVID</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は類似した症状と生物学的異常を共有</a:t>
            </a:r>
            <a:r>
              <a:rPr lang="ja-JP" altLang="en-US"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する</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286021" y="923067"/>
            <a:ext cx="11687852" cy="5785422"/>
          </a:xfrm>
        </p:spPr>
        <p:txBody>
          <a:bodyPr>
            <a:normAutofit/>
          </a:bodyPr>
          <a:lstStyle/>
          <a:p>
            <a:pPr marL="571500" indent="-571500" algn="l">
              <a:buFont typeface="Arial" panose="020B0604020202020204" pitchFamily="34" charset="0"/>
              <a:buChar char="•"/>
            </a:pPr>
            <a:r>
              <a:rPr lang="ja-JP" altLang="ja-JP" sz="3600" kern="100" dirty="0">
                <a:effectLst/>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rPr>
              <a:t>自律神経の異常</a:t>
            </a: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はどちらの病気でもよく報告されている</a:t>
            </a:r>
            <a:endParaRPr lang="en-US"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自律神経系の交感神経と副交感神経の両方の異常は、</a:t>
            </a:r>
            <a:r>
              <a:rPr lang="ja-JP" altLang="ja-JP" sz="3600" kern="100" dirty="0">
                <a:solidFill>
                  <a:srgbClr val="FF0000"/>
                </a:solidFill>
                <a:effectLst/>
                <a:highlight>
                  <a:srgbClr val="00FF00"/>
                </a:highlight>
                <a:latin typeface="游明朝" panose="02020400000000000000" pitchFamily="18" charset="-128"/>
                <a:ea typeface="ＭＳ Ｐゴシック" panose="020B0600070205080204" pitchFamily="50" charset="-128"/>
                <a:cs typeface="Times New Roman" panose="02020603050405020304" pitchFamily="18" charset="0"/>
              </a:rPr>
              <a:t>「ホメオスタシス異常」を反映している</a:t>
            </a:r>
            <a:endParaRPr lang="en-US" altLang="ja-JP" sz="3600" kern="100" dirty="0">
              <a:solidFill>
                <a:srgbClr val="FF0000"/>
              </a:solidFill>
              <a:highlight>
                <a:srgbClr val="00FF00"/>
              </a:highlight>
              <a:latin typeface="游明朝" panose="02020400000000000000" pitchFamily="18"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en-US"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2</a:t>
            </a: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つの系のバランスの調節がうまくいかず、バランスが崩れると交感神経系の発現が優位になる</a:t>
            </a:r>
            <a:endParaRPr lang="en-US" altLang="ja-JP" sz="3600" kern="100" dirty="0">
              <a:solidFill>
                <a:srgbClr val="FF0000"/>
              </a:solidFill>
              <a:latin typeface="游明朝" panose="02020400000000000000" pitchFamily="18"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客観的な自律神経機能障害は、急性</a:t>
            </a:r>
            <a:r>
              <a:rPr lang="en-US"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COVID-19</a:t>
            </a: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感染後最初の</a:t>
            </a:r>
            <a:r>
              <a:rPr lang="en-US"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6-12</a:t>
            </a: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ヵ月によくみられ、</a:t>
            </a:r>
            <a:r>
              <a:rPr lang="en-US"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COVID-19</a:t>
            </a: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を発症していないマッチさせた比較群と比べると、感染後</a:t>
            </a:r>
            <a:r>
              <a:rPr lang="en-US"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24</a:t>
            </a: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ヵ月までに少なくなる</a:t>
            </a:r>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571500" indent="-571500" algn="l">
              <a:buFont typeface="Arial" panose="020B0604020202020204" pitchFamily="34" charset="0"/>
              <a:buChar char="•"/>
            </a:pPr>
            <a:endParaRPr kumimoji="1" lang="en-US"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04457362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DD012-78C6-EF51-38C5-0AB44AE4ECB6}"/>
              </a:ext>
            </a:extLst>
          </p:cNvPr>
          <p:cNvSpPr>
            <a:spLocks noGrp="1"/>
          </p:cNvSpPr>
          <p:nvPr>
            <p:ph type="ctrTitle"/>
          </p:nvPr>
        </p:nvSpPr>
        <p:spPr>
          <a:xfrm>
            <a:off x="0" y="190681"/>
            <a:ext cx="11973873" cy="676049"/>
          </a:xfrm>
        </p:spPr>
        <p:txBody>
          <a:bodyPr>
            <a:noAutofit/>
          </a:bodyPr>
          <a:lstStyle/>
          <a:p>
            <a:r>
              <a:rPr lang="en-US" altLang="ja-JP" sz="3200" kern="100" dirty="0">
                <a:effectLst/>
                <a:latin typeface="ＭＳ Ｐゴシック" panose="020B0600070205080204" pitchFamily="50" charset="-128"/>
                <a:ea typeface="游明朝" panose="02020400000000000000" pitchFamily="18" charset="-128"/>
                <a:cs typeface="Times New Roman" panose="02020603050405020304" pitchFamily="18" charset="0"/>
              </a:rPr>
              <a:t> </a:t>
            </a:r>
            <a:b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3200" kern="100" dirty="0">
                <a:solidFill>
                  <a:srgbClr val="FF0000"/>
                </a:solidFill>
                <a:effectLst/>
                <a:latin typeface="ＭＳ Ｐゴシック" panose="020B0600070205080204" pitchFamily="50" charset="-128"/>
                <a:ea typeface="游明朝" panose="02020400000000000000" pitchFamily="18" charset="-128"/>
                <a:cs typeface="Times New Roman" panose="02020603050405020304" pitchFamily="18" charset="0"/>
              </a:rPr>
              <a:t>ME/CFS</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と長期</a:t>
            </a:r>
            <a:r>
              <a:rPr lang="en-US"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COVID</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は類似した症状と生物学的異常を共有</a:t>
            </a:r>
            <a:r>
              <a:rPr lang="ja-JP" altLang="en-US"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する</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286021" y="923067"/>
            <a:ext cx="11687852" cy="5785422"/>
          </a:xfrm>
        </p:spPr>
        <p:txBody>
          <a:bodyPr>
            <a:normAutofit lnSpcReduction="10000"/>
          </a:bodyPr>
          <a:lstStyle/>
          <a:p>
            <a:pPr algn="just"/>
            <a:r>
              <a:rPr lang="ja-JP"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免疫系と感染因子</a:t>
            </a:r>
          </a:p>
          <a:p>
            <a:pPr marL="571500" indent="-571500" algn="just">
              <a:buFont typeface="Arial" panose="020B0604020202020204" pitchFamily="34" charset="0"/>
              <a:buChar char="•"/>
            </a:pP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筋痛性脳脊髄炎</a:t>
            </a:r>
            <a:r>
              <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/CFS</a:t>
            </a: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は、しばしば「感染症様」疾患の後に発症する</a:t>
            </a:r>
            <a:endPar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SARS-CoV-2</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による急性感染症の後には、（定義上）</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COVID</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が長く続く</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さまざまな免疫学的パラメータが、</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ME/CFS</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患者と同年齢・同性の健常対照群とを区別している。同じことがロング</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COVID</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にも当てはまる。免疫学的パラメータは、患者と、症状がなくなった</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COVID</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後の患者、および非感染の対照被験者を区別する。さらに、同じ免疫パラメータの多くが、</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ME/CFS</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患者や</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Long COVID</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患者と比較対照群</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対照群を区別している。</a:t>
            </a:r>
          </a:p>
          <a:p>
            <a:pPr algn="l"/>
            <a:endParaRPr kumimoji="1" lang="en-US"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183978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DD012-78C6-EF51-38C5-0AB44AE4ECB6}"/>
              </a:ext>
            </a:extLst>
          </p:cNvPr>
          <p:cNvSpPr>
            <a:spLocks noGrp="1"/>
          </p:cNvSpPr>
          <p:nvPr>
            <p:ph type="ctrTitle"/>
          </p:nvPr>
        </p:nvSpPr>
        <p:spPr>
          <a:xfrm>
            <a:off x="0" y="190681"/>
            <a:ext cx="12309938" cy="676049"/>
          </a:xfrm>
        </p:spPr>
        <p:txBody>
          <a:bodyPr>
            <a:noAutofit/>
          </a:bodyPr>
          <a:lstStyle/>
          <a:p>
            <a:r>
              <a:rPr lang="ja-JP" altLang="ja-JP" sz="3600" dirty="0">
                <a:solidFill>
                  <a:srgbClr val="FF0000"/>
                </a:solidFill>
                <a:effectLst/>
                <a:ea typeface="ＭＳ Ｐゴシック" panose="020B0600070205080204" pitchFamily="50" charset="-128"/>
                <a:cs typeface="Times New Roman" panose="02020603050405020304" pitchFamily="18" charset="0"/>
              </a:rPr>
              <a:t>脳内残留の水銀は脳神経細胞にどのような影響を及ぼ</a:t>
            </a:r>
            <a:r>
              <a:rPr lang="ja-JP" altLang="en-US" sz="3600" dirty="0">
                <a:solidFill>
                  <a:srgbClr val="FF0000"/>
                </a:solidFill>
                <a:effectLst/>
                <a:ea typeface="ＭＳ Ｐゴシック" panose="020B0600070205080204" pitchFamily="50" charset="-128"/>
                <a:cs typeface="Times New Roman" panose="02020603050405020304" pitchFamily="18" charset="0"/>
              </a:rPr>
              <a:t>す</a:t>
            </a:r>
            <a:r>
              <a:rPr lang="ja-JP" altLang="ja-JP" sz="3600" dirty="0">
                <a:solidFill>
                  <a:srgbClr val="FF0000"/>
                </a:solidFill>
                <a:effectLst/>
                <a:ea typeface="ＭＳ Ｐゴシック" panose="020B0600070205080204" pitchFamily="50" charset="-128"/>
                <a:cs typeface="Times New Roman" panose="02020603050405020304" pitchFamily="18" charset="0"/>
              </a:rPr>
              <a:t>か？</a:t>
            </a:r>
            <a:endParaRPr kumimoji="1" lang="ja-JP" altLang="en-US" sz="3600" dirty="0">
              <a:solidFill>
                <a:srgbClr val="FF0000"/>
              </a:solidFill>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286021" y="923067"/>
            <a:ext cx="11687852" cy="5785422"/>
          </a:xfrm>
        </p:spPr>
        <p:txBody>
          <a:bodyPr>
            <a:normAutofit/>
          </a:bodyPr>
          <a:lstStyle/>
          <a:p>
            <a:pPr marL="571500" indent="-571500" algn="l">
              <a:buFont typeface="Arial" panose="020B0604020202020204" pitchFamily="34" charset="0"/>
              <a:buChar char="•"/>
            </a:pPr>
            <a:r>
              <a:rPr lang="ja-JP"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脳内に取り込まれたメチル水銀は</a:t>
            </a:r>
            <a:r>
              <a:rPr lang="ja-JP" altLang="en-US"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a:t>
            </a:r>
            <a:r>
              <a:rPr lang="ja-JP" altLang="ja-JP" sz="3600" kern="100" dirty="0">
                <a:solidFill>
                  <a:srgbClr val="000000"/>
                </a:solidFill>
                <a:effectLst/>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rPr>
              <a:t>標的神経細胞の蛋白合成阻害、神経伝達物質や神経軸索輸送への影響、神経細胞分裂の阻害</a:t>
            </a:r>
            <a:r>
              <a:rPr lang="ja-JP"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など、様々な障害を神経細胞に与え、それにより</a:t>
            </a:r>
            <a:r>
              <a:rPr lang="ja-JP" altLang="ja-JP" sz="3600" kern="100" dirty="0">
                <a:solidFill>
                  <a:srgbClr val="000000"/>
                </a:solidFill>
                <a:effectLst/>
                <a:highlight>
                  <a:srgbClr val="00FFFF"/>
                </a:highlight>
                <a:latin typeface="游明朝" panose="02020400000000000000" pitchFamily="18" charset="-128"/>
                <a:ea typeface="ＭＳ Ｐゴシック" panose="020B0600070205080204" pitchFamily="50" charset="-128"/>
                <a:cs typeface="Times New Roman" panose="02020603050405020304" pitchFamily="18" charset="0"/>
              </a:rPr>
              <a:t>神経細胞は死滅するか、損傷を受けて回復するか、機能障害をもって生き続けるかいずれか</a:t>
            </a:r>
            <a:r>
              <a:rPr lang="ja-JP"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である</a:t>
            </a:r>
            <a:endParaRPr lang="en-US" altLang="ja-JP" sz="3600" kern="100" dirty="0">
              <a:solidFill>
                <a:srgbClr val="000000"/>
              </a:solidFill>
              <a:latin typeface="游明朝" panose="02020400000000000000" pitchFamily="18"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メチル水銀は</a:t>
            </a:r>
            <a:r>
              <a:rPr lang="ja-JP" altLang="en-US"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a:t>
            </a: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グリア細胞や細胞間隙にも分布し、脳神経細胞をとりまく調節系環境にも影響を与える</a:t>
            </a:r>
            <a:endParaRPr lang="en-US"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メチル水銀としても徐々に排泄されるが、</a:t>
            </a:r>
            <a:r>
              <a:rPr lang="ja-JP" altLang="ja-JP" sz="3600" kern="100" dirty="0">
                <a:solidFill>
                  <a:srgbClr val="0000CC"/>
                </a:solidFill>
                <a:effectLst/>
                <a:latin typeface="游明朝" panose="02020400000000000000" pitchFamily="18" charset="-128"/>
                <a:ea typeface="ＭＳ Ｐゴシック" panose="020B0600070205080204" pitchFamily="50" charset="-128"/>
                <a:cs typeface="Times New Roman" panose="02020603050405020304" pitchFamily="18" charset="0"/>
              </a:rPr>
              <a:t>ミクログリアやマクロファージに取り込まれ、脱メチル化を受けて長く脳組織内に留まる</a:t>
            </a:r>
            <a:r>
              <a:rPr lang="ja-JP" altLang="en-US" sz="3600" kern="100" dirty="0">
                <a:solidFill>
                  <a:srgbClr val="000000"/>
                </a:solidFill>
                <a:latin typeface="游明朝" panose="02020400000000000000" pitchFamily="18" charset="-128"/>
                <a:ea typeface="ＭＳ Ｐゴシック" panose="020B0600070205080204" pitchFamily="50" charset="-128"/>
                <a:cs typeface="Times New Roman" panose="02020603050405020304" pitchFamily="18" charset="0"/>
              </a:rPr>
              <a:t>。　</a:t>
            </a:r>
            <a:r>
              <a:rPr lang="ja-JP"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なぜなら無機水銀は血液・脳関門を入りにくく、出にくいからである。</a:t>
            </a:r>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endParaRPr kumimoji="1" lang="en-US"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26312913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DD012-78C6-EF51-38C5-0AB44AE4ECB6}"/>
              </a:ext>
            </a:extLst>
          </p:cNvPr>
          <p:cNvSpPr>
            <a:spLocks noGrp="1"/>
          </p:cNvSpPr>
          <p:nvPr>
            <p:ph type="ctrTitle"/>
          </p:nvPr>
        </p:nvSpPr>
        <p:spPr>
          <a:xfrm>
            <a:off x="0" y="190681"/>
            <a:ext cx="11973873" cy="676049"/>
          </a:xfrm>
        </p:spPr>
        <p:txBody>
          <a:bodyPr>
            <a:noAutofit/>
          </a:bodyPr>
          <a:lstStyle/>
          <a:p>
            <a:r>
              <a:rPr lang="en-US" altLang="ja-JP" sz="3200" kern="100" dirty="0">
                <a:effectLst/>
                <a:latin typeface="ＭＳ Ｐゴシック" panose="020B0600070205080204" pitchFamily="50" charset="-128"/>
                <a:ea typeface="游明朝" panose="02020400000000000000" pitchFamily="18" charset="-128"/>
                <a:cs typeface="Times New Roman" panose="02020603050405020304" pitchFamily="18" charset="0"/>
              </a:rPr>
              <a:t> </a:t>
            </a:r>
            <a:b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3200" kern="100" dirty="0">
                <a:solidFill>
                  <a:srgbClr val="FF0000"/>
                </a:solidFill>
                <a:effectLst/>
                <a:latin typeface="ＭＳ Ｐゴシック" panose="020B0600070205080204" pitchFamily="50" charset="-128"/>
                <a:ea typeface="游明朝" panose="02020400000000000000" pitchFamily="18" charset="-128"/>
                <a:cs typeface="Times New Roman" panose="02020603050405020304" pitchFamily="18" charset="0"/>
              </a:rPr>
              <a:t>ME/CFS</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と長期</a:t>
            </a:r>
            <a:r>
              <a:rPr lang="en-US"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COVID</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は類似した症状と生物学的異常を共有</a:t>
            </a:r>
            <a:r>
              <a:rPr lang="ja-JP" altLang="en-US"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する</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286021" y="923067"/>
            <a:ext cx="11687852" cy="5785422"/>
          </a:xfrm>
        </p:spPr>
        <p:txBody>
          <a:bodyPr>
            <a:noAutofit/>
          </a:bodyPr>
          <a:lstStyle/>
          <a:p>
            <a:pPr algn="just"/>
            <a:r>
              <a:rPr lang="ja-JP" altLang="ja-JP" sz="3600" kern="100" dirty="0">
                <a:effectLst/>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rPr>
              <a:t>免疫学的所見と感染因子</a:t>
            </a:r>
            <a:endParaRPr lang="ja-JP" altLang="ja-JP" sz="3600" kern="100" dirty="0">
              <a:effectLst/>
              <a:highlight>
                <a:srgbClr val="FFFF00"/>
              </a:highlight>
              <a:latin typeface="游明朝" panose="02020400000000000000" pitchFamily="18" charset="-128"/>
              <a:ea typeface="游明朝" panose="02020400000000000000" pitchFamily="18" charset="-128"/>
              <a:cs typeface="Times New Roman" panose="02020603050405020304" pitchFamily="18" charset="0"/>
            </a:endParaRPr>
          </a:p>
          <a:p>
            <a:pPr marL="571500" indent="-571500" algn="just">
              <a:buFont typeface="Arial" panose="020B0604020202020204" pitchFamily="34" charset="0"/>
              <a:buChar char="•"/>
            </a:pPr>
            <a:r>
              <a:rPr lang="en-US"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1990</a:t>
            </a: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年代から、「エネルギー」不足を経験する</a:t>
            </a:r>
            <a:r>
              <a:rPr lang="en-US"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ME/CFS</a:t>
            </a: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患者では、</a:t>
            </a:r>
            <a:r>
              <a:rPr lang="en-US" altLang="ja-JP" sz="3600" kern="100" dirty="0">
                <a:solidFill>
                  <a:srgbClr val="FF0000"/>
                </a:solidFill>
                <a:effectLst/>
                <a:highlight>
                  <a:srgbClr val="00FF00"/>
                </a:highlight>
                <a:latin typeface="游明朝" panose="02020400000000000000" pitchFamily="18" charset="-128"/>
                <a:ea typeface="ＭＳ Ｐゴシック" panose="020B0600070205080204" pitchFamily="50" charset="-128"/>
                <a:cs typeface="Times New Roman" panose="02020603050405020304" pitchFamily="18" charset="0"/>
              </a:rPr>
              <a:t>ATP</a:t>
            </a:r>
            <a:r>
              <a:rPr lang="ja-JP" altLang="ja-JP" sz="3600" kern="100" dirty="0">
                <a:solidFill>
                  <a:srgbClr val="FF0000"/>
                </a:solidFill>
                <a:effectLst/>
                <a:highlight>
                  <a:srgbClr val="00FF00"/>
                </a:highlight>
                <a:latin typeface="游明朝" panose="02020400000000000000" pitchFamily="18" charset="-128"/>
                <a:ea typeface="ＭＳ Ｐゴシック" panose="020B0600070205080204" pitchFamily="50" charset="-128"/>
                <a:cs typeface="Times New Roman" panose="02020603050405020304" pitchFamily="18" charset="0"/>
              </a:rPr>
              <a:t>の生成と利用がうまくいかないこと</a:t>
            </a: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が、その一因である可能性を示す証拠が蓄積され始めた</a:t>
            </a:r>
            <a:endParaRPr lang="en-US" altLang="ja-JP" sz="3600" kern="100" dirty="0">
              <a:solidFill>
                <a:srgbClr val="FF0000"/>
              </a:solidFill>
              <a:latin typeface="游明朝" panose="02020400000000000000" pitchFamily="18"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ja-JP" altLang="ja-JP" sz="3600" kern="100" dirty="0">
                <a:solidFill>
                  <a:srgbClr val="0000CC"/>
                </a:solidFill>
                <a:effectLst/>
                <a:latin typeface="游明朝" panose="02020400000000000000" pitchFamily="18" charset="-128"/>
                <a:ea typeface="ＭＳ Ｐゴシック" panose="020B0600070205080204" pitchFamily="50" charset="-128"/>
                <a:cs typeface="Times New Roman" panose="02020603050405020304" pitchFamily="18" charset="0"/>
              </a:rPr>
              <a:t>脂肪酸、アミノ酸、グルコース、酸素といった複数の供給源からエネルギーを生成する能力が損なわれている</a:t>
            </a:r>
            <a:endParaRPr lang="en-US" altLang="ja-JP" sz="3600" kern="100" dirty="0">
              <a:solidFill>
                <a:srgbClr val="0000CC"/>
              </a:solidFill>
              <a:effectLst/>
              <a:latin typeface="游明朝" panose="02020400000000000000" pitchFamily="18"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同様のエビデンスがロング</a:t>
            </a:r>
            <a:r>
              <a:rPr lang="en-US"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COVID</a:t>
            </a: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患者にも出てきている</a:t>
            </a:r>
            <a:endParaRPr lang="en-US"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エネルギー代謝異常に加えて、全身的な代謝低下状態の証拠（脳にも現れる）、酸化還元バランスの異常、キヌレニン経路の異常が両疾患で出現している</a:t>
            </a:r>
            <a:endParaRPr lang="en-US"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endParaRPr>
          </a:p>
          <a:p>
            <a:pPr algn="just"/>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766245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DD012-78C6-EF51-38C5-0AB44AE4ECB6}"/>
              </a:ext>
            </a:extLst>
          </p:cNvPr>
          <p:cNvSpPr>
            <a:spLocks noGrp="1"/>
          </p:cNvSpPr>
          <p:nvPr>
            <p:ph type="ctrTitle"/>
          </p:nvPr>
        </p:nvSpPr>
        <p:spPr>
          <a:xfrm>
            <a:off x="0" y="190681"/>
            <a:ext cx="11973873" cy="676049"/>
          </a:xfrm>
        </p:spPr>
        <p:txBody>
          <a:bodyPr>
            <a:noAutofit/>
          </a:bodyPr>
          <a:lstStyle/>
          <a:p>
            <a:r>
              <a:rPr lang="en-US" altLang="ja-JP" sz="3200" kern="100" dirty="0">
                <a:effectLst/>
                <a:latin typeface="ＭＳ Ｐゴシック" panose="020B0600070205080204" pitchFamily="50" charset="-128"/>
                <a:ea typeface="游明朝" panose="02020400000000000000" pitchFamily="18" charset="-128"/>
                <a:cs typeface="Times New Roman" panose="02020603050405020304" pitchFamily="18" charset="0"/>
              </a:rPr>
              <a:t> </a:t>
            </a:r>
            <a:b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3200" kern="100" dirty="0">
                <a:solidFill>
                  <a:srgbClr val="FF0000"/>
                </a:solidFill>
                <a:effectLst/>
                <a:latin typeface="ＭＳ Ｐゴシック" panose="020B0600070205080204" pitchFamily="50" charset="-128"/>
                <a:ea typeface="游明朝" panose="02020400000000000000" pitchFamily="18" charset="-128"/>
                <a:cs typeface="Times New Roman" panose="02020603050405020304" pitchFamily="18" charset="0"/>
              </a:rPr>
              <a:t>ME/CFS</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と長期</a:t>
            </a:r>
            <a:r>
              <a:rPr lang="en-US"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COVID</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は類似した症状と生物学的異常を共有</a:t>
            </a:r>
            <a:r>
              <a:rPr lang="ja-JP" altLang="en-US"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する</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286021" y="923067"/>
            <a:ext cx="11687852" cy="5785422"/>
          </a:xfrm>
        </p:spPr>
        <p:txBody>
          <a:bodyPr>
            <a:normAutofit/>
          </a:bodyPr>
          <a:lstStyle/>
          <a:p>
            <a:pPr algn="just"/>
            <a:r>
              <a:rPr lang="ja-JP" altLang="ja-JP" sz="3600" kern="100" dirty="0">
                <a:effectLst/>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rPr>
              <a:t>心肺および血管の異常</a:t>
            </a:r>
            <a:endParaRPr lang="ja-JP" altLang="ja-JP" sz="3600" kern="100" dirty="0">
              <a:effectLst/>
              <a:highlight>
                <a:srgbClr val="FFFF00"/>
              </a:highlight>
              <a:latin typeface="游明朝" panose="02020400000000000000" pitchFamily="18" charset="-128"/>
              <a:ea typeface="游明朝" panose="02020400000000000000" pitchFamily="18" charset="-128"/>
              <a:cs typeface="Times New Roman" panose="02020603050405020304" pitchFamily="18" charset="0"/>
            </a:endParaRPr>
          </a:p>
          <a:p>
            <a:pPr marL="571500" indent="-571500" algn="just">
              <a:buFont typeface="Arial" panose="020B0604020202020204" pitchFamily="34" charset="0"/>
              <a:buChar char="•"/>
            </a:pP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神経学的、免疫学的、感染学的、代謝学的な異常に比べると、あまり研究されていないが、心肺系の異常は増加の一途をたどっている</a:t>
            </a:r>
            <a:endParaRPr lang="en-US"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最もよく報告されている異常は、運動負荷試験での運動能力の低下、特に</a:t>
            </a:r>
            <a:r>
              <a:rPr lang="en-US"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1</a:t>
            </a: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回目の運動負荷試験から</a:t>
            </a:r>
            <a:r>
              <a:rPr lang="en-US"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24</a:t>
            </a: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時間後に</a:t>
            </a:r>
            <a:r>
              <a:rPr lang="en-US"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2</a:t>
            </a: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回目の運動負荷試験を行った場合の運動能力の低下、換気効率の低下、内皮機能障害（特にロング</a:t>
            </a:r>
            <a:r>
              <a:rPr lang="en-US"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COVID</a:t>
            </a: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でみられるが、</a:t>
            </a:r>
            <a:r>
              <a:rPr lang="en-US"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ME/CFS</a:t>
            </a: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でもみられる）である</a:t>
            </a:r>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571500" indent="-571500" algn="l">
              <a:buFont typeface="Arial" panose="020B0604020202020204" pitchFamily="34" charset="0"/>
              <a:buChar char="•"/>
            </a:pPr>
            <a:endParaRPr kumimoji="1" lang="en-US"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14734148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DD012-78C6-EF51-38C5-0AB44AE4ECB6}"/>
              </a:ext>
            </a:extLst>
          </p:cNvPr>
          <p:cNvSpPr>
            <a:spLocks noGrp="1"/>
          </p:cNvSpPr>
          <p:nvPr>
            <p:ph type="ctrTitle"/>
          </p:nvPr>
        </p:nvSpPr>
        <p:spPr>
          <a:xfrm>
            <a:off x="0" y="190681"/>
            <a:ext cx="11973873" cy="676049"/>
          </a:xfrm>
        </p:spPr>
        <p:txBody>
          <a:bodyPr>
            <a:noAutofit/>
          </a:bodyPr>
          <a:lstStyle/>
          <a:p>
            <a:r>
              <a:rPr lang="en-US" altLang="ja-JP" sz="3200" kern="100" dirty="0">
                <a:effectLst/>
                <a:latin typeface="ＭＳ Ｐゴシック" panose="020B0600070205080204" pitchFamily="50" charset="-128"/>
                <a:ea typeface="游明朝" panose="02020400000000000000" pitchFamily="18" charset="-128"/>
                <a:cs typeface="Times New Roman" panose="02020603050405020304" pitchFamily="18" charset="0"/>
              </a:rPr>
              <a:t> </a:t>
            </a:r>
            <a:b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3200" kern="100" dirty="0">
                <a:solidFill>
                  <a:srgbClr val="FF0000"/>
                </a:solidFill>
                <a:effectLst/>
                <a:latin typeface="ＭＳ Ｐゴシック" panose="020B0600070205080204" pitchFamily="50" charset="-128"/>
                <a:ea typeface="游明朝" panose="02020400000000000000" pitchFamily="18" charset="-128"/>
                <a:cs typeface="Times New Roman" panose="02020603050405020304" pitchFamily="18" charset="0"/>
              </a:rPr>
              <a:t>ME/CFS</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と長期</a:t>
            </a:r>
            <a:r>
              <a:rPr lang="en-US"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COVID</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は類似した症状と生物学的異常を共有</a:t>
            </a:r>
            <a:r>
              <a:rPr lang="ja-JP" altLang="en-US"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する</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286021" y="923067"/>
            <a:ext cx="11687852" cy="5785422"/>
          </a:xfrm>
        </p:spPr>
        <p:txBody>
          <a:bodyPr>
            <a:normAutofit/>
          </a:bodyPr>
          <a:lstStyle/>
          <a:p>
            <a:pPr algn="just"/>
            <a:r>
              <a:rPr lang="ja-JP" altLang="ja-JP" sz="3600" kern="100" dirty="0">
                <a:effectLst/>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rPr>
              <a:t>症状の類似点と相違点</a:t>
            </a:r>
            <a:endParaRPr lang="ja-JP" altLang="ja-JP" sz="3600" kern="100" dirty="0">
              <a:effectLst/>
              <a:highlight>
                <a:srgbClr val="FFFF00"/>
              </a:highlight>
              <a:latin typeface="游明朝" panose="02020400000000000000" pitchFamily="18" charset="-128"/>
              <a:ea typeface="游明朝" panose="02020400000000000000" pitchFamily="18" charset="-128"/>
              <a:cs typeface="Times New Roman" panose="02020603050405020304" pitchFamily="18" charset="0"/>
            </a:endParaRPr>
          </a:p>
          <a:p>
            <a:pPr marL="571500" indent="-571500" algn="just">
              <a:buFont typeface="Arial" panose="020B0604020202020204" pitchFamily="34" charset="0"/>
              <a:buChar char="•"/>
            </a:pPr>
            <a:r>
              <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ME/CFS</a:t>
            </a: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と</a:t>
            </a:r>
            <a:r>
              <a:rPr lang="en-US" altLang="ja-JP" sz="3600" kern="100" dirty="0" err="1">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LongCOVID</a:t>
            </a: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で報告されている症状のほとんどは類似している</a:t>
            </a:r>
            <a:endPar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ja-JP" altLang="ja-JP"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嗅覚や味覚の低下、発疹、脱毛は、</a:t>
            </a:r>
            <a:r>
              <a:rPr lang="en-US" altLang="ja-JP"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ME/CFS</a:t>
            </a:r>
            <a:r>
              <a:rPr lang="ja-JP" altLang="ja-JP"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よりも</a:t>
            </a:r>
            <a:r>
              <a:rPr lang="en-US" altLang="ja-JP"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Long COVID</a:t>
            </a:r>
            <a:r>
              <a:rPr lang="ja-JP" altLang="ja-JP"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の方が多い。</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これは、</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SARS-CoV-2</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によって特異的に誘発される病態を反映しているのかもしれない</a:t>
            </a:r>
          </a:p>
          <a:p>
            <a:pPr marL="571500" indent="-571500" algn="just">
              <a:buFont typeface="Arial" panose="020B0604020202020204" pitchFamily="34" charset="0"/>
              <a:buChar char="•"/>
            </a:pP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ME/CFS</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a:t>
            </a:r>
            <a:r>
              <a:rPr lang="en-US" altLang="ja-JP" sz="3600" kern="100" dirty="0" err="1">
                <a:effectLst/>
                <a:latin typeface="ＭＳ Ｐゴシック" panose="020B0600070205080204" pitchFamily="50" charset="-128"/>
                <a:ea typeface="ＭＳ Ｐゴシック" panose="020B0600070205080204" pitchFamily="50" charset="-128"/>
                <a:cs typeface="Times New Roman" panose="02020603050405020304" pitchFamily="18" charset="0"/>
              </a:rPr>
              <a:t>LongCOVID</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に共通する中核的な症状だけでなく、</a:t>
            </a: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熱中症を含む</a:t>
            </a:r>
            <a:r>
              <a:rPr lang="ja-JP" altLang="ja-JP" sz="3600" kern="100" dirty="0">
                <a:solidFill>
                  <a:srgbClr val="FF0000"/>
                </a:solidFill>
                <a:effectLst/>
                <a:highlight>
                  <a:srgbClr val="00FF00"/>
                </a:highlight>
                <a:latin typeface="ＭＳ Ｐゴシック" panose="020B0600070205080204" pitchFamily="50" charset="-128"/>
                <a:ea typeface="ＭＳ Ｐゴシック" panose="020B0600070205080204" pitchFamily="50" charset="-128"/>
                <a:cs typeface="Times New Roman" panose="02020603050405020304" pitchFamily="18" charset="0"/>
              </a:rPr>
              <a:t>複数の感染性疾患や重症後症候群</a:t>
            </a: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や集中治療室後症候群のような</a:t>
            </a:r>
            <a:r>
              <a:rPr lang="ja-JP" altLang="ja-JP" sz="3600" kern="100" dirty="0">
                <a:solidFill>
                  <a:srgbClr val="FF0000"/>
                </a:solidFill>
                <a:effectLst/>
                <a:highlight>
                  <a:srgbClr val="00FF00"/>
                </a:highlight>
                <a:latin typeface="ＭＳ Ｐゴシック" panose="020B0600070205080204" pitchFamily="50" charset="-128"/>
                <a:ea typeface="ＭＳ Ｐゴシック" panose="020B0600070205080204" pitchFamily="50" charset="-128"/>
                <a:cs typeface="Times New Roman" panose="02020603050405020304" pitchFamily="18" charset="0"/>
              </a:rPr>
              <a:t>非感染性の大きな傷害の後</a:t>
            </a: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にも、これらと同じ症状が報告されている</a:t>
            </a: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endParaRPr kumimoji="1" lang="en-US"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89005840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DD012-78C6-EF51-38C5-0AB44AE4ECB6}"/>
              </a:ext>
            </a:extLst>
          </p:cNvPr>
          <p:cNvSpPr>
            <a:spLocks noGrp="1"/>
          </p:cNvSpPr>
          <p:nvPr>
            <p:ph type="ctrTitle"/>
          </p:nvPr>
        </p:nvSpPr>
        <p:spPr>
          <a:xfrm>
            <a:off x="0" y="190681"/>
            <a:ext cx="11973873" cy="676049"/>
          </a:xfrm>
        </p:spPr>
        <p:txBody>
          <a:bodyPr>
            <a:noAutofit/>
          </a:bodyPr>
          <a:lstStyle/>
          <a:p>
            <a:r>
              <a:rPr lang="en-US" altLang="ja-JP" sz="3200" kern="100" dirty="0">
                <a:effectLst/>
                <a:latin typeface="ＭＳ Ｐゴシック" panose="020B0600070205080204" pitchFamily="50" charset="-128"/>
                <a:ea typeface="游明朝" panose="02020400000000000000" pitchFamily="18" charset="-128"/>
                <a:cs typeface="Times New Roman" panose="02020603050405020304" pitchFamily="18" charset="0"/>
              </a:rPr>
              <a:t> </a:t>
            </a:r>
            <a:b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3200" kern="100" dirty="0">
                <a:solidFill>
                  <a:srgbClr val="FF0000"/>
                </a:solidFill>
                <a:effectLst/>
                <a:latin typeface="ＭＳ Ｐゴシック" panose="020B0600070205080204" pitchFamily="50" charset="-128"/>
                <a:ea typeface="游明朝" panose="02020400000000000000" pitchFamily="18" charset="-128"/>
                <a:cs typeface="Times New Roman" panose="02020603050405020304" pitchFamily="18" charset="0"/>
              </a:rPr>
              <a:t>ME/CFS</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と長期</a:t>
            </a:r>
            <a:r>
              <a:rPr lang="en-US"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COVID</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は類似した症状と生物学的異常を共有</a:t>
            </a:r>
            <a:r>
              <a:rPr lang="ja-JP" altLang="en-US"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する</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286021" y="923067"/>
            <a:ext cx="11687852" cy="5785422"/>
          </a:xfrm>
        </p:spPr>
        <p:txBody>
          <a:bodyPr>
            <a:normAutofit/>
          </a:bodyPr>
          <a:lstStyle/>
          <a:p>
            <a:pPr algn="l"/>
            <a:r>
              <a:rPr lang="ja-JP" altLang="ja-JP" sz="3600" kern="100" dirty="0">
                <a:effectLst/>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rPr>
              <a:t>感染後</a:t>
            </a:r>
            <a:r>
              <a:rPr lang="en-US" altLang="ja-JP" sz="3600" kern="100" dirty="0">
                <a:effectLst/>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rPr>
              <a:t>/</a:t>
            </a:r>
            <a:r>
              <a:rPr lang="ja-JP" altLang="ja-JP" sz="3600" kern="100" dirty="0">
                <a:effectLst/>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rPr>
              <a:t>傷害後症候群</a:t>
            </a:r>
            <a:endParaRPr lang="en-US" altLang="ja-JP" sz="3600" kern="100" dirty="0">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en-US"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ME/CFS</a:t>
            </a: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と</a:t>
            </a:r>
            <a:r>
              <a:rPr lang="en-US" altLang="ja-JP" sz="3600" kern="100" dirty="0" err="1">
                <a:effectLst/>
                <a:latin typeface="游明朝" panose="02020400000000000000" pitchFamily="18" charset="-128"/>
                <a:ea typeface="ＭＳ Ｐゴシック" panose="020B0600070205080204" pitchFamily="50" charset="-128"/>
                <a:cs typeface="Times New Roman" panose="02020603050405020304" pitchFamily="18" charset="0"/>
              </a:rPr>
              <a:t>LongCOVID</a:t>
            </a: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の症状や病態が類似していることから、これらの疾患は、</a:t>
            </a:r>
            <a:r>
              <a:rPr lang="ja-JP" altLang="ja-JP" sz="3600" kern="100" dirty="0">
                <a:effectLst/>
                <a:highlight>
                  <a:srgbClr val="00FF00"/>
                </a:highlight>
                <a:latin typeface="游明朝" panose="02020400000000000000" pitchFamily="18" charset="-128"/>
                <a:ea typeface="ＭＳ Ｐゴシック" panose="020B0600070205080204" pitchFamily="50" charset="-128"/>
                <a:cs typeface="Times New Roman" panose="02020603050405020304" pitchFamily="18" charset="0"/>
              </a:rPr>
              <a:t>感染や傷害に対する注意深く組織化された、定型化された、多系統の反応によって症状が生じる、より広範な疾患の</a:t>
            </a:r>
            <a:r>
              <a:rPr lang="en-US" altLang="ja-JP" sz="3600" kern="100" dirty="0">
                <a:effectLst/>
                <a:highlight>
                  <a:srgbClr val="00FF00"/>
                </a:highlight>
                <a:latin typeface="游明朝" panose="02020400000000000000" pitchFamily="18" charset="-128"/>
                <a:ea typeface="ＭＳ Ｐゴシック" panose="020B0600070205080204" pitchFamily="50" charset="-128"/>
                <a:cs typeface="Times New Roman" panose="02020603050405020304" pitchFamily="18" charset="0"/>
              </a:rPr>
              <a:t>2</a:t>
            </a:r>
            <a:r>
              <a:rPr lang="ja-JP" altLang="ja-JP" sz="3600" kern="100" dirty="0">
                <a:effectLst/>
                <a:highlight>
                  <a:srgbClr val="00FF00"/>
                </a:highlight>
                <a:latin typeface="游明朝" panose="02020400000000000000" pitchFamily="18" charset="-128"/>
                <a:ea typeface="ＭＳ Ｐゴシック" panose="020B0600070205080204" pitchFamily="50" charset="-128"/>
                <a:cs typeface="Times New Roman" panose="02020603050405020304" pitchFamily="18" charset="0"/>
              </a:rPr>
              <a:t>つの例にすぎないのではないか</a:t>
            </a: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という疑問が生じる</a:t>
            </a:r>
            <a:endParaRPr lang="en-US" altLang="ja-JP" sz="3600" kern="100" dirty="0">
              <a:latin typeface="游明朝" panose="02020400000000000000" pitchFamily="18"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感染や傷害の後に、なぜこのような注意深く組織化された症状群が生じるのであろうか？</a:t>
            </a:r>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571500" indent="-571500" algn="l">
              <a:buFont typeface="Arial" panose="020B0604020202020204" pitchFamily="34" charset="0"/>
              <a:buChar char="•"/>
            </a:pPr>
            <a:endParaRPr kumimoji="1" lang="en-US"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7677919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DD012-78C6-EF51-38C5-0AB44AE4ECB6}"/>
              </a:ext>
            </a:extLst>
          </p:cNvPr>
          <p:cNvSpPr>
            <a:spLocks noGrp="1"/>
          </p:cNvSpPr>
          <p:nvPr>
            <p:ph type="ctrTitle"/>
          </p:nvPr>
        </p:nvSpPr>
        <p:spPr>
          <a:xfrm>
            <a:off x="0" y="190681"/>
            <a:ext cx="11973873" cy="676049"/>
          </a:xfrm>
        </p:spPr>
        <p:txBody>
          <a:bodyPr>
            <a:noAutofit/>
          </a:bodyPr>
          <a:lstStyle/>
          <a:p>
            <a:r>
              <a:rPr lang="en-US" altLang="ja-JP" sz="3200" kern="100" dirty="0">
                <a:effectLst/>
                <a:latin typeface="ＭＳ Ｐゴシック" panose="020B0600070205080204" pitchFamily="50" charset="-128"/>
                <a:ea typeface="游明朝" panose="02020400000000000000" pitchFamily="18" charset="-128"/>
                <a:cs typeface="Times New Roman" panose="02020603050405020304" pitchFamily="18" charset="0"/>
              </a:rPr>
              <a:t> </a:t>
            </a:r>
            <a:b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3200" kern="100" dirty="0">
                <a:solidFill>
                  <a:srgbClr val="FF0000"/>
                </a:solidFill>
                <a:effectLst/>
                <a:latin typeface="ＭＳ Ｐゴシック" panose="020B0600070205080204" pitchFamily="50" charset="-128"/>
                <a:ea typeface="游明朝" panose="02020400000000000000" pitchFamily="18" charset="-128"/>
                <a:cs typeface="Times New Roman" panose="02020603050405020304" pitchFamily="18" charset="0"/>
              </a:rPr>
              <a:t>ME/CFS</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と長期</a:t>
            </a:r>
            <a:r>
              <a:rPr lang="en-US"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COVID</a:t>
            </a:r>
            <a:r>
              <a:rPr lang="ja-JP" altLang="ja-JP"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は類似した症状と生物学的異常を共有</a:t>
            </a:r>
            <a:r>
              <a:rPr lang="ja-JP" altLang="en-US" sz="32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する</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286021" y="923067"/>
            <a:ext cx="11687852" cy="5785422"/>
          </a:xfrm>
        </p:spPr>
        <p:txBody>
          <a:bodyPr>
            <a:normAutofit lnSpcReduction="10000"/>
          </a:bodyPr>
          <a:lstStyle/>
          <a:p>
            <a:pPr algn="just"/>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結語</a:t>
            </a:r>
            <a:endParaRPr lang="en-US"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我々は、</a:t>
            </a:r>
            <a:r>
              <a:rPr lang="en-US" altLang="ja-JP" sz="3600" kern="100" dirty="0" err="1">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LongCOVID</a:t>
            </a: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の基礎生物学を研究している研究者が、</a:t>
            </a:r>
            <a:r>
              <a:rPr lang="en-US" altLang="ja-JP" sz="3600" kern="100" dirty="0" err="1">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LongCOVID</a:t>
            </a: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ではまだ研究されていない</a:t>
            </a:r>
            <a:r>
              <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ME/CFS</a:t>
            </a: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における強固な所見に注目することを強く勧める</a:t>
            </a:r>
            <a:endPar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ja-JP" altLang="en-US" sz="3600" kern="100" dirty="0">
                <a:solidFill>
                  <a:srgbClr val="0000CC"/>
                </a:solidFill>
                <a:latin typeface="ＭＳ Ｐゴシック" panose="020B0600070205080204" pitchFamily="50" charset="-128"/>
                <a:ea typeface="ＭＳ Ｐゴシック" panose="020B0600070205080204" pitchFamily="50" charset="-128"/>
                <a:cs typeface="Times New Roman" panose="02020603050405020304" pitchFamily="18" charset="0"/>
              </a:rPr>
              <a:t>２</a:t>
            </a:r>
            <a:r>
              <a:rPr lang="ja-JP" altLang="ja-JP"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つの疾患の基礎生物学に多くの類似点があることを考えると、</a:t>
            </a:r>
            <a:r>
              <a:rPr lang="en-US" altLang="ja-JP" sz="3600" kern="100" dirty="0" err="1">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LongCOVID</a:t>
            </a:r>
            <a:r>
              <a:rPr lang="ja-JP" altLang="ja-JP"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でそのような異常を追求することが有益であることが証明されるであろう</a:t>
            </a:r>
          </a:p>
          <a:p>
            <a:pPr marL="571500" indent="-571500" algn="just">
              <a:buFont typeface="Arial" panose="020B0604020202020204" pitchFamily="34" charset="0"/>
              <a:buChar char="•"/>
            </a:pPr>
            <a:r>
              <a:rPr lang="ja-JP"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このような反応の病態生理学を研究することは、</a:t>
            </a:r>
            <a:r>
              <a:rPr lang="en-US"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ME/CFS</a:t>
            </a:r>
            <a:r>
              <a:rPr lang="ja-JP"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や</a:t>
            </a:r>
            <a:r>
              <a:rPr lang="en-US" altLang="ja-JP" sz="3600" kern="100" dirty="0" err="1">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LongCOVID</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や</a:t>
            </a:r>
            <a:r>
              <a:rPr lang="ja-JP"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様々な感染症や非感染性外傷の後に起こりうる同様の疾患の罹患率を減らすための新たな戦略につながる可能性を秘めている</a:t>
            </a:r>
          </a:p>
          <a:p>
            <a:pPr marL="571500" indent="-571500" algn="l">
              <a:buFont typeface="Arial" panose="020B0604020202020204" pitchFamily="34" charset="0"/>
              <a:buChar char="•"/>
            </a:pPr>
            <a:endParaRPr kumimoji="1" lang="en-US"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903021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DD012-78C6-EF51-38C5-0AB44AE4ECB6}"/>
              </a:ext>
            </a:extLst>
          </p:cNvPr>
          <p:cNvSpPr>
            <a:spLocks noGrp="1"/>
          </p:cNvSpPr>
          <p:nvPr>
            <p:ph type="ctrTitle"/>
          </p:nvPr>
        </p:nvSpPr>
        <p:spPr>
          <a:xfrm>
            <a:off x="0" y="190681"/>
            <a:ext cx="12309938" cy="676049"/>
          </a:xfrm>
        </p:spPr>
        <p:txBody>
          <a:bodyPr>
            <a:noAutofit/>
          </a:bodyPr>
          <a:lstStyle/>
          <a:p>
            <a:r>
              <a:rPr lang="ja-JP" altLang="ja-JP" sz="3600" dirty="0">
                <a:solidFill>
                  <a:srgbClr val="FF0000"/>
                </a:solidFill>
                <a:effectLst/>
                <a:ea typeface="ＭＳ Ｐゴシック" panose="020B0600070205080204" pitchFamily="50" charset="-128"/>
                <a:cs typeface="Times New Roman" panose="02020603050405020304" pitchFamily="18" charset="0"/>
              </a:rPr>
              <a:t>脳内残留の水銀は脳神経細胞にどのような影響を及ぼ</a:t>
            </a:r>
            <a:r>
              <a:rPr lang="ja-JP" altLang="en-US" sz="3600" dirty="0">
                <a:solidFill>
                  <a:srgbClr val="FF0000"/>
                </a:solidFill>
                <a:effectLst/>
                <a:ea typeface="ＭＳ Ｐゴシック" panose="020B0600070205080204" pitchFamily="50" charset="-128"/>
                <a:cs typeface="Times New Roman" panose="02020603050405020304" pitchFamily="18" charset="0"/>
              </a:rPr>
              <a:t>す</a:t>
            </a:r>
            <a:r>
              <a:rPr lang="ja-JP" altLang="ja-JP" sz="3600" dirty="0">
                <a:solidFill>
                  <a:srgbClr val="FF0000"/>
                </a:solidFill>
                <a:effectLst/>
                <a:ea typeface="ＭＳ Ｐゴシック" panose="020B0600070205080204" pitchFamily="50" charset="-128"/>
                <a:cs typeface="Times New Roman" panose="02020603050405020304" pitchFamily="18" charset="0"/>
              </a:rPr>
              <a:t>か？</a:t>
            </a:r>
            <a:endParaRPr kumimoji="1" lang="ja-JP" altLang="en-US" sz="3600" dirty="0">
              <a:solidFill>
                <a:srgbClr val="FF0000"/>
              </a:solidFill>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286021" y="1031409"/>
            <a:ext cx="11687852" cy="5677080"/>
          </a:xfrm>
        </p:spPr>
        <p:txBody>
          <a:bodyPr>
            <a:noAutofit/>
          </a:bodyPr>
          <a:lstStyle/>
          <a:p>
            <a:pPr marL="571500" indent="-571500" algn="l">
              <a:buFont typeface="Arial" panose="020B0604020202020204" pitchFamily="34" charset="0"/>
              <a:buChar char="•"/>
            </a:pPr>
            <a:r>
              <a:rPr lang="ja-JP"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従来、</a:t>
            </a:r>
            <a:r>
              <a:rPr lang="ja-JP" altLang="ja-JP" sz="3600" kern="100" dirty="0">
                <a:solidFill>
                  <a:srgbClr val="000000"/>
                </a:solidFill>
                <a:effectLst/>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rPr>
              <a:t>グリア細胞（ミクログリア、アストログリア）</a:t>
            </a:r>
            <a:r>
              <a:rPr lang="ja-JP"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は脳神経組織では細胞間隙をつめる壁か、神経細胞脱落のあとを埋める糊のようなものと考えられ、</a:t>
            </a:r>
            <a:r>
              <a:rPr lang="ja-JP" altLang="ja-JP" sz="3600" kern="100" dirty="0">
                <a:solidFill>
                  <a:srgbClr val="0000CC"/>
                </a:solidFill>
                <a:effectLst/>
                <a:latin typeface="游明朝" panose="02020400000000000000" pitchFamily="18" charset="-128"/>
                <a:ea typeface="ＭＳ Ｐゴシック" panose="020B0600070205080204" pitchFamily="50" charset="-128"/>
                <a:cs typeface="Times New Roman" panose="02020603050405020304" pitchFamily="18" charset="0"/>
              </a:rPr>
              <a:t>脳の高次機能とは無縁の存在として軽視されてきた</a:t>
            </a:r>
            <a:endParaRPr lang="en-US" altLang="ja-JP" sz="3600" kern="100" dirty="0">
              <a:solidFill>
                <a:srgbClr val="0000CC"/>
              </a:solidFill>
              <a:effectLst/>
              <a:latin typeface="游明朝" panose="02020400000000000000" pitchFamily="18"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最近、グリア細胞の果たす役割が神経細胞の成長や刺激の伝達、コントロールにきわめて重要な役割をもち、</a:t>
            </a:r>
            <a:r>
              <a:rPr lang="ja-JP" altLang="ja-JP" sz="3600" kern="100" dirty="0">
                <a:solidFill>
                  <a:srgbClr val="000000"/>
                </a:solidFill>
                <a:effectLst/>
                <a:highlight>
                  <a:srgbClr val="00FF00"/>
                </a:highlight>
                <a:latin typeface="游明朝" panose="02020400000000000000" pitchFamily="18" charset="-128"/>
                <a:ea typeface="ＭＳ Ｐゴシック" panose="020B0600070205080204" pitchFamily="50" charset="-128"/>
                <a:cs typeface="Times New Roman" panose="02020603050405020304" pitchFamily="18" charset="0"/>
              </a:rPr>
              <a:t>脳機能のネットワーク機能の調整にはむしろ主導的役割を果たしているのではないか</a:t>
            </a:r>
            <a:r>
              <a:rPr lang="ja-JP"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とする事実が明らかとなり、グリア細胞は脚光を浴び始めている</a:t>
            </a:r>
            <a:endParaRPr kumimoji="1" lang="en-US"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10507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DD012-78C6-EF51-38C5-0AB44AE4ECB6}"/>
              </a:ext>
            </a:extLst>
          </p:cNvPr>
          <p:cNvSpPr>
            <a:spLocks noGrp="1"/>
          </p:cNvSpPr>
          <p:nvPr>
            <p:ph type="ctrTitle"/>
          </p:nvPr>
        </p:nvSpPr>
        <p:spPr>
          <a:xfrm>
            <a:off x="286021" y="190681"/>
            <a:ext cx="11687852" cy="676049"/>
          </a:xfrm>
        </p:spPr>
        <p:txBody>
          <a:bodyPr>
            <a:noAutofit/>
          </a:bodyPr>
          <a:lstStyle/>
          <a:p>
            <a:r>
              <a:rPr lang="ja-JP" altLang="ja-JP" sz="44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メチル水銀による遅発性神経毒性の発症機序</a:t>
            </a:r>
            <a:endParaRPr kumimoji="1" lang="ja-JP" altLang="en-US" sz="4400" dirty="0">
              <a:solidFill>
                <a:srgbClr val="FF0000"/>
              </a:solidFill>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286021" y="923067"/>
            <a:ext cx="11687852" cy="5785422"/>
          </a:xfrm>
        </p:spPr>
        <p:txBody>
          <a:bodyPr>
            <a:noAutofit/>
          </a:bodyPr>
          <a:lstStyle/>
          <a:p>
            <a:pPr marL="571500" indent="-571500" algn="l">
              <a:buFont typeface="Arial" panose="020B0604020202020204" pitchFamily="34" charset="0"/>
              <a:buChar char="•"/>
            </a:pPr>
            <a:r>
              <a:rPr lang="ja-JP"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遅発性毒性機序はまだ明らかでないが、ポリオ後症候群では加齢的要因が関与していると考えられている</a:t>
            </a:r>
            <a:endParaRPr lang="en-US"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最近、この遅発性神経毒性問題で注目されているのは</a:t>
            </a:r>
            <a:r>
              <a:rPr lang="ja-JP" altLang="en-US"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a:t>
            </a:r>
            <a:r>
              <a:rPr lang="ja-JP" altLang="ja-JP" sz="3600" kern="100" dirty="0">
                <a:solidFill>
                  <a:srgbClr val="000000"/>
                </a:solidFill>
                <a:effectLst/>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rPr>
              <a:t>神経細胞のアポトーシス（プログラム細胞死）との関連</a:t>
            </a:r>
            <a:endParaRPr lang="en-US" altLang="ja-JP" sz="3600" kern="100" dirty="0">
              <a:solidFill>
                <a:srgbClr val="000000"/>
              </a:solidFill>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神経細胞の寿命</a:t>
            </a:r>
            <a:r>
              <a:rPr lang="ja-JP" altLang="en-US"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や</a:t>
            </a:r>
            <a:r>
              <a:rPr lang="ja-JP" altLang="ja-JP" sz="36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老化をコントロールしている遺伝子にメチル水銀が関与し、その細胞の寿命を短縮してしまうのではないかとする考え方</a:t>
            </a:r>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endParaRPr kumimoji="1" lang="en-US"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112324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DD012-78C6-EF51-38C5-0AB44AE4ECB6}"/>
              </a:ext>
            </a:extLst>
          </p:cNvPr>
          <p:cNvSpPr>
            <a:spLocks noGrp="1"/>
          </p:cNvSpPr>
          <p:nvPr>
            <p:ph type="ctrTitle"/>
          </p:nvPr>
        </p:nvSpPr>
        <p:spPr>
          <a:xfrm>
            <a:off x="286021" y="190681"/>
            <a:ext cx="11687852" cy="676049"/>
          </a:xfrm>
        </p:spPr>
        <p:txBody>
          <a:bodyPr>
            <a:noAutofit/>
          </a:bodyPr>
          <a:lstStyle/>
          <a:p>
            <a:r>
              <a:rPr lang="ja-JP" altLang="ja-JP" sz="44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メチル水銀による遅発性神経毒性の発症機序</a:t>
            </a:r>
            <a:endParaRPr kumimoji="1" lang="ja-JP" altLang="en-US" sz="44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286021" y="923067"/>
            <a:ext cx="11687852" cy="5785422"/>
          </a:xfrm>
        </p:spPr>
        <p:txBody>
          <a:bodyPr>
            <a:noAutofit/>
          </a:bodyPr>
          <a:lstStyle/>
          <a:p>
            <a:pPr marL="571500" indent="-571500" algn="l">
              <a:buFont typeface="Arial" panose="020B0604020202020204" pitchFamily="34" charset="0"/>
              <a:buChar char="•"/>
            </a:pPr>
            <a:r>
              <a:rPr lang="ja-JP"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メチル水銀による遅発性神経毒性の証拠」の論文の中で</a:t>
            </a:r>
            <a:r>
              <a:rPr lang="ja-JP" altLang="en-US"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この神経毒性のメカニズム</a:t>
            </a:r>
            <a:r>
              <a:rPr lang="ja-JP" altLang="en-US"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 Deborah C. Rice</a:t>
            </a:r>
            <a:r>
              <a:rPr lang="ja-JP" altLang="en-US"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en-US" altLang="ja-JP" sz="3600" kern="1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第一に、水銀は</a:t>
            </a: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体内に貯留し、特に中枢神経系に貯留</a:t>
            </a:r>
            <a:r>
              <a:rPr lang="ja-JP"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して毒性をもたらし続けること</a:t>
            </a:r>
            <a:endParaRPr lang="en-US"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第二に、障害された神経細胞と他の型の神経細胞は</a:t>
            </a:r>
            <a:r>
              <a:rPr lang="ja-JP" altLang="en-US"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ja-JP"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成熟しない段階で死滅する</a:t>
            </a:r>
            <a:r>
              <a:rPr lang="ja-JP"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こと</a:t>
            </a:r>
            <a:endParaRPr lang="en-US"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第三に、障害され脱落した細胞を代償する</a:t>
            </a:r>
            <a:r>
              <a:rPr lang="ja-JP" altLang="ja-JP"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正常細胞では老化が促進される</a:t>
            </a:r>
            <a:r>
              <a:rPr lang="ja-JP"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こと</a:t>
            </a:r>
            <a:endParaRPr lang="en-US"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600" kern="100" dirty="0">
                <a:solidFill>
                  <a:srgbClr val="000000"/>
                </a:solidFill>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障害された神経細胞は長期間、機能を保ち</a:t>
            </a:r>
            <a:r>
              <a:rPr lang="ja-JP" altLang="en-US" sz="3600" kern="100" dirty="0">
                <a:solidFill>
                  <a:srgbClr val="000000"/>
                </a:solidFill>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つ</a:t>
            </a:r>
            <a:r>
              <a:rPr lang="ja-JP" altLang="ja-JP" sz="3600" kern="100" dirty="0">
                <a:solidFill>
                  <a:srgbClr val="000000"/>
                </a:solidFill>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づけ、成熟しない段階で死滅する</a:t>
            </a:r>
            <a:endParaRPr lang="ja-JP"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l"/>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l"/>
            <a:endParaRPr kumimoji="1" lang="en-US"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411029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DD012-78C6-EF51-38C5-0AB44AE4ECB6}"/>
              </a:ext>
            </a:extLst>
          </p:cNvPr>
          <p:cNvSpPr>
            <a:spLocks noGrp="1"/>
          </p:cNvSpPr>
          <p:nvPr>
            <p:ph type="ctrTitle"/>
          </p:nvPr>
        </p:nvSpPr>
        <p:spPr>
          <a:xfrm>
            <a:off x="286021" y="190681"/>
            <a:ext cx="11687852" cy="676049"/>
          </a:xfrm>
        </p:spPr>
        <p:txBody>
          <a:bodyPr>
            <a:noAutofit/>
          </a:bodyPr>
          <a:lstStyle/>
          <a:p>
            <a:r>
              <a:rPr lang="ja-JP" altLang="ja-JP" sz="4000" kern="0" dirty="0">
                <a:effectLst/>
                <a:ea typeface="ＭＳ ゴシック" panose="020B0609070205080204" pitchFamily="49" charset="-128"/>
                <a:cs typeface="ＭＳ ゴシック" panose="020B0609070205080204" pitchFamily="49" charset="-128"/>
              </a:rPr>
              <a:t>遅発性水俣病の発生機序</a:t>
            </a:r>
            <a:r>
              <a:rPr lang="ja-JP" altLang="en-US" sz="4000" kern="0" dirty="0">
                <a:effectLst/>
                <a:ea typeface="ＭＳ ゴシック" panose="020B0609070205080204" pitchFamily="49" charset="-128"/>
                <a:cs typeface="ＭＳ ゴシック" panose="020B0609070205080204" pitchFamily="49" charset="-128"/>
              </a:rPr>
              <a:t>（</a:t>
            </a:r>
            <a:r>
              <a:rPr lang="en-US" altLang="ja-JP" sz="4000" kern="0" dirty="0">
                <a:effectLst/>
                <a:latin typeface="ＭＳ Ｐゴシック" panose="020B0600070205080204" pitchFamily="50" charset="-128"/>
                <a:ea typeface="ＭＳ Ｐゴシック" panose="020B0600070205080204" pitchFamily="50" charset="-128"/>
                <a:cs typeface="ＭＳ ゴシック" panose="020B0609070205080204" pitchFamily="49" charset="-128"/>
              </a:rPr>
              <a:t>2019</a:t>
            </a:r>
            <a:r>
              <a:rPr lang="ja-JP" altLang="en-US" sz="4000" kern="0" dirty="0">
                <a:effectLst/>
                <a:ea typeface="ＭＳ ゴシック" panose="020B0609070205080204" pitchFamily="49" charset="-128"/>
                <a:cs typeface="ＭＳ ゴシック" panose="020B0609070205080204" pitchFamily="49" charset="-128"/>
              </a:rPr>
              <a:t>年　高岡滋）</a:t>
            </a:r>
            <a:endParaRPr kumimoji="1" lang="ja-JP" altLang="en-US" sz="40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286021" y="923067"/>
            <a:ext cx="11687852" cy="5785422"/>
          </a:xfrm>
        </p:spPr>
        <p:txBody>
          <a:bodyPr>
            <a:noAutofit/>
          </a:bodyPr>
          <a:lstStyle/>
          <a:p>
            <a:pPr marL="571500" indent="-571500" algn="l">
              <a:buFont typeface="Arial" panose="020B0604020202020204" pitchFamily="34" charset="0"/>
              <a:buChar char="•"/>
            </a:pPr>
            <a:r>
              <a:rPr lang="ja-JP" altLang="ja-JP" sz="3600" kern="0" dirty="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最初の症状が出て数か月</a:t>
            </a:r>
            <a:r>
              <a:rPr lang="ja-JP" altLang="en-US" sz="3600" kern="0" dirty="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a:t>
            </a:r>
            <a:r>
              <a:rPr lang="ja-JP" altLang="ja-JP" sz="3600" kern="0" dirty="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さらに数年に及んで漸次いくつかの症状が重なって</a:t>
            </a:r>
            <a:r>
              <a:rPr lang="ja-JP" altLang="en-US" sz="3600" kern="0" dirty="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a:t>
            </a:r>
            <a:r>
              <a:rPr lang="ja-JP" altLang="ja-JP" sz="3600" kern="0" dirty="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水俣病様症状を示し</a:t>
            </a:r>
            <a:r>
              <a:rPr lang="ja-JP" altLang="en-US" sz="3600" kern="0" dirty="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a:t>
            </a:r>
            <a:r>
              <a:rPr lang="ja-JP" altLang="ja-JP" sz="3600" kern="0" dirty="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多少の消長を示して経過する</a:t>
            </a:r>
            <a:r>
              <a:rPr lang="ja-JP" altLang="ja-JP" sz="3600" kern="0" dirty="0">
                <a:solidFill>
                  <a:srgbClr val="000000"/>
                </a:solidFill>
                <a:effectLst/>
                <a:highlight>
                  <a:srgbClr val="FFFF00"/>
                </a:highlight>
                <a:latin typeface="ＭＳ Ｐゴシック" panose="020B0600070205080204" pitchFamily="50" charset="-128"/>
                <a:ea typeface="ＭＳ Ｐゴシック" panose="020B0600070205080204" pitchFamily="50" charset="-128"/>
                <a:cs typeface="ＭＳ 明朝" panose="02020609040205080304" pitchFamily="17" charset="-128"/>
              </a:rPr>
              <a:t>「慢性発症例」</a:t>
            </a:r>
            <a:r>
              <a:rPr lang="ja-JP" altLang="en-US" sz="3600" kern="0" dirty="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の中には</a:t>
            </a:r>
            <a:endParaRPr lang="en-US" altLang="ja-JP" sz="3600" kern="0" dirty="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endParaRPr>
          </a:p>
          <a:p>
            <a:pPr marL="571500" indent="-571500" algn="l">
              <a:buFont typeface="Arial" panose="020B0604020202020204" pitchFamily="34" charset="0"/>
              <a:buChar char="•"/>
            </a:pPr>
            <a:r>
              <a:rPr lang="ja-JP" altLang="ja-JP" sz="3600" kern="0" dirty="0">
                <a:solidFill>
                  <a:srgbClr val="FF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発症から</a:t>
            </a:r>
            <a:r>
              <a:rPr lang="en-US" altLang="ja-JP" sz="3600" kern="0" dirty="0">
                <a:solidFill>
                  <a:srgbClr val="FF0000"/>
                </a:solidFill>
                <a:effectLst/>
                <a:latin typeface="ＭＳ Ｐゴシック" panose="020B0600070205080204" pitchFamily="50" charset="-128"/>
                <a:ea typeface="ＭＳ Ｐゴシック" panose="020B0600070205080204" pitchFamily="50" charset="-128"/>
                <a:cs typeface="Century" panose="02040604050505020304" pitchFamily="18" charset="0"/>
              </a:rPr>
              <a:t>18</a:t>
            </a:r>
            <a:r>
              <a:rPr lang="ja-JP" altLang="ja-JP" sz="3600" kern="0" dirty="0">
                <a:solidFill>
                  <a:srgbClr val="FF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年程度経過後に水俣病症状が憎悪する可能性を示唆するもの</a:t>
            </a:r>
            <a:endParaRPr lang="en-US" altLang="ja-JP" sz="3600" kern="0" dirty="0">
              <a:solidFill>
                <a:srgbClr val="FF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endParaRPr>
          </a:p>
          <a:p>
            <a:pPr marL="571500" indent="-571500" algn="l">
              <a:buFont typeface="Arial" panose="020B0604020202020204" pitchFamily="34" charset="0"/>
              <a:buChar char="•"/>
            </a:pPr>
            <a:r>
              <a:rPr lang="ja-JP" altLang="ja-JP" sz="3600" kern="0" dirty="0">
                <a:solidFill>
                  <a:srgbClr val="0000CC"/>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不顕性ないし不全型発症後に加齢現象が加わって</a:t>
            </a:r>
            <a:r>
              <a:rPr lang="ja-JP" altLang="en-US" sz="3600" kern="0" dirty="0">
                <a:solidFill>
                  <a:srgbClr val="0000CC"/>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a:t>
            </a:r>
            <a:r>
              <a:rPr lang="ja-JP" altLang="ja-JP" sz="3600" kern="0" dirty="0">
                <a:solidFill>
                  <a:srgbClr val="0000CC"/>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水俣病症状が顕在化したのではないかと考えられるもの</a:t>
            </a:r>
            <a:endParaRPr lang="en-US" altLang="ja-JP" sz="3600" kern="0" dirty="0">
              <a:solidFill>
                <a:srgbClr val="0000CC"/>
              </a:solidFill>
              <a:effectLst/>
              <a:latin typeface="ＭＳ Ｐゴシック" panose="020B0600070205080204" pitchFamily="50" charset="-128"/>
              <a:ea typeface="ＭＳ Ｐゴシック" panose="020B0600070205080204" pitchFamily="50" charset="-128"/>
              <a:cs typeface="ＭＳ 明朝" panose="02020609040205080304" pitchFamily="17" charset="-128"/>
            </a:endParaRPr>
          </a:p>
          <a:p>
            <a:pPr algn="l"/>
            <a:r>
              <a:rPr lang="ja-JP" altLang="en-US" sz="3600" kern="0" dirty="0">
                <a:solidFill>
                  <a:srgbClr val="000000"/>
                </a:solidFill>
                <a:latin typeface="ＭＳ Ｐゴシック" panose="020B0600070205080204" pitchFamily="50" charset="-128"/>
                <a:ea typeface="ＭＳ Ｐゴシック" panose="020B0600070205080204" pitchFamily="50" charset="-128"/>
                <a:cs typeface="ＭＳ 明朝" panose="02020609040205080304" pitchFamily="17" charset="-128"/>
              </a:rPr>
              <a:t>　　</a:t>
            </a:r>
            <a:r>
              <a:rPr lang="ja-JP" altLang="ja-JP" sz="3600" kern="0" dirty="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があると報告</a:t>
            </a:r>
            <a:r>
              <a:rPr lang="ja-JP" altLang="en-US" sz="3600" kern="0" dirty="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されている</a:t>
            </a:r>
            <a:endParaRPr kumimoji="1" lang="en-US" altLang="ja-JP" sz="28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534536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8021" y="204108"/>
            <a:ext cx="11446329" cy="808264"/>
          </a:xfrm>
        </p:spPr>
        <p:txBody>
          <a:bodyPr>
            <a:noAutofit/>
          </a:bodyPr>
          <a:lstStyle/>
          <a:p>
            <a:pPr algn="ctr"/>
            <a:r>
              <a:rPr lang="ja-JP" altLang="ja-JP" sz="5400" dirty="0">
                <a:latin typeface="ＭＳ Ｐゴシック" panose="020B0600070205080204" pitchFamily="50" charset="-128"/>
                <a:ea typeface="ＭＳ Ｐゴシック" panose="020B0600070205080204" pitchFamily="50" charset="-128"/>
              </a:rPr>
              <a:t>長沼　睦雄（</a:t>
            </a:r>
            <a:r>
              <a:rPr lang="ja-JP" altLang="en-US" sz="5400" dirty="0">
                <a:latin typeface="ＭＳ Ｐゴシック" panose="020B0600070205080204" pitchFamily="50" charset="-128"/>
                <a:ea typeface="ＭＳ Ｐゴシック" panose="020B0600070205080204" pitchFamily="50" charset="-128"/>
              </a:rPr>
              <a:t>プロフィール・履歴・経歴）</a:t>
            </a:r>
            <a:endParaRPr kumimoji="1" lang="ja-JP" altLang="en-US" sz="5400" dirty="0">
              <a:latin typeface="ＭＳ Ｐゴシック" panose="020B0600070205080204" pitchFamily="50" charset="-128"/>
              <a:ea typeface="ＭＳ Ｐゴシック" panose="020B0600070205080204" pitchFamily="50" charset="-128"/>
            </a:endParaRPr>
          </a:p>
        </p:txBody>
      </p:sp>
      <p:sp>
        <p:nvSpPr>
          <p:cNvPr id="3" name="コンテンツ プレースホルダー 2"/>
          <p:cNvSpPr>
            <a:spLocks noGrp="1"/>
          </p:cNvSpPr>
          <p:nvPr>
            <p:ph idx="1"/>
          </p:nvPr>
        </p:nvSpPr>
        <p:spPr>
          <a:xfrm>
            <a:off x="342901" y="1012372"/>
            <a:ext cx="11601450" cy="5641521"/>
          </a:xfrm>
        </p:spPr>
        <p:txBody>
          <a:bodyPr>
            <a:noAutofit/>
          </a:bodyPr>
          <a:lstStyle/>
          <a:p>
            <a:pPr marL="0" indent="0">
              <a:buNone/>
            </a:pPr>
            <a:r>
              <a:rPr lang="ja-JP" altLang="ja-JP" sz="3600" dirty="0">
                <a:latin typeface="ＭＳ Ｐゴシック" panose="020B0600070205080204" pitchFamily="50" charset="-128"/>
                <a:ea typeface="ＭＳ Ｐゴシック" panose="020B0600070205080204" pitchFamily="50" charset="-128"/>
              </a:rPr>
              <a:t>十勝むつみのクリニック院長。昭和</a:t>
            </a:r>
            <a:r>
              <a:rPr lang="en-US" altLang="ja-JP" sz="3600" dirty="0">
                <a:latin typeface="ＭＳ Ｐゴシック" panose="020B0600070205080204" pitchFamily="50" charset="-128"/>
                <a:ea typeface="ＭＳ Ｐゴシック" panose="020B0600070205080204" pitchFamily="50" charset="-128"/>
              </a:rPr>
              <a:t>31</a:t>
            </a:r>
            <a:r>
              <a:rPr lang="ja-JP" altLang="ja-JP" sz="3600" dirty="0">
                <a:latin typeface="ＭＳ Ｐゴシック" panose="020B0600070205080204" pitchFamily="50" charset="-128"/>
                <a:ea typeface="ＭＳ Ｐゴシック" panose="020B0600070205080204" pitchFamily="50" charset="-128"/>
              </a:rPr>
              <a:t>年</a:t>
            </a:r>
            <a:r>
              <a:rPr lang="en-US" altLang="ja-JP" sz="3600" dirty="0">
                <a:latin typeface="ＭＳ Ｐゴシック" panose="020B0600070205080204" pitchFamily="50" charset="-128"/>
                <a:ea typeface="ＭＳ Ｐゴシック" panose="020B0600070205080204" pitchFamily="50" charset="-128"/>
              </a:rPr>
              <a:t>3</a:t>
            </a:r>
            <a:r>
              <a:rPr lang="ja-JP" altLang="en-US" sz="3600" dirty="0">
                <a:latin typeface="ＭＳ Ｐゴシック" panose="020B0600070205080204" pitchFamily="50" charset="-128"/>
                <a:ea typeface="ＭＳ Ｐゴシック" panose="020B0600070205080204" pitchFamily="50" charset="-128"/>
              </a:rPr>
              <a:t>月</a:t>
            </a:r>
            <a:r>
              <a:rPr lang="en-US" altLang="ja-JP" sz="3600" dirty="0">
                <a:latin typeface="ＭＳ Ｐゴシック" panose="020B0600070205080204" pitchFamily="50" charset="-128"/>
                <a:ea typeface="ＭＳ Ｐゴシック" panose="020B0600070205080204" pitchFamily="50" charset="-128"/>
              </a:rPr>
              <a:t>28</a:t>
            </a:r>
            <a:r>
              <a:rPr lang="ja-JP" altLang="en-US" sz="3600" dirty="0">
                <a:latin typeface="ＭＳ Ｐゴシック" panose="020B0600070205080204" pitchFamily="50" charset="-128"/>
                <a:ea typeface="ＭＳ Ｐゴシック" panose="020B0600070205080204" pitchFamily="50" charset="-128"/>
              </a:rPr>
              <a:t>日</a:t>
            </a:r>
            <a:r>
              <a:rPr lang="ja-JP" altLang="ja-JP" sz="3600" dirty="0">
                <a:latin typeface="ＭＳ Ｐゴシック" panose="020B0600070205080204" pitchFamily="50" charset="-128"/>
                <a:ea typeface="ＭＳ Ｐゴシック" panose="020B0600070205080204" pitchFamily="50" charset="-128"/>
              </a:rPr>
              <a:t>甲府市生まれ。</a:t>
            </a:r>
            <a:r>
              <a:rPr lang="ja-JP" altLang="en-US" sz="3600" dirty="0">
                <a:latin typeface="ＭＳ Ｐゴシック" panose="020B0600070205080204" pitchFamily="50" charset="-128"/>
                <a:ea typeface="ＭＳ Ｐゴシック" panose="020B0600070205080204" pitchFamily="50" charset="-128"/>
              </a:rPr>
              <a:t>昭和</a:t>
            </a:r>
            <a:r>
              <a:rPr lang="en-US" altLang="ja-JP" sz="3600" dirty="0">
                <a:latin typeface="ＭＳ Ｐゴシック" panose="020B0600070205080204" pitchFamily="50" charset="-128"/>
                <a:ea typeface="ＭＳ Ｐゴシック" panose="020B0600070205080204" pitchFamily="50" charset="-128"/>
              </a:rPr>
              <a:t>56</a:t>
            </a:r>
            <a:r>
              <a:rPr lang="ja-JP" altLang="en-US" sz="3600" dirty="0">
                <a:latin typeface="ＭＳ Ｐゴシック" panose="020B0600070205080204" pitchFamily="50" charset="-128"/>
                <a:ea typeface="ＭＳ Ｐゴシック" panose="020B0600070205080204" pitchFamily="50" charset="-128"/>
              </a:rPr>
              <a:t>年、</a:t>
            </a:r>
            <a:r>
              <a:rPr lang="ja-JP" altLang="ja-JP" sz="3600" dirty="0">
                <a:latin typeface="ＭＳ Ｐゴシック" panose="020B0600070205080204" pitchFamily="50" charset="-128"/>
                <a:ea typeface="ＭＳ Ｐゴシック" panose="020B0600070205080204" pitchFamily="50" charset="-128"/>
              </a:rPr>
              <a:t>北海道大学医学部卒業。脳外科研修を経て神経内科を専攻し、日本神経学会認定医の資格を取得。北大大学院にて神経生化学の基礎研究を修了後、障害児医療分野に転向。道立札幌療育センターにて</a:t>
            </a:r>
            <a:r>
              <a:rPr lang="en-US" altLang="ja-JP" sz="3600" dirty="0">
                <a:latin typeface="ＭＳ Ｐゴシック" panose="020B0600070205080204" pitchFamily="50" charset="-128"/>
                <a:ea typeface="ＭＳ Ｐゴシック" panose="020B0600070205080204" pitchFamily="50" charset="-128"/>
              </a:rPr>
              <a:t>14</a:t>
            </a:r>
            <a:r>
              <a:rPr lang="ja-JP" altLang="ja-JP" sz="3600" dirty="0">
                <a:latin typeface="ＭＳ Ｐゴシック" panose="020B0600070205080204" pitchFamily="50" charset="-128"/>
                <a:ea typeface="ＭＳ Ｐゴシック" panose="020B0600070205080204" pitchFamily="50" charset="-128"/>
              </a:rPr>
              <a:t>年間小児精神科医として勤務。平成</a:t>
            </a:r>
            <a:r>
              <a:rPr lang="en-US" altLang="ja-JP" sz="3600" dirty="0">
                <a:latin typeface="ＭＳ Ｐゴシック" panose="020B0600070205080204" pitchFamily="50" charset="-128"/>
                <a:ea typeface="ＭＳ Ｐゴシック" panose="020B0600070205080204" pitchFamily="50" charset="-128"/>
              </a:rPr>
              <a:t>20</a:t>
            </a:r>
            <a:r>
              <a:rPr lang="ja-JP" altLang="ja-JP" sz="3600" dirty="0">
                <a:latin typeface="ＭＳ Ｐゴシック" panose="020B0600070205080204" pitchFamily="50" charset="-128"/>
                <a:ea typeface="ＭＳ Ｐゴシック" panose="020B0600070205080204" pitchFamily="50" charset="-128"/>
              </a:rPr>
              <a:t>年より道立緑ヶ丘病院精神科に勤務し、小児と成人の診療を行ったのち、</a:t>
            </a:r>
            <a:r>
              <a:rPr lang="en-US" altLang="ja-JP" sz="3600" dirty="0">
                <a:latin typeface="ＭＳ Ｐゴシック" panose="020B0600070205080204" pitchFamily="50" charset="-128"/>
                <a:ea typeface="ＭＳ Ｐゴシック" panose="020B0600070205080204" pitchFamily="50" charset="-128"/>
              </a:rPr>
              <a:t>H28</a:t>
            </a:r>
            <a:r>
              <a:rPr lang="ja-JP" altLang="en-US" sz="3600" dirty="0">
                <a:latin typeface="ＭＳ Ｐゴシック" panose="020B0600070205080204" pitchFamily="50" charset="-128"/>
                <a:ea typeface="ＭＳ Ｐゴシック" panose="020B0600070205080204" pitchFamily="50" charset="-128"/>
              </a:rPr>
              <a:t>年に</a:t>
            </a:r>
            <a:r>
              <a:rPr lang="ja-JP" altLang="ja-JP" sz="3600" dirty="0">
                <a:latin typeface="ＭＳ Ｐゴシック" panose="020B0600070205080204" pitchFamily="50" charset="-128"/>
                <a:ea typeface="ＭＳ Ｐゴシック" panose="020B0600070205080204" pitchFamily="50" charset="-128"/>
              </a:rPr>
              <a:t>十勝むつみのクリニックを開院。</a:t>
            </a:r>
            <a:r>
              <a:rPr lang="en-US" altLang="ja-JP" sz="3600" dirty="0">
                <a:latin typeface="ＭＳ Ｐゴシック" panose="020B0600070205080204" pitchFamily="50" charset="-128"/>
                <a:ea typeface="ＭＳ Ｐゴシック" panose="020B0600070205080204" pitchFamily="50" charset="-128"/>
              </a:rPr>
              <a:t>HSC/HSP/HSE</a:t>
            </a:r>
            <a:r>
              <a:rPr lang="ja-JP" altLang="ja-JP" sz="3600" dirty="0" err="1">
                <a:latin typeface="ＭＳ Ｐゴシック" panose="020B0600070205080204" pitchFamily="50" charset="-128"/>
                <a:ea typeface="ＭＳ Ｐゴシック" panose="020B0600070205080204" pitchFamily="50" charset="-128"/>
              </a:rPr>
              <a:t>、</a:t>
            </a:r>
            <a:r>
              <a:rPr lang="ja-JP" altLang="ja-JP" sz="3600" dirty="0">
                <a:latin typeface="ＭＳ Ｐゴシック" panose="020B0600070205080204" pitchFamily="50" charset="-128"/>
                <a:ea typeface="ＭＳ Ｐゴシック" panose="020B0600070205080204" pitchFamily="50" charset="-128"/>
              </a:rPr>
              <a:t>発達障害、発達性トラウマ、愛着障害</a:t>
            </a:r>
            <a:r>
              <a:rPr lang="ja-JP" altLang="en-US" sz="3600" dirty="0">
                <a:latin typeface="ＭＳ Ｐゴシック" panose="020B0600070205080204" pitchFamily="50" charset="-128"/>
                <a:ea typeface="ＭＳ Ｐゴシック" panose="020B0600070205080204" pitchFamily="50" charset="-128"/>
              </a:rPr>
              <a:t>、慢性疲労症候群</a:t>
            </a:r>
            <a:r>
              <a:rPr lang="ja-JP" altLang="ja-JP" sz="3600" dirty="0">
                <a:latin typeface="ＭＳ Ｐゴシック" panose="020B0600070205080204" pitchFamily="50" charset="-128"/>
                <a:ea typeface="ＭＳ Ｐゴシック" panose="020B0600070205080204" pitchFamily="50" charset="-128"/>
              </a:rPr>
              <a:t>などの診断治療に専念し、</a:t>
            </a:r>
            <a:r>
              <a:rPr lang="ja-JP" altLang="ja-JP" sz="3600" dirty="0">
                <a:highlight>
                  <a:srgbClr val="FFFF00"/>
                </a:highlight>
                <a:latin typeface="ＭＳ Ｐゴシック" panose="020B0600070205080204" pitchFamily="50" charset="-128"/>
                <a:ea typeface="ＭＳ Ｐゴシック" panose="020B0600070205080204" pitchFamily="50" charset="-128"/>
              </a:rPr>
              <a:t>脳と心と体と</a:t>
            </a:r>
            <a:r>
              <a:rPr lang="ja-JP" altLang="en-US" sz="3600" dirty="0">
                <a:highlight>
                  <a:srgbClr val="FFFF00"/>
                </a:highlight>
                <a:latin typeface="ＭＳ Ｐゴシック" panose="020B0600070205080204" pitchFamily="50" charset="-128"/>
                <a:ea typeface="ＭＳ Ｐゴシック" panose="020B0600070205080204" pitchFamily="50" charset="-128"/>
              </a:rPr>
              <a:t>食と</a:t>
            </a:r>
            <a:r>
              <a:rPr lang="ja-JP" altLang="ja-JP" sz="3600" dirty="0">
                <a:highlight>
                  <a:srgbClr val="FFFF00"/>
                </a:highlight>
                <a:latin typeface="ＭＳ Ｐゴシック" panose="020B0600070205080204" pitchFamily="50" charset="-128"/>
                <a:ea typeface="ＭＳ Ｐゴシック" panose="020B0600070205080204" pitchFamily="50" charset="-128"/>
              </a:rPr>
              <a:t>魂</a:t>
            </a:r>
            <a:r>
              <a:rPr lang="ja-JP" altLang="en-US" sz="3600" dirty="0">
                <a:highlight>
                  <a:srgbClr val="FFFF00"/>
                </a:highlight>
                <a:latin typeface="ＭＳ Ｐゴシック" panose="020B0600070205080204" pitchFamily="50" charset="-128"/>
                <a:ea typeface="ＭＳ Ｐゴシック" panose="020B0600070205080204" pitchFamily="50" charset="-128"/>
              </a:rPr>
              <a:t>のつながり</a:t>
            </a:r>
            <a:r>
              <a:rPr lang="ja-JP" altLang="en-US" sz="3600" dirty="0">
                <a:latin typeface="ＭＳ Ｐゴシック" panose="020B0600070205080204" pitchFamily="50" charset="-128"/>
                <a:ea typeface="ＭＳ Ｐゴシック" panose="020B0600070205080204" pitchFamily="50" charset="-128"/>
              </a:rPr>
              <a:t>を研究している</a:t>
            </a:r>
            <a:endParaRPr lang="ja-JP" altLang="ja-JP" sz="3600" dirty="0">
              <a:latin typeface="ＭＳ Ｐゴシック" panose="020B0600070205080204" pitchFamily="50" charset="-128"/>
              <a:ea typeface="ＭＳ Ｐゴシック" panose="020B0600070205080204" pitchFamily="50" charset="-128"/>
            </a:endParaRPr>
          </a:p>
          <a:p>
            <a:pPr marL="0" indent="0">
              <a:buNone/>
            </a:pPr>
            <a:endParaRPr lang="ja-JP" altLang="ja-JP" sz="36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2</a:t>
            </a:fld>
            <a:endParaRPr kumimoji="1" lang="ja-JP" altLang="en-US"/>
          </a:p>
        </p:txBody>
      </p:sp>
    </p:spTree>
    <p:extLst>
      <p:ext uri="{BB962C8B-B14F-4D97-AF65-F5344CB8AC3E}">
        <p14:creationId xmlns:p14="http://schemas.microsoft.com/office/powerpoint/2010/main" val="4021524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62160D91-03F9-5904-4D6F-7F58E6F6CA96}"/>
              </a:ext>
            </a:extLst>
          </p:cNvPr>
          <p:cNvSpPr>
            <a:spLocks noGrp="1" noChangeArrowheads="1"/>
          </p:cNvSpPr>
          <p:nvPr>
            <p:ph type="ctrTitle"/>
          </p:nvPr>
        </p:nvSpPr>
        <p:spPr>
          <a:xfrm>
            <a:off x="1720851" y="1371600"/>
            <a:ext cx="8505825" cy="1828800"/>
          </a:xfrm>
        </p:spPr>
        <p:txBody>
          <a:bodyPr/>
          <a:lstStyle/>
          <a:p>
            <a:pPr eaLnBrk="1" hangingPunct="1"/>
            <a:endParaRPr lang="ja-JP" altLang="ja-JP"/>
          </a:p>
        </p:txBody>
      </p:sp>
      <p:sp>
        <p:nvSpPr>
          <p:cNvPr id="17410" name="Rectangle 3">
            <a:extLst>
              <a:ext uri="{FF2B5EF4-FFF2-40B4-BE49-F238E27FC236}">
                <a16:creationId xmlns:a16="http://schemas.microsoft.com/office/drawing/2014/main" id="{197C20DD-DFA7-1F31-0AE1-9675A3DBE4C2}"/>
              </a:ext>
            </a:extLst>
          </p:cNvPr>
          <p:cNvSpPr>
            <a:spLocks noGrp="1" noChangeArrowheads="1"/>
          </p:cNvSpPr>
          <p:nvPr>
            <p:ph type="subTitle" idx="1"/>
          </p:nvPr>
        </p:nvSpPr>
        <p:spPr>
          <a:xfrm>
            <a:off x="1720850" y="3228975"/>
            <a:ext cx="8509000" cy="1752600"/>
          </a:xfrm>
        </p:spPr>
        <p:txBody>
          <a:bodyPr/>
          <a:lstStyle/>
          <a:p>
            <a:pPr eaLnBrk="1" hangingPunct="1"/>
            <a:endParaRPr lang="ja-JP" altLang="ja-JP"/>
          </a:p>
        </p:txBody>
      </p:sp>
      <p:pic>
        <p:nvPicPr>
          <p:cNvPr id="17411" name="Picture 4" descr="画像 154">
            <a:extLst>
              <a:ext uri="{FF2B5EF4-FFF2-40B4-BE49-F238E27FC236}">
                <a16:creationId xmlns:a16="http://schemas.microsoft.com/office/drawing/2014/main" id="{84DB524D-FCBA-E07F-FFA6-5C16C7BEB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8717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3129919" y="3162982"/>
            <a:ext cx="6054081" cy="820081"/>
          </a:xfrm>
        </p:spPr>
        <p:txBody>
          <a:bodyPr>
            <a:noAutofit/>
          </a:bodyPr>
          <a:lstStyle/>
          <a:p>
            <a:pPr lvl="0" algn="l"/>
            <a:r>
              <a:rPr kumimoji="1" lang="ja-JP" altLang="en-US" sz="4800" dirty="0">
                <a:latin typeface="ＭＳ Ｐゴシック" panose="020B0600070205080204" pitchFamily="50" charset="-128"/>
                <a:ea typeface="ＭＳ Ｐゴシック" panose="020B0600070205080204" pitchFamily="50" charset="-128"/>
              </a:rPr>
              <a:t>脳の免疫性慢性炎症</a:t>
            </a: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21</a:t>
            </a:fld>
            <a:endParaRPr kumimoji="1" lang="ja-JP" altLang="en-US"/>
          </a:p>
        </p:txBody>
      </p:sp>
      <p:sp>
        <p:nvSpPr>
          <p:cNvPr id="5" name="フッター プレースホルダー 4">
            <a:extLst>
              <a:ext uri="{FF2B5EF4-FFF2-40B4-BE49-F238E27FC236}">
                <a16:creationId xmlns:a16="http://schemas.microsoft.com/office/drawing/2014/main" id="{7CA584F3-5E26-4DF2-795B-35F49104DEC7}"/>
              </a:ext>
            </a:extLst>
          </p:cNvPr>
          <p:cNvSpPr>
            <a:spLocks noGrp="1"/>
          </p:cNvSpPr>
          <p:nvPr>
            <p:ph type="ftr" sz="quarter" idx="11"/>
          </p:nvPr>
        </p:nvSpPr>
        <p:spPr/>
        <p:txBody>
          <a:bodyPr/>
          <a:lstStyle/>
          <a:p>
            <a:r>
              <a:rPr kumimoji="1" lang="ja-JP" altLang="en-US"/>
              <a:t>心の処方箋（十勝むつみのクリニック）</a:t>
            </a:r>
          </a:p>
        </p:txBody>
      </p:sp>
      <p:sp>
        <p:nvSpPr>
          <p:cNvPr id="6" name="日付プレースホルダー 5">
            <a:extLst>
              <a:ext uri="{FF2B5EF4-FFF2-40B4-BE49-F238E27FC236}">
                <a16:creationId xmlns:a16="http://schemas.microsoft.com/office/drawing/2014/main" id="{4E43095B-8D03-652D-DF3A-8738C75CD92C}"/>
              </a:ext>
            </a:extLst>
          </p:cNvPr>
          <p:cNvSpPr>
            <a:spLocks noGrp="1"/>
          </p:cNvSpPr>
          <p:nvPr>
            <p:ph type="dt" sz="half" idx="10"/>
          </p:nvPr>
        </p:nvSpPr>
        <p:spPr/>
        <p:txBody>
          <a:bodyPr/>
          <a:lstStyle/>
          <a:p>
            <a:fld id="{5B70CD72-C61C-4975-AC2F-24CF481B8FB3}" type="datetime1">
              <a:rPr kumimoji="1" lang="ja-JP" altLang="en-US" smtClean="0"/>
              <a:t>2023/12/4</a:t>
            </a:fld>
            <a:endParaRPr kumimoji="1" lang="ja-JP" altLang="en-US"/>
          </a:p>
        </p:txBody>
      </p:sp>
    </p:spTree>
    <p:extLst>
      <p:ext uri="{BB962C8B-B14F-4D97-AF65-F5344CB8AC3E}">
        <p14:creationId xmlns:p14="http://schemas.microsoft.com/office/powerpoint/2010/main" val="4238195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1919288" y="212271"/>
            <a:ext cx="8088312" cy="795793"/>
          </a:xfrm>
        </p:spPr>
        <p:txBody>
          <a:bodyPr>
            <a:normAutofit/>
          </a:bodyPr>
          <a:lstStyle/>
          <a:p>
            <a:pPr eaLnBrk="1" hangingPunct="1"/>
            <a:r>
              <a:rPr lang="ja-JP" altLang="en-US" sz="4800" b="1" dirty="0">
                <a:solidFill>
                  <a:srgbClr val="FF0000"/>
                </a:solidFill>
              </a:rPr>
              <a:t>神経過敏の背景にあるもの</a:t>
            </a:r>
          </a:p>
        </p:txBody>
      </p:sp>
      <p:sp>
        <p:nvSpPr>
          <p:cNvPr id="28675" name="Oval 3"/>
          <p:cNvSpPr>
            <a:spLocks noChangeArrowheads="1"/>
          </p:cNvSpPr>
          <p:nvPr/>
        </p:nvSpPr>
        <p:spPr bwMode="auto">
          <a:xfrm>
            <a:off x="3359150" y="1989138"/>
            <a:ext cx="4679950" cy="3960812"/>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8676" name="Oval 4"/>
          <p:cNvSpPr>
            <a:spLocks noChangeArrowheads="1"/>
          </p:cNvSpPr>
          <p:nvPr/>
        </p:nvSpPr>
        <p:spPr bwMode="auto">
          <a:xfrm>
            <a:off x="4224339" y="1125538"/>
            <a:ext cx="2879725" cy="2519362"/>
          </a:xfrm>
          <a:prstGeom prst="ellipse">
            <a:avLst/>
          </a:prstGeom>
          <a:solidFill>
            <a:schemeClr val="bg1"/>
          </a:solidFill>
          <a:ln w="57150">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ja-JP" b="1"/>
          </a:p>
        </p:txBody>
      </p:sp>
      <p:sp>
        <p:nvSpPr>
          <p:cNvPr id="28677" name="Oval 5"/>
          <p:cNvSpPr>
            <a:spLocks noChangeArrowheads="1"/>
          </p:cNvSpPr>
          <p:nvPr/>
        </p:nvSpPr>
        <p:spPr bwMode="auto">
          <a:xfrm>
            <a:off x="2424114" y="3789363"/>
            <a:ext cx="2879725" cy="2519362"/>
          </a:xfrm>
          <a:prstGeom prst="ellipse">
            <a:avLst/>
          </a:prstGeom>
          <a:solidFill>
            <a:schemeClr val="bg1"/>
          </a:solidFill>
          <a:ln w="57150">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ja-JP" b="1"/>
          </a:p>
        </p:txBody>
      </p:sp>
      <p:sp>
        <p:nvSpPr>
          <p:cNvPr id="28678" name="Oval 6"/>
          <p:cNvSpPr>
            <a:spLocks noChangeArrowheads="1"/>
          </p:cNvSpPr>
          <p:nvPr/>
        </p:nvSpPr>
        <p:spPr bwMode="auto">
          <a:xfrm>
            <a:off x="5880101" y="3789364"/>
            <a:ext cx="2879725" cy="2447925"/>
          </a:xfrm>
          <a:prstGeom prst="ellipse">
            <a:avLst/>
          </a:prstGeom>
          <a:solidFill>
            <a:schemeClr val="bg1"/>
          </a:solidFill>
          <a:ln w="57150">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ja-JP" b="1"/>
          </a:p>
        </p:txBody>
      </p:sp>
      <p:sp>
        <p:nvSpPr>
          <p:cNvPr id="28679" name="Oval 7"/>
          <p:cNvSpPr>
            <a:spLocks noChangeArrowheads="1"/>
          </p:cNvSpPr>
          <p:nvPr/>
        </p:nvSpPr>
        <p:spPr bwMode="auto">
          <a:xfrm>
            <a:off x="4727576" y="1628776"/>
            <a:ext cx="1800225" cy="1439863"/>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8680" name="Oval 8"/>
          <p:cNvSpPr>
            <a:spLocks noChangeArrowheads="1"/>
          </p:cNvSpPr>
          <p:nvPr/>
        </p:nvSpPr>
        <p:spPr bwMode="auto">
          <a:xfrm>
            <a:off x="4511675" y="2276476"/>
            <a:ext cx="1079500" cy="936625"/>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身体感覚</a:t>
            </a:r>
            <a:endParaRPr lang="en-US" altLang="ja-JP" sz="1800" b="1" dirty="0"/>
          </a:p>
        </p:txBody>
      </p:sp>
      <p:sp>
        <p:nvSpPr>
          <p:cNvPr id="28681" name="Oval 9"/>
          <p:cNvSpPr>
            <a:spLocks noChangeArrowheads="1"/>
          </p:cNvSpPr>
          <p:nvPr/>
        </p:nvSpPr>
        <p:spPr bwMode="auto">
          <a:xfrm>
            <a:off x="5087938" y="1341439"/>
            <a:ext cx="1079500" cy="936625"/>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通常感覚</a:t>
            </a:r>
            <a:endParaRPr lang="en-US" altLang="ja-JP" sz="1800" b="1" dirty="0"/>
          </a:p>
        </p:txBody>
      </p:sp>
      <p:grpSp>
        <p:nvGrpSpPr>
          <p:cNvPr id="28682" name="Group 11"/>
          <p:cNvGrpSpPr>
            <a:grpSpLocks/>
          </p:cNvGrpSpPr>
          <p:nvPr/>
        </p:nvGrpSpPr>
        <p:grpSpPr bwMode="auto">
          <a:xfrm>
            <a:off x="2711450" y="3933826"/>
            <a:ext cx="2305050" cy="1871663"/>
            <a:chOff x="2018" y="981"/>
            <a:chExt cx="1452" cy="1179"/>
          </a:xfrm>
        </p:grpSpPr>
        <p:sp>
          <p:nvSpPr>
            <p:cNvPr id="28692" name="Oval 12"/>
            <p:cNvSpPr>
              <a:spLocks noChangeArrowheads="1"/>
            </p:cNvSpPr>
            <p:nvPr/>
          </p:nvSpPr>
          <p:spPr bwMode="auto">
            <a:xfrm>
              <a:off x="2154" y="1162"/>
              <a:ext cx="1134" cy="907"/>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8693" name="Oval 13"/>
            <p:cNvSpPr>
              <a:spLocks noChangeArrowheads="1"/>
            </p:cNvSpPr>
            <p:nvPr/>
          </p:nvSpPr>
          <p:spPr bwMode="auto">
            <a:xfrm>
              <a:off x="2018" y="1570"/>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自閉症</a:t>
              </a:r>
              <a:endParaRPr lang="en-US" altLang="ja-JP" sz="1800" b="1" dirty="0"/>
            </a:p>
          </p:txBody>
        </p:sp>
        <p:sp>
          <p:nvSpPr>
            <p:cNvPr id="28694" name="Oval 14"/>
            <p:cNvSpPr>
              <a:spLocks noChangeArrowheads="1"/>
            </p:cNvSpPr>
            <p:nvPr/>
          </p:nvSpPr>
          <p:spPr bwMode="auto">
            <a:xfrm>
              <a:off x="2381" y="981"/>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多動症</a:t>
              </a:r>
            </a:p>
          </p:txBody>
        </p:sp>
        <p:sp>
          <p:nvSpPr>
            <p:cNvPr id="28695" name="Oval 15"/>
            <p:cNvSpPr>
              <a:spLocks noChangeArrowheads="1"/>
            </p:cNvSpPr>
            <p:nvPr/>
          </p:nvSpPr>
          <p:spPr bwMode="auto">
            <a:xfrm>
              <a:off x="2790" y="1570"/>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学習症</a:t>
              </a:r>
            </a:p>
          </p:txBody>
        </p:sp>
      </p:grpSp>
      <p:grpSp>
        <p:nvGrpSpPr>
          <p:cNvPr id="28683" name="Group 16"/>
          <p:cNvGrpSpPr>
            <a:grpSpLocks/>
          </p:cNvGrpSpPr>
          <p:nvPr/>
        </p:nvGrpSpPr>
        <p:grpSpPr bwMode="auto">
          <a:xfrm>
            <a:off x="6238875" y="3932237"/>
            <a:ext cx="2305050" cy="1871663"/>
            <a:chOff x="2154" y="1117"/>
            <a:chExt cx="1452" cy="1179"/>
          </a:xfrm>
        </p:grpSpPr>
        <p:sp>
          <p:nvSpPr>
            <p:cNvPr id="28688" name="Oval 17"/>
            <p:cNvSpPr>
              <a:spLocks noChangeArrowheads="1"/>
            </p:cNvSpPr>
            <p:nvPr/>
          </p:nvSpPr>
          <p:spPr bwMode="auto">
            <a:xfrm>
              <a:off x="2290" y="1298"/>
              <a:ext cx="1134" cy="907"/>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8689" name="Oval 18"/>
            <p:cNvSpPr>
              <a:spLocks noChangeArrowheads="1"/>
            </p:cNvSpPr>
            <p:nvPr/>
          </p:nvSpPr>
          <p:spPr bwMode="auto">
            <a:xfrm>
              <a:off x="2154" y="1706"/>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意識変動</a:t>
              </a:r>
            </a:p>
          </p:txBody>
        </p:sp>
        <p:sp>
          <p:nvSpPr>
            <p:cNvPr id="28690" name="Oval 19"/>
            <p:cNvSpPr>
              <a:spLocks noChangeArrowheads="1"/>
            </p:cNvSpPr>
            <p:nvPr/>
          </p:nvSpPr>
          <p:spPr bwMode="auto">
            <a:xfrm>
              <a:off x="2517" y="1117"/>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気分変動</a:t>
              </a:r>
            </a:p>
          </p:txBody>
        </p:sp>
        <p:sp>
          <p:nvSpPr>
            <p:cNvPr id="28691" name="Oval 20"/>
            <p:cNvSpPr>
              <a:spLocks noChangeArrowheads="1"/>
            </p:cNvSpPr>
            <p:nvPr/>
          </p:nvSpPr>
          <p:spPr bwMode="auto">
            <a:xfrm>
              <a:off x="2926" y="1706"/>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対人変動</a:t>
              </a:r>
            </a:p>
          </p:txBody>
        </p:sp>
      </p:grpSp>
      <p:sp>
        <p:nvSpPr>
          <p:cNvPr id="28684" name="Rectangle 21"/>
          <p:cNvSpPr>
            <a:spLocks noChangeArrowheads="1"/>
          </p:cNvSpPr>
          <p:nvPr/>
        </p:nvSpPr>
        <p:spPr bwMode="auto">
          <a:xfrm>
            <a:off x="3000375" y="6381751"/>
            <a:ext cx="17986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None/>
            </a:pPr>
            <a:r>
              <a:rPr lang="ja-JP" altLang="en-US" sz="2800" b="1" dirty="0">
                <a:solidFill>
                  <a:srgbClr val="FF0000"/>
                </a:solidFill>
              </a:rPr>
              <a:t>神経発達症</a:t>
            </a:r>
          </a:p>
        </p:txBody>
      </p:sp>
      <p:sp>
        <p:nvSpPr>
          <p:cNvPr id="28685" name="Rectangle 22"/>
          <p:cNvSpPr>
            <a:spLocks noChangeArrowheads="1"/>
          </p:cNvSpPr>
          <p:nvPr/>
        </p:nvSpPr>
        <p:spPr bwMode="auto">
          <a:xfrm>
            <a:off x="6167438" y="6381751"/>
            <a:ext cx="278878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dirty="0">
                <a:solidFill>
                  <a:srgbClr val="FF0000"/>
                </a:solidFill>
              </a:rPr>
              <a:t>発達性トラウマ症</a:t>
            </a:r>
          </a:p>
        </p:txBody>
      </p:sp>
      <p:sp>
        <p:nvSpPr>
          <p:cNvPr id="28686" name="Rectangle 23"/>
          <p:cNvSpPr>
            <a:spLocks noChangeArrowheads="1"/>
          </p:cNvSpPr>
          <p:nvPr/>
        </p:nvSpPr>
        <p:spPr bwMode="auto">
          <a:xfrm>
            <a:off x="4440239" y="3644900"/>
            <a:ext cx="24479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dirty="0">
                <a:solidFill>
                  <a:srgbClr val="FF0000"/>
                </a:solidFill>
              </a:rPr>
              <a:t>感覚過敏症</a:t>
            </a:r>
          </a:p>
        </p:txBody>
      </p:sp>
      <p:sp>
        <p:nvSpPr>
          <p:cNvPr id="28687" name="Oval 8"/>
          <p:cNvSpPr>
            <a:spLocks noChangeArrowheads="1"/>
          </p:cNvSpPr>
          <p:nvPr/>
        </p:nvSpPr>
        <p:spPr bwMode="auto">
          <a:xfrm>
            <a:off x="5737225" y="2276476"/>
            <a:ext cx="1079500" cy="936625"/>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超感覚</a:t>
            </a:r>
            <a:endParaRPr lang="en-US" altLang="ja-JP" sz="1800" b="1" dirty="0"/>
          </a:p>
        </p:txBody>
      </p:sp>
      <p:sp>
        <p:nvSpPr>
          <p:cNvPr id="2" name="スライド番号プレースホルダー 1"/>
          <p:cNvSpPr>
            <a:spLocks noGrp="1"/>
          </p:cNvSpPr>
          <p:nvPr>
            <p:ph type="sldNum" sz="quarter" idx="12"/>
          </p:nvPr>
        </p:nvSpPr>
        <p:spPr/>
        <p:txBody>
          <a:bodyPr/>
          <a:lstStyle/>
          <a:p>
            <a:fld id="{58E70909-AA54-413C-B4A4-65B2E83BDFAE}" type="slidenum">
              <a:rPr kumimoji="1" lang="ja-JP" altLang="en-US" smtClean="0"/>
              <a:t>22</a:t>
            </a:fld>
            <a:endParaRPr kumimoji="1" lang="ja-JP" altLang="en-US"/>
          </a:p>
        </p:txBody>
      </p:sp>
      <p:sp>
        <p:nvSpPr>
          <p:cNvPr id="3" name="日付プレースホルダー 2"/>
          <p:cNvSpPr>
            <a:spLocks noGrp="1"/>
          </p:cNvSpPr>
          <p:nvPr>
            <p:ph type="dt" sz="half" idx="10"/>
          </p:nvPr>
        </p:nvSpPr>
        <p:spPr/>
        <p:txBody>
          <a:bodyPr/>
          <a:lstStyle/>
          <a:p>
            <a:fld id="{84A5C651-8A1E-48E8-9618-DC3E4133305A}" type="datetime1">
              <a:rPr kumimoji="1" lang="ja-JP" altLang="en-US" smtClean="0"/>
              <a:t>2023/12/4</a:t>
            </a:fld>
            <a:endParaRPr kumimoji="1" lang="ja-JP" altLang="en-US"/>
          </a:p>
        </p:txBody>
      </p:sp>
      <p:sp>
        <p:nvSpPr>
          <p:cNvPr id="4" name="フッター プレースホルダー 3">
            <a:extLst>
              <a:ext uri="{FF2B5EF4-FFF2-40B4-BE49-F238E27FC236}">
                <a16:creationId xmlns:a16="http://schemas.microsoft.com/office/drawing/2014/main" id="{D09F50EB-1CC0-F14A-7ED9-F4C5A7CFAC50}"/>
              </a:ext>
            </a:extLst>
          </p:cNvPr>
          <p:cNvSpPr>
            <a:spLocks noGrp="1"/>
          </p:cNvSpPr>
          <p:nvPr>
            <p:ph type="ftr" sz="quarter" idx="11"/>
          </p:nvPr>
        </p:nvSpPr>
        <p:spPr/>
        <p:txBody>
          <a:bodyPr/>
          <a:lstStyle/>
          <a:p>
            <a:r>
              <a:rPr kumimoji="1" lang="ja-JP" altLang="en-US"/>
              <a:t>心の処方箋（十勝むつみのクリニック）</a:t>
            </a:r>
          </a:p>
        </p:txBody>
      </p:sp>
    </p:spTree>
    <p:extLst>
      <p:ext uri="{BB962C8B-B14F-4D97-AF65-F5344CB8AC3E}">
        <p14:creationId xmlns:p14="http://schemas.microsoft.com/office/powerpoint/2010/main" val="2661669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9CA8F711-3C50-83F8-448F-04D8C640CF1A}"/>
              </a:ext>
            </a:extLst>
          </p:cNvPr>
          <p:cNvSpPr txBox="1"/>
          <p:nvPr/>
        </p:nvSpPr>
        <p:spPr>
          <a:xfrm>
            <a:off x="3393757" y="2864183"/>
            <a:ext cx="5320687" cy="1015663"/>
          </a:xfrm>
          <a:prstGeom prst="rect">
            <a:avLst/>
          </a:prstGeom>
          <a:noFill/>
        </p:spPr>
        <p:txBody>
          <a:bodyPr wrap="none" rtlCol="0">
            <a:spAutoFit/>
          </a:bodyPr>
          <a:lstStyle/>
          <a:p>
            <a:r>
              <a:rPr kumimoji="1" lang="ja-JP" altLang="en-US" sz="60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アレルギー疾患</a:t>
            </a:r>
          </a:p>
        </p:txBody>
      </p:sp>
      <p:sp>
        <p:nvSpPr>
          <p:cNvPr id="28675" name="Oval 3"/>
          <p:cNvSpPr>
            <a:spLocks noChangeArrowheads="1"/>
          </p:cNvSpPr>
          <p:nvPr/>
        </p:nvSpPr>
        <p:spPr bwMode="auto">
          <a:xfrm>
            <a:off x="2779486" y="737770"/>
            <a:ext cx="6310944" cy="547425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nvGrpSpPr>
          <p:cNvPr id="4" name="グループ化 3"/>
          <p:cNvGrpSpPr/>
          <p:nvPr/>
        </p:nvGrpSpPr>
        <p:grpSpPr>
          <a:xfrm>
            <a:off x="1797096" y="3313619"/>
            <a:ext cx="2901177" cy="2420337"/>
            <a:chOff x="2424114" y="3789364"/>
            <a:chExt cx="2879725" cy="2519362"/>
          </a:xfrm>
        </p:grpSpPr>
        <p:sp>
          <p:nvSpPr>
            <p:cNvPr id="28677" name="Oval 5"/>
            <p:cNvSpPr>
              <a:spLocks noChangeArrowheads="1"/>
            </p:cNvSpPr>
            <p:nvPr/>
          </p:nvSpPr>
          <p:spPr bwMode="auto">
            <a:xfrm>
              <a:off x="2424114" y="3789364"/>
              <a:ext cx="2879725" cy="2519362"/>
            </a:xfrm>
            <a:prstGeom prst="ellipse">
              <a:avLst/>
            </a:prstGeom>
            <a:solidFill>
              <a:schemeClr val="bg1"/>
            </a:solidFill>
            <a:ln w="57150">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ja-JP" b="1"/>
            </a:p>
          </p:txBody>
        </p:sp>
        <p:grpSp>
          <p:nvGrpSpPr>
            <p:cNvPr id="28682" name="Group 11"/>
            <p:cNvGrpSpPr>
              <a:grpSpLocks/>
            </p:cNvGrpSpPr>
            <p:nvPr/>
          </p:nvGrpSpPr>
          <p:grpSpPr bwMode="auto">
            <a:xfrm>
              <a:off x="2711450" y="3933826"/>
              <a:ext cx="2305050" cy="1871663"/>
              <a:chOff x="2018" y="981"/>
              <a:chExt cx="1452" cy="1179"/>
            </a:xfrm>
          </p:grpSpPr>
          <p:sp>
            <p:nvSpPr>
              <p:cNvPr id="28692" name="Oval 12"/>
              <p:cNvSpPr>
                <a:spLocks noChangeArrowheads="1"/>
              </p:cNvSpPr>
              <p:nvPr/>
            </p:nvSpPr>
            <p:spPr bwMode="auto">
              <a:xfrm>
                <a:off x="2154" y="1162"/>
                <a:ext cx="1134" cy="907"/>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8693" name="Oval 13"/>
              <p:cNvSpPr>
                <a:spLocks noChangeArrowheads="1"/>
              </p:cNvSpPr>
              <p:nvPr/>
            </p:nvSpPr>
            <p:spPr bwMode="auto">
              <a:xfrm>
                <a:off x="2018" y="1570"/>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自閉症</a:t>
                </a:r>
                <a:endParaRPr lang="en-US" altLang="ja-JP" sz="1800" b="1" dirty="0"/>
              </a:p>
            </p:txBody>
          </p:sp>
          <p:sp>
            <p:nvSpPr>
              <p:cNvPr id="28694" name="Oval 14"/>
              <p:cNvSpPr>
                <a:spLocks noChangeArrowheads="1"/>
              </p:cNvSpPr>
              <p:nvPr/>
            </p:nvSpPr>
            <p:spPr bwMode="auto">
              <a:xfrm>
                <a:off x="2381" y="981"/>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多動症</a:t>
                </a:r>
              </a:p>
            </p:txBody>
          </p:sp>
          <p:sp>
            <p:nvSpPr>
              <p:cNvPr id="28695" name="Oval 15"/>
              <p:cNvSpPr>
                <a:spLocks noChangeArrowheads="1"/>
              </p:cNvSpPr>
              <p:nvPr/>
            </p:nvSpPr>
            <p:spPr bwMode="auto">
              <a:xfrm>
                <a:off x="2790" y="1570"/>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学習症</a:t>
                </a:r>
              </a:p>
            </p:txBody>
          </p:sp>
        </p:grpSp>
      </p:grpSp>
      <p:grpSp>
        <p:nvGrpSpPr>
          <p:cNvPr id="3" name="グループ化 2"/>
          <p:cNvGrpSpPr/>
          <p:nvPr/>
        </p:nvGrpSpPr>
        <p:grpSpPr>
          <a:xfrm>
            <a:off x="7104747" y="3376126"/>
            <a:ext cx="2901177" cy="2351708"/>
            <a:chOff x="9194806" y="3789364"/>
            <a:chExt cx="2879725" cy="2447925"/>
          </a:xfrm>
        </p:grpSpPr>
        <p:sp>
          <p:nvSpPr>
            <p:cNvPr id="28678" name="Oval 6"/>
            <p:cNvSpPr>
              <a:spLocks noChangeArrowheads="1"/>
            </p:cNvSpPr>
            <p:nvPr/>
          </p:nvSpPr>
          <p:spPr bwMode="auto">
            <a:xfrm>
              <a:off x="9194806" y="3789364"/>
              <a:ext cx="2879725" cy="2447925"/>
            </a:xfrm>
            <a:prstGeom prst="ellipse">
              <a:avLst/>
            </a:prstGeom>
            <a:solidFill>
              <a:schemeClr val="bg1"/>
            </a:solidFill>
            <a:ln w="57150">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ja-JP" b="1"/>
            </a:p>
          </p:txBody>
        </p:sp>
        <p:grpSp>
          <p:nvGrpSpPr>
            <p:cNvPr id="28683" name="Group 16"/>
            <p:cNvGrpSpPr>
              <a:grpSpLocks/>
            </p:cNvGrpSpPr>
            <p:nvPr/>
          </p:nvGrpSpPr>
          <p:grpSpPr bwMode="auto">
            <a:xfrm>
              <a:off x="9553579" y="3932237"/>
              <a:ext cx="2305050" cy="1871663"/>
              <a:chOff x="2154" y="1117"/>
              <a:chExt cx="1452" cy="1179"/>
            </a:xfrm>
          </p:grpSpPr>
          <p:sp>
            <p:nvSpPr>
              <p:cNvPr id="28688" name="Oval 17"/>
              <p:cNvSpPr>
                <a:spLocks noChangeArrowheads="1"/>
              </p:cNvSpPr>
              <p:nvPr/>
            </p:nvSpPr>
            <p:spPr bwMode="auto">
              <a:xfrm>
                <a:off x="2290" y="1298"/>
                <a:ext cx="1134" cy="907"/>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8689" name="Oval 18"/>
              <p:cNvSpPr>
                <a:spLocks noChangeArrowheads="1"/>
              </p:cNvSpPr>
              <p:nvPr/>
            </p:nvSpPr>
            <p:spPr bwMode="auto">
              <a:xfrm>
                <a:off x="2154" y="1706"/>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意識変動</a:t>
                </a:r>
              </a:p>
            </p:txBody>
          </p:sp>
          <p:sp>
            <p:nvSpPr>
              <p:cNvPr id="28690" name="Oval 19"/>
              <p:cNvSpPr>
                <a:spLocks noChangeArrowheads="1"/>
              </p:cNvSpPr>
              <p:nvPr/>
            </p:nvSpPr>
            <p:spPr bwMode="auto">
              <a:xfrm>
                <a:off x="2517" y="1117"/>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気分変動</a:t>
                </a:r>
              </a:p>
            </p:txBody>
          </p:sp>
          <p:sp>
            <p:nvSpPr>
              <p:cNvPr id="28691" name="Oval 20"/>
              <p:cNvSpPr>
                <a:spLocks noChangeArrowheads="1"/>
              </p:cNvSpPr>
              <p:nvPr/>
            </p:nvSpPr>
            <p:spPr bwMode="auto">
              <a:xfrm>
                <a:off x="2926" y="1706"/>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対人変動</a:t>
                </a:r>
              </a:p>
            </p:txBody>
          </p:sp>
        </p:grpSp>
      </p:grpSp>
      <p:sp>
        <p:nvSpPr>
          <p:cNvPr id="28684" name="Rectangle 21"/>
          <p:cNvSpPr>
            <a:spLocks noChangeArrowheads="1"/>
          </p:cNvSpPr>
          <p:nvPr/>
        </p:nvSpPr>
        <p:spPr bwMode="auto">
          <a:xfrm>
            <a:off x="2347467" y="4201783"/>
            <a:ext cx="1812036" cy="34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dirty="0">
                <a:solidFill>
                  <a:srgbClr val="FF0000"/>
                </a:solidFill>
              </a:rPr>
              <a:t>神経発達症</a:t>
            </a:r>
          </a:p>
        </p:txBody>
      </p:sp>
      <p:grpSp>
        <p:nvGrpSpPr>
          <p:cNvPr id="6" name="グループ化 5"/>
          <p:cNvGrpSpPr/>
          <p:nvPr/>
        </p:nvGrpSpPr>
        <p:grpSpPr>
          <a:xfrm>
            <a:off x="4471075" y="2244100"/>
            <a:ext cx="2901177" cy="2420337"/>
            <a:chOff x="9173705" y="948194"/>
            <a:chExt cx="2879724" cy="2519364"/>
          </a:xfrm>
        </p:grpSpPr>
        <p:sp>
          <p:nvSpPr>
            <p:cNvPr id="28676" name="Oval 4"/>
            <p:cNvSpPr>
              <a:spLocks noChangeArrowheads="1"/>
            </p:cNvSpPr>
            <p:nvPr/>
          </p:nvSpPr>
          <p:spPr bwMode="auto">
            <a:xfrm>
              <a:off x="9173705" y="948194"/>
              <a:ext cx="2879724" cy="2519364"/>
            </a:xfrm>
            <a:prstGeom prst="ellipse">
              <a:avLst/>
            </a:prstGeom>
            <a:solidFill>
              <a:schemeClr val="bg1"/>
            </a:solidFill>
            <a:ln w="57150">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ja-JP" b="1"/>
            </a:p>
          </p:txBody>
        </p:sp>
        <p:sp>
          <p:nvSpPr>
            <p:cNvPr id="28679" name="Oval 7"/>
            <p:cNvSpPr>
              <a:spLocks noChangeArrowheads="1"/>
            </p:cNvSpPr>
            <p:nvPr/>
          </p:nvSpPr>
          <p:spPr bwMode="auto">
            <a:xfrm>
              <a:off x="9666976" y="1449162"/>
              <a:ext cx="1800224" cy="1439864"/>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8680" name="Oval 8"/>
            <p:cNvSpPr>
              <a:spLocks noChangeArrowheads="1"/>
            </p:cNvSpPr>
            <p:nvPr/>
          </p:nvSpPr>
          <p:spPr bwMode="auto">
            <a:xfrm>
              <a:off x="9451074" y="2096863"/>
              <a:ext cx="1079500" cy="936625"/>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身体感覚</a:t>
              </a:r>
              <a:endParaRPr lang="en-US" altLang="ja-JP" sz="1800" b="1" dirty="0"/>
            </a:p>
          </p:txBody>
        </p:sp>
        <p:sp>
          <p:nvSpPr>
            <p:cNvPr id="28681" name="Oval 9"/>
            <p:cNvSpPr>
              <a:spLocks noChangeArrowheads="1"/>
            </p:cNvSpPr>
            <p:nvPr/>
          </p:nvSpPr>
          <p:spPr bwMode="auto">
            <a:xfrm>
              <a:off x="10027337" y="1161824"/>
              <a:ext cx="1079500" cy="936625"/>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通常感覚</a:t>
              </a:r>
              <a:endParaRPr lang="en-US" altLang="ja-JP" sz="1800" b="1" dirty="0"/>
            </a:p>
          </p:txBody>
        </p:sp>
        <p:sp>
          <p:nvSpPr>
            <p:cNvPr id="28687" name="Oval 8"/>
            <p:cNvSpPr>
              <a:spLocks noChangeArrowheads="1"/>
            </p:cNvSpPr>
            <p:nvPr/>
          </p:nvSpPr>
          <p:spPr bwMode="auto">
            <a:xfrm>
              <a:off x="10676628" y="2096861"/>
              <a:ext cx="1079500" cy="936625"/>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超感覚</a:t>
              </a:r>
              <a:endParaRPr lang="en-US" altLang="ja-JP" sz="1800" b="1" dirty="0"/>
            </a:p>
          </p:txBody>
        </p:sp>
      </p:grpSp>
      <p:grpSp>
        <p:nvGrpSpPr>
          <p:cNvPr id="28" name="グループ化 27"/>
          <p:cNvGrpSpPr/>
          <p:nvPr/>
        </p:nvGrpSpPr>
        <p:grpSpPr>
          <a:xfrm>
            <a:off x="4437975" y="82738"/>
            <a:ext cx="2901177" cy="2420337"/>
            <a:chOff x="2424114" y="3789364"/>
            <a:chExt cx="2879725" cy="2519362"/>
          </a:xfrm>
        </p:grpSpPr>
        <p:sp>
          <p:nvSpPr>
            <p:cNvPr id="29" name="Oval 5"/>
            <p:cNvSpPr>
              <a:spLocks noChangeArrowheads="1"/>
            </p:cNvSpPr>
            <p:nvPr/>
          </p:nvSpPr>
          <p:spPr bwMode="auto">
            <a:xfrm>
              <a:off x="2424114" y="3789364"/>
              <a:ext cx="2879725" cy="2519362"/>
            </a:xfrm>
            <a:prstGeom prst="ellipse">
              <a:avLst/>
            </a:prstGeom>
            <a:solidFill>
              <a:schemeClr val="bg1"/>
            </a:solidFill>
            <a:ln w="57150">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ja-JP" b="1"/>
            </a:p>
          </p:txBody>
        </p:sp>
        <p:grpSp>
          <p:nvGrpSpPr>
            <p:cNvPr id="30" name="Group 11"/>
            <p:cNvGrpSpPr>
              <a:grpSpLocks/>
            </p:cNvGrpSpPr>
            <p:nvPr/>
          </p:nvGrpSpPr>
          <p:grpSpPr bwMode="auto">
            <a:xfrm>
              <a:off x="2711450" y="3933826"/>
              <a:ext cx="2305050" cy="1871663"/>
              <a:chOff x="2018" y="981"/>
              <a:chExt cx="1452" cy="1179"/>
            </a:xfrm>
          </p:grpSpPr>
          <p:sp>
            <p:nvSpPr>
              <p:cNvPr id="31" name="Oval 12"/>
              <p:cNvSpPr>
                <a:spLocks noChangeArrowheads="1"/>
              </p:cNvSpPr>
              <p:nvPr/>
            </p:nvSpPr>
            <p:spPr bwMode="auto">
              <a:xfrm>
                <a:off x="2154" y="1162"/>
                <a:ext cx="1134" cy="907"/>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2" name="Oval 13"/>
              <p:cNvSpPr>
                <a:spLocks noChangeArrowheads="1"/>
              </p:cNvSpPr>
              <p:nvPr/>
            </p:nvSpPr>
            <p:spPr bwMode="auto">
              <a:xfrm>
                <a:off x="2018" y="1570"/>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疼痛</a:t>
                </a:r>
                <a:endParaRPr lang="en-US" altLang="ja-JP" sz="1800" b="1" dirty="0"/>
              </a:p>
            </p:txBody>
          </p:sp>
          <p:sp>
            <p:nvSpPr>
              <p:cNvPr id="33" name="Oval 14"/>
              <p:cNvSpPr>
                <a:spLocks noChangeArrowheads="1"/>
              </p:cNvSpPr>
              <p:nvPr/>
            </p:nvSpPr>
            <p:spPr bwMode="auto">
              <a:xfrm>
                <a:off x="2381" y="981"/>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過敏</a:t>
                </a:r>
              </a:p>
            </p:txBody>
          </p:sp>
          <p:sp>
            <p:nvSpPr>
              <p:cNvPr id="34" name="Oval 15"/>
              <p:cNvSpPr>
                <a:spLocks noChangeArrowheads="1"/>
              </p:cNvSpPr>
              <p:nvPr/>
            </p:nvSpPr>
            <p:spPr bwMode="auto">
              <a:xfrm>
                <a:off x="2790" y="1570"/>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疲労</a:t>
                </a:r>
              </a:p>
            </p:txBody>
          </p:sp>
        </p:grpSp>
      </p:grpSp>
      <p:sp>
        <p:nvSpPr>
          <p:cNvPr id="37" name="Rectangle 23"/>
          <p:cNvSpPr>
            <a:spLocks noChangeArrowheads="1"/>
          </p:cNvSpPr>
          <p:nvPr/>
        </p:nvSpPr>
        <p:spPr bwMode="auto">
          <a:xfrm>
            <a:off x="4723489" y="3115027"/>
            <a:ext cx="2392590" cy="34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dirty="0">
                <a:solidFill>
                  <a:srgbClr val="FF0000"/>
                </a:solidFill>
              </a:rPr>
              <a:t>感覚過敏症</a:t>
            </a:r>
          </a:p>
        </p:txBody>
      </p:sp>
      <p:sp>
        <p:nvSpPr>
          <p:cNvPr id="28686" name="Rectangle 23"/>
          <p:cNvSpPr>
            <a:spLocks noChangeArrowheads="1"/>
          </p:cNvSpPr>
          <p:nvPr/>
        </p:nvSpPr>
        <p:spPr bwMode="auto">
          <a:xfrm>
            <a:off x="4532998" y="899874"/>
            <a:ext cx="2805446" cy="34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dirty="0">
                <a:solidFill>
                  <a:srgbClr val="0202BE"/>
                </a:solidFill>
              </a:rPr>
              <a:t>慢性疲労症候群</a:t>
            </a:r>
          </a:p>
        </p:txBody>
      </p:sp>
      <p:sp>
        <p:nvSpPr>
          <p:cNvPr id="28685" name="Rectangle 22"/>
          <p:cNvSpPr>
            <a:spLocks noChangeArrowheads="1"/>
          </p:cNvSpPr>
          <p:nvPr/>
        </p:nvSpPr>
        <p:spPr bwMode="auto">
          <a:xfrm>
            <a:off x="7216208" y="4229904"/>
            <a:ext cx="2809557" cy="34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dirty="0">
                <a:solidFill>
                  <a:srgbClr val="FF0000"/>
                </a:solidFill>
              </a:rPr>
              <a:t>発達性トラウマ症</a:t>
            </a:r>
          </a:p>
        </p:txBody>
      </p:sp>
      <p:grpSp>
        <p:nvGrpSpPr>
          <p:cNvPr id="35" name="グループ化 34"/>
          <p:cNvGrpSpPr/>
          <p:nvPr/>
        </p:nvGrpSpPr>
        <p:grpSpPr>
          <a:xfrm>
            <a:off x="4470631" y="4315100"/>
            <a:ext cx="2901177" cy="2420337"/>
            <a:chOff x="2424114" y="3789364"/>
            <a:chExt cx="2879725" cy="2519362"/>
          </a:xfrm>
        </p:grpSpPr>
        <p:sp>
          <p:nvSpPr>
            <p:cNvPr id="36" name="Oval 5"/>
            <p:cNvSpPr>
              <a:spLocks noChangeArrowheads="1"/>
            </p:cNvSpPr>
            <p:nvPr/>
          </p:nvSpPr>
          <p:spPr bwMode="auto">
            <a:xfrm>
              <a:off x="2424114" y="3789364"/>
              <a:ext cx="2879725" cy="2519362"/>
            </a:xfrm>
            <a:prstGeom prst="ellipse">
              <a:avLst/>
            </a:prstGeom>
            <a:solidFill>
              <a:schemeClr val="bg1"/>
            </a:solidFill>
            <a:ln w="57150">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ja-JP" b="1"/>
            </a:p>
          </p:txBody>
        </p:sp>
        <p:grpSp>
          <p:nvGrpSpPr>
            <p:cNvPr id="38" name="Group 11"/>
            <p:cNvGrpSpPr>
              <a:grpSpLocks/>
            </p:cNvGrpSpPr>
            <p:nvPr/>
          </p:nvGrpSpPr>
          <p:grpSpPr bwMode="auto">
            <a:xfrm>
              <a:off x="2711450" y="3933826"/>
              <a:ext cx="2305050" cy="1871663"/>
              <a:chOff x="2018" y="981"/>
              <a:chExt cx="1452" cy="1179"/>
            </a:xfrm>
          </p:grpSpPr>
          <p:sp>
            <p:nvSpPr>
              <p:cNvPr id="39" name="Oval 12"/>
              <p:cNvSpPr>
                <a:spLocks noChangeArrowheads="1"/>
              </p:cNvSpPr>
              <p:nvPr/>
            </p:nvSpPr>
            <p:spPr bwMode="auto">
              <a:xfrm>
                <a:off x="2154" y="1162"/>
                <a:ext cx="1134" cy="907"/>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0" name="Oval 13"/>
              <p:cNvSpPr>
                <a:spLocks noChangeArrowheads="1"/>
              </p:cNvSpPr>
              <p:nvPr/>
            </p:nvSpPr>
            <p:spPr bwMode="auto">
              <a:xfrm>
                <a:off x="2018" y="1570"/>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en-US" altLang="ja-JP" sz="1800" b="1" dirty="0"/>
              </a:p>
            </p:txBody>
          </p:sp>
          <p:sp>
            <p:nvSpPr>
              <p:cNvPr id="41" name="Oval 14"/>
              <p:cNvSpPr>
                <a:spLocks noChangeArrowheads="1"/>
              </p:cNvSpPr>
              <p:nvPr/>
            </p:nvSpPr>
            <p:spPr bwMode="auto">
              <a:xfrm>
                <a:off x="2381" y="981"/>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b="1" dirty="0"/>
              </a:p>
            </p:txBody>
          </p:sp>
          <p:sp>
            <p:nvSpPr>
              <p:cNvPr id="42" name="Oval 15"/>
              <p:cNvSpPr>
                <a:spLocks noChangeArrowheads="1"/>
              </p:cNvSpPr>
              <p:nvPr/>
            </p:nvSpPr>
            <p:spPr bwMode="auto">
              <a:xfrm>
                <a:off x="2790" y="1570"/>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b="1" dirty="0"/>
              </a:p>
            </p:txBody>
          </p:sp>
        </p:grpSp>
      </p:grpSp>
      <p:grpSp>
        <p:nvGrpSpPr>
          <p:cNvPr id="51" name="グループ化 50"/>
          <p:cNvGrpSpPr/>
          <p:nvPr/>
        </p:nvGrpSpPr>
        <p:grpSpPr>
          <a:xfrm>
            <a:off x="7196413" y="966654"/>
            <a:ext cx="2901177" cy="2420337"/>
            <a:chOff x="2424114" y="3789364"/>
            <a:chExt cx="2879725" cy="2519362"/>
          </a:xfrm>
        </p:grpSpPr>
        <p:sp>
          <p:nvSpPr>
            <p:cNvPr id="52" name="Oval 5"/>
            <p:cNvSpPr>
              <a:spLocks noChangeArrowheads="1"/>
            </p:cNvSpPr>
            <p:nvPr/>
          </p:nvSpPr>
          <p:spPr bwMode="auto">
            <a:xfrm>
              <a:off x="2424114" y="3789364"/>
              <a:ext cx="2879725" cy="2519362"/>
            </a:xfrm>
            <a:prstGeom prst="ellipse">
              <a:avLst/>
            </a:prstGeom>
            <a:solidFill>
              <a:schemeClr val="bg1"/>
            </a:solidFill>
            <a:ln w="57150">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ja-JP" b="1"/>
            </a:p>
          </p:txBody>
        </p:sp>
        <p:grpSp>
          <p:nvGrpSpPr>
            <p:cNvPr id="53" name="Group 11"/>
            <p:cNvGrpSpPr>
              <a:grpSpLocks/>
            </p:cNvGrpSpPr>
            <p:nvPr/>
          </p:nvGrpSpPr>
          <p:grpSpPr bwMode="auto">
            <a:xfrm>
              <a:off x="2711450" y="3933826"/>
              <a:ext cx="2305050" cy="1871663"/>
              <a:chOff x="2018" y="981"/>
              <a:chExt cx="1452" cy="1179"/>
            </a:xfrm>
          </p:grpSpPr>
          <p:sp>
            <p:nvSpPr>
              <p:cNvPr id="54" name="Oval 12"/>
              <p:cNvSpPr>
                <a:spLocks noChangeArrowheads="1"/>
              </p:cNvSpPr>
              <p:nvPr/>
            </p:nvSpPr>
            <p:spPr bwMode="auto">
              <a:xfrm>
                <a:off x="2154" y="1162"/>
                <a:ext cx="1134" cy="907"/>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5" name="Oval 13"/>
              <p:cNvSpPr>
                <a:spLocks noChangeArrowheads="1"/>
              </p:cNvSpPr>
              <p:nvPr/>
            </p:nvSpPr>
            <p:spPr bwMode="auto">
              <a:xfrm>
                <a:off x="2018" y="1570"/>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en-US" altLang="ja-JP" sz="1800" b="1" dirty="0"/>
              </a:p>
            </p:txBody>
          </p:sp>
          <p:sp>
            <p:nvSpPr>
              <p:cNvPr id="56" name="Oval 14"/>
              <p:cNvSpPr>
                <a:spLocks noChangeArrowheads="1"/>
              </p:cNvSpPr>
              <p:nvPr/>
            </p:nvSpPr>
            <p:spPr bwMode="auto">
              <a:xfrm>
                <a:off x="2381" y="981"/>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b="1" dirty="0"/>
              </a:p>
            </p:txBody>
          </p:sp>
          <p:sp>
            <p:nvSpPr>
              <p:cNvPr id="57" name="Oval 15"/>
              <p:cNvSpPr>
                <a:spLocks noChangeArrowheads="1"/>
              </p:cNvSpPr>
              <p:nvPr/>
            </p:nvSpPr>
            <p:spPr bwMode="auto">
              <a:xfrm>
                <a:off x="2790" y="1570"/>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b="1" dirty="0"/>
              </a:p>
            </p:txBody>
          </p:sp>
        </p:grpSp>
      </p:grpSp>
      <p:grpSp>
        <p:nvGrpSpPr>
          <p:cNvPr id="58" name="グループ化 57"/>
          <p:cNvGrpSpPr/>
          <p:nvPr/>
        </p:nvGrpSpPr>
        <p:grpSpPr>
          <a:xfrm>
            <a:off x="1666463" y="896983"/>
            <a:ext cx="2901177" cy="2420337"/>
            <a:chOff x="2424114" y="3789364"/>
            <a:chExt cx="2879725" cy="2519362"/>
          </a:xfrm>
        </p:grpSpPr>
        <p:sp>
          <p:nvSpPr>
            <p:cNvPr id="59" name="Oval 5"/>
            <p:cNvSpPr>
              <a:spLocks noChangeArrowheads="1"/>
            </p:cNvSpPr>
            <p:nvPr/>
          </p:nvSpPr>
          <p:spPr bwMode="auto">
            <a:xfrm>
              <a:off x="2424114" y="3789364"/>
              <a:ext cx="2879725" cy="2519362"/>
            </a:xfrm>
            <a:prstGeom prst="ellipse">
              <a:avLst/>
            </a:prstGeom>
            <a:solidFill>
              <a:schemeClr val="bg1"/>
            </a:solidFill>
            <a:ln w="57150">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ja-JP" b="1" dirty="0"/>
            </a:p>
          </p:txBody>
        </p:sp>
        <p:grpSp>
          <p:nvGrpSpPr>
            <p:cNvPr id="60" name="Group 11"/>
            <p:cNvGrpSpPr>
              <a:grpSpLocks/>
            </p:cNvGrpSpPr>
            <p:nvPr/>
          </p:nvGrpSpPr>
          <p:grpSpPr bwMode="auto">
            <a:xfrm>
              <a:off x="2711450" y="3933826"/>
              <a:ext cx="2305050" cy="1871663"/>
              <a:chOff x="2018" y="981"/>
              <a:chExt cx="1452" cy="1179"/>
            </a:xfrm>
          </p:grpSpPr>
          <p:sp>
            <p:nvSpPr>
              <p:cNvPr id="61" name="Oval 12"/>
              <p:cNvSpPr>
                <a:spLocks noChangeArrowheads="1"/>
              </p:cNvSpPr>
              <p:nvPr/>
            </p:nvSpPr>
            <p:spPr bwMode="auto">
              <a:xfrm>
                <a:off x="2154" y="1162"/>
                <a:ext cx="1134" cy="907"/>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62" name="Oval 13"/>
              <p:cNvSpPr>
                <a:spLocks noChangeArrowheads="1"/>
              </p:cNvSpPr>
              <p:nvPr/>
            </p:nvSpPr>
            <p:spPr bwMode="auto">
              <a:xfrm>
                <a:off x="2018" y="1570"/>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en-US" altLang="ja-JP" sz="1800" b="1" dirty="0"/>
              </a:p>
            </p:txBody>
          </p:sp>
          <p:sp>
            <p:nvSpPr>
              <p:cNvPr id="63" name="Oval 14"/>
              <p:cNvSpPr>
                <a:spLocks noChangeArrowheads="1"/>
              </p:cNvSpPr>
              <p:nvPr/>
            </p:nvSpPr>
            <p:spPr bwMode="auto">
              <a:xfrm>
                <a:off x="2381" y="981"/>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b="1" dirty="0"/>
              </a:p>
            </p:txBody>
          </p:sp>
          <p:sp>
            <p:nvSpPr>
              <p:cNvPr id="64" name="Oval 15"/>
              <p:cNvSpPr>
                <a:spLocks noChangeArrowheads="1"/>
              </p:cNvSpPr>
              <p:nvPr/>
            </p:nvSpPr>
            <p:spPr bwMode="auto">
              <a:xfrm>
                <a:off x="2790" y="1570"/>
                <a:ext cx="680" cy="590"/>
              </a:xfrm>
              <a:prstGeom prst="ellipse">
                <a:avLst/>
              </a:prstGeom>
              <a:solidFill>
                <a:srgbClr val="F4FAF6"/>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b="1" dirty="0"/>
              </a:p>
            </p:txBody>
          </p:sp>
        </p:grpSp>
      </p:grpSp>
      <p:sp>
        <p:nvSpPr>
          <p:cNvPr id="65" name="Rectangle 21"/>
          <p:cNvSpPr>
            <a:spLocks noChangeArrowheads="1"/>
          </p:cNvSpPr>
          <p:nvPr/>
        </p:nvSpPr>
        <p:spPr bwMode="auto">
          <a:xfrm>
            <a:off x="7537782" y="1763378"/>
            <a:ext cx="2155884" cy="34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dirty="0">
                <a:solidFill>
                  <a:srgbClr val="0202BE"/>
                </a:solidFill>
              </a:rPr>
              <a:t>電磁波過敏症</a:t>
            </a:r>
          </a:p>
        </p:txBody>
      </p:sp>
      <p:sp>
        <p:nvSpPr>
          <p:cNvPr id="66" name="Rectangle 21"/>
          <p:cNvSpPr>
            <a:spLocks noChangeArrowheads="1"/>
          </p:cNvSpPr>
          <p:nvPr/>
        </p:nvSpPr>
        <p:spPr bwMode="auto">
          <a:xfrm>
            <a:off x="4803282" y="5207622"/>
            <a:ext cx="2155884" cy="34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dirty="0">
                <a:solidFill>
                  <a:srgbClr val="0202BE"/>
                </a:solidFill>
              </a:rPr>
              <a:t>線維筋痛症</a:t>
            </a:r>
          </a:p>
        </p:txBody>
      </p:sp>
      <p:sp>
        <p:nvSpPr>
          <p:cNvPr id="50" name="Rectangle 21"/>
          <p:cNvSpPr>
            <a:spLocks noChangeArrowheads="1"/>
          </p:cNvSpPr>
          <p:nvPr/>
        </p:nvSpPr>
        <p:spPr bwMode="auto">
          <a:xfrm>
            <a:off x="2121043" y="1728542"/>
            <a:ext cx="2155884" cy="34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dirty="0">
                <a:solidFill>
                  <a:srgbClr val="0202BE"/>
                </a:solidFill>
              </a:rPr>
              <a:t>化学物質過敏症</a:t>
            </a:r>
          </a:p>
        </p:txBody>
      </p:sp>
      <p:sp>
        <p:nvSpPr>
          <p:cNvPr id="2" name="スライド番号プレースホルダー 1"/>
          <p:cNvSpPr>
            <a:spLocks noGrp="1"/>
          </p:cNvSpPr>
          <p:nvPr>
            <p:ph type="sldNum" sz="quarter" idx="12"/>
          </p:nvPr>
        </p:nvSpPr>
        <p:spPr/>
        <p:txBody>
          <a:bodyPr/>
          <a:lstStyle/>
          <a:p>
            <a:fld id="{DC0F30EA-423F-449D-A3CC-24E3AB670461}" type="slidenum">
              <a:rPr kumimoji="1" lang="ja-JP" altLang="en-US" smtClean="0"/>
              <a:t>23</a:t>
            </a:fld>
            <a:endParaRPr kumimoji="1" lang="ja-JP" altLang="en-US"/>
          </a:p>
        </p:txBody>
      </p:sp>
      <p:sp>
        <p:nvSpPr>
          <p:cNvPr id="5" name="テキスト ボックス 4"/>
          <p:cNvSpPr txBox="1"/>
          <p:nvPr/>
        </p:nvSpPr>
        <p:spPr>
          <a:xfrm>
            <a:off x="116896" y="75501"/>
            <a:ext cx="4629433" cy="646331"/>
          </a:xfrm>
          <a:prstGeom prst="rect">
            <a:avLst/>
          </a:prstGeom>
          <a:noFill/>
        </p:spPr>
        <p:txBody>
          <a:bodyPr wrap="square" rtlCol="0">
            <a:spAutoFit/>
          </a:bodyPr>
          <a:lstStyle/>
          <a:p>
            <a:r>
              <a:rPr lang="ja-JP" altLang="en-US" sz="3600" dirty="0">
                <a:solidFill>
                  <a:srgbClr val="0E24F0"/>
                </a:solidFill>
                <a:latin typeface="ＭＳ Ｐゴシック" panose="020B0600070205080204" pitchFamily="50" charset="-128"/>
                <a:ea typeface="ＭＳ Ｐゴシック" panose="020B0600070205080204" pitchFamily="50" charset="-128"/>
              </a:rPr>
              <a:t>　</a:t>
            </a:r>
            <a:r>
              <a:rPr kumimoji="1" lang="ja-JP" altLang="en-US" sz="3600" dirty="0">
                <a:solidFill>
                  <a:srgbClr val="0E24F0"/>
                </a:solidFill>
                <a:latin typeface="ＭＳ Ｐゴシック" panose="020B0600070205080204" pitchFamily="50" charset="-128"/>
                <a:ea typeface="ＭＳ Ｐゴシック" panose="020B0600070205080204" pitchFamily="50" charset="-128"/>
              </a:rPr>
              <a:t>過敏症を呈する疾患</a:t>
            </a:r>
          </a:p>
        </p:txBody>
      </p:sp>
      <p:sp>
        <p:nvSpPr>
          <p:cNvPr id="68" name="テキスト ボックス 67"/>
          <p:cNvSpPr txBox="1"/>
          <p:nvPr/>
        </p:nvSpPr>
        <p:spPr>
          <a:xfrm>
            <a:off x="7290889" y="68510"/>
            <a:ext cx="4806036" cy="646331"/>
          </a:xfrm>
          <a:prstGeom prst="rect">
            <a:avLst/>
          </a:prstGeom>
          <a:noFill/>
        </p:spPr>
        <p:txBody>
          <a:bodyPr wrap="square" rtlCol="0">
            <a:spAutoFit/>
          </a:bodyPr>
          <a:lstStyle/>
          <a:p>
            <a:r>
              <a:rPr kumimoji="1" lang="ja-JP" altLang="en-US" sz="3600" u="sng" dirty="0">
                <a:solidFill>
                  <a:srgbClr val="00B050"/>
                </a:solidFill>
                <a:latin typeface="ＭＳ Ｐゴシック" panose="020B0600070205080204" pitchFamily="50" charset="-128"/>
                <a:ea typeface="ＭＳ Ｐゴシック" panose="020B0600070205080204" pitchFamily="50" charset="-128"/>
              </a:rPr>
              <a:t>脳の慢性炎症が原因</a:t>
            </a:r>
          </a:p>
        </p:txBody>
      </p:sp>
      <p:sp>
        <p:nvSpPr>
          <p:cNvPr id="7" name="日付プレースホルダー 6"/>
          <p:cNvSpPr>
            <a:spLocks noGrp="1"/>
          </p:cNvSpPr>
          <p:nvPr>
            <p:ph type="dt" sz="half" idx="10"/>
          </p:nvPr>
        </p:nvSpPr>
        <p:spPr/>
        <p:txBody>
          <a:bodyPr/>
          <a:lstStyle/>
          <a:p>
            <a:fld id="{F8A90CE5-D39A-40F5-AFA6-9521A9D93D1B}" type="datetime1">
              <a:rPr kumimoji="1" lang="ja-JP" altLang="en-US" smtClean="0"/>
              <a:t>2023/12/4</a:t>
            </a:fld>
            <a:endParaRPr kumimoji="1" lang="ja-JP" altLang="en-US"/>
          </a:p>
        </p:txBody>
      </p:sp>
      <p:sp>
        <p:nvSpPr>
          <p:cNvPr id="8" name="フッター プレースホルダー 7">
            <a:extLst>
              <a:ext uri="{FF2B5EF4-FFF2-40B4-BE49-F238E27FC236}">
                <a16:creationId xmlns:a16="http://schemas.microsoft.com/office/drawing/2014/main" id="{96B9AED3-1160-045A-839D-5A9FB88DFD79}"/>
              </a:ext>
            </a:extLst>
          </p:cNvPr>
          <p:cNvSpPr>
            <a:spLocks noGrp="1"/>
          </p:cNvSpPr>
          <p:nvPr>
            <p:ph type="ftr" sz="quarter" idx="11"/>
          </p:nvPr>
        </p:nvSpPr>
        <p:spPr/>
        <p:txBody>
          <a:bodyPr/>
          <a:lstStyle/>
          <a:p>
            <a:r>
              <a:rPr kumimoji="1" lang="ja-JP" altLang="en-US"/>
              <a:t>心の処方箋（十勝むつみのクリニック）</a:t>
            </a:r>
          </a:p>
        </p:txBody>
      </p:sp>
    </p:spTree>
    <p:extLst>
      <p:ext uri="{BB962C8B-B14F-4D97-AF65-F5344CB8AC3E}">
        <p14:creationId xmlns:p14="http://schemas.microsoft.com/office/powerpoint/2010/main" val="3066214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24</a:t>
            </a:fld>
            <a:endParaRPr kumimoji="1" lang="ja-JP" altLang="en-US"/>
          </a:p>
        </p:txBody>
      </p:sp>
      <p:pic>
        <p:nvPicPr>
          <p:cNvPr id="3" name="図 2">
            <a:extLst>
              <a:ext uri="{FF2B5EF4-FFF2-40B4-BE49-F238E27FC236}">
                <a16:creationId xmlns:a16="http://schemas.microsoft.com/office/drawing/2014/main" id="{E1C936EC-03E7-CC60-F89E-023EDF3AF239}"/>
              </a:ext>
            </a:extLst>
          </p:cNvPr>
          <p:cNvPicPr>
            <a:picLocks noChangeAspect="1"/>
          </p:cNvPicPr>
          <p:nvPr/>
        </p:nvPicPr>
        <p:blipFill rotWithShape="1">
          <a:blip r:embed="rId2"/>
          <a:srcRect r="54355"/>
          <a:stretch/>
        </p:blipFill>
        <p:spPr>
          <a:xfrm>
            <a:off x="647138" y="0"/>
            <a:ext cx="4710695" cy="6858000"/>
          </a:xfrm>
          <a:prstGeom prst="rect">
            <a:avLst/>
          </a:prstGeom>
        </p:spPr>
      </p:pic>
      <p:sp>
        <p:nvSpPr>
          <p:cNvPr id="6" name="タイトル 1">
            <a:extLst>
              <a:ext uri="{FF2B5EF4-FFF2-40B4-BE49-F238E27FC236}">
                <a16:creationId xmlns:a16="http://schemas.microsoft.com/office/drawing/2014/main" id="{7BFCD218-1D3A-3AEB-9104-49FF42984883}"/>
              </a:ext>
            </a:extLst>
          </p:cNvPr>
          <p:cNvSpPr txBox="1">
            <a:spLocks/>
          </p:cNvSpPr>
          <p:nvPr/>
        </p:nvSpPr>
        <p:spPr>
          <a:xfrm>
            <a:off x="5548989" y="136524"/>
            <a:ext cx="6524195" cy="18885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ja-JP" kern="100" dirty="0">
                <a:latin typeface="游明朝" panose="02020400000000000000" pitchFamily="18" charset="-128"/>
                <a:ea typeface="ＭＳ Ｐゴシック" panose="020B0600070205080204" pitchFamily="50" charset="-128"/>
                <a:cs typeface="Times New Roman" panose="02020603050405020304" pitchFamily="18" charset="0"/>
              </a:rPr>
              <a:t>「</a:t>
            </a:r>
            <a:r>
              <a:rPr lang="ja-JP" altLang="ja-JP" kern="100" dirty="0">
                <a:solidFill>
                  <a:srgbClr val="000000"/>
                </a:solidFill>
                <a:latin typeface="游明朝" panose="02020400000000000000" pitchFamily="18" charset="-128"/>
                <a:ea typeface="ＭＳ Ｐゴシック" panose="020B0600070205080204" pitchFamily="50" charset="-128"/>
                <a:cs typeface="Times New Roman" panose="02020603050405020304" pitchFamily="18" charset="0"/>
              </a:rPr>
              <a:t>脳のなかの天使と刺客」　</a:t>
            </a:r>
            <a:endParaRPr lang="en-US" altLang="ja-JP" kern="100" dirty="0">
              <a:solidFill>
                <a:srgbClr val="000000"/>
              </a:solidFill>
              <a:latin typeface="游明朝" panose="02020400000000000000" pitchFamily="18" charset="-128"/>
              <a:ea typeface="ＭＳ Ｐゴシック" panose="020B0600070205080204" pitchFamily="50" charset="-128"/>
              <a:cs typeface="Times New Roman" panose="02020603050405020304" pitchFamily="18" charset="0"/>
            </a:endParaRPr>
          </a:p>
          <a:p>
            <a:pPr algn="ctr"/>
            <a:r>
              <a:rPr lang="ja-JP" altLang="ja-JP" sz="2800" kern="100" dirty="0">
                <a:solidFill>
                  <a:srgbClr val="000000"/>
                </a:solidFill>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rPr>
              <a:t>心の健康を支配する免疫細胞</a:t>
            </a:r>
            <a:br>
              <a:rPr lang="ja-JP" altLang="ja-JP" sz="2800" kern="100" dirty="0">
                <a:latin typeface="游明朝" panose="02020400000000000000" pitchFamily="18" charset="-128"/>
                <a:ea typeface="游明朝" panose="02020400000000000000" pitchFamily="18" charset="-128"/>
                <a:cs typeface="Times New Roman" panose="02020603050405020304" pitchFamily="18" charset="0"/>
              </a:rPr>
            </a:br>
            <a:r>
              <a:rPr lang="en-US" altLang="ja-JP" sz="2800" kern="100" dirty="0">
                <a:solidFill>
                  <a:srgbClr val="0202BE"/>
                </a:solidFill>
                <a:latin typeface="ＭＳ Ｐゴシック" panose="020B0600070205080204" pitchFamily="50" charset="-128"/>
                <a:ea typeface="游明朝" panose="02020400000000000000" pitchFamily="18" charset="-128"/>
                <a:cs typeface="Times New Roman" panose="02020603050405020304" pitchFamily="18" charset="0"/>
              </a:rPr>
              <a:t> </a:t>
            </a:r>
            <a:r>
              <a:rPr lang="ja-JP" altLang="ja-JP" sz="2800" kern="100" dirty="0">
                <a:solidFill>
                  <a:srgbClr val="0202BE"/>
                </a:solidFill>
                <a:latin typeface="游明朝" panose="02020400000000000000" pitchFamily="18" charset="-128"/>
                <a:ea typeface="ＭＳ Ｐゴシック" panose="020B0600070205080204" pitchFamily="50" charset="-128"/>
                <a:cs typeface="Times New Roman" panose="02020603050405020304" pitchFamily="18" charset="0"/>
              </a:rPr>
              <a:t>ドナ・ジャクソソ・ナカザワ著　</a:t>
            </a:r>
            <a:endParaRPr lang="en-US" altLang="ja-JP" sz="2800" kern="100" dirty="0">
              <a:solidFill>
                <a:srgbClr val="0202BE"/>
              </a:solidFill>
              <a:latin typeface="游明朝" panose="02020400000000000000" pitchFamily="18" charset="-128"/>
              <a:ea typeface="ＭＳ Ｐゴシック" panose="020B0600070205080204" pitchFamily="50" charset="-128"/>
              <a:cs typeface="Times New Roman" panose="02020603050405020304" pitchFamily="18" charset="0"/>
            </a:endParaRPr>
          </a:p>
          <a:p>
            <a:pPr algn="ctr"/>
            <a:r>
              <a:rPr lang="ja-JP" altLang="ja-JP" sz="2800" kern="100" dirty="0">
                <a:solidFill>
                  <a:srgbClr val="000000"/>
                </a:solidFill>
                <a:latin typeface="游明朝" panose="02020400000000000000" pitchFamily="18" charset="-128"/>
                <a:ea typeface="ＭＳ Ｐゴシック" panose="020B0600070205080204" pitchFamily="50" charset="-128"/>
                <a:cs typeface="Times New Roman" panose="02020603050405020304" pitchFamily="18" charset="0"/>
              </a:rPr>
              <a:t>白揚社</a:t>
            </a:r>
            <a:r>
              <a:rPr lang="ja-JP" altLang="en-US" sz="2800" kern="100" dirty="0">
                <a:solidFill>
                  <a:srgbClr val="000000"/>
                </a:solidFill>
                <a:latin typeface="游明朝" panose="02020400000000000000" pitchFamily="18" charset="-128"/>
                <a:ea typeface="ＭＳ Ｐゴシック" panose="020B0600070205080204" pitchFamily="50" charset="-128"/>
                <a:cs typeface="Times New Roman" panose="02020603050405020304" pitchFamily="18" charset="0"/>
              </a:rPr>
              <a:t>（</a:t>
            </a:r>
            <a:r>
              <a:rPr lang="ja-JP" altLang="ja-JP" sz="2800" kern="100" dirty="0">
                <a:solidFill>
                  <a:srgbClr val="000000"/>
                </a:solidFill>
                <a:latin typeface="游明朝" panose="02020400000000000000" pitchFamily="18" charset="-128"/>
                <a:ea typeface="ＭＳ Ｐゴシック" panose="020B0600070205080204" pitchFamily="50" charset="-128"/>
                <a:cs typeface="Times New Roman" panose="02020603050405020304" pitchFamily="18" charset="0"/>
              </a:rPr>
              <a:t>２０２２年</a:t>
            </a:r>
            <a:r>
              <a:rPr lang="ja-JP" altLang="en-US" sz="2800" kern="100" dirty="0">
                <a:solidFill>
                  <a:srgbClr val="000000"/>
                </a:solidFill>
                <a:latin typeface="游明朝" panose="02020400000000000000" pitchFamily="18" charset="-128"/>
                <a:ea typeface="ＭＳ Ｐゴシック" panose="020B0600070205080204" pitchFamily="50" charset="-128"/>
                <a:cs typeface="Times New Roman" panose="02020603050405020304" pitchFamily="18" charset="0"/>
              </a:rPr>
              <a:t>）</a:t>
            </a:r>
            <a:endParaRPr lang="ja-JP" altLang="en-US" sz="2800" dirty="0">
              <a:latin typeface="ＭＳ Ｐゴシック" panose="020B0600070205080204" pitchFamily="50" charset="-128"/>
              <a:ea typeface="ＭＳ Ｐゴシック" panose="020B0600070205080204" pitchFamily="50" charset="-128"/>
            </a:endParaRPr>
          </a:p>
        </p:txBody>
      </p:sp>
      <p:sp>
        <p:nvSpPr>
          <p:cNvPr id="7" name="サブタイトル 2">
            <a:extLst>
              <a:ext uri="{FF2B5EF4-FFF2-40B4-BE49-F238E27FC236}">
                <a16:creationId xmlns:a16="http://schemas.microsoft.com/office/drawing/2014/main" id="{7BBA50E5-0FC3-FEB9-402D-2A07FE0B5E07}"/>
              </a:ext>
            </a:extLst>
          </p:cNvPr>
          <p:cNvSpPr txBox="1">
            <a:spLocks/>
          </p:cNvSpPr>
          <p:nvPr/>
        </p:nvSpPr>
        <p:spPr>
          <a:xfrm>
            <a:off x="5554147" y="2293748"/>
            <a:ext cx="6369216" cy="43508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600" dirty="0">
                <a:solidFill>
                  <a:srgbClr val="FF0000"/>
                </a:solidFill>
                <a:latin typeface="ＭＳ Ｐゴシック" panose="020B0600070205080204" pitchFamily="50" charset="-128"/>
                <a:ea typeface="ＭＳ Ｐゴシック" panose="020B0600070205080204" pitchFamily="50" charset="-128"/>
              </a:rPr>
              <a:t>発達障害・うつ病・不安障害・認知症などは、</a:t>
            </a:r>
            <a:r>
              <a:rPr lang="ja-JP" altLang="en-US" sz="3600" dirty="0">
                <a:solidFill>
                  <a:srgbClr val="FF0000"/>
                </a:solidFill>
                <a:highlight>
                  <a:srgbClr val="FFFF00"/>
                </a:highlight>
                <a:latin typeface="ＭＳ Ｐゴシック" panose="020B0600070205080204" pitchFamily="50" charset="-128"/>
                <a:ea typeface="ＭＳ Ｐゴシック" panose="020B0600070205080204" pitchFamily="50" charset="-128"/>
              </a:rPr>
              <a:t>「ミクログリアの過活動」</a:t>
            </a:r>
            <a:r>
              <a:rPr lang="ja-JP" altLang="en-US" sz="3600" dirty="0">
                <a:solidFill>
                  <a:srgbClr val="FF0000"/>
                </a:solidFill>
                <a:latin typeface="ＭＳ Ｐゴシック" panose="020B0600070205080204" pitchFamily="50" charset="-128"/>
                <a:ea typeface="ＭＳ Ｐゴシック" panose="020B0600070205080204" pitchFamily="50" charset="-128"/>
              </a:rPr>
              <a:t>が原因だった</a:t>
            </a:r>
            <a:endParaRPr lang="en-US" altLang="ja-JP" sz="3600" dirty="0">
              <a:solidFill>
                <a:srgbClr val="FF0000"/>
              </a:solidFill>
              <a:latin typeface="ＭＳ Ｐゴシック" panose="020B0600070205080204" pitchFamily="50" charset="-128"/>
              <a:ea typeface="ＭＳ Ｐゴシック" panose="020B0600070205080204" pitchFamily="50" charset="-128"/>
            </a:endParaRPr>
          </a:p>
          <a:p>
            <a:r>
              <a:rPr lang="ja-JP" altLang="en-US" sz="3600" dirty="0">
                <a:latin typeface="ＭＳ Ｐゴシック" panose="020B0600070205080204" pitchFamily="50" charset="-128"/>
                <a:ea typeface="ＭＳ Ｐゴシック" panose="020B0600070205080204" pitchFamily="50" charset="-128"/>
              </a:rPr>
              <a:t>脳を守り、破壊もするミクログリア細胞の働きを制御すれば、 精神疾患の予防が可能になる</a:t>
            </a:r>
            <a:endParaRPr lang="en-US" altLang="ja-JP" sz="3600" dirty="0">
              <a:latin typeface="ＭＳ Ｐゴシック" panose="020B0600070205080204" pitchFamily="50" charset="-128"/>
              <a:ea typeface="ＭＳ Ｐゴシック" panose="020B0600070205080204" pitchFamily="50" charset="-128"/>
            </a:endParaRPr>
          </a:p>
          <a:p>
            <a:r>
              <a:rPr lang="ja-JP" altLang="en-US" sz="3600" dirty="0">
                <a:highlight>
                  <a:srgbClr val="FFFF00"/>
                </a:highlight>
                <a:latin typeface="ＭＳ Ｐゴシック" panose="020B0600070205080204" pitchFamily="50" charset="-128"/>
                <a:ea typeface="ＭＳ Ｐゴシック" panose="020B0600070205080204" pitchFamily="50" charset="-128"/>
              </a:rPr>
              <a:t>「脳の免疫」</a:t>
            </a:r>
            <a:r>
              <a:rPr lang="ja-JP" altLang="en-US" sz="3600" dirty="0">
                <a:latin typeface="ＭＳ Ｐゴシック" panose="020B0600070205080204" pitchFamily="50" charset="-128"/>
                <a:ea typeface="ＭＳ Ｐゴシック" panose="020B0600070205080204" pitchFamily="50" charset="-128"/>
              </a:rPr>
              <a:t>の発見がもたらす医療革命</a:t>
            </a:r>
          </a:p>
        </p:txBody>
      </p:sp>
      <p:sp>
        <p:nvSpPr>
          <p:cNvPr id="2" name="日付プレースホルダー 1">
            <a:extLst>
              <a:ext uri="{FF2B5EF4-FFF2-40B4-BE49-F238E27FC236}">
                <a16:creationId xmlns:a16="http://schemas.microsoft.com/office/drawing/2014/main" id="{6E523862-3CD6-E53F-1255-5D8791A9E5E7}"/>
              </a:ext>
            </a:extLst>
          </p:cNvPr>
          <p:cNvSpPr>
            <a:spLocks noGrp="1"/>
          </p:cNvSpPr>
          <p:nvPr>
            <p:ph type="dt" sz="half" idx="10"/>
          </p:nvPr>
        </p:nvSpPr>
        <p:spPr/>
        <p:txBody>
          <a:bodyPr/>
          <a:lstStyle/>
          <a:p>
            <a:fld id="{B3EC3593-E5D7-4323-8548-7A40D18C409E}" type="datetime1">
              <a:rPr kumimoji="1" lang="ja-JP" altLang="en-US" smtClean="0"/>
              <a:t>2023/12/4</a:t>
            </a:fld>
            <a:endParaRPr kumimoji="1" lang="ja-JP" altLang="en-US"/>
          </a:p>
        </p:txBody>
      </p:sp>
      <p:sp>
        <p:nvSpPr>
          <p:cNvPr id="8" name="フッター プレースホルダー 7">
            <a:extLst>
              <a:ext uri="{FF2B5EF4-FFF2-40B4-BE49-F238E27FC236}">
                <a16:creationId xmlns:a16="http://schemas.microsoft.com/office/drawing/2014/main" id="{0A1B10B4-5C6D-765B-E9F6-9F206EB7AE52}"/>
              </a:ext>
            </a:extLst>
          </p:cNvPr>
          <p:cNvSpPr>
            <a:spLocks noGrp="1"/>
          </p:cNvSpPr>
          <p:nvPr>
            <p:ph type="ftr" sz="quarter" idx="11"/>
          </p:nvPr>
        </p:nvSpPr>
        <p:spPr/>
        <p:txBody>
          <a:bodyPr/>
          <a:lstStyle/>
          <a:p>
            <a:r>
              <a:rPr kumimoji="1" lang="ja-JP" altLang="en-US"/>
              <a:t>心の処方箋（十勝むつみのクリニック）</a:t>
            </a:r>
          </a:p>
        </p:txBody>
      </p:sp>
    </p:spTree>
    <p:extLst>
      <p:ext uri="{BB962C8B-B14F-4D97-AF65-F5344CB8AC3E}">
        <p14:creationId xmlns:p14="http://schemas.microsoft.com/office/powerpoint/2010/main" val="4010854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35130" y="136525"/>
            <a:ext cx="11721739" cy="762886"/>
          </a:xfrm>
        </p:spPr>
        <p:txBody>
          <a:bodyPr>
            <a:normAutofit/>
          </a:bodyPr>
          <a:lstStyle/>
          <a:p>
            <a:r>
              <a:rPr kumimoji="1" lang="ja-JP" altLang="en-US" sz="4800" kern="100" dirty="0">
                <a:solidFill>
                  <a:srgbClr val="000000"/>
                </a:solidFill>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rPr>
              <a:t>精神疾患と「活性化ミクログリア」仮説</a:t>
            </a:r>
            <a:endParaRPr kumimoji="1" lang="ja-JP" altLang="en-US" sz="4800" dirty="0">
              <a:highlight>
                <a:srgbClr val="FFFF00"/>
              </a:highlight>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235131" y="899411"/>
            <a:ext cx="11721738" cy="5822064"/>
          </a:xfrm>
        </p:spPr>
        <p:txBody>
          <a:bodyPr>
            <a:noAutofit/>
          </a:bodyPr>
          <a:lstStyle/>
          <a:p>
            <a:pPr marL="342900" lvl="0" indent="-342900" algn="l">
              <a:buFont typeface="ＭＳ Ｐゴシック" panose="020B0600070205080204" pitchFamily="50" charset="-128"/>
              <a:buChar char="・"/>
            </a:pP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いったん</a:t>
            </a: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脳内のミクログリアが過剰に活性化</a:t>
            </a: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されると、ミクログリアの振る舞いを決めている</a:t>
            </a: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遺伝子に長期にわたって変化が引き起こされ</a:t>
            </a: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、ミクロ</a:t>
            </a:r>
            <a:r>
              <a:rPr lang="ja-JP" altLang="en-US"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グ</a:t>
            </a: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リアは超警戒態勢になる</a:t>
            </a:r>
            <a:endParaRPr lang="en-US"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endParaRPr>
          </a:p>
          <a:p>
            <a:pPr marL="342900" lvl="0" indent="-342900" algn="l">
              <a:buFont typeface="ＭＳ Ｐゴシック" panose="020B0600070205080204" pitchFamily="50" charset="-128"/>
              <a:buChar char="・"/>
            </a:pP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その後は、</a:t>
            </a:r>
            <a:r>
              <a:rPr lang="ja-JP" altLang="ja-JP" sz="3600" kern="100" dirty="0">
                <a:solidFill>
                  <a:srgbClr val="0000CC"/>
                </a:solidFill>
                <a:effectLst/>
                <a:latin typeface="游明朝" panose="02020400000000000000" pitchFamily="18" charset="-128"/>
                <a:ea typeface="ＭＳ Ｐゴシック" panose="020B0600070205080204" pitchFamily="50" charset="-128"/>
                <a:cs typeface="Times New Roman" panose="02020603050405020304" pitchFamily="18" charset="0"/>
              </a:rPr>
              <a:t>わずがな刺激でシナプスを過剰に刈り込んだり有害な振る舞いを起こしたりしがちになる</a:t>
            </a:r>
            <a:endParaRPr lang="en-US" altLang="ja-JP" sz="3600" kern="100" dirty="0">
              <a:solidFill>
                <a:srgbClr val="0000CC"/>
              </a:solidFill>
              <a:effectLst/>
              <a:latin typeface="游明朝" panose="02020400000000000000" pitchFamily="18" charset="-128"/>
              <a:ea typeface="ＭＳ Ｐゴシック" panose="020B0600070205080204" pitchFamily="50" charset="-128"/>
              <a:cs typeface="Times New Roman" panose="02020603050405020304" pitchFamily="18" charset="0"/>
            </a:endParaRPr>
          </a:p>
          <a:p>
            <a:pPr marL="342900" lvl="0" indent="-342900" algn="l">
              <a:buFont typeface="ＭＳ Ｐゴシック" panose="020B0600070205080204" pitchFamily="50" charset="-128"/>
              <a:buChar char="・"/>
            </a:pPr>
            <a:r>
              <a:rPr lang="ja-JP" altLang="en-US" sz="3600" kern="100" dirty="0">
                <a:latin typeface="游明朝" panose="02020400000000000000" pitchFamily="18" charset="-128"/>
                <a:ea typeface="ＭＳ Ｐゴシック" panose="020B0600070205080204" pitchFamily="50" charset="-128"/>
                <a:cs typeface="Times New Roman" panose="02020603050405020304" pitchFamily="18" charset="0"/>
              </a:rPr>
              <a:t>活性化</a:t>
            </a: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したミクログリアは、</a:t>
            </a:r>
            <a:r>
              <a:rPr lang="ja-JP" altLang="ja-JP" sz="3600" kern="100" dirty="0">
                <a:solidFill>
                  <a:srgbClr val="0000CC"/>
                </a:solidFill>
                <a:effectLst/>
                <a:latin typeface="游明朝" panose="02020400000000000000" pitchFamily="18" charset="-128"/>
                <a:ea typeface="ＭＳ Ｐゴシック" panose="020B0600070205080204" pitchFamily="50" charset="-128"/>
                <a:cs typeface="Times New Roman" panose="02020603050405020304" pitchFamily="18" charset="0"/>
              </a:rPr>
              <a:t>脅威が過ぎ去っても、シナプス結合の刈り込みをやめない</a:t>
            </a:r>
            <a:endParaRPr lang="ja-JP" altLang="ja-JP" sz="3600" kern="100" dirty="0">
              <a:solidFill>
                <a:srgbClr val="0000CC"/>
              </a:solidFill>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gn="l">
              <a:buFont typeface="ＭＳ Ｐゴシック" panose="020B0600070205080204" pitchFamily="50" charset="-128"/>
              <a:buChar char="・"/>
            </a:pP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ストレス因子や病原体がなくなっても、炎症性の物質を吐き出し続け、シナプスの破壊を続ける</a:t>
            </a:r>
            <a:endParaRPr lang="en-US"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endParaRPr>
          </a:p>
          <a:p>
            <a:pPr marL="342900" lvl="0" indent="-342900" algn="l">
              <a:buFont typeface="ＭＳ Ｐゴシック" panose="020B0600070205080204" pitchFamily="50" charset="-128"/>
              <a:buChar char="・"/>
            </a:pP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神経の炎症が自己増殖する暴走プロセスとなる</a:t>
            </a:r>
            <a:endParaRPr lang="ja-JP" altLang="ja-JP" sz="36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25</a:t>
            </a:fld>
            <a:endParaRPr kumimoji="1" lang="ja-JP" altLang="en-US"/>
          </a:p>
        </p:txBody>
      </p:sp>
      <p:sp>
        <p:nvSpPr>
          <p:cNvPr id="5" name="日付プレースホルダー 4">
            <a:extLst>
              <a:ext uri="{FF2B5EF4-FFF2-40B4-BE49-F238E27FC236}">
                <a16:creationId xmlns:a16="http://schemas.microsoft.com/office/drawing/2014/main" id="{0504522F-4062-867A-CB39-E56AA5FDEC1F}"/>
              </a:ext>
            </a:extLst>
          </p:cNvPr>
          <p:cNvSpPr>
            <a:spLocks noGrp="1"/>
          </p:cNvSpPr>
          <p:nvPr>
            <p:ph type="dt" sz="half" idx="10"/>
          </p:nvPr>
        </p:nvSpPr>
        <p:spPr/>
        <p:txBody>
          <a:bodyPr/>
          <a:lstStyle/>
          <a:p>
            <a:fld id="{B3D3A152-A9F9-47C2-B7EF-912C5345CB8D}" type="datetime1">
              <a:rPr kumimoji="1" lang="ja-JP" altLang="en-US" smtClean="0"/>
              <a:t>2023/12/4</a:t>
            </a:fld>
            <a:endParaRPr kumimoji="1" lang="ja-JP" altLang="en-US"/>
          </a:p>
        </p:txBody>
      </p:sp>
      <p:sp>
        <p:nvSpPr>
          <p:cNvPr id="6" name="フッター プレースホルダー 5">
            <a:extLst>
              <a:ext uri="{FF2B5EF4-FFF2-40B4-BE49-F238E27FC236}">
                <a16:creationId xmlns:a16="http://schemas.microsoft.com/office/drawing/2014/main" id="{E7D2CD85-6F29-44FD-E31B-9189E66BD24F}"/>
              </a:ext>
            </a:extLst>
          </p:cNvPr>
          <p:cNvSpPr>
            <a:spLocks noGrp="1"/>
          </p:cNvSpPr>
          <p:nvPr>
            <p:ph type="ftr" sz="quarter" idx="11"/>
          </p:nvPr>
        </p:nvSpPr>
        <p:spPr/>
        <p:txBody>
          <a:bodyPr/>
          <a:lstStyle/>
          <a:p>
            <a:r>
              <a:rPr kumimoji="1" lang="ja-JP" altLang="en-US"/>
              <a:t>心の処方箋（十勝むつみのクリニック）</a:t>
            </a:r>
          </a:p>
        </p:txBody>
      </p:sp>
    </p:spTree>
    <p:extLst>
      <p:ext uri="{BB962C8B-B14F-4D97-AF65-F5344CB8AC3E}">
        <p14:creationId xmlns:p14="http://schemas.microsoft.com/office/powerpoint/2010/main" val="1215033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35130" y="136525"/>
            <a:ext cx="11721739" cy="762886"/>
          </a:xfrm>
        </p:spPr>
        <p:txBody>
          <a:bodyPr>
            <a:normAutofit/>
          </a:bodyPr>
          <a:lstStyle/>
          <a:p>
            <a:r>
              <a:rPr kumimoji="1" lang="ja-JP" altLang="en-US" sz="4800" kern="100" dirty="0">
                <a:solidFill>
                  <a:srgbClr val="000000"/>
                </a:solidFill>
                <a:latin typeface="游明朝" panose="02020400000000000000" pitchFamily="18" charset="-128"/>
                <a:ea typeface="ＭＳ Ｐゴシック" panose="020B0600070205080204" pitchFamily="50" charset="-128"/>
                <a:cs typeface="Times New Roman" panose="02020603050405020304" pitchFamily="18" charset="0"/>
              </a:rPr>
              <a:t>精神疾患と</a:t>
            </a:r>
            <a:r>
              <a:rPr kumimoji="1" lang="ja-JP" altLang="en-US" sz="4800" kern="100" dirty="0">
                <a:solidFill>
                  <a:srgbClr val="000000"/>
                </a:solidFill>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rPr>
              <a:t>活性化ミクログリア仮説</a:t>
            </a:r>
            <a:endParaRPr kumimoji="1" lang="ja-JP" altLang="en-US" sz="4800" dirty="0">
              <a:highlight>
                <a:srgbClr val="FFFF00"/>
              </a:highlight>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235131" y="899411"/>
            <a:ext cx="11721738" cy="5822064"/>
          </a:xfrm>
        </p:spPr>
        <p:txBody>
          <a:bodyPr>
            <a:noAutofit/>
          </a:bodyPr>
          <a:lstStyle/>
          <a:p>
            <a:pPr marL="342900" lvl="0" indent="-342900" algn="l">
              <a:buFont typeface="ＭＳ Ｐゴシック" panose="020B0600070205080204" pitchFamily="50" charset="-128"/>
              <a:buChar char="・"/>
            </a:pP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このプロセスは脳における変化とみることができ、</a:t>
            </a:r>
            <a:r>
              <a:rPr lang="ja-JP" altLang="ja-JP" sz="3600" kern="100" dirty="0">
                <a:solidFill>
                  <a:srgbClr val="0202BE"/>
                </a:solidFill>
                <a:effectLst/>
                <a:latin typeface="游明朝" panose="02020400000000000000" pitchFamily="18" charset="-128"/>
                <a:ea typeface="ＭＳ Ｐゴシック" panose="020B0600070205080204" pitchFamily="50" charset="-128"/>
                <a:cs typeface="Times New Roman" panose="02020603050405020304" pitchFamily="18" charset="0"/>
              </a:rPr>
              <a:t>それはもとの炎症プロセスの後、何年も続く</a:t>
            </a:r>
            <a:endParaRPr lang="en-US" altLang="ja-JP" sz="3600" kern="100" dirty="0">
              <a:solidFill>
                <a:srgbClr val="0202BE"/>
              </a:solidFill>
              <a:effectLst/>
              <a:latin typeface="游明朝" panose="02020400000000000000" pitchFamily="18" charset="-128"/>
              <a:ea typeface="ＭＳ Ｐゴシック" panose="020B0600070205080204" pitchFamily="50" charset="-128"/>
              <a:cs typeface="Times New Roman" panose="02020603050405020304" pitchFamily="18" charset="0"/>
            </a:endParaRPr>
          </a:p>
          <a:p>
            <a:pPr marL="342900" lvl="0" indent="-342900" algn="l">
              <a:buFont typeface="ＭＳ Ｐゴシック" panose="020B0600070205080204" pitchFamily="50" charset="-128"/>
              <a:buChar char="・"/>
            </a:pP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幼い頃に脳内のミクログリアの振る舞いに影響を及ぼした何がが、</a:t>
            </a:r>
            <a:r>
              <a:rPr lang="ja-JP" altLang="en-US" sz="3600" kern="100" dirty="0">
                <a:solidFill>
                  <a:srgbClr val="FF0000"/>
                </a:solidFill>
                <a:latin typeface="游明朝" panose="02020400000000000000" pitchFamily="18" charset="-128"/>
                <a:ea typeface="ＭＳ Ｐゴシック" panose="020B0600070205080204" pitchFamily="50" charset="-128"/>
                <a:cs typeface="Times New Roman" panose="02020603050405020304" pitchFamily="18" charset="0"/>
              </a:rPr>
              <a:t>１０</a:t>
            </a:r>
            <a:r>
              <a:rPr lang="ja-JP" altLang="en-US"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代</a:t>
            </a: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になって不安や行動障害、うつ病、統合失調症として現れるがもしれないし、高齢になってから</a:t>
            </a:r>
            <a:r>
              <a:rPr lang="ja-JP" altLang="en-US"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認知症</a:t>
            </a: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として現れるがもしれない</a:t>
            </a:r>
            <a:endParaRPr lang="ja-JP" altLang="ja-JP" sz="36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gn="l">
              <a:buFont typeface="ＭＳ Ｐゴシック" panose="020B0600070205080204" pitchFamily="50" charset="-128"/>
              <a:buChar char="・"/>
            </a:pP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精神医学では、精神疾患が人によって治療困難だったりそうでながったりする理由がまだわがっていない</a:t>
            </a:r>
            <a:endParaRPr lang="en-US"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endParaRPr>
          </a:p>
          <a:p>
            <a:pPr marL="342900" lvl="0" indent="-342900" algn="l">
              <a:buFont typeface="ＭＳ Ｐゴシック" panose="020B0600070205080204" pitchFamily="50" charset="-128"/>
              <a:buChar char="・"/>
            </a:pPr>
            <a:r>
              <a:rPr lang="ja-JP" altLang="ja-JP" sz="3600" kern="100" dirty="0">
                <a:solidFill>
                  <a:srgbClr val="00B050"/>
                </a:solidFill>
                <a:effectLst/>
                <a:latin typeface="游明朝" panose="02020400000000000000" pitchFamily="18" charset="-128"/>
                <a:ea typeface="ＭＳ Ｐゴシック" panose="020B0600070205080204" pitchFamily="50" charset="-128"/>
                <a:cs typeface="Times New Roman" panose="02020603050405020304" pitchFamily="18" charset="0"/>
              </a:rPr>
              <a:t>環境原因によるミクログリアの暴走に由来する炎症や、経験、遺伝が人それぞれで異なること</a:t>
            </a: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が、その手ががりになるのがもしれない</a:t>
            </a:r>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26</a:t>
            </a:fld>
            <a:endParaRPr kumimoji="1" lang="ja-JP" altLang="en-US"/>
          </a:p>
        </p:txBody>
      </p:sp>
      <p:sp>
        <p:nvSpPr>
          <p:cNvPr id="5" name="日付プレースホルダー 4">
            <a:extLst>
              <a:ext uri="{FF2B5EF4-FFF2-40B4-BE49-F238E27FC236}">
                <a16:creationId xmlns:a16="http://schemas.microsoft.com/office/drawing/2014/main" id="{FCCA68E4-2046-A25F-4C39-C051340D13AA}"/>
              </a:ext>
            </a:extLst>
          </p:cNvPr>
          <p:cNvSpPr>
            <a:spLocks noGrp="1"/>
          </p:cNvSpPr>
          <p:nvPr>
            <p:ph type="dt" sz="half" idx="10"/>
          </p:nvPr>
        </p:nvSpPr>
        <p:spPr/>
        <p:txBody>
          <a:bodyPr/>
          <a:lstStyle/>
          <a:p>
            <a:fld id="{1A0256C9-6167-4A64-A323-C4A85DA7BEF7}" type="datetime1">
              <a:rPr kumimoji="1" lang="ja-JP" altLang="en-US" smtClean="0"/>
              <a:t>2023/12/4</a:t>
            </a:fld>
            <a:endParaRPr kumimoji="1" lang="ja-JP" altLang="en-US"/>
          </a:p>
        </p:txBody>
      </p:sp>
      <p:sp>
        <p:nvSpPr>
          <p:cNvPr id="6" name="フッター プレースホルダー 5">
            <a:extLst>
              <a:ext uri="{FF2B5EF4-FFF2-40B4-BE49-F238E27FC236}">
                <a16:creationId xmlns:a16="http://schemas.microsoft.com/office/drawing/2014/main" id="{6AB37131-0357-EF2E-F330-31158CE3C425}"/>
              </a:ext>
            </a:extLst>
          </p:cNvPr>
          <p:cNvSpPr>
            <a:spLocks noGrp="1"/>
          </p:cNvSpPr>
          <p:nvPr>
            <p:ph type="ftr" sz="quarter" idx="11"/>
          </p:nvPr>
        </p:nvSpPr>
        <p:spPr/>
        <p:txBody>
          <a:bodyPr/>
          <a:lstStyle/>
          <a:p>
            <a:r>
              <a:rPr kumimoji="1" lang="ja-JP" altLang="en-US"/>
              <a:t>心の処方箋（十勝むつみのクリニック）</a:t>
            </a:r>
          </a:p>
        </p:txBody>
      </p:sp>
    </p:spTree>
    <p:extLst>
      <p:ext uri="{BB962C8B-B14F-4D97-AF65-F5344CB8AC3E}">
        <p14:creationId xmlns:p14="http://schemas.microsoft.com/office/powerpoint/2010/main" val="205213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441" y="241602"/>
            <a:ext cx="6975565" cy="6091993"/>
          </a:xfrm>
          <a:prstGeom prst="rect">
            <a:avLst/>
          </a:prstGeom>
        </p:spPr>
      </p:pic>
      <p:sp>
        <p:nvSpPr>
          <p:cNvPr id="3" name="テキスト ボックス 2"/>
          <p:cNvSpPr txBox="1"/>
          <p:nvPr/>
        </p:nvSpPr>
        <p:spPr>
          <a:xfrm>
            <a:off x="2632955" y="6235051"/>
            <a:ext cx="7144905" cy="461665"/>
          </a:xfrm>
          <a:prstGeom prst="rect">
            <a:avLst/>
          </a:prstGeom>
          <a:noFill/>
        </p:spPr>
        <p:txBody>
          <a:bodyPr wrap="none" rtlCol="0">
            <a:spAutoFit/>
          </a:bodyPr>
          <a:lstStyle/>
          <a:p>
            <a:r>
              <a:rPr lang="pl-PL" altLang="ja-JP" sz="2400" b="1" dirty="0">
                <a:latin typeface="ＭＳ Ｐゴシック" panose="020B0600070205080204" pitchFamily="50" charset="-128"/>
                <a:ea typeface="ＭＳ Ｐゴシック" panose="020B0600070205080204" pitchFamily="50" charset="-128"/>
              </a:rPr>
              <a:t>Suzuki</a:t>
            </a:r>
            <a:r>
              <a:rPr lang="ja-JP" altLang="pl-PL" sz="2400" b="1" dirty="0" err="1">
                <a:latin typeface="ＭＳ Ｐゴシック" panose="020B0600070205080204" pitchFamily="50" charset="-128"/>
                <a:ea typeface="ＭＳ Ｐゴシック" panose="020B0600070205080204" pitchFamily="50" charset="-128"/>
              </a:rPr>
              <a:t>、</a:t>
            </a:r>
            <a:r>
              <a:rPr lang="pl-PL" altLang="ja-JP" sz="2400" b="1" dirty="0">
                <a:latin typeface="ＭＳ Ｐゴシック" panose="020B0600070205080204" pitchFamily="50" charset="-128"/>
                <a:ea typeface="ＭＳ Ｐゴシック" panose="020B0600070205080204" pitchFamily="50" charset="-128"/>
              </a:rPr>
              <a:t> K. </a:t>
            </a:r>
            <a:r>
              <a:rPr lang="pl-PL" altLang="ja-JP" sz="2400" b="1" i="1" dirty="0">
                <a:latin typeface="ＭＳ Ｐゴシック" panose="020B0600070205080204" pitchFamily="50" charset="-128"/>
                <a:ea typeface="ＭＳ Ｐゴシック" panose="020B0600070205080204" pitchFamily="50" charset="-128"/>
              </a:rPr>
              <a:t>et al</a:t>
            </a:r>
            <a:r>
              <a:rPr lang="pl-PL" altLang="ja-JP" sz="2400" b="1" dirty="0">
                <a:latin typeface="ＭＳ Ｐゴシック" panose="020B0600070205080204" pitchFamily="50" charset="-128"/>
                <a:ea typeface="ＭＳ Ｐゴシック" panose="020B0600070205080204" pitchFamily="50" charset="-128"/>
              </a:rPr>
              <a:t>. : </a:t>
            </a:r>
            <a:r>
              <a:rPr lang="pl-PL" altLang="ja-JP" sz="2400" b="1" i="1" dirty="0">
                <a:latin typeface="ＭＳ Ｐゴシック" panose="020B0600070205080204" pitchFamily="50" charset="-128"/>
                <a:ea typeface="ＭＳ Ｐゴシック" panose="020B0600070205080204" pitchFamily="50" charset="-128"/>
              </a:rPr>
              <a:t>JAMA Psychiatry</a:t>
            </a:r>
            <a:r>
              <a:rPr lang="ja-JP" altLang="pl-PL" sz="2400" b="1" dirty="0" err="1">
                <a:latin typeface="ＭＳ Ｐゴシック" panose="020B0600070205080204" pitchFamily="50" charset="-128"/>
                <a:ea typeface="ＭＳ Ｐゴシック" panose="020B0600070205080204" pitchFamily="50" charset="-128"/>
              </a:rPr>
              <a:t>、</a:t>
            </a:r>
            <a:r>
              <a:rPr lang="pl-PL" altLang="ja-JP" sz="2400" b="1" dirty="0">
                <a:latin typeface="ＭＳ Ｐゴシック" panose="020B0600070205080204" pitchFamily="50" charset="-128"/>
                <a:ea typeface="ＭＳ Ｐゴシック" panose="020B0600070205080204" pitchFamily="50" charset="-128"/>
              </a:rPr>
              <a:t> 70</a:t>
            </a:r>
            <a:r>
              <a:rPr lang="ja-JP" altLang="pl-PL" sz="2400" b="1" dirty="0" err="1">
                <a:latin typeface="ＭＳ Ｐゴシック" panose="020B0600070205080204" pitchFamily="50" charset="-128"/>
                <a:ea typeface="ＭＳ Ｐゴシック" panose="020B0600070205080204" pitchFamily="50" charset="-128"/>
              </a:rPr>
              <a:t>、</a:t>
            </a:r>
            <a:r>
              <a:rPr lang="pl-PL" altLang="ja-JP" sz="2400" b="1" dirty="0">
                <a:latin typeface="ＭＳ Ｐゴシック" panose="020B0600070205080204" pitchFamily="50" charset="-128"/>
                <a:ea typeface="ＭＳ Ｐゴシック" panose="020B0600070205080204" pitchFamily="50" charset="-128"/>
              </a:rPr>
              <a:t> 49 </a:t>
            </a:r>
            <a:r>
              <a:rPr lang="ja-JP" altLang="pl-PL" sz="2400" b="1" dirty="0">
                <a:latin typeface="ＭＳ Ｐゴシック" panose="020B0600070205080204" pitchFamily="50" charset="-128"/>
                <a:ea typeface="ＭＳ Ｐゴシック" panose="020B0600070205080204" pitchFamily="50" charset="-128"/>
              </a:rPr>
              <a:t>（</a:t>
            </a:r>
            <a:r>
              <a:rPr lang="pl-PL" altLang="ja-JP" sz="2400" b="1" dirty="0">
                <a:latin typeface="ＭＳ Ｐゴシック" panose="020B0600070205080204" pitchFamily="50" charset="-128"/>
                <a:ea typeface="ＭＳ Ｐゴシック" panose="020B0600070205080204" pitchFamily="50" charset="-128"/>
              </a:rPr>
              <a:t>2013</a:t>
            </a:r>
            <a:r>
              <a:rPr lang="ja-JP" altLang="pl-PL" dirty="0"/>
              <a:t>）</a:t>
            </a:r>
            <a:endParaRPr kumimoji="1" lang="ja-JP" altLang="en-US" dirty="0"/>
          </a:p>
        </p:txBody>
      </p:sp>
      <p:sp>
        <p:nvSpPr>
          <p:cNvPr id="4" name="スライド番号プレースホルダー 3"/>
          <p:cNvSpPr>
            <a:spLocks noGrp="1"/>
          </p:cNvSpPr>
          <p:nvPr>
            <p:ph type="sldNum" sz="quarter" idx="12"/>
          </p:nvPr>
        </p:nvSpPr>
        <p:spPr/>
        <p:txBody>
          <a:bodyPr/>
          <a:lstStyle/>
          <a:p>
            <a:fld id="{DC0F30EA-423F-449D-A3CC-24E3AB670461}" type="slidenum">
              <a:rPr kumimoji="1" lang="ja-JP" altLang="en-US" smtClean="0"/>
              <a:t>27</a:t>
            </a:fld>
            <a:endParaRPr kumimoji="1" lang="ja-JP" altLang="en-US"/>
          </a:p>
        </p:txBody>
      </p:sp>
      <p:sp>
        <p:nvSpPr>
          <p:cNvPr id="6" name="正方形/長方形 5"/>
          <p:cNvSpPr/>
          <p:nvPr/>
        </p:nvSpPr>
        <p:spPr>
          <a:xfrm>
            <a:off x="2258008" y="5542384"/>
            <a:ext cx="7361853" cy="791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578498" y="5505060"/>
            <a:ext cx="11264622" cy="830997"/>
          </a:xfrm>
          <a:prstGeom prst="rect">
            <a:avLst/>
          </a:prstGeom>
          <a:noFill/>
        </p:spPr>
        <p:txBody>
          <a:bodyPr wrap="none" rtlCol="0">
            <a:spAutoFit/>
          </a:bodyPr>
          <a:lstStyle/>
          <a:p>
            <a:pPr lvl="0"/>
            <a:r>
              <a:rPr lang="ja-JP" altLang="ja-JP" sz="2400" b="1" dirty="0"/>
              <a:t>活性化ミクログリアに特異的に結合するトレーサーを用いた</a:t>
            </a:r>
            <a:r>
              <a:rPr lang="pl-PL" altLang="ja-JP" sz="2400" b="1" dirty="0"/>
              <a:t>PET</a:t>
            </a:r>
            <a:r>
              <a:rPr lang="ja-JP" altLang="ja-JP" sz="2400" b="1" dirty="0"/>
              <a:t>検査にて</a:t>
            </a:r>
          </a:p>
          <a:p>
            <a:pPr lvl="0"/>
            <a:r>
              <a:rPr lang="ja-JP" altLang="ja-JP" sz="2400" b="1" dirty="0">
                <a:solidFill>
                  <a:srgbClr val="FF0000"/>
                </a:solidFill>
              </a:rPr>
              <a:t>自閉症スペクトラム障害患者脳</a:t>
            </a:r>
            <a:r>
              <a:rPr lang="ja-JP" altLang="ja-JP" sz="2400" b="1" dirty="0"/>
              <a:t>における</a:t>
            </a:r>
            <a:r>
              <a:rPr lang="ja-JP" altLang="ja-JP" sz="2400" b="1" dirty="0">
                <a:solidFill>
                  <a:srgbClr val="0E24F0"/>
                </a:solidFill>
                <a:highlight>
                  <a:srgbClr val="FFFF00"/>
                </a:highlight>
              </a:rPr>
              <a:t>活性化ミクログリアの増加</a:t>
            </a:r>
            <a:r>
              <a:rPr lang="ja-JP" altLang="ja-JP" sz="2400" b="1" dirty="0"/>
              <a:t>が証明された</a:t>
            </a:r>
          </a:p>
        </p:txBody>
      </p:sp>
      <p:sp>
        <p:nvSpPr>
          <p:cNvPr id="5" name="日付プレースホルダー 4"/>
          <p:cNvSpPr>
            <a:spLocks noGrp="1"/>
          </p:cNvSpPr>
          <p:nvPr>
            <p:ph type="dt" sz="half" idx="10"/>
          </p:nvPr>
        </p:nvSpPr>
        <p:spPr/>
        <p:txBody>
          <a:bodyPr/>
          <a:lstStyle/>
          <a:p>
            <a:fld id="{ACA30A66-CBF6-4EF6-B35F-C04B4CCA143C}" type="datetime1">
              <a:rPr kumimoji="1" lang="ja-JP" altLang="en-US" smtClean="0"/>
              <a:t>2023/12/4</a:t>
            </a:fld>
            <a:endParaRPr kumimoji="1" lang="ja-JP" altLang="en-US"/>
          </a:p>
        </p:txBody>
      </p:sp>
      <p:sp>
        <p:nvSpPr>
          <p:cNvPr id="7" name="フッター プレースホルダー 6">
            <a:extLst>
              <a:ext uri="{FF2B5EF4-FFF2-40B4-BE49-F238E27FC236}">
                <a16:creationId xmlns:a16="http://schemas.microsoft.com/office/drawing/2014/main" id="{12BBF756-033A-385F-472D-0289A25A4136}"/>
              </a:ext>
            </a:extLst>
          </p:cNvPr>
          <p:cNvSpPr>
            <a:spLocks noGrp="1"/>
          </p:cNvSpPr>
          <p:nvPr>
            <p:ph type="ftr" sz="quarter" idx="11"/>
          </p:nvPr>
        </p:nvSpPr>
        <p:spPr/>
        <p:txBody>
          <a:bodyPr/>
          <a:lstStyle/>
          <a:p>
            <a:r>
              <a:rPr kumimoji="1" lang="ja-JP" altLang="en-US"/>
              <a:t>心の処方箋（十勝むつみのクリニック）</a:t>
            </a:r>
          </a:p>
        </p:txBody>
      </p:sp>
    </p:spTree>
    <p:extLst>
      <p:ext uri="{BB962C8B-B14F-4D97-AF65-F5344CB8AC3E}">
        <p14:creationId xmlns:p14="http://schemas.microsoft.com/office/powerpoint/2010/main" val="112533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28</a:t>
            </a:fld>
            <a:endParaRPr kumimoji="1" lang="ja-JP" altLang="en-US"/>
          </a:p>
        </p:txBody>
      </p:sp>
      <p:pic>
        <p:nvPicPr>
          <p:cNvPr id="3" name="図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15888" y="868680"/>
            <a:ext cx="8194764" cy="6146074"/>
          </a:xfrm>
          <a:prstGeom prst="rect">
            <a:avLst/>
          </a:prstGeom>
        </p:spPr>
      </p:pic>
      <p:sp>
        <p:nvSpPr>
          <p:cNvPr id="5" name="テキスト ボックス 4"/>
          <p:cNvSpPr txBox="1"/>
          <p:nvPr/>
        </p:nvSpPr>
        <p:spPr>
          <a:xfrm>
            <a:off x="692328" y="156754"/>
            <a:ext cx="10663646" cy="646331"/>
          </a:xfrm>
          <a:prstGeom prst="rect">
            <a:avLst/>
          </a:prstGeom>
          <a:noFill/>
        </p:spPr>
        <p:txBody>
          <a:bodyPr wrap="square" rtlCol="0">
            <a:spAutoFit/>
          </a:bodyPr>
          <a:lstStyle/>
          <a:p>
            <a:r>
              <a:rPr lang="en-US" altLang="ja-JP" sz="3600" b="1" dirty="0"/>
              <a:t>ADHD</a:t>
            </a:r>
            <a:r>
              <a:rPr lang="ja-JP" altLang="en-US" sz="3600" b="1" dirty="0"/>
              <a:t>のドパミン</a:t>
            </a:r>
            <a:r>
              <a:rPr lang="en-US" altLang="ja-JP" sz="3600" b="1" dirty="0"/>
              <a:t>D1</a:t>
            </a:r>
            <a:r>
              <a:rPr lang="ja-JP" altLang="en-US" sz="3600" b="1" dirty="0"/>
              <a:t>受容体と</a:t>
            </a:r>
            <a:r>
              <a:rPr lang="ja-JP" altLang="en-US" sz="3600" b="1" dirty="0">
                <a:highlight>
                  <a:srgbClr val="FFFF00"/>
                </a:highlight>
              </a:rPr>
              <a:t>活性化ミクログリア</a:t>
            </a:r>
            <a:endParaRPr kumimoji="1" lang="ja-JP" altLang="en-US" sz="3600" dirty="0">
              <a:highlight>
                <a:srgbClr val="FFFF00"/>
              </a:highlight>
            </a:endParaRPr>
          </a:p>
        </p:txBody>
      </p:sp>
      <p:sp>
        <p:nvSpPr>
          <p:cNvPr id="6" name="テキスト ボックス 5"/>
          <p:cNvSpPr txBox="1"/>
          <p:nvPr/>
        </p:nvSpPr>
        <p:spPr>
          <a:xfrm>
            <a:off x="2308849" y="803085"/>
            <a:ext cx="6417141" cy="369332"/>
          </a:xfrm>
          <a:prstGeom prst="rect">
            <a:avLst/>
          </a:prstGeom>
          <a:noFill/>
        </p:spPr>
        <p:txBody>
          <a:bodyPr wrap="none" rtlCol="0">
            <a:spAutoFit/>
          </a:bodyPr>
          <a:lstStyle/>
          <a:p>
            <a:r>
              <a:rPr lang="ja-JP" altLang="en-US" b="1" dirty="0"/>
              <a:t>国立精神・神経医療研究センター　神経研究所　佐栁　友規</a:t>
            </a:r>
            <a:endParaRPr kumimoji="1" lang="ja-JP" altLang="en-US" dirty="0"/>
          </a:p>
        </p:txBody>
      </p:sp>
      <p:sp>
        <p:nvSpPr>
          <p:cNvPr id="2" name="日付プレースホルダー 1">
            <a:extLst>
              <a:ext uri="{FF2B5EF4-FFF2-40B4-BE49-F238E27FC236}">
                <a16:creationId xmlns:a16="http://schemas.microsoft.com/office/drawing/2014/main" id="{82BB9975-6AFD-D7E2-E173-3BABE8051E4A}"/>
              </a:ext>
            </a:extLst>
          </p:cNvPr>
          <p:cNvSpPr>
            <a:spLocks noGrp="1"/>
          </p:cNvSpPr>
          <p:nvPr>
            <p:ph type="dt" sz="half" idx="10"/>
          </p:nvPr>
        </p:nvSpPr>
        <p:spPr/>
        <p:txBody>
          <a:bodyPr/>
          <a:lstStyle/>
          <a:p>
            <a:fld id="{BDAA5A15-C93B-4C36-86C5-9192C450EB49}" type="datetime1">
              <a:rPr kumimoji="1" lang="ja-JP" altLang="en-US" smtClean="0"/>
              <a:t>2023/12/4</a:t>
            </a:fld>
            <a:endParaRPr kumimoji="1" lang="ja-JP" altLang="en-US"/>
          </a:p>
        </p:txBody>
      </p:sp>
      <p:sp>
        <p:nvSpPr>
          <p:cNvPr id="7" name="フッター プレースホルダー 6">
            <a:extLst>
              <a:ext uri="{FF2B5EF4-FFF2-40B4-BE49-F238E27FC236}">
                <a16:creationId xmlns:a16="http://schemas.microsoft.com/office/drawing/2014/main" id="{9E8E9B8E-0718-8BB6-FB79-93BEAAE2DAC6}"/>
              </a:ext>
            </a:extLst>
          </p:cNvPr>
          <p:cNvSpPr>
            <a:spLocks noGrp="1"/>
          </p:cNvSpPr>
          <p:nvPr>
            <p:ph type="ftr" sz="quarter" idx="11"/>
          </p:nvPr>
        </p:nvSpPr>
        <p:spPr/>
        <p:txBody>
          <a:bodyPr/>
          <a:lstStyle/>
          <a:p>
            <a:r>
              <a:rPr kumimoji="1" lang="ja-JP" altLang="en-US"/>
              <a:t>心の処方箋（十勝むつみのクリニック）</a:t>
            </a:r>
          </a:p>
        </p:txBody>
      </p:sp>
    </p:spTree>
    <p:extLst>
      <p:ext uri="{BB962C8B-B14F-4D97-AF65-F5344CB8AC3E}">
        <p14:creationId xmlns:p14="http://schemas.microsoft.com/office/powerpoint/2010/main" val="1880944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83722" y="253094"/>
            <a:ext cx="11536136" cy="759278"/>
          </a:xfrm>
        </p:spPr>
        <p:txBody>
          <a:bodyPr>
            <a:noAutofit/>
          </a:bodyPr>
          <a:lstStyle/>
          <a:p>
            <a:pPr lvl="0" algn="l"/>
            <a:r>
              <a:rPr lang="ja-JP" altLang="en-US" sz="4800" dirty="0">
                <a:latin typeface="ＭＳ Ｐゴシック" panose="020B0600070205080204" pitchFamily="50" charset="-128"/>
                <a:ea typeface="ＭＳ Ｐゴシック" panose="020B0600070205080204" pitchFamily="50" charset="-128"/>
              </a:rPr>
              <a:t>自閉スペクトラム症における</a:t>
            </a:r>
            <a:r>
              <a:rPr lang="ja-JP" altLang="ja-JP" sz="4800" dirty="0">
                <a:latin typeface="ＭＳ Ｐゴシック" panose="020B0600070205080204" pitchFamily="50" charset="-128"/>
                <a:ea typeface="ＭＳ Ｐゴシック" panose="020B0600070205080204" pitchFamily="50" charset="-128"/>
              </a:rPr>
              <a:t>腸の炎症</a:t>
            </a:r>
            <a:r>
              <a:rPr lang="ja-JP" altLang="en-US" sz="4800" dirty="0">
                <a:latin typeface="ＭＳ Ｐゴシック" panose="020B0600070205080204" pitchFamily="50" charset="-128"/>
                <a:ea typeface="ＭＳ Ｐゴシック" panose="020B0600070205080204" pitchFamily="50" charset="-128"/>
              </a:rPr>
              <a:t>仮説</a:t>
            </a:r>
            <a:endParaRPr lang="ja-JP" altLang="ja-JP" sz="48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383721" y="1218066"/>
            <a:ext cx="11536136" cy="5460320"/>
          </a:xfrm>
          <a:solidFill>
            <a:schemeClr val="bg1"/>
          </a:solidFill>
        </p:spPr>
        <p:txBody>
          <a:bodyPr>
            <a:normAutofit/>
          </a:bodyPr>
          <a:lstStyle/>
          <a:p>
            <a:pPr marL="571500" indent="-571500" algn="l">
              <a:buFont typeface="Arial" panose="020B0604020202020204" pitchFamily="34" charset="0"/>
              <a:buChar char="•"/>
            </a:pPr>
            <a:r>
              <a:rPr lang="ja-JP" altLang="en-US" sz="3600" dirty="0">
                <a:solidFill>
                  <a:srgbClr val="0000CC"/>
                </a:solidFill>
                <a:latin typeface="ＭＳ Ｐゴシック" panose="020B0600070205080204" pitchFamily="50" charset="-128"/>
                <a:ea typeface="ＭＳ Ｐゴシック" panose="020B0600070205080204" pitchFamily="50" charset="-128"/>
              </a:rPr>
              <a:t>自閉スペクトラム症（</a:t>
            </a:r>
            <a:r>
              <a:rPr lang="en-US" altLang="ja-JP" sz="3600" dirty="0">
                <a:solidFill>
                  <a:srgbClr val="0000CC"/>
                </a:solidFill>
                <a:latin typeface="ＭＳ Ｐゴシック" panose="020B0600070205080204" pitchFamily="50" charset="-128"/>
                <a:ea typeface="ＭＳ Ｐゴシック" panose="020B0600070205080204" pitchFamily="50" charset="-128"/>
              </a:rPr>
              <a:t>ASD)</a:t>
            </a:r>
          </a:p>
          <a:p>
            <a:pPr marL="571500" lvl="0" indent="-571500" algn="l">
              <a:buFont typeface="Arial" panose="020B0604020202020204" pitchFamily="34" charset="0"/>
              <a:buChar char="•"/>
            </a:pPr>
            <a:r>
              <a:rPr lang="ja-JP" altLang="ja-JP" sz="3600" dirty="0">
                <a:latin typeface="ＭＳ Ｐゴシック" panose="020B0600070205080204" pitchFamily="50" charset="-128"/>
                <a:ea typeface="ＭＳ Ｐゴシック" panose="020B0600070205080204" pitchFamily="50" charset="-128"/>
              </a:rPr>
              <a:t>①２００４年　</a:t>
            </a:r>
            <a:r>
              <a:rPr lang="en-US" altLang="ja-JP" sz="3600" dirty="0">
                <a:solidFill>
                  <a:srgbClr val="0000CC"/>
                </a:solidFill>
                <a:latin typeface="ＭＳ Ｐゴシック" panose="020B0600070205080204" pitchFamily="50" charset="-128"/>
                <a:ea typeface="ＭＳ Ｐゴシック" panose="020B0600070205080204" pitchFamily="50" charset="-128"/>
              </a:rPr>
              <a:t>ASD</a:t>
            </a:r>
            <a:r>
              <a:rPr lang="ja-JP" altLang="ja-JP" sz="3600" dirty="0">
                <a:latin typeface="ＭＳ Ｐゴシック" panose="020B0600070205080204" pitchFamily="50" charset="-128"/>
                <a:ea typeface="ＭＳ Ｐゴシック" panose="020B0600070205080204" pitchFamily="50" charset="-128"/>
              </a:rPr>
              <a:t>の</a:t>
            </a:r>
            <a:r>
              <a:rPr lang="ja-JP" altLang="ja-JP" sz="3600" dirty="0">
                <a:solidFill>
                  <a:srgbClr val="FF0000"/>
                </a:solidFill>
                <a:latin typeface="ＭＳ Ｐゴシック" panose="020B0600070205080204" pitchFamily="50" charset="-128"/>
                <a:ea typeface="ＭＳ Ｐゴシック" panose="020B0600070205080204" pitchFamily="50" charset="-128"/>
              </a:rPr>
              <a:t>脳は常に炎症</a:t>
            </a:r>
            <a:r>
              <a:rPr lang="ja-JP" altLang="ja-JP" sz="3600" dirty="0">
                <a:latin typeface="ＭＳ Ｐゴシック" panose="020B0600070205080204" pitchFamily="50" charset="-128"/>
                <a:ea typeface="ＭＳ Ｐゴシック" panose="020B0600070205080204" pitchFamily="50" charset="-128"/>
              </a:rPr>
              <a:t>を起こしている</a:t>
            </a:r>
          </a:p>
          <a:p>
            <a:pPr marL="571500" lvl="0" indent="-571500" algn="l">
              <a:buFont typeface="Arial" panose="020B0604020202020204" pitchFamily="34" charset="0"/>
              <a:buChar char="•"/>
            </a:pPr>
            <a:r>
              <a:rPr lang="ja-JP" altLang="ja-JP" sz="3600" dirty="0">
                <a:latin typeface="ＭＳ Ｐゴシック" panose="020B0600070205080204" pitchFamily="50" charset="-128"/>
                <a:ea typeface="ＭＳ Ｐゴシック" panose="020B0600070205080204" pitchFamily="50" charset="-128"/>
              </a:rPr>
              <a:t>②２００５年　</a:t>
            </a:r>
            <a:r>
              <a:rPr lang="ja-JP" altLang="ja-JP" sz="3600" dirty="0">
                <a:solidFill>
                  <a:srgbClr val="FF0000"/>
                </a:solidFill>
                <a:latin typeface="ＭＳ Ｐゴシック" panose="020B0600070205080204" pitchFamily="50" charset="-128"/>
                <a:ea typeface="ＭＳ Ｐゴシック" panose="020B0600070205080204" pitchFamily="50" charset="-128"/>
              </a:rPr>
              <a:t>免疫系の活性化</a:t>
            </a:r>
            <a:r>
              <a:rPr lang="ja-JP" altLang="ja-JP" sz="3600" dirty="0">
                <a:latin typeface="ＭＳ Ｐゴシック" panose="020B0600070205080204" pitchFamily="50" charset="-128"/>
                <a:ea typeface="ＭＳ Ｐゴシック" panose="020B0600070205080204" pitchFamily="50" charset="-128"/>
              </a:rPr>
              <a:t>が</a:t>
            </a:r>
            <a:r>
              <a:rPr lang="en-US" altLang="ja-JP" sz="3600" dirty="0">
                <a:latin typeface="ＭＳ Ｐゴシック" panose="020B0600070205080204" pitchFamily="50" charset="-128"/>
                <a:ea typeface="ＭＳ Ｐゴシック" panose="020B0600070205080204" pitchFamily="50" charset="-128"/>
              </a:rPr>
              <a:t>ASD</a:t>
            </a:r>
            <a:r>
              <a:rPr lang="ja-JP" altLang="ja-JP" sz="3600" dirty="0">
                <a:latin typeface="ＭＳ Ｐゴシック" panose="020B0600070205080204" pitchFamily="50" charset="-128"/>
                <a:ea typeface="ＭＳ Ｐゴシック" panose="020B0600070205080204" pitchFamily="50" charset="-128"/>
              </a:rPr>
              <a:t>を引き起こす</a:t>
            </a:r>
          </a:p>
          <a:p>
            <a:pPr marL="571500" lvl="0" indent="-571500" algn="l">
              <a:buFont typeface="Arial" panose="020B0604020202020204" pitchFamily="34" charset="0"/>
              <a:buChar char="•"/>
            </a:pPr>
            <a:r>
              <a:rPr lang="ja-JP" altLang="ja-JP" sz="3600" dirty="0">
                <a:latin typeface="ＭＳ Ｐゴシック" panose="020B0600070205080204" pitchFamily="50" charset="-128"/>
                <a:ea typeface="ＭＳ Ｐゴシック" panose="020B0600070205080204" pitchFamily="50" charset="-128"/>
              </a:rPr>
              <a:t>③２００６年　免疫活性化は</a:t>
            </a:r>
            <a:r>
              <a:rPr lang="ja-JP" altLang="en-US" sz="3600" dirty="0">
                <a:solidFill>
                  <a:srgbClr val="FF0000"/>
                </a:solidFill>
                <a:latin typeface="ＭＳ Ｐゴシック" panose="020B0600070205080204" pitchFamily="50" charset="-128"/>
                <a:ea typeface="ＭＳ Ｐゴシック" panose="020B0600070205080204" pitchFamily="50" charset="-128"/>
              </a:rPr>
              <a:t>インターロイキン６</a:t>
            </a:r>
            <a:endParaRPr lang="ja-JP" altLang="ja-JP" sz="3600" dirty="0">
              <a:solidFill>
                <a:srgbClr val="FF0000"/>
              </a:solidFill>
              <a:latin typeface="ＭＳ Ｐゴシック" panose="020B0600070205080204" pitchFamily="50" charset="-128"/>
              <a:ea typeface="ＭＳ Ｐゴシック" panose="020B0600070205080204" pitchFamily="50" charset="-128"/>
            </a:endParaRPr>
          </a:p>
          <a:p>
            <a:pPr marL="571500" lvl="0" indent="-571500" algn="l">
              <a:buFont typeface="Arial" panose="020B0604020202020204" pitchFamily="34" charset="0"/>
              <a:buChar char="•"/>
            </a:pPr>
            <a:r>
              <a:rPr lang="ja-JP" altLang="ja-JP" sz="3600" dirty="0">
                <a:latin typeface="ＭＳ Ｐゴシック" panose="020B0600070205080204" pitchFamily="50" charset="-128"/>
                <a:ea typeface="ＭＳ Ｐゴシック" panose="020B0600070205080204" pitchFamily="50" charset="-128"/>
              </a:rPr>
              <a:t>④２０１８年　免疫活性化は</a:t>
            </a:r>
            <a:r>
              <a:rPr lang="ja-JP" altLang="ja-JP" sz="3600" dirty="0">
                <a:solidFill>
                  <a:srgbClr val="FF0000"/>
                </a:solidFill>
                <a:latin typeface="ＭＳ Ｐゴシック" panose="020B0600070205080204" pitchFamily="50" charset="-128"/>
                <a:ea typeface="ＭＳ Ｐゴシック" panose="020B0600070205080204" pitchFamily="50" charset="-128"/>
              </a:rPr>
              <a:t>誕生後</a:t>
            </a:r>
            <a:r>
              <a:rPr lang="ja-JP" altLang="ja-JP" sz="3600" dirty="0">
                <a:latin typeface="ＭＳ Ｐゴシック" panose="020B0600070205080204" pitchFamily="50" charset="-128"/>
                <a:ea typeface="ＭＳ Ｐゴシック" panose="020B0600070205080204" pitchFamily="50" charset="-128"/>
              </a:rPr>
              <a:t>にも起きる</a:t>
            </a:r>
            <a:endParaRPr lang="en-US" altLang="ja-JP" sz="3600" dirty="0">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r>
              <a:rPr lang="en-US" altLang="ja-JP" sz="3600" dirty="0">
                <a:solidFill>
                  <a:srgbClr val="0000CC"/>
                </a:solidFill>
                <a:latin typeface="ＭＳ Ｐゴシック" panose="020B0600070205080204" pitchFamily="50" charset="-128"/>
                <a:ea typeface="ＭＳ Ｐゴシック" panose="020B0600070205080204" pitchFamily="50" charset="-128"/>
              </a:rPr>
              <a:t>ASD</a:t>
            </a:r>
            <a:r>
              <a:rPr lang="ja-JP" altLang="en-US" sz="3600" dirty="0" err="1">
                <a:latin typeface="ＭＳ Ｐゴシック" panose="020B0600070205080204" pitchFamily="50" charset="-128"/>
                <a:ea typeface="ＭＳ Ｐゴシック" panose="020B0600070205080204" pitchFamily="50" charset="-128"/>
              </a:rPr>
              <a:t>で</a:t>
            </a:r>
            <a:r>
              <a:rPr lang="ja-JP" altLang="ja-JP" sz="3600" dirty="0" err="1">
                <a:latin typeface="ＭＳ Ｐゴシック" panose="020B0600070205080204" pitchFamily="50" charset="-128"/>
                <a:ea typeface="ＭＳ Ｐゴシック" panose="020B0600070205080204" pitchFamily="50" charset="-128"/>
              </a:rPr>
              <a:t>の</a:t>
            </a:r>
            <a:r>
              <a:rPr lang="ja-JP" altLang="ja-JP" sz="3600" dirty="0">
                <a:latin typeface="ＭＳ Ｐゴシック" panose="020B0600070205080204" pitchFamily="50" charset="-128"/>
                <a:ea typeface="ＭＳ Ｐゴシック" panose="020B0600070205080204" pitchFamily="50" charset="-128"/>
              </a:rPr>
              <a:t>発見・・・母体免疫活性化（クロストリジウム菌による４</a:t>
            </a:r>
            <a:r>
              <a:rPr lang="en-US" altLang="ja-JP" sz="3600" dirty="0">
                <a:latin typeface="ＭＳ Ｐゴシック" panose="020B0600070205080204" pitchFamily="50" charset="-128"/>
                <a:ea typeface="ＭＳ Ｐゴシック" panose="020B0600070205080204" pitchFamily="50" charset="-128"/>
              </a:rPr>
              <a:t>EPS</a:t>
            </a:r>
            <a:r>
              <a:rPr lang="ja-JP" altLang="ja-JP" sz="3600" dirty="0">
                <a:latin typeface="ＭＳ Ｐゴシック" panose="020B0600070205080204" pitchFamily="50" charset="-128"/>
                <a:ea typeface="ＭＳ Ｐゴシック" panose="020B0600070205080204" pitchFamily="50" charset="-128"/>
              </a:rPr>
              <a:t>↑）　</a:t>
            </a:r>
            <a:endParaRPr lang="en-US" altLang="ja-JP" sz="3600" dirty="0">
              <a:latin typeface="ＭＳ Ｐゴシック" panose="020B0600070205080204" pitchFamily="50" charset="-128"/>
              <a:ea typeface="ＭＳ Ｐゴシック" panose="020B0600070205080204" pitchFamily="50" charset="-128"/>
            </a:endParaRPr>
          </a:p>
          <a:p>
            <a:pPr marL="342900" lvl="0" indent="-342900" algn="l">
              <a:buFont typeface="Arial" panose="020B0604020202020204" pitchFamily="34" charset="0"/>
              <a:buChar char="•"/>
            </a:pPr>
            <a:r>
              <a:rPr lang="ja-JP" altLang="en-US" sz="3600" dirty="0">
                <a:latin typeface="ＭＳ Ｐゴシック" panose="020B0600070205080204" pitchFamily="50" charset="-128"/>
                <a:ea typeface="ＭＳ Ｐゴシック" panose="020B0600070205080204" pitchFamily="50" charset="-128"/>
              </a:rPr>
              <a:t>　</a:t>
            </a:r>
            <a:r>
              <a:rPr lang="en-US" altLang="ja-JP" sz="3600" dirty="0">
                <a:solidFill>
                  <a:srgbClr val="0000CC"/>
                </a:solidFill>
                <a:latin typeface="ＭＳ Ｐゴシック" panose="020B0600070205080204" pitchFamily="50" charset="-128"/>
                <a:ea typeface="ＭＳ Ｐゴシック" panose="020B0600070205080204" pitchFamily="50" charset="-128"/>
              </a:rPr>
              <a:t>ASD</a:t>
            </a:r>
            <a:r>
              <a:rPr lang="ja-JP" altLang="ja-JP" sz="3600" dirty="0">
                <a:latin typeface="ＭＳ Ｐゴシック" panose="020B0600070205080204" pitchFamily="50" charset="-128"/>
                <a:ea typeface="ＭＳ Ｐゴシック" panose="020B0600070205080204" pitchFamily="50" charset="-128"/>
              </a:rPr>
              <a:t>は</a:t>
            </a:r>
            <a:r>
              <a:rPr lang="ja-JP" altLang="en-US" sz="3600" dirty="0">
                <a:latin typeface="ＭＳ Ｐゴシック" panose="020B0600070205080204" pitchFamily="50" charset="-128"/>
                <a:ea typeface="ＭＳ Ｐゴシック" panose="020B0600070205080204" pitchFamily="50" charset="-128"/>
              </a:rPr>
              <a:t>、</a:t>
            </a:r>
            <a:r>
              <a:rPr lang="ja-JP" altLang="ja-JP" sz="3600" dirty="0">
                <a:latin typeface="ＭＳ Ｐゴシック" panose="020B0600070205080204" pitchFamily="50" charset="-128"/>
                <a:ea typeface="ＭＳ Ｐゴシック" panose="020B0600070205080204" pitchFamily="50" charset="-128"/>
              </a:rPr>
              <a:t>腸の障害で腸が漏れる</a:t>
            </a:r>
            <a:r>
              <a:rPr lang="ja-JP" altLang="ja-JP" sz="3600" dirty="0">
                <a:solidFill>
                  <a:srgbClr val="00B050"/>
                </a:solidFill>
                <a:latin typeface="ＭＳ Ｐゴシック" panose="020B0600070205080204" pitchFamily="50" charset="-128"/>
                <a:ea typeface="ＭＳ Ｐゴシック" panose="020B0600070205080204" pitchFamily="50" charset="-128"/>
              </a:rPr>
              <a:t>リーキーガッド</a:t>
            </a:r>
            <a:r>
              <a:rPr lang="ja-JP" altLang="ja-JP" sz="3600" dirty="0">
                <a:latin typeface="ＭＳ Ｐゴシック" panose="020B0600070205080204" pitchFamily="50" charset="-128"/>
                <a:ea typeface="ＭＳ Ｐゴシック" panose="020B0600070205080204" pitchFamily="50" charset="-128"/>
              </a:rPr>
              <a:t>が多い</a:t>
            </a:r>
          </a:p>
          <a:p>
            <a:pPr marL="342900" lvl="0" indent="-342900" algn="l">
              <a:buFont typeface="Arial" panose="020B0604020202020204" pitchFamily="34" charset="0"/>
              <a:buChar char="•"/>
            </a:pPr>
            <a:r>
              <a:rPr lang="ja-JP" altLang="en-US" sz="3600" dirty="0">
                <a:latin typeface="ＭＳ Ｐゴシック" panose="020B0600070205080204" pitchFamily="50" charset="-128"/>
                <a:ea typeface="ＭＳ Ｐゴシック" panose="020B0600070205080204" pitchFamily="50" charset="-128"/>
              </a:rPr>
              <a:t>　</a:t>
            </a:r>
            <a:r>
              <a:rPr lang="en-US" altLang="ja-JP" sz="3600" dirty="0">
                <a:solidFill>
                  <a:srgbClr val="0000CC"/>
                </a:solidFill>
                <a:latin typeface="ＭＳ Ｐゴシック" panose="020B0600070205080204" pitchFamily="50" charset="-128"/>
                <a:ea typeface="ＭＳ Ｐゴシック" panose="020B0600070205080204" pitchFamily="50" charset="-128"/>
              </a:rPr>
              <a:t>ASD</a:t>
            </a:r>
            <a:r>
              <a:rPr lang="ja-JP" altLang="ja-JP" sz="3600" dirty="0">
                <a:latin typeface="ＭＳ Ｐゴシック" panose="020B0600070205080204" pitchFamily="50" charset="-128"/>
                <a:ea typeface="ＭＳ Ｐゴシック" panose="020B0600070205080204" pitchFamily="50" charset="-128"/>
              </a:rPr>
              <a:t>は</a:t>
            </a:r>
            <a:r>
              <a:rPr lang="ja-JP" altLang="en-US" sz="3600" dirty="0">
                <a:latin typeface="ＭＳ Ｐゴシック" panose="020B0600070205080204" pitchFamily="50" charset="-128"/>
                <a:ea typeface="ＭＳ Ｐゴシック" panose="020B0600070205080204" pitchFamily="50" charset="-128"/>
              </a:rPr>
              <a:t>、</a:t>
            </a:r>
            <a:r>
              <a:rPr lang="ja-JP" altLang="ja-JP" sz="3600" dirty="0">
                <a:latin typeface="ＭＳ Ｐゴシック" panose="020B0600070205080204" pitchFamily="50" charset="-128"/>
                <a:ea typeface="ＭＳ Ｐゴシック" panose="020B0600070205080204" pitchFamily="50" charset="-128"/>
              </a:rPr>
              <a:t>脳の障害で脳が漏れる</a:t>
            </a:r>
            <a:r>
              <a:rPr lang="ja-JP" altLang="ja-JP" sz="3600" dirty="0">
                <a:solidFill>
                  <a:srgbClr val="00B050"/>
                </a:solidFill>
                <a:latin typeface="ＭＳ Ｐゴシック" panose="020B0600070205080204" pitchFamily="50" charset="-128"/>
                <a:ea typeface="ＭＳ Ｐゴシック" panose="020B0600070205080204" pitchFamily="50" charset="-128"/>
              </a:rPr>
              <a:t>リーキーブレイン</a:t>
            </a:r>
            <a:r>
              <a:rPr lang="ja-JP" altLang="ja-JP" sz="3600" dirty="0">
                <a:latin typeface="ＭＳ Ｐゴシック" panose="020B0600070205080204" pitchFamily="50" charset="-128"/>
                <a:ea typeface="ＭＳ Ｐゴシック" panose="020B0600070205080204" pitchFamily="50" charset="-128"/>
              </a:rPr>
              <a:t>？</a:t>
            </a:r>
          </a:p>
          <a:p>
            <a:pPr marL="571500" indent="-571500" algn="l">
              <a:buFont typeface="Arial" panose="020B0604020202020204" pitchFamily="34" charset="0"/>
              <a:buChar char="•"/>
            </a:pPr>
            <a:endParaRPr lang="ja-JP" altLang="ja-JP" sz="3600" dirty="0">
              <a:latin typeface="ＭＳ Ｐゴシック" panose="020B0600070205080204" pitchFamily="50" charset="-128"/>
              <a:ea typeface="ＭＳ Ｐゴシック" panose="020B0600070205080204" pitchFamily="50" charset="-128"/>
            </a:endParaRPr>
          </a:p>
          <a:p>
            <a:pPr marL="571500" lvl="0" indent="-571500" algn="l">
              <a:buFont typeface="Arial" panose="020B0604020202020204" pitchFamily="34" charset="0"/>
              <a:buChar char="•"/>
            </a:pPr>
            <a:endParaRPr lang="ja-JP" altLang="ja-JP" sz="3600" dirty="0">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endParaRPr lang="ja-JP" altLang="ja-JP" sz="3600" dirty="0">
              <a:latin typeface="ＭＳ Ｐゴシック" panose="020B0600070205080204" pitchFamily="50" charset="-128"/>
              <a:ea typeface="ＭＳ Ｐゴシック" panose="020B0600070205080204" pitchFamily="50" charset="-128"/>
            </a:endParaRPr>
          </a:p>
        </p:txBody>
      </p:sp>
      <p:sp>
        <p:nvSpPr>
          <p:cNvPr id="4" name="日付プレースホルダー 3">
            <a:extLst>
              <a:ext uri="{FF2B5EF4-FFF2-40B4-BE49-F238E27FC236}">
                <a16:creationId xmlns:a16="http://schemas.microsoft.com/office/drawing/2014/main" id="{566B4CDE-E66E-06FE-C202-970798DCB9F3}"/>
              </a:ext>
            </a:extLst>
          </p:cNvPr>
          <p:cNvSpPr>
            <a:spLocks noGrp="1"/>
          </p:cNvSpPr>
          <p:nvPr>
            <p:ph type="dt" sz="half" idx="10"/>
          </p:nvPr>
        </p:nvSpPr>
        <p:spPr/>
        <p:txBody>
          <a:bodyPr/>
          <a:lstStyle/>
          <a:p>
            <a:fld id="{26626140-6262-4363-8D0A-DCA621768B01}" type="datetime1">
              <a:rPr kumimoji="1" lang="ja-JP" altLang="en-US" smtClean="0"/>
              <a:t>2023/12/4</a:t>
            </a:fld>
            <a:endParaRPr kumimoji="1" lang="ja-JP" altLang="en-US"/>
          </a:p>
        </p:txBody>
      </p:sp>
      <p:sp>
        <p:nvSpPr>
          <p:cNvPr id="5" name="フッター プレースホルダー 4">
            <a:extLst>
              <a:ext uri="{FF2B5EF4-FFF2-40B4-BE49-F238E27FC236}">
                <a16:creationId xmlns:a16="http://schemas.microsoft.com/office/drawing/2014/main" id="{6F127955-20AB-615E-8DD4-F42C3F82E575}"/>
              </a:ext>
            </a:extLst>
          </p:cNvPr>
          <p:cNvSpPr>
            <a:spLocks noGrp="1"/>
          </p:cNvSpPr>
          <p:nvPr>
            <p:ph type="ftr" sz="quarter" idx="11"/>
          </p:nvPr>
        </p:nvSpPr>
        <p:spPr/>
        <p:txBody>
          <a:bodyPr/>
          <a:lstStyle/>
          <a:p>
            <a:r>
              <a:rPr kumimoji="1" lang="ja-JP" altLang="en-US"/>
              <a:t>心の処方箋（十勝むつみのクリニック）</a:t>
            </a:r>
          </a:p>
        </p:txBody>
      </p:sp>
      <p:sp>
        <p:nvSpPr>
          <p:cNvPr id="6" name="スライド番号プレースホルダー 5">
            <a:extLst>
              <a:ext uri="{FF2B5EF4-FFF2-40B4-BE49-F238E27FC236}">
                <a16:creationId xmlns:a16="http://schemas.microsoft.com/office/drawing/2014/main" id="{3379411A-AB75-2761-E960-3B34B68AC1FC}"/>
              </a:ext>
            </a:extLst>
          </p:cNvPr>
          <p:cNvSpPr>
            <a:spLocks noGrp="1"/>
          </p:cNvSpPr>
          <p:nvPr>
            <p:ph type="sldNum" sz="quarter" idx="12"/>
          </p:nvPr>
        </p:nvSpPr>
        <p:spPr/>
        <p:txBody>
          <a:bodyPr/>
          <a:lstStyle/>
          <a:p>
            <a:fld id="{58E70909-AA54-413C-B4A4-65B2E83BDFAE}" type="slidenum">
              <a:rPr kumimoji="1" lang="ja-JP" altLang="en-US" smtClean="0"/>
              <a:t>29</a:t>
            </a:fld>
            <a:endParaRPr kumimoji="1" lang="ja-JP" altLang="en-US"/>
          </a:p>
        </p:txBody>
      </p:sp>
    </p:spTree>
    <p:extLst>
      <p:ext uri="{BB962C8B-B14F-4D97-AF65-F5344CB8AC3E}">
        <p14:creationId xmlns:p14="http://schemas.microsoft.com/office/powerpoint/2010/main" val="3110427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1FE709E-C83A-295D-EBA9-138E3295735D}"/>
              </a:ext>
            </a:extLst>
          </p:cNvPr>
          <p:cNvSpPr>
            <a:spLocks noGrp="1"/>
          </p:cNvSpPr>
          <p:nvPr>
            <p:ph type="sldNum" sz="quarter" idx="12"/>
          </p:nvPr>
        </p:nvSpPr>
        <p:spPr/>
        <p:txBody>
          <a:bodyPr/>
          <a:lstStyle/>
          <a:p>
            <a:fld id="{58E70909-AA54-413C-B4A4-65B2E83BDFAE}" type="slidenum">
              <a:rPr kumimoji="1" lang="ja-JP" altLang="en-US" smtClean="0"/>
              <a:t>3</a:t>
            </a:fld>
            <a:endParaRPr kumimoji="1" lang="ja-JP" altLang="en-US"/>
          </a:p>
        </p:txBody>
      </p:sp>
      <p:pic>
        <p:nvPicPr>
          <p:cNvPr id="5" name="図 4">
            <a:extLst>
              <a:ext uri="{FF2B5EF4-FFF2-40B4-BE49-F238E27FC236}">
                <a16:creationId xmlns:a16="http://schemas.microsoft.com/office/drawing/2014/main" id="{7BD3E58B-AA34-78DE-7C35-42C144226B0C}"/>
              </a:ext>
            </a:extLst>
          </p:cNvPr>
          <p:cNvPicPr>
            <a:picLocks noChangeAspect="1"/>
          </p:cNvPicPr>
          <p:nvPr/>
        </p:nvPicPr>
        <p:blipFill rotWithShape="1">
          <a:blip r:embed="rId2"/>
          <a:srcRect l="50694" t="7608"/>
          <a:stretch/>
        </p:blipFill>
        <p:spPr>
          <a:xfrm>
            <a:off x="289300" y="62337"/>
            <a:ext cx="5073113" cy="6733326"/>
          </a:xfrm>
          <a:prstGeom prst="rect">
            <a:avLst/>
          </a:prstGeom>
        </p:spPr>
      </p:pic>
      <p:sp>
        <p:nvSpPr>
          <p:cNvPr id="8" name="タイトル 1">
            <a:extLst>
              <a:ext uri="{FF2B5EF4-FFF2-40B4-BE49-F238E27FC236}">
                <a16:creationId xmlns:a16="http://schemas.microsoft.com/office/drawing/2014/main" id="{93E38B29-20DA-7694-5D1C-E8C277CC864F}"/>
              </a:ext>
            </a:extLst>
          </p:cNvPr>
          <p:cNvSpPr>
            <a:spLocks noGrp="1"/>
          </p:cNvSpPr>
          <p:nvPr>
            <p:ph type="ctrTitle"/>
          </p:nvPr>
        </p:nvSpPr>
        <p:spPr>
          <a:xfrm>
            <a:off x="5301007" y="51661"/>
            <a:ext cx="6472538" cy="1080454"/>
          </a:xfrm>
        </p:spPr>
        <p:txBody>
          <a:bodyPr>
            <a:noAutofit/>
          </a:bodyPr>
          <a:lstStyle/>
          <a:p>
            <a:r>
              <a:rPr lang="ja-JP" altLang="ja-JP" sz="36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発達障がいが診られない医師</a:t>
            </a:r>
            <a:br>
              <a:rPr lang="ja-JP" altLang="ja-JP" sz="4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br>
            <a:r>
              <a:rPr lang="ja-JP" altLang="ja-JP" sz="32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発達障害脳　花風社（</a:t>
            </a:r>
            <a:r>
              <a:rPr lang="en-US" altLang="ja-JP" sz="32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2011</a:t>
            </a:r>
            <a:r>
              <a:rPr lang="ja-JP" altLang="ja-JP" sz="32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年）</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9" name="サブタイトル 2">
            <a:extLst>
              <a:ext uri="{FF2B5EF4-FFF2-40B4-BE49-F238E27FC236}">
                <a16:creationId xmlns:a16="http://schemas.microsoft.com/office/drawing/2014/main" id="{0EC554B3-6A43-CBA0-162D-8A4D044913F3}"/>
              </a:ext>
            </a:extLst>
          </p:cNvPr>
          <p:cNvSpPr txBox="1">
            <a:spLocks/>
          </p:cNvSpPr>
          <p:nvPr/>
        </p:nvSpPr>
        <p:spPr>
          <a:xfrm>
            <a:off x="5957105" y="1112039"/>
            <a:ext cx="5800942" cy="572012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285750" indent="-285750" algn="l">
              <a:buFont typeface="Arial" panose="020B0604020202020204" pitchFamily="34" charset="0"/>
              <a:buChar char="•"/>
            </a:pPr>
            <a:r>
              <a:rPr lang="ja-JP" altLang="ja-JP" sz="1800" kern="100" dirty="0">
                <a:solidFill>
                  <a:srgbClr val="FF0000"/>
                </a:solidFill>
                <a:latin typeface="ＭＳ Ｐゴシック" panose="020B0600070205080204" pitchFamily="50" charset="-128"/>
                <a:ea typeface="ＭＳ Ｐゴシック" panose="020B0600070205080204" pitchFamily="50" charset="-128"/>
                <a:cs typeface="Arial" panose="020B0604020202020204" pitchFamily="34" charset="0"/>
              </a:rPr>
              <a:t>身体症状</a:t>
            </a:r>
            <a:r>
              <a:rPr lang="ja-JP" altLang="ja-JP" sz="18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rPr>
              <a:t>についてしっかりと聞かない医師</a:t>
            </a:r>
            <a:endParaRPr lang="en-US" altLang="ja-JP" sz="18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285750" indent="-285750" algn="l">
              <a:buFont typeface="Arial" panose="020B0604020202020204" pitchFamily="34" charset="0"/>
              <a:buChar char="•"/>
            </a:pPr>
            <a:r>
              <a:rPr lang="ja-JP" altLang="ja-JP" sz="18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rPr>
              <a:t>診断だけして日常の</a:t>
            </a:r>
            <a:r>
              <a:rPr lang="ja-JP" altLang="ja-JP" sz="1800" kern="100" dirty="0">
                <a:solidFill>
                  <a:srgbClr val="FF0000"/>
                </a:solidFill>
                <a:latin typeface="ＭＳ Ｐゴシック" panose="020B0600070205080204" pitchFamily="50" charset="-128"/>
                <a:ea typeface="ＭＳ Ｐゴシック" panose="020B0600070205080204" pitchFamily="50" charset="-128"/>
                <a:cs typeface="Arial" panose="020B0604020202020204" pitchFamily="34" charset="0"/>
              </a:rPr>
              <a:t>具体的助言</a:t>
            </a:r>
            <a:r>
              <a:rPr lang="ja-JP" altLang="ja-JP" sz="18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rPr>
              <a:t>をしない医師</a:t>
            </a:r>
            <a:endParaRPr lang="en-US" altLang="ja-JP" sz="18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285750" indent="-285750" algn="l">
              <a:buFont typeface="Arial" panose="020B0604020202020204" pitchFamily="34" charset="0"/>
              <a:buChar char="•"/>
            </a:pPr>
            <a:r>
              <a:rPr lang="ja-JP" altLang="ja-JP" sz="1800" kern="100" dirty="0">
                <a:solidFill>
                  <a:srgbClr val="FF0000"/>
                </a:solidFill>
                <a:latin typeface="ＭＳ Ｐゴシック" panose="020B0600070205080204" pitchFamily="50" charset="-128"/>
                <a:ea typeface="ＭＳ Ｐゴシック" panose="020B0600070205080204" pitchFamily="50" charset="-128"/>
                <a:cs typeface="Arial" panose="020B0604020202020204" pitchFamily="34" charset="0"/>
              </a:rPr>
              <a:t>高次脳機能障がい</a:t>
            </a:r>
            <a:r>
              <a:rPr lang="ja-JP" altLang="en-US" sz="1800" kern="100" dirty="0">
                <a:latin typeface="ＭＳ Ｐゴシック" panose="020B0600070205080204" pitchFamily="50" charset="-128"/>
                <a:ea typeface="ＭＳ Ｐゴシック" panose="020B0600070205080204" pitchFamily="50" charset="-128"/>
                <a:cs typeface="Arial" panose="020B0604020202020204" pitchFamily="34" charset="0"/>
              </a:rPr>
              <a:t>に</a:t>
            </a:r>
            <a:r>
              <a:rPr lang="ja-JP" altLang="ja-JP" sz="18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rPr>
              <a:t>関心のない医師</a:t>
            </a:r>
            <a:endParaRPr lang="en-US" altLang="ja-JP" sz="18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285750" indent="-285750" algn="l">
              <a:buFont typeface="Arial" panose="020B0604020202020204" pitchFamily="34" charset="0"/>
              <a:buChar char="•"/>
            </a:pPr>
            <a:r>
              <a:rPr lang="ja-JP" altLang="ja-JP" sz="1800" kern="100" dirty="0">
                <a:solidFill>
                  <a:srgbClr val="FF0000"/>
                </a:solidFill>
                <a:latin typeface="ＭＳ Ｐゴシック" panose="020B0600070205080204" pitchFamily="50" charset="-128"/>
                <a:ea typeface="ＭＳ Ｐゴシック" panose="020B0600070205080204" pitchFamily="50" charset="-128"/>
                <a:cs typeface="Arial" panose="020B0604020202020204" pitchFamily="34" charset="0"/>
              </a:rPr>
              <a:t>幻覚や妄想</a:t>
            </a:r>
            <a:r>
              <a:rPr lang="ja-JP" altLang="ja-JP" sz="18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rPr>
              <a:t>で統合失調症以外を疑わない医師</a:t>
            </a:r>
            <a:endParaRPr lang="en-US" altLang="ja-JP" sz="18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285750" indent="-285750" algn="l">
              <a:buFont typeface="Arial" panose="020B0604020202020204" pitchFamily="34" charset="0"/>
              <a:buChar char="•"/>
            </a:pPr>
            <a:r>
              <a:rPr lang="ja-JP" altLang="ja-JP" sz="1800" kern="100" dirty="0">
                <a:solidFill>
                  <a:srgbClr val="FF0000"/>
                </a:solidFill>
                <a:latin typeface="ＭＳ Ｐゴシック" panose="020B0600070205080204" pitchFamily="50" charset="-128"/>
                <a:ea typeface="ＭＳ Ｐゴシック" panose="020B0600070205080204" pitchFamily="50" charset="-128"/>
                <a:cs typeface="Arial" panose="020B0604020202020204" pitchFamily="34" charset="0"/>
              </a:rPr>
              <a:t>幻覚や妄想</a:t>
            </a:r>
            <a:r>
              <a:rPr lang="ja-JP" altLang="ja-JP" sz="18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rPr>
              <a:t>を統合失調症と決めつける医師</a:t>
            </a:r>
            <a:endParaRPr lang="en-US" altLang="ja-JP" sz="18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285750" indent="-285750" algn="l">
              <a:buFont typeface="Arial" panose="020B0604020202020204" pitchFamily="34" charset="0"/>
              <a:buChar char="•"/>
            </a:pPr>
            <a:r>
              <a:rPr lang="ja-JP" altLang="ja-JP" sz="1800" kern="100" dirty="0">
                <a:solidFill>
                  <a:srgbClr val="FF0000"/>
                </a:solidFill>
                <a:latin typeface="ＭＳ Ｐゴシック" panose="020B0600070205080204" pitchFamily="50" charset="-128"/>
                <a:ea typeface="ＭＳ Ｐゴシック" panose="020B0600070205080204" pitchFamily="50" charset="-128"/>
                <a:cs typeface="Arial" panose="020B0604020202020204" pitchFamily="34" charset="0"/>
              </a:rPr>
              <a:t>幻覚や妄想</a:t>
            </a:r>
            <a:r>
              <a:rPr lang="ja-JP" altLang="ja-JP" sz="18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rPr>
              <a:t>を薬だけで根治させようとする医師</a:t>
            </a:r>
            <a:endParaRPr lang="en-US" altLang="ja-JP" sz="18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285750" indent="-285750" algn="l">
              <a:buFont typeface="Arial" panose="020B0604020202020204" pitchFamily="34" charset="0"/>
              <a:buChar char="•"/>
            </a:pPr>
            <a:r>
              <a:rPr lang="ja-JP" altLang="ja-JP" sz="1800" kern="100" dirty="0">
                <a:solidFill>
                  <a:srgbClr val="FF0000"/>
                </a:solidFill>
                <a:latin typeface="ＭＳ Ｐゴシック" panose="020B0600070205080204" pitchFamily="50" charset="-128"/>
                <a:ea typeface="ＭＳ Ｐゴシック" panose="020B0600070205080204" pitchFamily="50" charset="-128"/>
                <a:cs typeface="Arial" panose="020B0604020202020204" pitchFamily="34" charset="0"/>
              </a:rPr>
              <a:t>副作用</a:t>
            </a:r>
            <a:r>
              <a:rPr lang="ja-JP" altLang="ja-JP" sz="18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rPr>
              <a:t>で苦しんでいる患者を放置する医師</a:t>
            </a:r>
            <a:endParaRPr lang="en-US" altLang="ja-JP" sz="18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285750" indent="-285750" algn="l">
              <a:buFont typeface="Arial" panose="020B0604020202020204" pitchFamily="34" charset="0"/>
              <a:buChar char="•"/>
            </a:pPr>
            <a:r>
              <a:rPr lang="ja-JP" altLang="ja-JP" sz="18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rPr>
              <a:t>病状や症状がよくなっても</a:t>
            </a:r>
            <a:r>
              <a:rPr lang="ja-JP" altLang="ja-JP" sz="1800" kern="100" dirty="0">
                <a:solidFill>
                  <a:srgbClr val="FF0000"/>
                </a:solidFill>
                <a:latin typeface="ＭＳ Ｐゴシック" panose="020B0600070205080204" pitchFamily="50" charset="-128"/>
                <a:ea typeface="ＭＳ Ｐゴシック" panose="020B0600070205080204" pitchFamily="50" charset="-128"/>
                <a:cs typeface="Arial" panose="020B0604020202020204" pitchFamily="34" charset="0"/>
              </a:rPr>
              <a:t>薬を減らさない</a:t>
            </a:r>
            <a:r>
              <a:rPr lang="ja-JP" altLang="ja-JP" sz="18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rPr>
              <a:t>医師</a:t>
            </a:r>
            <a:endParaRPr lang="en-US" altLang="ja-JP" sz="18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285750" indent="-285750" algn="l">
              <a:buFont typeface="Arial" panose="020B0604020202020204" pitchFamily="34" charset="0"/>
              <a:buChar char="•"/>
            </a:pPr>
            <a:r>
              <a:rPr lang="ja-JP" altLang="ja-JP" sz="1800" kern="100" dirty="0">
                <a:solidFill>
                  <a:srgbClr val="FF0000"/>
                </a:solidFill>
                <a:latin typeface="ＭＳ Ｐゴシック" panose="020B0600070205080204" pitchFamily="50" charset="-128"/>
                <a:ea typeface="ＭＳ Ｐゴシック" panose="020B0600070205080204" pitchFamily="50" charset="-128"/>
                <a:cs typeface="Arial" panose="020B0604020202020204" pitchFamily="34" charset="0"/>
              </a:rPr>
              <a:t>漢方薬やサプリメント</a:t>
            </a:r>
            <a:r>
              <a:rPr lang="ja-JP" altLang="ja-JP" sz="18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rPr>
              <a:t>などを使わない医師</a:t>
            </a:r>
            <a:endParaRPr lang="en-US" altLang="ja-JP" sz="18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285750" indent="-285750" algn="l">
              <a:buFont typeface="Arial" panose="020B0604020202020204" pitchFamily="34" charset="0"/>
              <a:buChar char="•"/>
            </a:pPr>
            <a:r>
              <a:rPr lang="ja-JP" altLang="ja-JP" sz="1800" kern="100" dirty="0">
                <a:solidFill>
                  <a:srgbClr val="FF0000"/>
                </a:solidFill>
                <a:latin typeface="ＭＳ Ｐゴシック" panose="020B0600070205080204" pitchFamily="50" charset="-128"/>
                <a:ea typeface="ＭＳ Ｐゴシック" panose="020B0600070205080204" pitchFamily="50" charset="-128"/>
                <a:cs typeface="Arial" panose="020B0604020202020204" pitchFamily="34" charset="0"/>
              </a:rPr>
              <a:t>代替治療や代替療法</a:t>
            </a:r>
            <a:r>
              <a:rPr lang="ja-JP" altLang="ja-JP" sz="18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rPr>
              <a:t>に関心のない医師</a:t>
            </a:r>
            <a:endParaRPr lang="en-US" altLang="ja-JP" sz="18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285750" indent="-285750" algn="l">
              <a:buFont typeface="Arial" panose="020B0604020202020204" pitchFamily="34" charset="0"/>
              <a:buChar char="•"/>
            </a:pPr>
            <a:r>
              <a:rPr lang="ja-JP" altLang="ja-JP" sz="1800" kern="100" dirty="0">
                <a:solidFill>
                  <a:srgbClr val="FF0000"/>
                </a:solidFill>
                <a:latin typeface="ＭＳ Ｐゴシック" panose="020B0600070205080204" pitchFamily="50" charset="-128"/>
                <a:ea typeface="ＭＳ Ｐゴシック" panose="020B0600070205080204" pitchFamily="50" charset="-128"/>
                <a:cs typeface="Arial" panose="020B0604020202020204" pitchFamily="34" charset="0"/>
              </a:rPr>
              <a:t>処方の適不適</a:t>
            </a:r>
            <a:r>
              <a:rPr lang="ja-JP" altLang="ja-JP" sz="18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rPr>
              <a:t>を患者に聞かない医師</a:t>
            </a:r>
            <a:endParaRPr lang="en-US" altLang="ja-JP" sz="18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285750" indent="-285750" algn="l">
              <a:buFont typeface="Arial" panose="020B0604020202020204" pitchFamily="34" charset="0"/>
              <a:buChar char="•"/>
            </a:pPr>
            <a:r>
              <a:rPr lang="ja-JP" altLang="ja-JP" sz="1800" kern="100" dirty="0">
                <a:solidFill>
                  <a:srgbClr val="FF0000"/>
                </a:solidFill>
                <a:latin typeface="ＭＳ Ｐゴシック" panose="020B0600070205080204" pitchFamily="50" charset="-128"/>
                <a:ea typeface="ＭＳ Ｐゴシック" panose="020B0600070205080204" pitchFamily="50" charset="-128"/>
                <a:cs typeface="Arial" panose="020B0604020202020204" pitchFamily="34" charset="0"/>
              </a:rPr>
              <a:t>病気や障がいの枠</a:t>
            </a:r>
            <a:r>
              <a:rPr lang="ja-JP" altLang="ja-JP" sz="18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rPr>
              <a:t>だけで患者を診る医師</a:t>
            </a:r>
            <a:endParaRPr lang="en-US" altLang="ja-JP" sz="18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285750" indent="-285750" algn="l">
              <a:buFont typeface="Arial" panose="020B0604020202020204" pitchFamily="34" charset="0"/>
              <a:buChar char="•"/>
            </a:pPr>
            <a:r>
              <a:rPr lang="ja-JP" altLang="ja-JP" sz="18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rPr>
              <a:t>患者の発達や健康を思い</a:t>
            </a:r>
            <a:r>
              <a:rPr lang="ja-JP" altLang="ja-JP" sz="1800" kern="100" dirty="0">
                <a:solidFill>
                  <a:srgbClr val="FF0000"/>
                </a:solidFill>
                <a:latin typeface="ＭＳ Ｐゴシック" panose="020B0600070205080204" pitchFamily="50" charset="-128"/>
                <a:ea typeface="ＭＳ Ｐゴシック" panose="020B0600070205080204" pitchFamily="50" charset="-128"/>
                <a:cs typeface="Arial" panose="020B0604020202020204" pitchFamily="34" charset="0"/>
              </a:rPr>
              <a:t>真剣に叱らない</a:t>
            </a:r>
            <a:r>
              <a:rPr lang="ja-JP" altLang="ja-JP" sz="18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rPr>
              <a:t>医師</a:t>
            </a:r>
            <a:endParaRPr lang="en-US" altLang="ja-JP" sz="18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285750" indent="-285750" algn="l">
              <a:buFont typeface="Arial" panose="020B0604020202020204" pitchFamily="34" charset="0"/>
              <a:buChar char="•"/>
            </a:pPr>
            <a:r>
              <a:rPr lang="ja-JP" altLang="ja-JP" sz="1800" kern="100" dirty="0">
                <a:solidFill>
                  <a:srgbClr val="FF0000"/>
                </a:solidFill>
                <a:latin typeface="ＭＳ Ｐゴシック" panose="020B0600070205080204" pitchFamily="50" charset="-128"/>
                <a:ea typeface="ＭＳ Ｐゴシック" panose="020B0600070205080204" pitchFamily="50" charset="-128"/>
                <a:cs typeface="Arial" panose="020B0604020202020204" pitchFamily="34" charset="0"/>
              </a:rPr>
              <a:t>本人や家族の利益</a:t>
            </a:r>
            <a:r>
              <a:rPr lang="ja-JP" altLang="ja-JP" sz="18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rPr>
              <a:t>を考えて診断しない医師</a:t>
            </a:r>
            <a:endParaRPr lang="en-US" altLang="ja-JP" sz="18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285750" indent="-285750" algn="l">
              <a:buFont typeface="Arial" panose="020B0604020202020204" pitchFamily="34" charset="0"/>
              <a:buChar char="•"/>
            </a:pPr>
            <a:r>
              <a:rPr lang="ja-JP" altLang="ja-JP" sz="1800" kern="100" dirty="0">
                <a:solidFill>
                  <a:srgbClr val="FF0000"/>
                </a:solidFill>
                <a:latin typeface="ＭＳ Ｐゴシック" panose="020B0600070205080204" pitchFamily="50" charset="-128"/>
                <a:ea typeface="ＭＳ Ｐゴシック" panose="020B0600070205080204" pitchFamily="50" charset="-128"/>
                <a:cs typeface="Arial" panose="020B0604020202020204" pitchFamily="34" charset="0"/>
              </a:rPr>
              <a:t>人間として</a:t>
            </a:r>
            <a:r>
              <a:rPr lang="ja-JP" altLang="ja-JP" sz="18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rPr>
              <a:t>患者に向き合わない医師</a:t>
            </a:r>
            <a:endParaRPr lang="ja-JP" altLang="ja-JP" sz="18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endParaRPr lang="ja-JP" altLang="en-US" sz="4800" dirty="0">
              <a:latin typeface="ＭＳ Ｐゴシック" panose="020B0600070205080204" pitchFamily="50" charset="-128"/>
              <a:ea typeface="ＭＳ Ｐゴシック" panose="020B0600070205080204" pitchFamily="50" charset="-128"/>
            </a:endParaRPr>
          </a:p>
        </p:txBody>
      </p:sp>
      <p:sp>
        <p:nvSpPr>
          <p:cNvPr id="3" name="日付プレースホルダー 2">
            <a:extLst>
              <a:ext uri="{FF2B5EF4-FFF2-40B4-BE49-F238E27FC236}">
                <a16:creationId xmlns:a16="http://schemas.microsoft.com/office/drawing/2014/main" id="{F120E284-052E-9573-B97E-6993F941EA91}"/>
              </a:ext>
            </a:extLst>
          </p:cNvPr>
          <p:cNvSpPr>
            <a:spLocks noGrp="1"/>
          </p:cNvSpPr>
          <p:nvPr>
            <p:ph type="dt" sz="half" idx="10"/>
          </p:nvPr>
        </p:nvSpPr>
        <p:spPr/>
        <p:txBody>
          <a:bodyPr/>
          <a:lstStyle/>
          <a:p>
            <a:fld id="{8A07A498-DCA7-402E-86CD-9580B8C451F0}" type="datetime1">
              <a:rPr kumimoji="1" lang="ja-JP" altLang="en-US" smtClean="0"/>
              <a:t>2023/12/4</a:t>
            </a:fld>
            <a:endParaRPr kumimoji="1" lang="ja-JP" altLang="en-US"/>
          </a:p>
        </p:txBody>
      </p:sp>
      <p:sp>
        <p:nvSpPr>
          <p:cNvPr id="4" name="フッター プレースホルダー 3">
            <a:extLst>
              <a:ext uri="{FF2B5EF4-FFF2-40B4-BE49-F238E27FC236}">
                <a16:creationId xmlns:a16="http://schemas.microsoft.com/office/drawing/2014/main" id="{FEFCC75E-D914-00F4-C26C-FA1BABBB51CC}"/>
              </a:ext>
            </a:extLst>
          </p:cNvPr>
          <p:cNvSpPr>
            <a:spLocks noGrp="1"/>
          </p:cNvSpPr>
          <p:nvPr>
            <p:ph type="ftr" sz="quarter" idx="11"/>
          </p:nvPr>
        </p:nvSpPr>
        <p:spPr/>
        <p:txBody>
          <a:bodyPr/>
          <a:lstStyle/>
          <a:p>
            <a:r>
              <a:rPr kumimoji="1" lang="ja-JP" altLang="en-US"/>
              <a:t>心の処方箋（十勝むつみのクリニック）</a:t>
            </a:r>
          </a:p>
        </p:txBody>
      </p:sp>
    </p:spTree>
    <p:extLst>
      <p:ext uri="{BB962C8B-B14F-4D97-AF65-F5344CB8AC3E}">
        <p14:creationId xmlns:p14="http://schemas.microsoft.com/office/powerpoint/2010/main" val="341228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19C0F04-B88C-E684-7C9D-C91D741EC277}"/>
              </a:ext>
            </a:extLst>
          </p:cNvPr>
          <p:cNvPicPr>
            <a:picLocks noChangeAspect="1"/>
          </p:cNvPicPr>
          <p:nvPr/>
        </p:nvPicPr>
        <p:blipFill>
          <a:blip r:embed="rId2"/>
          <a:stretch>
            <a:fillRect/>
          </a:stretch>
        </p:blipFill>
        <p:spPr>
          <a:xfrm>
            <a:off x="1059051" y="0"/>
            <a:ext cx="10073898" cy="6858000"/>
          </a:xfrm>
          <a:prstGeom prst="rect">
            <a:avLst/>
          </a:prstGeom>
        </p:spPr>
      </p:pic>
      <p:sp>
        <p:nvSpPr>
          <p:cNvPr id="2" name="日付プレースホルダー 1">
            <a:extLst>
              <a:ext uri="{FF2B5EF4-FFF2-40B4-BE49-F238E27FC236}">
                <a16:creationId xmlns:a16="http://schemas.microsoft.com/office/drawing/2014/main" id="{6779F2DD-BB44-2943-4141-4BB37E2F046C}"/>
              </a:ext>
            </a:extLst>
          </p:cNvPr>
          <p:cNvSpPr>
            <a:spLocks noGrp="1"/>
          </p:cNvSpPr>
          <p:nvPr>
            <p:ph type="dt" sz="half" idx="10"/>
          </p:nvPr>
        </p:nvSpPr>
        <p:spPr/>
        <p:txBody>
          <a:bodyPr/>
          <a:lstStyle/>
          <a:p>
            <a:fld id="{A3C03CAF-BDA1-418C-92A3-2FBD8BA3714B}" type="datetime1">
              <a:rPr kumimoji="1" lang="ja-JP" altLang="en-US" smtClean="0"/>
              <a:t>2023/12/4</a:t>
            </a:fld>
            <a:endParaRPr kumimoji="1" lang="ja-JP" altLang="en-US"/>
          </a:p>
        </p:txBody>
      </p:sp>
      <p:sp>
        <p:nvSpPr>
          <p:cNvPr id="4" name="スライド番号プレースホルダー 3">
            <a:extLst>
              <a:ext uri="{FF2B5EF4-FFF2-40B4-BE49-F238E27FC236}">
                <a16:creationId xmlns:a16="http://schemas.microsoft.com/office/drawing/2014/main" id="{817C40A8-5073-5773-71B6-A9672D1D0130}"/>
              </a:ext>
            </a:extLst>
          </p:cNvPr>
          <p:cNvSpPr>
            <a:spLocks noGrp="1"/>
          </p:cNvSpPr>
          <p:nvPr>
            <p:ph type="sldNum" sz="quarter" idx="12"/>
          </p:nvPr>
        </p:nvSpPr>
        <p:spPr/>
        <p:txBody>
          <a:bodyPr/>
          <a:lstStyle/>
          <a:p>
            <a:fld id="{5AB4CEAA-A475-442B-8C24-E7BCA606E1D5}" type="slidenum">
              <a:rPr kumimoji="1" lang="ja-JP" altLang="en-US" smtClean="0"/>
              <a:t>30</a:t>
            </a:fld>
            <a:endParaRPr kumimoji="1" lang="ja-JP" altLang="en-US"/>
          </a:p>
        </p:txBody>
      </p:sp>
      <p:sp>
        <p:nvSpPr>
          <p:cNvPr id="5" name="フッター プレースホルダー 4">
            <a:extLst>
              <a:ext uri="{FF2B5EF4-FFF2-40B4-BE49-F238E27FC236}">
                <a16:creationId xmlns:a16="http://schemas.microsoft.com/office/drawing/2014/main" id="{EBB7A724-B960-D746-F7EB-1FA70D5E99E0}"/>
              </a:ext>
            </a:extLst>
          </p:cNvPr>
          <p:cNvSpPr>
            <a:spLocks noGrp="1"/>
          </p:cNvSpPr>
          <p:nvPr>
            <p:ph type="ftr" sz="quarter" idx="11"/>
          </p:nvPr>
        </p:nvSpPr>
        <p:spPr/>
        <p:txBody>
          <a:bodyPr/>
          <a:lstStyle/>
          <a:p>
            <a:r>
              <a:rPr kumimoji="1" lang="ja-JP" altLang="en-US"/>
              <a:t>心の処方箋（十勝むつみのクリニック）</a:t>
            </a:r>
          </a:p>
        </p:txBody>
      </p:sp>
    </p:spTree>
    <p:extLst>
      <p:ext uri="{BB962C8B-B14F-4D97-AF65-F5344CB8AC3E}">
        <p14:creationId xmlns:p14="http://schemas.microsoft.com/office/powerpoint/2010/main" val="3609060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35130" y="136525"/>
            <a:ext cx="11721739" cy="762886"/>
          </a:xfrm>
        </p:spPr>
        <p:txBody>
          <a:bodyPr>
            <a:normAutofit/>
          </a:bodyPr>
          <a:lstStyle/>
          <a:p>
            <a:r>
              <a:rPr lang="ja-JP" altLang="ja-JP" sz="4800" kern="100" dirty="0">
                <a:effectLst/>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rPr>
              <a:t>逆境的小児期体験</a:t>
            </a:r>
            <a:r>
              <a:rPr lang="ja-JP" altLang="en-US" sz="4800" kern="100" dirty="0">
                <a:effectLst/>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rPr>
              <a:t>（</a:t>
            </a:r>
            <a:r>
              <a:rPr lang="en-US" altLang="ja-JP" sz="4800" kern="100" dirty="0">
                <a:effectLst/>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rPr>
              <a:t>ACE)</a:t>
            </a:r>
            <a:r>
              <a:rPr lang="ja-JP" altLang="en-US" sz="4800" kern="100" dirty="0">
                <a:solidFill>
                  <a:srgbClr val="000000"/>
                </a:solidFill>
                <a:latin typeface="游明朝" panose="02020400000000000000" pitchFamily="18" charset="-128"/>
                <a:ea typeface="ＭＳ Ｐゴシック" panose="020B0600070205080204" pitchFamily="50" charset="-128"/>
                <a:cs typeface="Times New Roman" panose="02020603050405020304" pitchFamily="18" charset="0"/>
              </a:rPr>
              <a:t>とは</a:t>
            </a: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235131" y="899411"/>
            <a:ext cx="11721738" cy="5822064"/>
          </a:xfrm>
        </p:spPr>
        <p:txBody>
          <a:bodyPr>
            <a:noAutofit/>
          </a:bodyPr>
          <a:lstStyle/>
          <a:p>
            <a:pPr marL="1028700" lvl="1" indent="-571500" algn="l">
              <a:buClr>
                <a:srgbClr val="000000"/>
              </a:buClr>
              <a:buFont typeface="Arial" panose="020B0604020202020204" pitchFamily="34" charset="0"/>
              <a:buChar char="•"/>
            </a:pPr>
            <a:endParaRPr lang="en-US"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endParaRPr>
          </a:p>
          <a:p>
            <a:pPr marL="1028700" lvl="1" indent="-571500" algn="l">
              <a:buClr>
                <a:srgbClr val="000000"/>
              </a:buClr>
              <a:buFont typeface="Arial" panose="020B0604020202020204" pitchFamily="34" charset="0"/>
              <a:buChar char="•"/>
            </a:pP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暴言や侮辱、精神的または物理的なネグレクト（育児放棄）、身体的または性的虐待、親のうつ病、精神疾患、アルコ</a:t>
            </a:r>
            <a:r>
              <a:rPr lang="ja-JP" altLang="en-US" sz="3600" kern="100" dirty="0">
                <a:solidFill>
                  <a:srgbClr val="FF0000"/>
                </a:solidFill>
                <a:latin typeface="游明朝" panose="02020400000000000000" pitchFamily="18" charset="-128"/>
                <a:ea typeface="ＭＳ Ｐゴシック" panose="020B0600070205080204" pitchFamily="50" charset="-128"/>
                <a:cs typeface="Times New Roman" panose="02020603050405020304" pitchFamily="18" charset="0"/>
              </a:rPr>
              <a:t>ー</a:t>
            </a: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ルや他の物質への依存、母親が虐待される場面を目撃、親の別居または離婚など</a:t>
            </a:r>
            <a:endParaRPr lang="en-US" altLang="ja-JP" sz="3600" kern="100" dirty="0">
              <a:latin typeface="游明朝" panose="02020400000000000000" pitchFamily="18" charset="-128"/>
              <a:ea typeface="游明朝" panose="02020400000000000000" pitchFamily="18" charset="-128"/>
              <a:cs typeface="Times New Roman" panose="02020603050405020304" pitchFamily="18" charset="0"/>
            </a:endParaRPr>
          </a:p>
          <a:p>
            <a:pPr marL="1028700" lvl="1" indent="-571500" algn="l">
              <a:buClr>
                <a:srgbClr val="000000"/>
              </a:buClr>
              <a:buFont typeface="Arial" panose="020B0604020202020204" pitchFamily="34" charset="0"/>
              <a:buChar char="•"/>
            </a:pPr>
            <a:r>
              <a:rPr lang="ja-JP" altLang="ja-JP" sz="3600" kern="100" dirty="0">
                <a:solidFill>
                  <a:srgbClr val="0000CC"/>
                </a:solidFill>
                <a:effectLst/>
                <a:latin typeface="游明朝" panose="02020400000000000000" pitchFamily="18" charset="-128"/>
                <a:ea typeface="ＭＳ Ｐゴシック" panose="020B0600070205080204" pitchFamily="50" charset="-128"/>
                <a:cs typeface="Times New Roman" panose="02020603050405020304" pitchFamily="18" charset="0"/>
              </a:rPr>
              <a:t>親との死別、きょうだいが虐待される場面を目撃、居住する地域における暴力、貧困家庭、父親が母親に虐待される場面を目撃、クラスメートや教師によるいじめなど</a:t>
            </a:r>
            <a:endParaRPr lang="en-US" altLang="ja-JP" sz="3600" kern="100" dirty="0">
              <a:solidFill>
                <a:srgbClr val="0000CC"/>
              </a:solidFill>
              <a:effectLst/>
              <a:latin typeface="游明朝" panose="02020400000000000000" pitchFamily="18" charset="-128"/>
              <a:ea typeface="ＭＳ Ｐゴシック" panose="020B0600070205080204" pitchFamily="50" charset="-128"/>
              <a:cs typeface="Times New Roman" panose="02020603050405020304" pitchFamily="18" charset="0"/>
            </a:endParaRPr>
          </a:p>
          <a:p>
            <a:pPr marL="1028700" lvl="1" indent="-571500" algn="l">
              <a:buClr>
                <a:srgbClr val="000000"/>
              </a:buClr>
              <a:buFont typeface="Arial" panose="020B0604020202020204" pitchFamily="34" charset="0"/>
              <a:buChar char="•"/>
            </a:pPr>
            <a:r>
              <a:rPr lang="ja-JP" altLang="ja-JP" sz="3600" kern="100" dirty="0">
                <a:effectLst/>
                <a:latin typeface="游明朝" panose="02020400000000000000" pitchFamily="18" charset="-128"/>
                <a:ea typeface="ＭＳ Ｐゴシック" panose="020B0600070205080204" pitchFamily="50" charset="-128"/>
                <a:cs typeface="Times New Roman" panose="02020603050405020304" pitchFamily="18" charset="0"/>
              </a:rPr>
              <a:t>も長期間にわたる影響を及ぼすことが明らかになった</a:t>
            </a:r>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571500" indent="-571500" algn="l">
              <a:buFont typeface="Arial" panose="020B0604020202020204" pitchFamily="34" charset="0"/>
              <a:buChar char="•"/>
            </a:pPr>
            <a:endParaRPr lang="en-US" altLang="ja-JP" sz="36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31</a:t>
            </a:fld>
            <a:endParaRPr kumimoji="1" lang="ja-JP" altLang="en-US"/>
          </a:p>
        </p:txBody>
      </p:sp>
      <p:sp>
        <p:nvSpPr>
          <p:cNvPr id="5" name="日付プレースホルダー 4">
            <a:extLst>
              <a:ext uri="{FF2B5EF4-FFF2-40B4-BE49-F238E27FC236}">
                <a16:creationId xmlns:a16="http://schemas.microsoft.com/office/drawing/2014/main" id="{BC451F59-63F7-EEBF-95ED-37A0B10D4731}"/>
              </a:ext>
            </a:extLst>
          </p:cNvPr>
          <p:cNvSpPr>
            <a:spLocks noGrp="1"/>
          </p:cNvSpPr>
          <p:nvPr>
            <p:ph type="dt" sz="half" idx="10"/>
          </p:nvPr>
        </p:nvSpPr>
        <p:spPr/>
        <p:txBody>
          <a:bodyPr/>
          <a:lstStyle/>
          <a:p>
            <a:fld id="{69A49908-CCC4-453D-9BEA-28C9FE2A0CDD}" type="datetime1">
              <a:rPr kumimoji="1" lang="ja-JP" altLang="en-US" smtClean="0"/>
              <a:t>2023/12/4</a:t>
            </a:fld>
            <a:endParaRPr kumimoji="1" lang="ja-JP" altLang="en-US"/>
          </a:p>
        </p:txBody>
      </p:sp>
      <p:sp>
        <p:nvSpPr>
          <p:cNvPr id="6" name="フッター プレースホルダー 5">
            <a:extLst>
              <a:ext uri="{FF2B5EF4-FFF2-40B4-BE49-F238E27FC236}">
                <a16:creationId xmlns:a16="http://schemas.microsoft.com/office/drawing/2014/main" id="{E883190B-BA6E-5CF3-D635-3B63039964F8}"/>
              </a:ext>
            </a:extLst>
          </p:cNvPr>
          <p:cNvSpPr>
            <a:spLocks noGrp="1"/>
          </p:cNvSpPr>
          <p:nvPr>
            <p:ph type="ftr" sz="quarter" idx="11"/>
          </p:nvPr>
        </p:nvSpPr>
        <p:spPr/>
        <p:txBody>
          <a:bodyPr/>
          <a:lstStyle/>
          <a:p>
            <a:r>
              <a:rPr kumimoji="1" lang="ja-JP" altLang="en-US"/>
              <a:t>心の処方箋（十勝むつみのクリニック）</a:t>
            </a:r>
          </a:p>
        </p:txBody>
      </p:sp>
    </p:spTree>
    <p:extLst>
      <p:ext uri="{BB962C8B-B14F-4D97-AF65-F5344CB8AC3E}">
        <p14:creationId xmlns:p14="http://schemas.microsoft.com/office/powerpoint/2010/main" val="599649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35130" y="136525"/>
            <a:ext cx="11721739" cy="762886"/>
          </a:xfrm>
        </p:spPr>
        <p:txBody>
          <a:bodyPr>
            <a:normAutofit/>
          </a:bodyPr>
          <a:lstStyle/>
          <a:p>
            <a:r>
              <a:rPr lang="ja-JP" altLang="ja-JP" sz="4800" kern="100" dirty="0">
                <a:effectLst/>
                <a:latin typeface="游明朝" panose="02020400000000000000" pitchFamily="18" charset="-128"/>
                <a:ea typeface="ＭＳ Ｐゴシック" panose="020B0600070205080204" pitchFamily="50" charset="-128"/>
                <a:cs typeface="Times New Roman" panose="02020603050405020304" pitchFamily="18" charset="0"/>
              </a:rPr>
              <a:t>逆境的小児期体験</a:t>
            </a:r>
            <a:r>
              <a:rPr lang="ja-JP" altLang="en-US" sz="4800" kern="100" dirty="0">
                <a:effectLst/>
                <a:latin typeface="游明朝" panose="02020400000000000000" pitchFamily="18" charset="-128"/>
                <a:ea typeface="ＭＳ Ｐゴシック" panose="020B0600070205080204" pitchFamily="50" charset="-128"/>
                <a:cs typeface="Times New Roman" panose="02020603050405020304" pitchFamily="18" charset="0"/>
              </a:rPr>
              <a:t>（</a:t>
            </a:r>
            <a:r>
              <a:rPr lang="en-US" altLang="ja-JP" sz="4800" kern="100" dirty="0">
                <a:effectLst/>
                <a:latin typeface="游明朝" panose="02020400000000000000" pitchFamily="18" charset="-128"/>
                <a:ea typeface="ＭＳ Ｐゴシック" panose="020B0600070205080204" pitchFamily="50" charset="-128"/>
                <a:cs typeface="Times New Roman" panose="02020603050405020304" pitchFamily="18" charset="0"/>
              </a:rPr>
              <a:t>ACE)</a:t>
            </a:r>
            <a:r>
              <a:rPr lang="ja-JP" altLang="en-US" sz="4800" kern="100" dirty="0">
                <a:effectLst/>
                <a:latin typeface="游明朝" panose="02020400000000000000" pitchFamily="18" charset="-128"/>
                <a:ea typeface="ＭＳ Ｐゴシック" panose="020B0600070205080204" pitchFamily="50" charset="-128"/>
                <a:cs typeface="Times New Roman" panose="02020603050405020304" pitchFamily="18" charset="0"/>
              </a:rPr>
              <a:t>がもたらすもの</a:t>
            </a: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235131" y="899411"/>
            <a:ext cx="11721738" cy="5822064"/>
          </a:xfrm>
        </p:spPr>
        <p:txBody>
          <a:bodyPr>
            <a:noAutofit/>
          </a:bodyPr>
          <a:lstStyle/>
          <a:p>
            <a:pPr marL="1028700" lvl="1" indent="-571500" algn="l">
              <a:buClr>
                <a:srgbClr val="000000"/>
              </a:buClr>
              <a:buFont typeface="Arial" panose="020B0604020202020204" pitchFamily="34" charset="0"/>
              <a:buChar char="•"/>
            </a:pPr>
            <a:endParaRPr lang="en-US" altLang="ja-JP" sz="3600" kern="100" dirty="0">
              <a:solidFill>
                <a:srgbClr val="5A6000"/>
              </a:solidFill>
              <a:effectLst/>
              <a:latin typeface="游明朝" panose="02020400000000000000" pitchFamily="18" charset="-128"/>
              <a:ea typeface="ＭＳ Ｐゴシック" panose="020B0600070205080204" pitchFamily="50" charset="-128"/>
              <a:cs typeface="Times New Roman" panose="02020603050405020304" pitchFamily="18" charset="0"/>
            </a:endParaRPr>
          </a:p>
          <a:p>
            <a:pPr marL="1028700" lvl="1" indent="-571500" algn="l">
              <a:buClr>
                <a:srgbClr val="000000"/>
              </a:buClr>
              <a:buFont typeface="Arial" panose="020B0604020202020204" pitchFamily="34" charset="0"/>
              <a:buChar char="•"/>
            </a:pPr>
            <a:r>
              <a:rPr lang="ja-JP" altLang="ja-JP" sz="3600" kern="100" dirty="0">
                <a:solidFill>
                  <a:srgbClr val="0000CC"/>
                </a:solidFill>
                <a:effectLst/>
                <a:latin typeface="游明朝" panose="02020400000000000000" pitchFamily="18" charset="-128"/>
                <a:ea typeface="ＭＳ Ｐゴシック" panose="020B0600070205080204" pitchFamily="50" charset="-128"/>
                <a:cs typeface="Times New Roman" panose="02020603050405020304" pitchFamily="18" charset="0"/>
              </a:rPr>
              <a:t>さまざまな子ども時代の逆境と、成人後の身体疾患および精神障害の発症には、明らかに科学的な因果関係がある</a:t>
            </a:r>
            <a:endParaRPr lang="en-US" altLang="ja-JP" sz="3600" kern="100" dirty="0">
              <a:solidFill>
                <a:srgbClr val="5A6000"/>
              </a:solidFill>
              <a:effectLst/>
              <a:latin typeface="游明朝" panose="02020400000000000000" pitchFamily="18" charset="-128"/>
              <a:ea typeface="ＭＳ Ｐゴシック" panose="020B0600070205080204" pitchFamily="50" charset="-128"/>
              <a:cs typeface="Times New Roman" panose="02020603050405020304" pitchFamily="18" charset="0"/>
            </a:endParaRPr>
          </a:p>
          <a:p>
            <a:pPr marL="1028700" lvl="1" indent="-571500" algn="l">
              <a:buClr>
                <a:srgbClr val="000000"/>
              </a:buClr>
              <a:buFont typeface="Arial" panose="020B0604020202020204" pitchFamily="34" charset="0"/>
              <a:buChar char="•"/>
            </a:pPr>
            <a:r>
              <a:rPr lang="ja-JP" altLang="ja-JP" sz="3600" kern="100" dirty="0">
                <a:solidFill>
                  <a:srgbClr val="5A6000"/>
                </a:solidFill>
                <a:effectLst/>
                <a:latin typeface="游明朝" panose="02020400000000000000" pitchFamily="18" charset="-128"/>
                <a:ea typeface="ＭＳ Ｐゴシック" panose="020B0600070205080204" pitchFamily="50" charset="-128"/>
                <a:cs typeface="Times New Roman" panose="02020603050405020304" pitchFamily="18" charset="0"/>
              </a:rPr>
              <a:t>ネガティブな経験が長く続くと、</a:t>
            </a:r>
            <a:r>
              <a:rPr lang="ja-JP" altLang="ja-JP" sz="3600" kern="100" dirty="0">
                <a:effectLst/>
                <a:highlight>
                  <a:srgbClr val="00FF00"/>
                </a:highlight>
                <a:latin typeface="游明朝" panose="02020400000000000000" pitchFamily="18" charset="-128"/>
                <a:ea typeface="ＭＳ Ｐゴシック" panose="020B0600070205080204" pitchFamily="50" charset="-128"/>
                <a:cs typeface="Times New Roman" panose="02020603050405020304" pitchFamily="18" charset="0"/>
              </a:rPr>
              <a:t>子どもの脳の構造が</a:t>
            </a:r>
            <a:r>
              <a:rPr lang="ja-JP" altLang="en-US" sz="3600" kern="100" dirty="0">
                <a:effectLst/>
                <a:highlight>
                  <a:srgbClr val="00FF00"/>
                </a:highlight>
                <a:latin typeface="游明朝" panose="02020400000000000000" pitchFamily="18" charset="-128"/>
                <a:ea typeface="ＭＳ Ｐゴシック" panose="020B0600070205080204" pitchFamily="50" charset="-128"/>
                <a:cs typeface="Times New Roman" panose="02020603050405020304" pitchFamily="18" charset="0"/>
              </a:rPr>
              <a:t>変化する</a:t>
            </a:r>
            <a:endParaRPr lang="en-US" altLang="ja-JP" sz="3600" kern="100" dirty="0">
              <a:effectLst/>
              <a:highlight>
                <a:srgbClr val="00FF00"/>
              </a:highlight>
              <a:latin typeface="游明朝" panose="02020400000000000000" pitchFamily="18" charset="-128"/>
              <a:ea typeface="ＭＳ Ｐゴシック" panose="020B0600070205080204" pitchFamily="50" charset="-128"/>
              <a:cs typeface="Times New Roman" panose="02020603050405020304" pitchFamily="18" charset="0"/>
            </a:endParaRPr>
          </a:p>
          <a:p>
            <a:pPr marL="1028700" lvl="1" indent="-571500" algn="l">
              <a:buClr>
                <a:srgbClr val="000000"/>
              </a:buClr>
              <a:buFont typeface="Arial" panose="020B0604020202020204" pitchFamily="34" charset="0"/>
              <a:buChar char="•"/>
            </a:pPr>
            <a:r>
              <a:rPr lang="ja-JP" altLang="ja-JP" sz="3600" kern="100" dirty="0">
                <a:solidFill>
                  <a:srgbClr val="5A6000"/>
                </a:solidFill>
                <a:effectLst/>
                <a:latin typeface="游明朝" panose="02020400000000000000" pitchFamily="18" charset="-128"/>
                <a:ea typeface="ＭＳ Ｐゴシック" panose="020B0600070205080204" pitchFamily="50" charset="-128"/>
                <a:cs typeface="Times New Roman" panose="02020603050405020304" pitchFamily="18" charset="0"/>
              </a:rPr>
              <a:t>ストレスホルモンの分泌をコントロールする</a:t>
            </a:r>
            <a:r>
              <a:rPr lang="ja-JP" altLang="ja-JP" sz="3600" kern="100" dirty="0">
                <a:solidFill>
                  <a:srgbClr val="FF0000"/>
                </a:solidFill>
                <a:effectLst/>
                <a:latin typeface="游明朝" panose="02020400000000000000" pitchFamily="18" charset="-128"/>
                <a:ea typeface="ＭＳ Ｐゴシック" panose="020B0600070205080204" pitchFamily="50" charset="-128"/>
                <a:cs typeface="Times New Roman" panose="02020603050405020304" pitchFamily="18" charset="0"/>
              </a:rPr>
              <a:t>遺伝子発現が変化し</a:t>
            </a:r>
            <a:r>
              <a:rPr lang="ja-JP" altLang="ja-JP" sz="3600" kern="100" dirty="0">
                <a:solidFill>
                  <a:srgbClr val="5A6000"/>
                </a:solidFill>
                <a:effectLst/>
                <a:latin typeface="游明朝" panose="02020400000000000000" pitchFamily="18" charset="-128"/>
                <a:ea typeface="ＭＳ Ｐゴシック" panose="020B0600070205080204" pitchFamily="50" charset="-128"/>
                <a:cs typeface="Times New Roman" panose="02020603050405020304" pitchFamily="18" charset="0"/>
              </a:rPr>
              <a:t>、</a:t>
            </a:r>
            <a:r>
              <a:rPr lang="ja-JP" altLang="ja-JP" sz="3600" kern="100" dirty="0">
                <a:effectLst/>
                <a:highlight>
                  <a:srgbClr val="FFFF00"/>
                </a:highlight>
                <a:latin typeface="游明朝" panose="02020400000000000000" pitchFamily="18" charset="-128"/>
                <a:ea typeface="ＭＳ Ｐゴシック" panose="020B0600070205080204" pitchFamily="50" charset="-128"/>
                <a:cs typeface="Times New Roman" panose="02020603050405020304" pitchFamily="18" charset="0"/>
              </a:rPr>
              <a:t>炎症性ストレスの過剰反応を引き起こして</a:t>
            </a:r>
            <a:r>
              <a:rPr lang="ja-JP" altLang="ja-JP" sz="3600" kern="100" dirty="0">
                <a:solidFill>
                  <a:srgbClr val="5A6000"/>
                </a:solidFill>
                <a:effectLst/>
                <a:latin typeface="游明朝" panose="02020400000000000000" pitchFamily="18" charset="-128"/>
                <a:ea typeface="ＭＳ Ｐゴシック" panose="020B0600070205080204" pitchFamily="50" charset="-128"/>
                <a:cs typeface="Times New Roman" panose="02020603050405020304" pitchFamily="18" charset="0"/>
              </a:rPr>
              <a:t>、成人後に病気にかかりやすくなる</a:t>
            </a:r>
            <a:endParaRPr lang="en-US" altLang="ja-JP" sz="36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32</a:t>
            </a:fld>
            <a:endParaRPr kumimoji="1" lang="ja-JP" altLang="en-US"/>
          </a:p>
        </p:txBody>
      </p:sp>
      <p:sp>
        <p:nvSpPr>
          <p:cNvPr id="5" name="日付プレースホルダー 4">
            <a:extLst>
              <a:ext uri="{FF2B5EF4-FFF2-40B4-BE49-F238E27FC236}">
                <a16:creationId xmlns:a16="http://schemas.microsoft.com/office/drawing/2014/main" id="{CCE36B75-B4CD-8126-D7C1-0BDF1A749FC7}"/>
              </a:ext>
            </a:extLst>
          </p:cNvPr>
          <p:cNvSpPr>
            <a:spLocks noGrp="1"/>
          </p:cNvSpPr>
          <p:nvPr>
            <p:ph type="dt" sz="half" idx="10"/>
          </p:nvPr>
        </p:nvSpPr>
        <p:spPr/>
        <p:txBody>
          <a:bodyPr/>
          <a:lstStyle/>
          <a:p>
            <a:fld id="{8BC2DF87-FD62-4DC7-8D8B-4F1F7B4666A4}" type="datetime1">
              <a:rPr kumimoji="1" lang="ja-JP" altLang="en-US" smtClean="0"/>
              <a:t>2023/12/4</a:t>
            </a:fld>
            <a:endParaRPr kumimoji="1" lang="ja-JP" altLang="en-US"/>
          </a:p>
        </p:txBody>
      </p:sp>
      <p:sp>
        <p:nvSpPr>
          <p:cNvPr id="6" name="フッター プレースホルダー 5">
            <a:extLst>
              <a:ext uri="{FF2B5EF4-FFF2-40B4-BE49-F238E27FC236}">
                <a16:creationId xmlns:a16="http://schemas.microsoft.com/office/drawing/2014/main" id="{D59D6E8D-5979-0FD3-7097-DA5A6ECA26D5}"/>
              </a:ext>
            </a:extLst>
          </p:cNvPr>
          <p:cNvSpPr>
            <a:spLocks noGrp="1"/>
          </p:cNvSpPr>
          <p:nvPr>
            <p:ph type="ftr" sz="quarter" idx="11"/>
          </p:nvPr>
        </p:nvSpPr>
        <p:spPr/>
        <p:txBody>
          <a:bodyPr/>
          <a:lstStyle/>
          <a:p>
            <a:r>
              <a:rPr kumimoji="1" lang="ja-JP" altLang="en-US"/>
              <a:t>心の処方箋（十勝むつみのクリニック）</a:t>
            </a:r>
          </a:p>
        </p:txBody>
      </p:sp>
    </p:spTree>
    <p:extLst>
      <p:ext uri="{BB962C8B-B14F-4D97-AF65-F5344CB8AC3E}">
        <p14:creationId xmlns:p14="http://schemas.microsoft.com/office/powerpoint/2010/main" val="1494883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35130" y="136525"/>
            <a:ext cx="11721739" cy="762886"/>
          </a:xfrm>
        </p:spPr>
        <p:txBody>
          <a:bodyPr>
            <a:normAutofit/>
          </a:bodyPr>
          <a:lstStyle/>
          <a:p>
            <a:r>
              <a:rPr kumimoji="1" lang="ja-JP" altLang="en-US" sz="4800" dirty="0">
                <a:latin typeface="ＭＳ Ｐゴシック" panose="020B0600070205080204" pitchFamily="50" charset="-128"/>
                <a:ea typeface="ＭＳ Ｐゴシック" panose="020B0600070205080204" pitchFamily="50" charset="-128"/>
              </a:rPr>
              <a:t>現代の医療</a:t>
            </a:r>
            <a:r>
              <a:rPr lang="ja-JP" altLang="en-US" sz="4800" dirty="0">
                <a:latin typeface="ＭＳ Ｐゴシック" panose="020B0600070205080204" pitchFamily="50" charset="-128"/>
                <a:ea typeface="ＭＳ Ｐゴシック" panose="020B0600070205080204" pitchFamily="50" charset="-128"/>
              </a:rPr>
              <a:t>に求められるもの</a:t>
            </a: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235131" y="899411"/>
            <a:ext cx="11721738" cy="5822064"/>
          </a:xfrm>
        </p:spPr>
        <p:txBody>
          <a:bodyPr>
            <a:noAutofit/>
          </a:bodyPr>
          <a:lstStyle/>
          <a:p>
            <a:pPr marL="571500" indent="-571500" algn="l">
              <a:buFont typeface="Arial" panose="020B0604020202020204" pitchFamily="34" charset="0"/>
              <a:buChar char="•"/>
            </a:pPr>
            <a:endParaRPr lang="en-US" altLang="ja-JP" sz="3600" dirty="0">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r>
              <a:rPr lang="ja-JP" altLang="en-US" sz="3600" dirty="0">
                <a:latin typeface="ＭＳ Ｐゴシック" panose="020B0600070205080204" pitchFamily="50" charset="-128"/>
                <a:ea typeface="ＭＳ Ｐゴシック" panose="020B0600070205080204" pitchFamily="50" charset="-128"/>
              </a:rPr>
              <a:t>医師は、</a:t>
            </a:r>
            <a:r>
              <a:rPr lang="ja-JP" altLang="en-US" sz="3600" dirty="0">
                <a:solidFill>
                  <a:srgbClr val="FF0000"/>
                </a:solidFill>
                <a:latin typeface="ＭＳ Ｐゴシック" panose="020B0600070205080204" pitchFamily="50" charset="-128"/>
                <a:ea typeface="ＭＳ Ｐゴシック" panose="020B0600070205080204" pitchFamily="50" charset="-128"/>
              </a:rPr>
              <a:t>慢性で難治性の病気、痛み、苦痛の根本的な原因を突き止める為に</a:t>
            </a:r>
            <a:r>
              <a:rPr lang="ja-JP" altLang="en-US" sz="3600" dirty="0">
                <a:latin typeface="ＭＳ Ｐゴシック" panose="020B0600070205080204" pitchFamily="50" charset="-128"/>
                <a:ea typeface="ＭＳ Ｐゴシック" panose="020B0600070205080204" pitchFamily="50" charset="-128"/>
              </a:rPr>
              <a:t>、あらゆる情報を集める必要がある</a:t>
            </a:r>
            <a:endParaRPr lang="en-US" altLang="ja-JP" sz="3600" dirty="0">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r>
              <a:rPr lang="ja-JP" altLang="en-US" sz="3600" u="sng" dirty="0">
                <a:latin typeface="ＭＳ Ｐゴシック" panose="020B0600070205080204" pitchFamily="50" charset="-128"/>
                <a:ea typeface="ＭＳ Ｐゴシック" panose="020B0600070205080204" pitchFamily="50" charset="-128"/>
              </a:rPr>
              <a:t>これまで医療がほとんど役に立たなかった</a:t>
            </a:r>
            <a:r>
              <a:rPr lang="ja-JP" altLang="en-US" sz="3600" u="sng" dirty="0">
                <a:highlight>
                  <a:srgbClr val="FFFF00"/>
                </a:highlight>
                <a:latin typeface="ＭＳ Ｐゴシック" panose="020B0600070205080204" pitchFamily="50" charset="-128"/>
                <a:ea typeface="ＭＳ Ｐゴシック" panose="020B0600070205080204" pitchFamily="50" charset="-128"/>
              </a:rPr>
              <a:t>機能性疾患の分野に新たな道が開ける</a:t>
            </a:r>
            <a:endParaRPr lang="en-US" altLang="ja-JP" sz="3600" u="sng" dirty="0">
              <a:highlight>
                <a:srgbClr val="FFFF00"/>
              </a:highlight>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r>
              <a:rPr lang="ja-JP" altLang="en-US" sz="3600" dirty="0">
                <a:latin typeface="ＭＳ Ｐゴシック" panose="020B0600070205080204" pitchFamily="50" charset="-128"/>
                <a:ea typeface="ＭＳ Ｐゴシック" panose="020B0600070205080204" pitchFamily="50" charset="-128"/>
              </a:rPr>
              <a:t>長いあいだ慢性の病気に苦しみ、</a:t>
            </a:r>
            <a:r>
              <a:rPr lang="ja-JP" altLang="en-US" sz="3600" dirty="0">
                <a:solidFill>
                  <a:srgbClr val="0000CC"/>
                </a:solidFill>
                <a:latin typeface="ＭＳ Ｐゴシック" panose="020B0600070205080204" pitchFamily="50" charset="-128"/>
                <a:ea typeface="ＭＳ Ｐゴシック" panose="020B0600070205080204" pitchFamily="50" charset="-128"/>
              </a:rPr>
              <a:t>なかば諦めている患者を助けることができる</a:t>
            </a:r>
          </a:p>
          <a:p>
            <a:pPr marL="571500" indent="-571500" algn="l">
              <a:buFont typeface="Arial" panose="020B0604020202020204" pitchFamily="34" charset="0"/>
              <a:buChar char="•"/>
            </a:pPr>
            <a:r>
              <a:rPr lang="ja-JP" altLang="en-US" sz="3600" dirty="0">
                <a:latin typeface="ＭＳ Ｐゴシック" panose="020B0600070205080204" pitchFamily="50" charset="-128"/>
                <a:ea typeface="ＭＳ Ｐゴシック" panose="020B0600070205080204" pitchFamily="50" charset="-128"/>
              </a:rPr>
              <a:t>患者は圧倒的に検査の結果で診断が出ると思いこんでいるが、</a:t>
            </a:r>
            <a:r>
              <a:rPr lang="ja-JP" altLang="en-US" sz="3600" dirty="0">
                <a:highlight>
                  <a:srgbClr val="FFFF00"/>
                </a:highlight>
                <a:latin typeface="ＭＳ Ｐゴシック" panose="020B0600070205080204" pitchFamily="50" charset="-128"/>
                <a:ea typeface="ＭＳ Ｐゴシック" panose="020B0600070205080204" pitchFamily="50" charset="-128"/>
              </a:rPr>
              <a:t>経験豊富な医師なら患者の病歴で診断を下す</a:t>
            </a:r>
            <a:endParaRPr lang="en-US" altLang="ja-JP" sz="3600" dirty="0">
              <a:highlight>
                <a:srgbClr val="FFFF00"/>
              </a:highlight>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33</a:t>
            </a:fld>
            <a:endParaRPr kumimoji="1" lang="ja-JP" altLang="en-US"/>
          </a:p>
        </p:txBody>
      </p:sp>
      <p:sp>
        <p:nvSpPr>
          <p:cNvPr id="5" name="日付プレースホルダー 4">
            <a:extLst>
              <a:ext uri="{FF2B5EF4-FFF2-40B4-BE49-F238E27FC236}">
                <a16:creationId xmlns:a16="http://schemas.microsoft.com/office/drawing/2014/main" id="{361CB40D-AB18-A3FE-92B3-D37E0E9B6BBC}"/>
              </a:ext>
            </a:extLst>
          </p:cNvPr>
          <p:cNvSpPr>
            <a:spLocks noGrp="1"/>
          </p:cNvSpPr>
          <p:nvPr>
            <p:ph type="dt" sz="half" idx="10"/>
          </p:nvPr>
        </p:nvSpPr>
        <p:spPr/>
        <p:txBody>
          <a:bodyPr/>
          <a:lstStyle/>
          <a:p>
            <a:fld id="{11ED88BB-CFE1-4B22-BB6B-B59E5BC2581D}" type="datetime1">
              <a:rPr kumimoji="1" lang="ja-JP" altLang="en-US" smtClean="0"/>
              <a:t>2023/12/4</a:t>
            </a:fld>
            <a:endParaRPr kumimoji="1" lang="ja-JP" altLang="en-US"/>
          </a:p>
        </p:txBody>
      </p:sp>
      <p:sp>
        <p:nvSpPr>
          <p:cNvPr id="6" name="フッター プレースホルダー 5">
            <a:extLst>
              <a:ext uri="{FF2B5EF4-FFF2-40B4-BE49-F238E27FC236}">
                <a16:creationId xmlns:a16="http://schemas.microsoft.com/office/drawing/2014/main" id="{F5917694-2FF9-98FC-82A1-88D978EF77A0}"/>
              </a:ext>
            </a:extLst>
          </p:cNvPr>
          <p:cNvSpPr>
            <a:spLocks noGrp="1"/>
          </p:cNvSpPr>
          <p:nvPr>
            <p:ph type="ftr" sz="quarter" idx="11"/>
          </p:nvPr>
        </p:nvSpPr>
        <p:spPr/>
        <p:txBody>
          <a:bodyPr/>
          <a:lstStyle/>
          <a:p>
            <a:r>
              <a:rPr kumimoji="1" lang="ja-JP" altLang="en-US"/>
              <a:t>心の処方箋（十勝むつみのクリニック）</a:t>
            </a:r>
          </a:p>
        </p:txBody>
      </p:sp>
    </p:spTree>
    <p:extLst>
      <p:ext uri="{BB962C8B-B14F-4D97-AF65-F5344CB8AC3E}">
        <p14:creationId xmlns:p14="http://schemas.microsoft.com/office/powerpoint/2010/main" val="31434314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35130" y="136525"/>
            <a:ext cx="11721739" cy="762886"/>
          </a:xfrm>
        </p:spPr>
        <p:txBody>
          <a:bodyPr>
            <a:normAutofit/>
          </a:bodyPr>
          <a:lstStyle/>
          <a:p>
            <a:r>
              <a:rPr lang="ja-JP" altLang="en-US" sz="4800" dirty="0">
                <a:latin typeface="ＭＳ Ｐゴシック" panose="020B0600070205080204" pitchFamily="50" charset="-128"/>
                <a:ea typeface="ＭＳ Ｐゴシック" panose="020B0600070205080204" pitchFamily="50" charset="-128"/>
              </a:rPr>
              <a:t>「身体」と「精神」「心理」のあいだの壁</a:t>
            </a: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235131" y="899411"/>
            <a:ext cx="11721738" cy="5822064"/>
          </a:xfrm>
        </p:spPr>
        <p:txBody>
          <a:bodyPr>
            <a:noAutofit/>
          </a:bodyPr>
          <a:lstStyle/>
          <a:p>
            <a:pPr marL="571500" indent="-571500" algn="l">
              <a:buFont typeface="Arial" panose="020B0604020202020204" pitchFamily="34" charset="0"/>
              <a:buChar char="•"/>
            </a:pPr>
            <a:endParaRPr lang="en-US" altLang="ja-JP" sz="3600" u="sng" dirty="0">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r>
              <a:rPr lang="ja-JP" altLang="en-US" sz="3600" dirty="0">
                <a:latin typeface="ＭＳ Ｐゴシック" panose="020B0600070205080204" pitchFamily="50" charset="-128"/>
                <a:ea typeface="ＭＳ Ｐゴシック" panose="020B0600070205080204" pitchFamily="50" charset="-128"/>
              </a:rPr>
              <a:t>今後、医師は患者のそれまでの体験を総合的に見て、</a:t>
            </a:r>
            <a:r>
              <a:rPr lang="ja-JP" altLang="en-US" sz="3600" dirty="0">
                <a:solidFill>
                  <a:srgbClr val="FF0000"/>
                </a:solidFill>
                <a:latin typeface="ＭＳ Ｐゴシック" panose="020B0600070205080204" pitchFamily="50" charset="-128"/>
                <a:ea typeface="ＭＳ Ｐゴシック" panose="020B0600070205080204" pitchFamily="50" charset="-128"/>
              </a:rPr>
              <a:t>はるか昔のストレス要因が健康を害する時限爆弾となっている可能性を</a:t>
            </a:r>
            <a:r>
              <a:rPr lang="ja-JP" altLang="en-US" sz="3600" dirty="0">
                <a:latin typeface="ＭＳ Ｐゴシック" panose="020B0600070205080204" pitchFamily="50" charset="-128"/>
                <a:ea typeface="ＭＳ Ｐゴシック" panose="020B0600070205080204" pitchFamily="50" charset="-128"/>
              </a:rPr>
              <a:t>、見抜けるようになるかもしれない</a:t>
            </a:r>
            <a:endParaRPr lang="en-US" altLang="ja-JP" sz="3600" dirty="0">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r>
              <a:rPr lang="ja-JP" altLang="en-US" sz="3600" dirty="0">
                <a:latin typeface="ＭＳ Ｐゴシック" panose="020B0600070205080204" pitchFamily="50" charset="-128"/>
                <a:ea typeface="ＭＳ Ｐゴシック" panose="020B0600070205080204" pitchFamily="50" charset="-128"/>
              </a:rPr>
              <a:t>変革を妨げているのは、</a:t>
            </a:r>
            <a:r>
              <a:rPr lang="ja-JP" altLang="en-US" sz="3600" dirty="0">
                <a:solidFill>
                  <a:srgbClr val="0000CC"/>
                </a:solidFill>
                <a:latin typeface="ＭＳ Ｐゴシック" panose="020B0600070205080204" pitchFamily="50" charset="-128"/>
                <a:ea typeface="ＭＳ Ｐゴシック" panose="020B0600070205080204" pitchFamily="50" charset="-128"/>
              </a:rPr>
              <a:t>身体疾患と精神疾患の薬が、依然として異なる分類に属していることだ</a:t>
            </a:r>
            <a:endParaRPr lang="en-US" altLang="ja-JP" sz="3600" dirty="0">
              <a:solidFill>
                <a:srgbClr val="0000CC"/>
              </a:solidFill>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r>
              <a:rPr lang="ja-JP" altLang="en-US" sz="3600" dirty="0">
                <a:latin typeface="ＭＳ Ｐゴシック" panose="020B0600070205080204" pitchFamily="50" charset="-128"/>
                <a:ea typeface="ＭＳ Ｐゴシック" panose="020B0600070205080204" pitchFamily="50" charset="-128"/>
              </a:rPr>
              <a:t>「医療行為の行い方」にＡＣＥ研究を利用するには、従来の医療における</a:t>
            </a:r>
            <a:r>
              <a:rPr lang="ja-JP" altLang="en-US" sz="3600" dirty="0">
                <a:highlight>
                  <a:srgbClr val="FFFF00"/>
                </a:highlight>
                <a:latin typeface="ＭＳ Ｐゴシック" panose="020B0600070205080204" pitchFamily="50" charset="-128"/>
                <a:ea typeface="ＭＳ Ｐゴシック" panose="020B0600070205080204" pitchFamily="50" charset="-128"/>
              </a:rPr>
              <a:t>「身体」と「精神」と「心理」のあいだの壁を撤廃すること</a:t>
            </a:r>
            <a:r>
              <a:rPr lang="ja-JP" altLang="en-US" sz="3600" dirty="0">
                <a:latin typeface="ＭＳ Ｐゴシック" panose="020B0600070205080204" pitchFamily="50" charset="-128"/>
                <a:ea typeface="ＭＳ Ｐゴシック" panose="020B0600070205080204" pitchFamily="50" charset="-128"/>
              </a:rPr>
              <a:t>が必要となる</a:t>
            </a:r>
            <a:endParaRPr lang="en-US" altLang="ja-JP" sz="36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34</a:t>
            </a:fld>
            <a:endParaRPr kumimoji="1" lang="ja-JP" altLang="en-US"/>
          </a:p>
        </p:txBody>
      </p:sp>
      <p:sp>
        <p:nvSpPr>
          <p:cNvPr id="5" name="日付プレースホルダー 4">
            <a:extLst>
              <a:ext uri="{FF2B5EF4-FFF2-40B4-BE49-F238E27FC236}">
                <a16:creationId xmlns:a16="http://schemas.microsoft.com/office/drawing/2014/main" id="{749C8C2D-AF17-26F2-9ED9-AA7D3A88C9B4}"/>
              </a:ext>
            </a:extLst>
          </p:cNvPr>
          <p:cNvSpPr>
            <a:spLocks noGrp="1"/>
          </p:cNvSpPr>
          <p:nvPr>
            <p:ph type="dt" sz="half" idx="10"/>
          </p:nvPr>
        </p:nvSpPr>
        <p:spPr/>
        <p:txBody>
          <a:bodyPr/>
          <a:lstStyle/>
          <a:p>
            <a:fld id="{980C8925-AC0C-435B-BCFB-3B9014C639F9}" type="datetime1">
              <a:rPr kumimoji="1" lang="ja-JP" altLang="en-US" smtClean="0"/>
              <a:t>2023/12/4</a:t>
            </a:fld>
            <a:endParaRPr kumimoji="1" lang="ja-JP" altLang="en-US"/>
          </a:p>
        </p:txBody>
      </p:sp>
      <p:sp>
        <p:nvSpPr>
          <p:cNvPr id="6" name="フッター プレースホルダー 5">
            <a:extLst>
              <a:ext uri="{FF2B5EF4-FFF2-40B4-BE49-F238E27FC236}">
                <a16:creationId xmlns:a16="http://schemas.microsoft.com/office/drawing/2014/main" id="{7BB63726-8B17-592D-FA47-64E97CF86AA5}"/>
              </a:ext>
            </a:extLst>
          </p:cNvPr>
          <p:cNvSpPr>
            <a:spLocks noGrp="1"/>
          </p:cNvSpPr>
          <p:nvPr>
            <p:ph type="ftr" sz="quarter" idx="11"/>
          </p:nvPr>
        </p:nvSpPr>
        <p:spPr/>
        <p:txBody>
          <a:bodyPr/>
          <a:lstStyle/>
          <a:p>
            <a:r>
              <a:rPr kumimoji="1" lang="ja-JP" altLang="en-US"/>
              <a:t>心の処方箋（十勝むつみのクリニック）</a:t>
            </a:r>
          </a:p>
        </p:txBody>
      </p:sp>
    </p:spTree>
    <p:extLst>
      <p:ext uri="{BB962C8B-B14F-4D97-AF65-F5344CB8AC3E}">
        <p14:creationId xmlns:p14="http://schemas.microsoft.com/office/powerpoint/2010/main" val="36734433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35130" y="136525"/>
            <a:ext cx="11721739" cy="762886"/>
          </a:xfrm>
        </p:spPr>
        <p:txBody>
          <a:bodyPr>
            <a:normAutofit/>
          </a:bodyPr>
          <a:lstStyle/>
          <a:p>
            <a:r>
              <a:rPr lang="ja-JP" altLang="en-US" sz="4800" dirty="0">
                <a:latin typeface="ＭＳ Ｐゴシック" panose="020B0600070205080204" pitchFamily="50" charset="-128"/>
                <a:ea typeface="ＭＳ Ｐゴシック" panose="020B0600070205080204" pitchFamily="50" charset="-128"/>
              </a:rPr>
              <a:t>遺伝子修飾（エピジェネティクス）</a:t>
            </a: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235131" y="899411"/>
            <a:ext cx="11721738" cy="5822064"/>
          </a:xfrm>
        </p:spPr>
        <p:txBody>
          <a:bodyPr>
            <a:noAutofit/>
          </a:bodyPr>
          <a:lstStyle/>
          <a:p>
            <a:pPr marL="571500" indent="-571500" algn="l">
              <a:buFont typeface="Arial" panose="020B0604020202020204" pitchFamily="34" charset="0"/>
              <a:buChar char="•"/>
            </a:pPr>
            <a:r>
              <a:rPr lang="ja-JP" altLang="en-US" sz="3600" dirty="0">
                <a:highlight>
                  <a:srgbClr val="FFFF00"/>
                </a:highlight>
                <a:latin typeface="ＭＳ Ｐゴシック" panose="020B0600070205080204" pitchFamily="50" charset="-128"/>
                <a:ea typeface="ＭＳ Ｐゴシック" panose="020B0600070205080204" pitchFamily="50" charset="-128"/>
              </a:rPr>
              <a:t>幼少時の慢性ストレス</a:t>
            </a:r>
            <a:r>
              <a:rPr lang="ja-JP" altLang="en-US" sz="3600" dirty="0">
                <a:latin typeface="ＭＳ Ｐゴシック" panose="020B0600070205080204" pitchFamily="50" charset="-128"/>
                <a:ea typeface="ＭＳ Ｐゴシック" panose="020B0600070205080204" pitchFamily="50" charset="-128"/>
              </a:rPr>
              <a:t>は、</a:t>
            </a:r>
            <a:r>
              <a:rPr lang="ja-JP" altLang="en-US" sz="3600" dirty="0">
                <a:solidFill>
                  <a:srgbClr val="FF0000"/>
                </a:solidFill>
                <a:latin typeface="ＭＳ Ｐゴシック" panose="020B0600070205080204" pitchFamily="50" charset="-128"/>
                <a:ea typeface="ＭＳ Ｐゴシック" panose="020B0600070205080204" pitchFamily="50" charset="-128"/>
              </a:rPr>
              <a:t>脳に変化を起こし、免疫システムがリセットされ、ストレスにまったく反応しなくなるか、逆に過剰に反応してストレス反応を止めることができなくなる</a:t>
            </a:r>
            <a:endParaRPr lang="en-US" altLang="ja-JP" sz="3600" dirty="0">
              <a:solidFill>
                <a:srgbClr val="FF0000"/>
              </a:solidFill>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r>
              <a:rPr lang="ja-JP" altLang="en-US" sz="3600" dirty="0">
                <a:latin typeface="ＭＳ Ｐゴシック" panose="020B0600070205080204" pitchFamily="50" charset="-128"/>
                <a:ea typeface="ＭＳ Ｐゴシック" panose="020B0600070205080204" pitchFamily="50" charset="-128"/>
              </a:rPr>
              <a:t>このストレス反応の変化は</a:t>
            </a:r>
            <a:r>
              <a:rPr lang="ja-JP" altLang="en-US" sz="3600" dirty="0">
                <a:highlight>
                  <a:srgbClr val="00FF00"/>
                </a:highlight>
                <a:latin typeface="ＭＳ Ｐゴシック" panose="020B0600070205080204" pitchFamily="50" charset="-128"/>
                <a:ea typeface="ＭＳ Ｐゴシック" panose="020B0600070205080204" pitchFamily="50" charset="-128"/>
              </a:rPr>
              <a:t>「エピジェネティクス」</a:t>
            </a:r>
            <a:r>
              <a:rPr lang="ja-JP" altLang="en-US" sz="3600" dirty="0">
                <a:latin typeface="ＭＳ Ｐゴシック" panose="020B0600070205080204" pitchFamily="50" charset="-128"/>
                <a:ea typeface="ＭＳ Ｐゴシック" panose="020B0600070205080204" pitchFamily="50" charset="-128"/>
              </a:rPr>
              <a:t>と呼ばれる遺伝子を超えた変異で、</a:t>
            </a:r>
            <a:r>
              <a:rPr lang="ja-JP" altLang="en-US" sz="3600" dirty="0">
                <a:solidFill>
                  <a:srgbClr val="0000CC"/>
                </a:solidFill>
                <a:latin typeface="ＭＳ Ｐゴシック" panose="020B0600070205080204" pitchFamily="50" charset="-128"/>
                <a:ea typeface="ＭＳ Ｐゴシック" panose="020B0600070205080204" pitchFamily="50" charset="-128"/>
              </a:rPr>
              <a:t>幼少時の環境によって体内で有効な遺伝子が永久に変わってしまう</a:t>
            </a:r>
            <a:endParaRPr lang="en-US" altLang="ja-JP" sz="3600" dirty="0">
              <a:solidFill>
                <a:srgbClr val="0000CC"/>
              </a:solidFill>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r>
              <a:rPr lang="ja-JP" altLang="en-US" sz="3600" dirty="0">
                <a:latin typeface="ＭＳ Ｐゴシック" panose="020B0600070205080204" pitchFamily="50" charset="-128"/>
                <a:ea typeface="ＭＳ Ｐゴシック" panose="020B0600070205080204" pitchFamily="50" charset="-128"/>
              </a:rPr>
              <a:t>脳が発達段階にある子どもが、繰り返し「闘争・逃走反応の状態」にさらされると、</a:t>
            </a:r>
            <a:r>
              <a:rPr lang="ja-JP" altLang="en-US" sz="3600" dirty="0">
                <a:solidFill>
                  <a:srgbClr val="00B050"/>
                </a:solidFill>
                <a:latin typeface="ＭＳ Ｐゴシック" panose="020B0600070205080204" pitchFamily="50" charset="-128"/>
                <a:ea typeface="ＭＳ Ｐゴシック" panose="020B0600070205080204" pitchFamily="50" charset="-128"/>
              </a:rPr>
              <a:t>ストレス反応を調整する遺伝子に対して</a:t>
            </a:r>
            <a:r>
              <a:rPr lang="ja-JP" altLang="en-US" sz="3600" dirty="0">
                <a:highlight>
                  <a:srgbClr val="00FF00"/>
                </a:highlight>
                <a:latin typeface="ＭＳ Ｐゴシック" panose="020B0600070205080204" pitchFamily="50" charset="-128"/>
                <a:ea typeface="ＭＳ Ｐゴシック" panose="020B0600070205080204" pitchFamily="50" charset="-128"/>
              </a:rPr>
              <a:t>機能をオフにする目印（メチル化）がつけられ</a:t>
            </a:r>
            <a:r>
              <a:rPr lang="ja-JP" altLang="en-US" sz="3600" dirty="0">
                <a:latin typeface="ＭＳ Ｐゴシック" panose="020B0600070205080204" pitchFamily="50" charset="-128"/>
                <a:ea typeface="ＭＳ Ｐゴシック" panose="020B0600070205080204" pitchFamily="50" charset="-128"/>
              </a:rPr>
              <a:t>、脳は生涯にわたって反応を正しく調整できなくなる</a:t>
            </a:r>
            <a:endParaRPr lang="en-US" altLang="ja-JP" sz="3600" dirty="0">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endParaRPr lang="en-US" altLang="ja-JP" sz="36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35</a:t>
            </a:fld>
            <a:endParaRPr kumimoji="1" lang="ja-JP" altLang="en-US"/>
          </a:p>
        </p:txBody>
      </p:sp>
      <p:sp>
        <p:nvSpPr>
          <p:cNvPr id="5" name="日付プレースホルダー 4">
            <a:extLst>
              <a:ext uri="{FF2B5EF4-FFF2-40B4-BE49-F238E27FC236}">
                <a16:creationId xmlns:a16="http://schemas.microsoft.com/office/drawing/2014/main" id="{3CB5BE44-CEA5-6B88-D02E-B331582BF8C0}"/>
              </a:ext>
            </a:extLst>
          </p:cNvPr>
          <p:cNvSpPr>
            <a:spLocks noGrp="1"/>
          </p:cNvSpPr>
          <p:nvPr>
            <p:ph type="dt" sz="half" idx="10"/>
          </p:nvPr>
        </p:nvSpPr>
        <p:spPr/>
        <p:txBody>
          <a:bodyPr/>
          <a:lstStyle/>
          <a:p>
            <a:fld id="{642BE5D0-C4CF-4E66-AFA4-A78764098ABF}" type="datetime1">
              <a:rPr kumimoji="1" lang="ja-JP" altLang="en-US" smtClean="0"/>
              <a:t>2023/12/4</a:t>
            </a:fld>
            <a:endParaRPr kumimoji="1" lang="ja-JP" altLang="en-US"/>
          </a:p>
        </p:txBody>
      </p:sp>
      <p:sp>
        <p:nvSpPr>
          <p:cNvPr id="6" name="フッター プレースホルダー 5">
            <a:extLst>
              <a:ext uri="{FF2B5EF4-FFF2-40B4-BE49-F238E27FC236}">
                <a16:creationId xmlns:a16="http://schemas.microsoft.com/office/drawing/2014/main" id="{1E579B4B-E885-51F3-85AE-FDBD409705A7}"/>
              </a:ext>
            </a:extLst>
          </p:cNvPr>
          <p:cNvSpPr>
            <a:spLocks noGrp="1"/>
          </p:cNvSpPr>
          <p:nvPr>
            <p:ph type="ftr" sz="quarter" idx="11"/>
          </p:nvPr>
        </p:nvSpPr>
        <p:spPr/>
        <p:txBody>
          <a:bodyPr/>
          <a:lstStyle/>
          <a:p>
            <a:r>
              <a:rPr kumimoji="1" lang="ja-JP" altLang="en-US"/>
              <a:t>心の処方箋（十勝むつみのクリニック）</a:t>
            </a:r>
          </a:p>
        </p:txBody>
      </p:sp>
    </p:spTree>
    <p:extLst>
      <p:ext uri="{BB962C8B-B14F-4D97-AF65-F5344CB8AC3E}">
        <p14:creationId xmlns:p14="http://schemas.microsoft.com/office/powerpoint/2010/main" val="3199673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35130" y="136525"/>
            <a:ext cx="11721739" cy="762886"/>
          </a:xfrm>
        </p:spPr>
        <p:txBody>
          <a:bodyPr>
            <a:normAutofit/>
          </a:bodyPr>
          <a:lstStyle/>
          <a:p>
            <a:r>
              <a:rPr lang="ja-JP" altLang="en-US" sz="4800" dirty="0">
                <a:latin typeface="ＭＳ Ｐゴシック" panose="020B0600070205080204" pitchFamily="50" charset="-128"/>
                <a:ea typeface="ＭＳ Ｐゴシック" panose="020B0600070205080204" pitchFamily="50" charset="-128"/>
              </a:rPr>
              <a:t>子どものころに慢性的なストレスを受けると</a:t>
            </a: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235131" y="899411"/>
            <a:ext cx="11721738" cy="5822064"/>
          </a:xfrm>
        </p:spPr>
        <p:txBody>
          <a:bodyPr>
            <a:noAutofit/>
          </a:bodyPr>
          <a:lstStyle/>
          <a:p>
            <a:pPr marL="571500" indent="-571500" algn="l">
              <a:buFont typeface="Arial" panose="020B0604020202020204" pitchFamily="34" charset="0"/>
              <a:buChar char="•"/>
            </a:pPr>
            <a:r>
              <a:rPr lang="ja-JP" altLang="en-US" sz="3600" dirty="0">
                <a:solidFill>
                  <a:srgbClr val="FF0000"/>
                </a:solidFill>
                <a:latin typeface="ＭＳ Ｐゴシック" panose="020B0600070205080204" pitchFamily="50" charset="-128"/>
                <a:ea typeface="ＭＳ Ｐゴシック" panose="020B0600070205080204" pitchFamily="50" charset="-128"/>
              </a:rPr>
              <a:t>小児期や思春期にＨＰＡ軸に負荷がかかりすぎると</a:t>
            </a:r>
            <a:r>
              <a:rPr lang="ja-JP" altLang="en-US" sz="3600" dirty="0">
                <a:latin typeface="ＭＳ Ｐゴシック" panose="020B0600070205080204" pitchFamily="50" charset="-128"/>
                <a:ea typeface="ＭＳ Ｐゴシック" panose="020B0600070205080204" pitchFamily="50" charset="-128"/>
              </a:rPr>
              <a:t>、長期にわたる副作用が表れる</a:t>
            </a:r>
            <a:endParaRPr lang="en-US" altLang="ja-JP" sz="3600" dirty="0">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r>
              <a:rPr lang="ja-JP" altLang="en-US" sz="3600" u="sng" dirty="0">
                <a:latin typeface="ＭＳ Ｐゴシック" panose="020B0600070205080204" pitchFamily="50" charset="-128"/>
                <a:ea typeface="ＭＳ Ｐゴシック" panose="020B0600070205080204" pitchFamily="50" charset="-128"/>
              </a:rPr>
              <a:t>ストレけた時点での影響だけでなく、</a:t>
            </a:r>
            <a:r>
              <a:rPr lang="ja-JP" altLang="en-US" sz="3600" u="sng" dirty="0">
                <a:highlight>
                  <a:srgbClr val="FFFF00"/>
                </a:highlight>
                <a:latin typeface="ＭＳ Ｐゴシック" panose="020B0600070205080204" pitchFamily="50" charset="-128"/>
                <a:ea typeface="ＭＳ Ｐゴシック" panose="020B0600070205080204" pitchFamily="50" charset="-128"/>
              </a:rPr>
              <a:t>子どものころに慢性的なストレスを受けると、</a:t>
            </a:r>
            <a:r>
              <a:rPr lang="ja-JP" altLang="en-US" sz="3600" u="sng" dirty="0">
                <a:latin typeface="ＭＳ Ｐゴシック" panose="020B0600070205080204" pitchFamily="50" charset="-128"/>
                <a:ea typeface="ＭＳ Ｐゴシック" panose="020B0600070205080204" pitchFamily="50" charset="-128"/>
              </a:rPr>
              <a:t>その後の人生におけるストレス反応が生物学的に再プログラミングされてしまう</a:t>
            </a:r>
            <a:endParaRPr lang="en-US" altLang="ja-JP" sz="3600" u="sng" dirty="0">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r>
              <a:rPr lang="ja-JP" altLang="en-US" sz="3600" dirty="0">
                <a:latin typeface="ＭＳ Ｐゴシック" panose="020B0600070205080204" pitchFamily="50" charset="-128"/>
                <a:ea typeface="ＭＳ Ｐゴシック" panose="020B0600070205080204" pitchFamily="50" charset="-128"/>
              </a:rPr>
              <a:t>その結果、</a:t>
            </a:r>
            <a:r>
              <a:rPr lang="en-US" altLang="ja-JP" sz="3600" dirty="0">
                <a:latin typeface="ＭＳ Ｐゴシック" panose="020B0600070205080204" pitchFamily="50" charset="-128"/>
                <a:ea typeface="ＭＳ Ｐゴシック" panose="020B0600070205080204" pitchFamily="50" charset="-128"/>
              </a:rPr>
              <a:t>30</a:t>
            </a:r>
            <a:r>
              <a:rPr lang="ja-JP" altLang="en-US" sz="3600" dirty="0">
                <a:latin typeface="ＭＳ Ｐゴシック" panose="020B0600070205080204" pitchFamily="50" charset="-128"/>
                <a:ea typeface="ＭＳ Ｐゴシック" panose="020B0600070205080204" pitchFamily="50" charset="-128"/>
              </a:rPr>
              <a:t>歳、</a:t>
            </a:r>
            <a:r>
              <a:rPr lang="en-US" altLang="ja-JP" sz="3600" dirty="0">
                <a:latin typeface="ＭＳ Ｐゴシック" panose="020B0600070205080204" pitchFamily="50" charset="-128"/>
                <a:ea typeface="ＭＳ Ｐゴシック" panose="020B0600070205080204" pitchFamily="50" charset="-128"/>
              </a:rPr>
              <a:t>40</a:t>
            </a:r>
            <a:r>
              <a:rPr lang="ja-JP" altLang="en-US" sz="3600" dirty="0">
                <a:latin typeface="ＭＳ Ｐゴシック" panose="020B0600070205080204" pitchFamily="50" charset="-128"/>
                <a:ea typeface="ＭＳ Ｐゴシック" panose="020B0600070205080204" pitchFamily="50" charset="-128"/>
              </a:rPr>
              <a:t>歳、</a:t>
            </a:r>
            <a:r>
              <a:rPr lang="en-US" altLang="ja-JP" sz="3600" dirty="0">
                <a:latin typeface="ＭＳ Ｐゴシック" panose="020B0600070205080204" pitchFamily="50" charset="-128"/>
                <a:ea typeface="ＭＳ Ｐゴシック" panose="020B0600070205080204" pitchFamily="50" charset="-128"/>
              </a:rPr>
              <a:t>50</a:t>
            </a:r>
            <a:r>
              <a:rPr lang="ja-JP" altLang="en-US" sz="3600" dirty="0">
                <a:latin typeface="ＭＳ Ｐゴシック" panose="020B0600070205080204" pitchFamily="50" charset="-128"/>
                <a:ea typeface="ＭＳ Ｐゴシック" panose="020B0600070205080204" pitchFamily="50" charset="-128"/>
              </a:rPr>
              <a:t>歳</a:t>
            </a:r>
            <a:r>
              <a:rPr lang="en-US" altLang="ja-JP" sz="3600" dirty="0">
                <a:latin typeface="ＭＳ Ｐゴシック" panose="020B0600070205080204" pitchFamily="50" charset="-128"/>
                <a:ea typeface="ＭＳ Ｐゴシック" panose="020B0600070205080204" pitchFamily="50" charset="-128"/>
              </a:rPr>
              <a:t>……</a:t>
            </a:r>
            <a:r>
              <a:rPr lang="ja-JP" altLang="en-US" sz="3600" dirty="0">
                <a:latin typeface="ＭＳ Ｐゴシック" panose="020B0600070205080204" pitchFamily="50" charset="-128"/>
                <a:ea typeface="ＭＳ Ｐゴシック" panose="020B0600070205080204" pitchFamily="50" charset="-128"/>
              </a:rPr>
              <a:t>となるにつれ、</a:t>
            </a:r>
            <a:r>
              <a:rPr lang="ja-JP" altLang="en-US" sz="3600" dirty="0">
                <a:solidFill>
                  <a:srgbClr val="0000CC"/>
                </a:solidFill>
                <a:latin typeface="ＭＳ Ｐゴシック" panose="020B0600070205080204" pitchFamily="50" charset="-128"/>
                <a:ea typeface="ＭＳ Ｐゴシック" panose="020B0600070205080204" pitchFamily="50" charset="-128"/>
              </a:rPr>
              <a:t>内分泌腺や免疫の機能から体や細胞を攻撃するストレスホルモンがいつ量産されてもおかしくない状態となる</a:t>
            </a:r>
            <a:endParaRPr lang="en-US" altLang="ja-JP" sz="3600" dirty="0">
              <a:solidFill>
                <a:srgbClr val="0000CC"/>
              </a:solidFill>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r>
              <a:rPr lang="ja-JP" altLang="en-US" sz="3600" dirty="0">
                <a:highlight>
                  <a:srgbClr val="FFFF00"/>
                </a:highlight>
                <a:latin typeface="ＭＳ Ｐゴシック" panose="020B0600070205080204" pitchFamily="50" charset="-128"/>
                <a:ea typeface="ＭＳ Ｐゴシック" panose="020B0600070205080204" pitchFamily="50" charset="-128"/>
              </a:rPr>
              <a:t>ストレスの制御システムが損傷を受けると</a:t>
            </a:r>
            <a:r>
              <a:rPr lang="ja-JP" altLang="en-US" sz="3600" dirty="0">
                <a:latin typeface="ＭＳ Ｐゴシック" panose="020B0600070205080204" pitchFamily="50" charset="-128"/>
                <a:ea typeface="ＭＳ Ｐゴシック" panose="020B0600070205080204" pitchFamily="50" charset="-128"/>
              </a:rPr>
              <a:t>、</a:t>
            </a:r>
            <a:r>
              <a:rPr lang="ja-JP" altLang="en-US" sz="3600" dirty="0">
                <a:solidFill>
                  <a:srgbClr val="00B050"/>
                </a:solidFill>
                <a:latin typeface="ＭＳ Ｐゴシック" panose="020B0600070205080204" pitchFamily="50" charset="-128"/>
                <a:ea typeface="ＭＳ Ｐゴシック" panose="020B0600070205080204" pitchFamily="50" charset="-128"/>
              </a:rPr>
              <a:t>私たちはストレスに過剰に反応し、過敏な状態から自然に元に戻る力が低下し、</a:t>
            </a:r>
            <a:r>
              <a:rPr lang="ja-JP" altLang="en-US" sz="3600" dirty="0">
                <a:latin typeface="ＭＳ Ｐゴシック" panose="020B0600070205080204" pitchFamily="50" charset="-128"/>
                <a:ea typeface="ＭＳ Ｐゴシック" panose="020B0600070205080204" pitchFamily="50" charset="-128"/>
              </a:rPr>
              <a:t>つねに反応していることになる</a:t>
            </a:r>
          </a:p>
          <a:p>
            <a:pPr algn="l"/>
            <a:endParaRPr lang="en-US" altLang="ja-JP" sz="36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36</a:t>
            </a:fld>
            <a:endParaRPr kumimoji="1" lang="ja-JP" altLang="en-US" dirty="0"/>
          </a:p>
        </p:txBody>
      </p:sp>
      <p:sp>
        <p:nvSpPr>
          <p:cNvPr id="5" name="日付プレースホルダー 4">
            <a:extLst>
              <a:ext uri="{FF2B5EF4-FFF2-40B4-BE49-F238E27FC236}">
                <a16:creationId xmlns:a16="http://schemas.microsoft.com/office/drawing/2014/main" id="{138CF7B1-1F71-F1CF-5F45-C6A0CB6121AE}"/>
              </a:ext>
            </a:extLst>
          </p:cNvPr>
          <p:cNvSpPr>
            <a:spLocks noGrp="1"/>
          </p:cNvSpPr>
          <p:nvPr>
            <p:ph type="dt" sz="half" idx="10"/>
          </p:nvPr>
        </p:nvSpPr>
        <p:spPr/>
        <p:txBody>
          <a:bodyPr/>
          <a:lstStyle/>
          <a:p>
            <a:fld id="{534C09A9-8A1E-429A-9664-51F73D59DD6B}" type="datetime1">
              <a:rPr kumimoji="1" lang="ja-JP" altLang="en-US" smtClean="0"/>
              <a:t>2023/12/4</a:t>
            </a:fld>
            <a:endParaRPr kumimoji="1" lang="ja-JP" altLang="en-US"/>
          </a:p>
        </p:txBody>
      </p:sp>
      <p:sp>
        <p:nvSpPr>
          <p:cNvPr id="6" name="フッター プレースホルダー 5">
            <a:extLst>
              <a:ext uri="{FF2B5EF4-FFF2-40B4-BE49-F238E27FC236}">
                <a16:creationId xmlns:a16="http://schemas.microsoft.com/office/drawing/2014/main" id="{C96A2593-18B2-4658-A6CA-7E52C21C1EC9}"/>
              </a:ext>
            </a:extLst>
          </p:cNvPr>
          <p:cNvSpPr>
            <a:spLocks noGrp="1"/>
          </p:cNvSpPr>
          <p:nvPr>
            <p:ph type="ftr" sz="quarter" idx="11"/>
          </p:nvPr>
        </p:nvSpPr>
        <p:spPr/>
        <p:txBody>
          <a:bodyPr/>
          <a:lstStyle/>
          <a:p>
            <a:r>
              <a:rPr kumimoji="1" lang="ja-JP" altLang="en-US"/>
              <a:t>心の処方箋（十勝むつみのクリニック）</a:t>
            </a:r>
          </a:p>
        </p:txBody>
      </p:sp>
    </p:spTree>
    <p:extLst>
      <p:ext uri="{BB962C8B-B14F-4D97-AF65-F5344CB8AC3E}">
        <p14:creationId xmlns:p14="http://schemas.microsoft.com/office/powerpoint/2010/main" val="3382167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62160D91-03F9-5904-4D6F-7F58E6F6CA96}"/>
              </a:ext>
            </a:extLst>
          </p:cNvPr>
          <p:cNvSpPr>
            <a:spLocks noGrp="1" noChangeArrowheads="1"/>
          </p:cNvSpPr>
          <p:nvPr>
            <p:ph type="ctrTitle"/>
          </p:nvPr>
        </p:nvSpPr>
        <p:spPr>
          <a:xfrm>
            <a:off x="1720851" y="1371600"/>
            <a:ext cx="8505825" cy="1828800"/>
          </a:xfrm>
        </p:spPr>
        <p:txBody>
          <a:bodyPr/>
          <a:lstStyle/>
          <a:p>
            <a:pPr eaLnBrk="1" hangingPunct="1"/>
            <a:endParaRPr lang="ja-JP" altLang="ja-JP"/>
          </a:p>
        </p:txBody>
      </p:sp>
      <p:sp>
        <p:nvSpPr>
          <p:cNvPr id="17410" name="Rectangle 3">
            <a:extLst>
              <a:ext uri="{FF2B5EF4-FFF2-40B4-BE49-F238E27FC236}">
                <a16:creationId xmlns:a16="http://schemas.microsoft.com/office/drawing/2014/main" id="{197C20DD-DFA7-1F31-0AE1-9675A3DBE4C2}"/>
              </a:ext>
            </a:extLst>
          </p:cNvPr>
          <p:cNvSpPr>
            <a:spLocks noGrp="1" noChangeArrowheads="1"/>
          </p:cNvSpPr>
          <p:nvPr>
            <p:ph type="subTitle" idx="1"/>
          </p:nvPr>
        </p:nvSpPr>
        <p:spPr>
          <a:xfrm>
            <a:off x="1720850" y="3228975"/>
            <a:ext cx="8509000" cy="1752600"/>
          </a:xfrm>
        </p:spPr>
        <p:txBody>
          <a:bodyPr/>
          <a:lstStyle/>
          <a:p>
            <a:pPr eaLnBrk="1" hangingPunct="1"/>
            <a:endParaRPr lang="ja-JP" altLang="ja-JP"/>
          </a:p>
        </p:txBody>
      </p:sp>
      <p:pic>
        <p:nvPicPr>
          <p:cNvPr id="17411" name="Picture 4" descr="画像 154">
            <a:extLst>
              <a:ext uri="{FF2B5EF4-FFF2-40B4-BE49-F238E27FC236}">
                <a16:creationId xmlns:a16="http://schemas.microsoft.com/office/drawing/2014/main" id="{84DB524D-FCBA-E07F-FFA6-5C16C7BEB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4525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38</a:t>
            </a:fld>
            <a:endParaRPr kumimoji="1" lang="ja-JP" altLang="en-US"/>
          </a:p>
        </p:txBody>
      </p:sp>
      <p:sp>
        <p:nvSpPr>
          <p:cNvPr id="5" name="正方形/長方形 4">
            <a:extLst>
              <a:ext uri="{FF2B5EF4-FFF2-40B4-BE49-F238E27FC236}">
                <a16:creationId xmlns:a16="http://schemas.microsoft.com/office/drawing/2014/main" id="{EDB8279C-3E27-C6A3-8227-38690049ED08}"/>
              </a:ext>
            </a:extLst>
          </p:cNvPr>
          <p:cNvSpPr/>
          <p:nvPr/>
        </p:nvSpPr>
        <p:spPr>
          <a:xfrm>
            <a:off x="5092505" y="6246055"/>
            <a:ext cx="900332" cy="611945"/>
          </a:xfrm>
          <a:prstGeom prst="rect">
            <a:avLst/>
          </a:prstGeom>
          <a:solidFill>
            <a:srgbClr val="DA0B09"/>
          </a:solidFill>
          <a:ln>
            <a:solidFill>
              <a:srgbClr val="DA0B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1D67F130-D499-513C-5D10-C03CC4BF8317}"/>
              </a:ext>
            </a:extLst>
          </p:cNvPr>
          <p:cNvGrpSpPr/>
          <p:nvPr/>
        </p:nvGrpSpPr>
        <p:grpSpPr>
          <a:xfrm>
            <a:off x="1236968" y="139298"/>
            <a:ext cx="9718063" cy="6718702"/>
            <a:chOff x="1236968" y="139298"/>
            <a:chExt cx="9718063" cy="6718702"/>
          </a:xfrm>
        </p:grpSpPr>
        <p:grpSp>
          <p:nvGrpSpPr>
            <p:cNvPr id="8" name="グループ化 7">
              <a:extLst>
                <a:ext uri="{FF2B5EF4-FFF2-40B4-BE49-F238E27FC236}">
                  <a16:creationId xmlns:a16="http://schemas.microsoft.com/office/drawing/2014/main" id="{389A9B26-6EB8-9A75-0C36-97A936B23C73}"/>
                </a:ext>
              </a:extLst>
            </p:cNvPr>
            <p:cNvGrpSpPr/>
            <p:nvPr/>
          </p:nvGrpSpPr>
          <p:grpSpPr>
            <a:xfrm>
              <a:off x="1236968" y="139298"/>
              <a:ext cx="9718063" cy="6718702"/>
              <a:chOff x="1236968" y="139298"/>
              <a:chExt cx="9718063" cy="6718702"/>
            </a:xfrm>
          </p:grpSpPr>
          <p:pic>
            <p:nvPicPr>
              <p:cNvPr id="3" name="図 2">
                <a:extLst>
                  <a:ext uri="{FF2B5EF4-FFF2-40B4-BE49-F238E27FC236}">
                    <a16:creationId xmlns:a16="http://schemas.microsoft.com/office/drawing/2014/main" id="{5009DFE0-B6FF-D988-5826-24C0114FC82D}"/>
                  </a:ext>
                </a:extLst>
              </p:cNvPr>
              <p:cNvPicPr>
                <a:picLocks noChangeAspect="1"/>
              </p:cNvPicPr>
              <p:nvPr/>
            </p:nvPicPr>
            <p:blipFill>
              <a:blip r:embed="rId2"/>
              <a:stretch>
                <a:fillRect/>
              </a:stretch>
            </p:blipFill>
            <p:spPr>
              <a:xfrm>
                <a:off x="1236968" y="139298"/>
                <a:ext cx="9718063" cy="6718702"/>
              </a:xfrm>
              <a:prstGeom prst="rect">
                <a:avLst/>
              </a:prstGeom>
            </p:spPr>
          </p:pic>
          <p:sp>
            <p:nvSpPr>
              <p:cNvPr id="6" name="正方形/長方形 5">
                <a:extLst>
                  <a:ext uri="{FF2B5EF4-FFF2-40B4-BE49-F238E27FC236}">
                    <a16:creationId xmlns:a16="http://schemas.microsoft.com/office/drawing/2014/main" id="{5FE220DB-6211-6551-19D1-5F2FCCC0079B}"/>
                  </a:ext>
                </a:extLst>
              </p:cNvPr>
              <p:cNvSpPr/>
              <p:nvPr/>
            </p:nvSpPr>
            <p:spPr>
              <a:xfrm>
                <a:off x="4698610" y="239151"/>
                <a:ext cx="6133513" cy="64823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サブタイトル 2">
              <a:extLst>
                <a:ext uri="{FF2B5EF4-FFF2-40B4-BE49-F238E27FC236}">
                  <a16:creationId xmlns:a16="http://schemas.microsoft.com/office/drawing/2014/main" id="{7BA079F9-0525-BC9A-262D-69B9E7989A39}"/>
                </a:ext>
              </a:extLst>
            </p:cNvPr>
            <p:cNvSpPr txBox="1">
              <a:spLocks/>
            </p:cNvSpPr>
            <p:nvPr/>
          </p:nvSpPr>
          <p:spPr>
            <a:xfrm>
              <a:off x="4680524" y="230997"/>
              <a:ext cx="6133513" cy="5597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ja-JP" sz="2400"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rPr>
                <a:t>ありふれていながら複雑で、原因もひとつではなく、特定しにくい多くの要因が関わっている</a:t>
              </a:r>
              <a:r>
                <a:rPr lang="ja-JP" altLang="en-US" sz="2400" kern="100" dirty="0">
                  <a:latin typeface="Century" panose="02040604050505020304" pitchFamily="18" charset="0"/>
                  <a:ea typeface="ＭＳ Ｐゴシック" panose="020B0600070205080204" pitchFamily="50" charset="-128"/>
                  <a:cs typeface="Times New Roman" panose="02020603050405020304" pitchFamily="18" charset="0"/>
                </a:rPr>
                <a:t>　</a:t>
              </a:r>
              <a:endParaRPr lang="en-US" altLang="ja-JP" sz="2400" kern="100" dirty="0">
                <a:latin typeface="Century" panose="02040604050505020304" pitchFamily="18" charset="0"/>
                <a:ea typeface="ＭＳ Ｐゴシック" panose="020B0600070205080204" pitchFamily="50" charset="-128"/>
                <a:cs typeface="Times New Roman" panose="02020603050405020304" pitchFamily="18" charset="0"/>
              </a:endParaRPr>
            </a:p>
            <a:p>
              <a:pPr marL="0" indent="0">
                <a:buNone/>
              </a:pPr>
              <a:r>
                <a:rPr lang="ja-JP" altLang="ja-JP" sz="2400" kern="100" dirty="0">
                  <a:latin typeface="Century" panose="02040604050505020304" pitchFamily="18" charset="0"/>
                  <a:ea typeface="ＭＳ Ｐゴシック" panose="020B0600070205080204" pitchFamily="50" charset="-128"/>
                  <a:cs typeface="Times New Roman" panose="02020603050405020304" pitchFamily="18" charset="0"/>
                </a:rPr>
                <a:t>２型糖尿病、痛風、高血圧、認知症のような心血管疾患</a:t>
              </a:r>
              <a:endParaRPr lang="en-US" altLang="ja-JP" sz="2400" kern="100" dirty="0">
                <a:latin typeface="Century" panose="02040604050505020304" pitchFamily="18" charset="0"/>
                <a:ea typeface="ＭＳ 明朝" panose="02020609040205080304" pitchFamily="17" charset="-128"/>
                <a:cs typeface="Times New Roman" panose="02020603050405020304" pitchFamily="18" charset="0"/>
              </a:endParaRPr>
            </a:p>
            <a:p>
              <a:pPr marL="0" indent="0">
                <a:buNone/>
              </a:pPr>
              <a:r>
                <a:rPr lang="ja-JP" altLang="ja-JP" sz="2400" kern="100" dirty="0">
                  <a:latin typeface="Century" panose="02040604050505020304" pitchFamily="18" charset="0"/>
                  <a:ea typeface="ＭＳ Ｐゴシック" panose="020B0600070205080204" pitchFamily="50" charset="-128"/>
                  <a:cs typeface="Times New Roman" panose="02020603050405020304" pitchFamily="18" charset="0"/>
                </a:rPr>
                <a:t>関節炎のような</a:t>
              </a:r>
              <a:r>
                <a:rPr lang="ja-JP" altLang="ja-JP" sz="2400" kern="100" dirty="0">
                  <a:solidFill>
                    <a:srgbClr val="009900"/>
                  </a:solidFill>
                  <a:latin typeface="Century" panose="02040604050505020304" pitchFamily="18" charset="0"/>
                  <a:ea typeface="ＭＳ Ｐゴシック" panose="020B0600070205080204" pitchFamily="50" charset="-128"/>
                  <a:cs typeface="Times New Roman" panose="02020603050405020304" pitchFamily="18" charset="0"/>
                </a:rPr>
                <a:t>自己免疫性炎症性</a:t>
              </a:r>
              <a:r>
                <a:rPr lang="ja-JP" altLang="ja-JP" sz="2400" kern="100" dirty="0">
                  <a:latin typeface="Century" panose="02040604050505020304" pitchFamily="18" charset="0"/>
                  <a:ea typeface="ＭＳ Ｐゴシック" panose="020B0600070205080204" pitchFamily="50" charset="-128"/>
                  <a:cs typeface="Times New Roman" panose="02020603050405020304" pitchFamily="18" charset="0"/>
                </a:rPr>
                <a:t>疾患</a:t>
              </a:r>
              <a:endParaRPr lang="en-US" altLang="ja-JP" sz="2400" kern="100" dirty="0">
                <a:latin typeface="Century" panose="02040604050505020304" pitchFamily="18" charset="0"/>
                <a:ea typeface="ＭＳ 明朝" panose="02020609040205080304" pitchFamily="17" charset="-128"/>
                <a:cs typeface="Times New Roman" panose="02020603050405020304" pitchFamily="18" charset="0"/>
              </a:endParaRPr>
            </a:p>
            <a:p>
              <a:pPr marL="0" indent="0">
                <a:buNone/>
              </a:pPr>
              <a:r>
                <a:rPr lang="ja-JP" altLang="ja-JP" sz="2400" kern="100" dirty="0">
                  <a:solidFill>
                    <a:srgbClr val="0000CC"/>
                  </a:solidFill>
                  <a:latin typeface="Century" panose="02040604050505020304" pitchFamily="18" charset="0"/>
                  <a:ea typeface="ＭＳ Ｐゴシック" panose="020B0600070205080204" pitchFamily="50" charset="-128"/>
                  <a:cs typeface="Times New Roman" panose="02020603050405020304" pitchFamily="18" charset="0"/>
                </a:rPr>
                <a:t>うつ病、注意欠陥障害、自閉症</a:t>
              </a:r>
              <a:r>
                <a:rPr lang="ja-JP" altLang="ja-JP" sz="2400" kern="100" dirty="0">
                  <a:latin typeface="Century" panose="02040604050505020304" pitchFamily="18" charset="0"/>
                  <a:ea typeface="ＭＳ Ｐゴシック" panose="020B0600070205080204" pitchFamily="50" charset="-128"/>
                  <a:cs typeface="Times New Roman" panose="02020603050405020304" pitchFamily="18" charset="0"/>
                </a:rPr>
                <a:t>のような神経障害</a:t>
              </a:r>
              <a:endParaRPr lang="en-US" altLang="ja-JP" sz="2400" kern="100" dirty="0">
                <a:latin typeface="Century" panose="02040604050505020304" pitchFamily="18" charset="0"/>
                <a:ea typeface="ＭＳ 明朝" panose="02020609040205080304" pitchFamily="17" charset="-128"/>
                <a:cs typeface="Times New Roman" panose="02020603050405020304" pitchFamily="18" charset="0"/>
              </a:endParaRPr>
            </a:p>
            <a:p>
              <a:pPr marL="0" indent="0">
                <a:buNone/>
              </a:pPr>
              <a:r>
                <a:rPr lang="ja-JP" altLang="ja-JP" sz="2400" kern="100" dirty="0">
                  <a:solidFill>
                    <a:srgbClr val="7030A0"/>
                  </a:solidFill>
                  <a:latin typeface="Century" panose="02040604050505020304" pitchFamily="18" charset="0"/>
                  <a:ea typeface="ＭＳ Ｐゴシック" panose="020B0600070205080204" pitchFamily="50" charset="-128"/>
                  <a:cs typeface="Times New Roman" panose="02020603050405020304" pitchFamily="18" charset="0"/>
                </a:rPr>
                <a:t>逆流性食道炎、十二指腸潰瘍、炎症性腸疾患</a:t>
              </a:r>
              <a:r>
                <a:rPr lang="ja-JP" altLang="ja-JP" sz="2400" kern="100" dirty="0">
                  <a:latin typeface="Century" panose="02040604050505020304" pitchFamily="18" charset="0"/>
                  <a:ea typeface="ＭＳ Ｐゴシック" panose="020B0600070205080204" pitchFamily="50" charset="-128"/>
                  <a:cs typeface="Times New Roman" panose="02020603050405020304" pitchFamily="18" charset="0"/>
                </a:rPr>
                <a:t>などの消化器疾患</a:t>
              </a:r>
              <a:endParaRPr lang="en-US" altLang="ja-JP" sz="2400" kern="100" dirty="0">
                <a:latin typeface="Century" panose="02040604050505020304" pitchFamily="18" charset="0"/>
                <a:ea typeface="ＭＳ 明朝" panose="02020609040205080304" pitchFamily="17" charset="-128"/>
                <a:cs typeface="Times New Roman" panose="02020603050405020304" pitchFamily="18" charset="0"/>
              </a:endParaRPr>
            </a:p>
            <a:p>
              <a:pPr marL="0" indent="0">
                <a:buNone/>
              </a:pPr>
              <a:r>
                <a:rPr lang="ja-JP" altLang="ja-JP" sz="2400" kern="100" dirty="0">
                  <a:latin typeface="Century" panose="02040604050505020304" pitchFamily="18" charset="0"/>
                  <a:ea typeface="ＭＳ Ｐゴシック" panose="020B0600070205080204" pitchFamily="50" charset="-128"/>
                  <a:cs typeface="Times New Roman" panose="02020603050405020304" pitchFamily="18" charset="0"/>
                </a:rPr>
                <a:t>骨粗鬆症のような骨量の減少</a:t>
              </a:r>
              <a:r>
                <a:rPr lang="ja-JP" altLang="en-US" sz="2400" kern="100" dirty="0">
                  <a:latin typeface="Century" panose="02040604050505020304" pitchFamily="18" charset="0"/>
                  <a:ea typeface="ＭＳ 明朝" panose="02020609040205080304" pitchFamily="17" charset="-128"/>
                  <a:cs typeface="Times New Roman" panose="02020603050405020304" pitchFamily="18" charset="0"/>
                </a:rPr>
                <a:t>　　</a:t>
              </a:r>
              <a:endParaRPr lang="en-US" altLang="ja-JP" sz="2400" kern="100" dirty="0">
                <a:latin typeface="Century" panose="02040604050505020304" pitchFamily="18" charset="0"/>
                <a:ea typeface="ＭＳ 明朝" panose="02020609040205080304" pitchFamily="17" charset="-128"/>
                <a:cs typeface="Times New Roman" panose="02020603050405020304" pitchFamily="18" charset="0"/>
              </a:endParaRPr>
            </a:p>
            <a:p>
              <a:pPr marL="0" indent="0">
                <a:buNone/>
              </a:pPr>
              <a:r>
                <a:rPr lang="ja-JP" altLang="ja-JP" sz="2400" kern="100" dirty="0">
                  <a:latin typeface="Century" panose="02040604050505020304" pitchFamily="18" charset="0"/>
                  <a:ea typeface="ＭＳ Ｐゴシック" panose="020B0600070205080204" pitchFamily="50" charset="-128"/>
                  <a:cs typeface="Times New Roman" panose="02020603050405020304" pitchFamily="18" charset="0"/>
                </a:rPr>
                <a:t>閉塞性肺疾患や喘息</a:t>
              </a:r>
              <a:endParaRPr lang="en-US" altLang="ja-JP" sz="2400" kern="100" dirty="0">
                <a:latin typeface="Century" panose="02040604050505020304" pitchFamily="18" charset="0"/>
                <a:ea typeface="ＭＳ 明朝" panose="02020609040205080304" pitchFamily="17" charset="-128"/>
                <a:cs typeface="Times New Roman" panose="02020603050405020304" pitchFamily="18" charset="0"/>
              </a:endParaRPr>
            </a:p>
            <a:p>
              <a:pPr marL="0" indent="0">
                <a:buNone/>
              </a:pPr>
              <a:r>
                <a:rPr lang="ja-JP" altLang="ja-JP" sz="2400" kern="100" dirty="0">
                  <a:solidFill>
                    <a:srgbClr val="FF0000"/>
                  </a:solidFill>
                  <a:latin typeface="Century" panose="02040604050505020304" pitchFamily="18" charset="0"/>
                  <a:ea typeface="ＭＳ Ｐゴシック" panose="020B0600070205080204" pitchFamily="50" charset="-128"/>
                  <a:cs typeface="Times New Roman" panose="02020603050405020304" pitchFamily="18" charset="0"/>
                </a:rPr>
                <a:t>慢性疲労症候群や線維筋痛症</a:t>
              </a:r>
              <a:r>
                <a:rPr lang="ja-JP" altLang="ja-JP" sz="2400" kern="100" dirty="0">
                  <a:latin typeface="Century" panose="02040604050505020304" pitchFamily="18" charset="0"/>
                  <a:ea typeface="ＭＳ Ｐゴシック" panose="020B0600070205080204" pitchFamily="50" charset="-128"/>
                  <a:cs typeface="Times New Roman" panose="02020603050405020304" pitchFamily="18" charset="0"/>
                </a:rPr>
                <a:t>による筋肉痛や筋力低下</a:t>
              </a:r>
              <a:endParaRPr lang="en-US" altLang="ja-JP" sz="2400" kern="100" dirty="0">
                <a:latin typeface="Century" panose="02040604050505020304" pitchFamily="18" charset="0"/>
                <a:ea typeface="ＭＳ 明朝" panose="02020609040205080304" pitchFamily="17" charset="-128"/>
                <a:cs typeface="Times New Roman" panose="02020603050405020304" pitchFamily="18" charset="0"/>
              </a:endParaRPr>
            </a:p>
            <a:p>
              <a:pPr marL="0" indent="0">
                <a:buNone/>
              </a:pPr>
              <a:r>
                <a:rPr lang="ja-JP" altLang="ja-JP" sz="2400" kern="100" dirty="0">
                  <a:latin typeface="Century" panose="02040604050505020304" pitchFamily="18" charset="0"/>
                  <a:ea typeface="ＭＳ Ｐゴシック" panose="020B0600070205080204" pitchFamily="50" charset="-128"/>
                  <a:cs typeface="Times New Roman" panose="02020603050405020304" pitchFamily="18" charset="0"/>
                </a:rPr>
                <a:t>腎臓や肝臓の病気</a:t>
              </a:r>
              <a:r>
                <a:rPr lang="ja-JP" altLang="en-US" sz="2400" kern="100" dirty="0">
                  <a:latin typeface="Century" panose="02040604050505020304" pitchFamily="18" charset="0"/>
                  <a:ea typeface="ＭＳ 明朝" panose="02020609040205080304" pitchFamily="17" charset="-128"/>
                  <a:cs typeface="Times New Roman" panose="02020603050405020304" pitchFamily="18" charset="0"/>
                </a:rPr>
                <a:t>　</a:t>
              </a:r>
              <a:r>
                <a:rPr lang="ja-JP" altLang="ja-JP" sz="2400" kern="100" dirty="0">
                  <a:latin typeface="Century" panose="02040604050505020304" pitchFamily="18" charset="0"/>
                  <a:ea typeface="ＭＳ Ｐゴシック" panose="020B0600070205080204" pitchFamily="50" charset="-128"/>
                  <a:cs typeface="Times New Roman" panose="02020603050405020304" pitchFamily="18" charset="0"/>
                </a:rPr>
                <a:t>黄斑変性や網膜症のような視覚障害</a:t>
              </a:r>
              <a:endParaRPr lang="en-US" altLang="ja-JP" sz="2400" kern="100" dirty="0">
                <a:latin typeface="Century" panose="02040604050505020304" pitchFamily="18" charset="0"/>
                <a:ea typeface="ＭＳ Ｐゴシック" panose="020B0600070205080204" pitchFamily="50" charset="-128"/>
                <a:cs typeface="Times New Roman" panose="02020603050405020304" pitchFamily="18" charset="0"/>
              </a:endParaRPr>
            </a:p>
            <a:p>
              <a:pPr marL="0" indent="0">
                <a:buNone/>
              </a:pPr>
              <a:r>
                <a:rPr lang="ja-JP" altLang="en-US" sz="2400" kern="100" dirty="0">
                  <a:latin typeface="Century" panose="02040604050505020304" pitchFamily="18" charset="0"/>
                  <a:ea typeface="ＭＳ Ｐゴシック" panose="020B0600070205080204" pitchFamily="50" charset="-128"/>
                  <a:cs typeface="Times New Roman" panose="02020603050405020304" pitchFamily="18" charset="0"/>
                </a:rPr>
                <a:t>がんなどの悪性腫瘍</a:t>
              </a:r>
              <a:endParaRPr lang="en-US" altLang="ja-JP" sz="2400" kern="100" dirty="0">
                <a:latin typeface="Century" panose="02040604050505020304" pitchFamily="18" charset="0"/>
                <a:ea typeface="ＭＳ 明朝" panose="02020609040205080304" pitchFamily="17" charset="-128"/>
                <a:cs typeface="Times New Roman" panose="02020603050405020304" pitchFamily="18" charset="0"/>
              </a:endParaRPr>
            </a:p>
            <a:p>
              <a:endParaRPr lang="en-US" altLang="ja-JP" sz="3200" kern="100" dirty="0">
                <a:solidFill>
                  <a:srgbClr val="000000"/>
                </a:solidFill>
                <a:latin typeface="Times New Roman" panose="02020603050405020304" pitchFamily="18" charset="0"/>
                <a:ea typeface="ＭＳ ゴシック" panose="020B0609070205080204" pitchFamily="49" charset="-128"/>
                <a:cs typeface="Times New Roman" panose="02020603050405020304" pitchFamily="18" charset="0"/>
              </a:endParaRPr>
            </a:p>
          </p:txBody>
        </p:sp>
      </p:grpSp>
      <p:sp>
        <p:nvSpPr>
          <p:cNvPr id="2" name="日付プレースホルダー 1">
            <a:extLst>
              <a:ext uri="{FF2B5EF4-FFF2-40B4-BE49-F238E27FC236}">
                <a16:creationId xmlns:a16="http://schemas.microsoft.com/office/drawing/2014/main" id="{8A2210B2-B389-1DD6-0EA3-41D71157B721}"/>
              </a:ext>
            </a:extLst>
          </p:cNvPr>
          <p:cNvSpPr>
            <a:spLocks noGrp="1"/>
          </p:cNvSpPr>
          <p:nvPr>
            <p:ph type="dt" sz="half" idx="10"/>
          </p:nvPr>
        </p:nvSpPr>
        <p:spPr/>
        <p:txBody>
          <a:bodyPr/>
          <a:lstStyle/>
          <a:p>
            <a:fld id="{429000BD-A38A-46D2-B5DC-C90D096C066F}" type="datetime1">
              <a:rPr kumimoji="1" lang="ja-JP" altLang="en-US" smtClean="0"/>
              <a:t>2023/12/4</a:t>
            </a:fld>
            <a:endParaRPr kumimoji="1" lang="ja-JP" altLang="en-US"/>
          </a:p>
        </p:txBody>
      </p:sp>
      <p:sp>
        <p:nvSpPr>
          <p:cNvPr id="7" name="フッター プレースホルダー 6">
            <a:extLst>
              <a:ext uri="{FF2B5EF4-FFF2-40B4-BE49-F238E27FC236}">
                <a16:creationId xmlns:a16="http://schemas.microsoft.com/office/drawing/2014/main" id="{D15AC9B3-CA48-721C-1EC7-6167C37A484B}"/>
              </a:ext>
            </a:extLst>
          </p:cNvPr>
          <p:cNvSpPr>
            <a:spLocks noGrp="1"/>
          </p:cNvSpPr>
          <p:nvPr>
            <p:ph type="ftr" sz="quarter" idx="11"/>
          </p:nvPr>
        </p:nvSpPr>
        <p:spPr/>
        <p:txBody>
          <a:bodyPr/>
          <a:lstStyle/>
          <a:p>
            <a:r>
              <a:rPr kumimoji="1" lang="ja-JP" altLang="en-US"/>
              <a:t>心の処方箋（十勝むつみのクリニック）</a:t>
            </a:r>
          </a:p>
        </p:txBody>
      </p:sp>
    </p:spTree>
    <p:extLst>
      <p:ext uri="{BB962C8B-B14F-4D97-AF65-F5344CB8AC3E}">
        <p14:creationId xmlns:p14="http://schemas.microsoft.com/office/powerpoint/2010/main" val="35295558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00B5CC1-8515-112A-4C66-F4A36AA745C2}"/>
              </a:ext>
            </a:extLst>
          </p:cNvPr>
          <p:cNvPicPr>
            <a:picLocks noChangeAspect="1"/>
          </p:cNvPicPr>
          <p:nvPr/>
        </p:nvPicPr>
        <p:blipFill>
          <a:blip r:embed="rId2"/>
          <a:stretch>
            <a:fillRect/>
          </a:stretch>
        </p:blipFill>
        <p:spPr>
          <a:xfrm>
            <a:off x="1330476" y="0"/>
            <a:ext cx="9531048" cy="6858000"/>
          </a:xfrm>
          <a:prstGeom prst="rect">
            <a:avLst/>
          </a:prstGeom>
        </p:spPr>
      </p:pic>
      <p:sp>
        <p:nvSpPr>
          <p:cNvPr id="2" name="スライド番号プレースホルダー 1">
            <a:extLst>
              <a:ext uri="{FF2B5EF4-FFF2-40B4-BE49-F238E27FC236}">
                <a16:creationId xmlns:a16="http://schemas.microsoft.com/office/drawing/2014/main" id="{74790E63-CA9B-6D31-B639-E933FABD34D6}"/>
              </a:ext>
            </a:extLst>
          </p:cNvPr>
          <p:cNvSpPr>
            <a:spLocks noGrp="1"/>
          </p:cNvSpPr>
          <p:nvPr>
            <p:ph type="sldNum" sz="quarter" idx="12"/>
          </p:nvPr>
        </p:nvSpPr>
        <p:spPr/>
        <p:txBody>
          <a:bodyPr/>
          <a:lstStyle/>
          <a:p>
            <a:fld id="{58E70909-AA54-413C-B4A4-65B2E83BDFAE}" type="slidenum">
              <a:rPr kumimoji="1" lang="ja-JP" altLang="en-US" smtClean="0"/>
              <a:t>39</a:t>
            </a:fld>
            <a:endParaRPr kumimoji="1" lang="ja-JP" altLang="en-US"/>
          </a:p>
        </p:txBody>
      </p:sp>
      <p:sp>
        <p:nvSpPr>
          <p:cNvPr id="4" name="日付プレースホルダー 3">
            <a:extLst>
              <a:ext uri="{FF2B5EF4-FFF2-40B4-BE49-F238E27FC236}">
                <a16:creationId xmlns:a16="http://schemas.microsoft.com/office/drawing/2014/main" id="{0877EAA9-268E-C35A-910C-DFCBEE814B61}"/>
              </a:ext>
            </a:extLst>
          </p:cNvPr>
          <p:cNvSpPr>
            <a:spLocks noGrp="1"/>
          </p:cNvSpPr>
          <p:nvPr>
            <p:ph type="dt" sz="half" idx="10"/>
          </p:nvPr>
        </p:nvSpPr>
        <p:spPr/>
        <p:txBody>
          <a:bodyPr/>
          <a:lstStyle/>
          <a:p>
            <a:fld id="{037A4156-618C-4449-A799-D503F2BC4A6D}" type="datetime1">
              <a:rPr kumimoji="1" lang="ja-JP" altLang="en-US" smtClean="0"/>
              <a:t>2023/12/4</a:t>
            </a:fld>
            <a:endParaRPr kumimoji="1" lang="ja-JP" altLang="en-US"/>
          </a:p>
        </p:txBody>
      </p:sp>
      <p:sp>
        <p:nvSpPr>
          <p:cNvPr id="5" name="フッター プレースホルダー 4">
            <a:extLst>
              <a:ext uri="{FF2B5EF4-FFF2-40B4-BE49-F238E27FC236}">
                <a16:creationId xmlns:a16="http://schemas.microsoft.com/office/drawing/2014/main" id="{EE9A36C7-2702-F5FA-7CE0-3FDD9C233F6D}"/>
              </a:ext>
            </a:extLst>
          </p:cNvPr>
          <p:cNvSpPr>
            <a:spLocks noGrp="1"/>
          </p:cNvSpPr>
          <p:nvPr>
            <p:ph type="ftr" sz="quarter" idx="11"/>
          </p:nvPr>
        </p:nvSpPr>
        <p:spPr/>
        <p:txBody>
          <a:bodyPr/>
          <a:lstStyle/>
          <a:p>
            <a:r>
              <a:rPr kumimoji="1" lang="ja-JP" altLang="en-US"/>
              <a:t>心の処方箋（十勝むつみのクリニック）</a:t>
            </a:r>
          </a:p>
        </p:txBody>
      </p:sp>
    </p:spTree>
    <p:extLst>
      <p:ext uri="{BB962C8B-B14F-4D97-AF65-F5344CB8AC3E}">
        <p14:creationId xmlns:p14="http://schemas.microsoft.com/office/powerpoint/2010/main" val="3234036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60764" y="738245"/>
            <a:ext cx="9982492" cy="865140"/>
          </a:xfrm>
        </p:spPr>
        <p:txBody>
          <a:bodyPr>
            <a:normAutofit/>
          </a:bodyPr>
          <a:lstStyle/>
          <a:p>
            <a:r>
              <a:rPr lang="ja-JP" altLang="en-US" sz="4000" dirty="0">
                <a:latin typeface="ＭＳ Ｐゴシック" panose="020B0600070205080204" pitchFamily="50" charset="-128"/>
                <a:ea typeface="ＭＳ Ｐゴシック" panose="020B0600070205080204" pitchFamily="50" charset="-128"/>
              </a:rPr>
              <a:t>　エレイン・</a:t>
            </a:r>
            <a:r>
              <a:rPr lang="en-US" altLang="ja-JP" sz="4000" dirty="0">
                <a:latin typeface="ＭＳ Ｐゴシック" panose="020B0600070205080204" pitchFamily="50" charset="-128"/>
                <a:ea typeface="ＭＳ Ｐゴシック" panose="020B0600070205080204" pitchFamily="50" charset="-128"/>
              </a:rPr>
              <a:t>N</a:t>
            </a:r>
            <a:r>
              <a:rPr lang="ja-JP" altLang="en-US" sz="4000" dirty="0">
                <a:latin typeface="ＭＳ Ｐゴシック" panose="020B0600070205080204" pitchFamily="50" charset="-128"/>
                <a:ea typeface="ＭＳ Ｐゴシック" panose="020B0600070205080204" pitchFamily="50" charset="-128"/>
              </a:rPr>
              <a:t>・アーロン著　</a:t>
            </a:r>
            <a:r>
              <a:rPr lang="en-US" altLang="ja-JP" sz="4000" dirty="0">
                <a:latin typeface="ＭＳ Ｐゴシック" panose="020B0600070205080204" pitchFamily="50" charset="-128"/>
                <a:ea typeface="ＭＳ Ｐゴシック" panose="020B0600070205080204" pitchFamily="50" charset="-128"/>
              </a:rPr>
              <a:t>HSP</a:t>
            </a:r>
            <a:r>
              <a:rPr lang="ja-JP" altLang="en-US" sz="4000" dirty="0">
                <a:latin typeface="ＭＳ Ｐゴシック" panose="020B0600070205080204" pitchFamily="50" charset="-128"/>
                <a:ea typeface="ＭＳ Ｐゴシック" panose="020B0600070205080204" pitchFamily="50" charset="-128"/>
              </a:rPr>
              <a:t>　（１９９６年）</a:t>
            </a:r>
            <a:endParaRPr kumimoji="1" lang="ja-JP" altLang="en-US" sz="4000" dirty="0">
              <a:latin typeface="ＭＳ Ｐゴシック" panose="020B0600070205080204" pitchFamily="50" charset="-128"/>
              <a:ea typeface="ＭＳ Ｐゴシック" panose="020B0600070205080204" pitchFamily="50" charset="-128"/>
            </a:endParaRPr>
          </a:p>
        </p:txBody>
      </p:sp>
      <p:sp>
        <p:nvSpPr>
          <p:cNvPr id="5" name="Rectangle 2"/>
          <p:cNvSpPr>
            <a:spLocks noChangeArrowheads="1"/>
          </p:cNvSpPr>
          <p:nvPr/>
        </p:nvSpPr>
        <p:spPr bwMode="auto">
          <a:xfrm>
            <a:off x="2000250" y="1943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451" y="1981439"/>
            <a:ext cx="2286000" cy="34163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4714874" y="1943100"/>
            <a:ext cx="1435184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ja-JP" altLang="en-US"/>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3931" y="1981438"/>
            <a:ext cx="2257425" cy="3416301"/>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2"/>
          <p:cNvSpPr>
            <a:spLocks noGrp="1"/>
          </p:cNvSpPr>
          <p:nvPr>
            <p:ph type="sldNum" sz="quarter" idx="12"/>
          </p:nvPr>
        </p:nvSpPr>
        <p:spPr/>
        <p:txBody>
          <a:bodyPr/>
          <a:lstStyle/>
          <a:p>
            <a:fld id="{80409A0A-0DCA-46FD-94E1-008027922777}" type="slidenum">
              <a:rPr kumimoji="1" lang="ja-JP" altLang="en-US" smtClean="0"/>
              <a:t>4</a:t>
            </a:fld>
            <a:endParaRPr kumimoji="1" lang="ja-JP" altLang="en-US"/>
          </a:p>
        </p:txBody>
      </p:sp>
      <p:pic>
        <p:nvPicPr>
          <p:cNvPr id="10" name="図 9"/>
          <p:cNvPicPr>
            <a:picLocks noChangeAspect="1"/>
          </p:cNvPicPr>
          <p:nvPr/>
        </p:nvPicPr>
        <p:blipFill rotWithShape="1">
          <a:blip r:embed="rId4" cstate="print">
            <a:extLst>
              <a:ext uri="{28A0092B-C50C-407E-A947-70E740481C1C}">
                <a14:useLocalDpi xmlns:a14="http://schemas.microsoft.com/office/drawing/2010/main" val="0"/>
              </a:ext>
            </a:extLst>
          </a:blip>
          <a:srcRect l="7628" t="3132" r="9848" b="6006"/>
          <a:stretch/>
        </p:blipFill>
        <p:spPr>
          <a:xfrm>
            <a:off x="7756835" y="1964379"/>
            <a:ext cx="2368677" cy="3433359"/>
          </a:xfrm>
          <a:prstGeom prst="rect">
            <a:avLst/>
          </a:prstGeom>
        </p:spPr>
      </p:pic>
      <p:sp>
        <p:nvSpPr>
          <p:cNvPr id="4" name="日付プレースホルダー 3"/>
          <p:cNvSpPr>
            <a:spLocks noGrp="1"/>
          </p:cNvSpPr>
          <p:nvPr>
            <p:ph type="dt" sz="half" idx="10"/>
          </p:nvPr>
        </p:nvSpPr>
        <p:spPr/>
        <p:txBody>
          <a:bodyPr/>
          <a:lstStyle/>
          <a:p>
            <a:r>
              <a:rPr kumimoji="1" lang="en-US" altLang="ja-JP"/>
              <a:t>2022/12/5</a:t>
            </a:r>
            <a:r>
              <a:rPr kumimoji="1" lang="ja-JP" altLang="en-US"/>
              <a:t>十勝むつみのクリニック</a:t>
            </a:r>
          </a:p>
        </p:txBody>
      </p:sp>
    </p:spTree>
    <p:extLst>
      <p:ext uri="{BB962C8B-B14F-4D97-AF65-F5344CB8AC3E}">
        <p14:creationId xmlns:p14="http://schemas.microsoft.com/office/powerpoint/2010/main" val="3802115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95F5605-E61B-7405-DC00-5A3C8A3E7052}"/>
              </a:ext>
            </a:extLst>
          </p:cNvPr>
          <p:cNvPicPr>
            <a:picLocks noChangeAspect="1"/>
          </p:cNvPicPr>
          <p:nvPr/>
        </p:nvPicPr>
        <p:blipFill>
          <a:blip r:embed="rId2"/>
          <a:stretch>
            <a:fillRect/>
          </a:stretch>
        </p:blipFill>
        <p:spPr>
          <a:xfrm>
            <a:off x="1976437" y="0"/>
            <a:ext cx="8239125" cy="6858000"/>
          </a:xfrm>
          <a:prstGeom prst="rect">
            <a:avLst/>
          </a:prstGeom>
        </p:spPr>
      </p:pic>
      <p:sp>
        <p:nvSpPr>
          <p:cNvPr id="2" name="スライド番号プレースホルダー 1">
            <a:extLst>
              <a:ext uri="{FF2B5EF4-FFF2-40B4-BE49-F238E27FC236}">
                <a16:creationId xmlns:a16="http://schemas.microsoft.com/office/drawing/2014/main" id="{8874CCC4-73A0-65AC-4005-7790925CFC59}"/>
              </a:ext>
            </a:extLst>
          </p:cNvPr>
          <p:cNvSpPr>
            <a:spLocks noGrp="1"/>
          </p:cNvSpPr>
          <p:nvPr>
            <p:ph type="sldNum" sz="quarter" idx="12"/>
          </p:nvPr>
        </p:nvSpPr>
        <p:spPr/>
        <p:txBody>
          <a:bodyPr/>
          <a:lstStyle/>
          <a:p>
            <a:fld id="{58E70909-AA54-413C-B4A4-65B2E83BDFAE}" type="slidenum">
              <a:rPr kumimoji="1" lang="ja-JP" altLang="en-US" smtClean="0"/>
              <a:t>40</a:t>
            </a:fld>
            <a:endParaRPr kumimoji="1" lang="ja-JP" altLang="en-US"/>
          </a:p>
        </p:txBody>
      </p:sp>
      <p:sp>
        <p:nvSpPr>
          <p:cNvPr id="4" name="日付プレースホルダー 3">
            <a:extLst>
              <a:ext uri="{FF2B5EF4-FFF2-40B4-BE49-F238E27FC236}">
                <a16:creationId xmlns:a16="http://schemas.microsoft.com/office/drawing/2014/main" id="{F2323855-BB40-A4BE-D873-AAC85FC46313}"/>
              </a:ext>
            </a:extLst>
          </p:cNvPr>
          <p:cNvSpPr>
            <a:spLocks noGrp="1"/>
          </p:cNvSpPr>
          <p:nvPr>
            <p:ph type="dt" sz="half" idx="10"/>
          </p:nvPr>
        </p:nvSpPr>
        <p:spPr/>
        <p:txBody>
          <a:bodyPr/>
          <a:lstStyle/>
          <a:p>
            <a:fld id="{7ACE6F0A-75BF-464C-B16A-EFAB059C8613}" type="datetime1">
              <a:rPr kumimoji="1" lang="ja-JP" altLang="en-US" smtClean="0"/>
              <a:t>2023/12/4</a:t>
            </a:fld>
            <a:endParaRPr kumimoji="1" lang="ja-JP" altLang="en-US"/>
          </a:p>
        </p:txBody>
      </p:sp>
      <p:sp>
        <p:nvSpPr>
          <p:cNvPr id="5" name="フッター プレースホルダー 4">
            <a:extLst>
              <a:ext uri="{FF2B5EF4-FFF2-40B4-BE49-F238E27FC236}">
                <a16:creationId xmlns:a16="http://schemas.microsoft.com/office/drawing/2014/main" id="{B46143B3-C814-AD15-88D8-CBF891C9A8DD}"/>
              </a:ext>
            </a:extLst>
          </p:cNvPr>
          <p:cNvSpPr>
            <a:spLocks noGrp="1"/>
          </p:cNvSpPr>
          <p:nvPr>
            <p:ph type="ftr" sz="quarter" idx="11"/>
          </p:nvPr>
        </p:nvSpPr>
        <p:spPr/>
        <p:txBody>
          <a:bodyPr/>
          <a:lstStyle/>
          <a:p>
            <a:r>
              <a:rPr kumimoji="1" lang="ja-JP" altLang="en-US"/>
              <a:t>心の処方箋（十勝むつみのクリニック）</a:t>
            </a:r>
          </a:p>
        </p:txBody>
      </p:sp>
    </p:spTree>
    <p:extLst>
      <p:ext uri="{BB962C8B-B14F-4D97-AF65-F5344CB8AC3E}">
        <p14:creationId xmlns:p14="http://schemas.microsoft.com/office/powerpoint/2010/main" val="7356087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57051" y="136525"/>
            <a:ext cx="11599818" cy="724866"/>
          </a:xfrm>
        </p:spPr>
        <p:txBody>
          <a:bodyPr>
            <a:normAutofit/>
          </a:bodyPr>
          <a:lstStyle/>
          <a:p>
            <a:r>
              <a:rPr lang="ja-JP" altLang="en-US" sz="44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44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慢性疾患</a:t>
            </a:r>
            <a:r>
              <a:rPr lang="ja-JP" altLang="en-US" sz="44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44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の</a:t>
            </a:r>
            <a:r>
              <a:rPr lang="ja-JP" altLang="en-US" sz="44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４つの特徴（</a:t>
            </a:r>
            <a:r>
              <a:rPr lang="en-US" altLang="ja-JP" sz="44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J</a:t>
            </a:r>
            <a:r>
              <a:rPr lang="ja-JP" altLang="ja-JP" sz="44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・Ｓ・ブランド</a:t>
            </a:r>
            <a:r>
              <a:rPr lang="ja-JP" altLang="en-US" sz="44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1" lang="ja-JP" altLang="en-US" sz="44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357051" y="861391"/>
            <a:ext cx="11599818" cy="5783249"/>
          </a:xfrm>
        </p:spPr>
        <p:txBody>
          <a:bodyPr>
            <a:noAutofit/>
          </a:bodyPr>
          <a:lstStyle/>
          <a:p>
            <a:pPr lvl="0" algn="l"/>
            <a:r>
              <a:rPr lang="ja-JP" altLang="en-US" sz="3200" kern="100"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rPr>
              <a:t>①　</a:t>
            </a:r>
            <a:r>
              <a:rPr lang="ja-JP" altLang="ja-JP" sz="32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不調がひとりでに治ることはない</a:t>
            </a:r>
            <a:endParaRPr lang="en-US" altLang="ja-JP" sz="3200" kern="100"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342900" lvl="0" indent="-342900" algn="l">
              <a:buFont typeface="ＭＳ Ｐゴシック" panose="020B0600070205080204" pitchFamily="50" charset="-128"/>
              <a:buChar char="・"/>
            </a:pPr>
            <a:r>
              <a:rPr lang="ja-JP" altLang="en-US"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慢性の不調は、風邪のように</a:t>
            </a:r>
            <a:r>
              <a:rPr lang="ja-JP" altLang="ja-JP"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自己限定性で、一定の経過をたどって消えていく</a:t>
            </a:r>
            <a:r>
              <a:rPr lang="ja-JP" altLang="en-US"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わけではない</a:t>
            </a:r>
            <a:endParaRPr lang="ja-JP" altLang="ja-JP"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lvl="0" algn="l"/>
            <a:r>
              <a:rPr lang="ja-JP" altLang="en-US" sz="3200" kern="100"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rPr>
              <a:t>②　</a:t>
            </a:r>
            <a:r>
              <a:rPr lang="ja-JP" altLang="ja-JP" sz="32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不調が時とともに悪化する</a:t>
            </a:r>
            <a:endParaRPr lang="en-US" altLang="ja-JP" sz="3200" kern="100"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342900" lvl="0" indent="-342900" algn="l">
              <a:buFont typeface="ＭＳ Ｐゴシック" panose="020B0600070205080204" pitchFamily="50" charset="-128"/>
              <a:buChar char="・"/>
            </a:pPr>
            <a:r>
              <a:rPr lang="ja-JP" altLang="ja-JP"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不調を和らげることはできても消し去ることはできな</a:t>
            </a:r>
            <a:r>
              <a:rPr lang="ja-JP" altLang="en-US"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い</a:t>
            </a:r>
            <a:endParaRPr lang="en-US" altLang="ja-JP" sz="32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342900" lvl="0" indent="-342900" algn="l">
              <a:buFont typeface="ＭＳ Ｐゴシック" panose="020B0600070205080204" pitchFamily="50" charset="-128"/>
              <a:buChar char="・"/>
            </a:pPr>
            <a:r>
              <a:rPr lang="ja-JP" altLang="ja-JP"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二度と健康を取り戻せず、ぶり返す症状への対処が永遠に続く</a:t>
            </a:r>
          </a:p>
          <a:p>
            <a:pPr lvl="0" algn="l"/>
            <a:r>
              <a:rPr lang="ja-JP" altLang="en-US" sz="3200" kern="100"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rPr>
              <a:t>③　</a:t>
            </a:r>
            <a:r>
              <a:rPr lang="ja-JP" altLang="ja-JP" sz="32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これと指摘できるような単一の原因がない</a:t>
            </a:r>
            <a:endParaRPr lang="en-US" altLang="ja-JP" sz="32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342900" lvl="0" indent="-342900" algn="l">
              <a:buFont typeface="ＭＳ Ｐゴシック" panose="020B0600070205080204" pitchFamily="50" charset="-128"/>
              <a:buChar char="・"/>
            </a:pPr>
            <a:r>
              <a:rPr lang="ja-JP" altLang="ja-JP"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いくつかの要因または原因物質が関わっている</a:t>
            </a:r>
          </a:p>
          <a:p>
            <a:pPr lvl="0" algn="l"/>
            <a:r>
              <a:rPr lang="ja-JP" altLang="en-US" sz="3200" kern="100"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rPr>
              <a:t>④　</a:t>
            </a:r>
            <a:r>
              <a:rPr lang="ja-JP" altLang="ja-JP" sz="32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症状が複雑なパターンを示す傾向がある</a:t>
            </a:r>
            <a:endParaRPr lang="en-US" altLang="ja-JP" sz="3200" kern="100"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342900" lvl="0" indent="-342900" algn="l">
              <a:buFont typeface="ＭＳ Ｐゴシック" panose="020B0600070205080204" pitchFamily="50" charset="-128"/>
              <a:buChar char="・"/>
            </a:pPr>
            <a:r>
              <a:rPr lang="ja-JP" altLang="ja-JP"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患者の訴える症状は千差万別で、病気の徴候もさまざま</a:t>
            </a:r>
            <a:endParaRPr lang="en-US" altLang="ja-JP"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41</a:t>
            </a:fld>
            <a:endParaRPr kumimoji="1" lang="ja-JP" altLang="en-US"/>
          </a:p>
        </p:txBody>
      </p:sp>
      <p:sp>
        <p:nvSpPr>
          <p:cNvPr id="5" name="日付プレースホルダー 4">
            <a:extLst>
              <a:ext uri="{FF2B5EF4-FFF2-40B4-BE49-F238E27FC236}">
                <a16:creationId xmlns:a16="http://schemas.microsoft.com/office/drawing/2014/main" id="{03B3D9C6-934C-EE46-6478-CD50DF025338}"/>
              </a:ext>
            </a:extLst>
          </p:cNvPr>
          <p:cNvSpPr>
            <a:spLocks noGrp="1"/>
          </p:cNvSpPr>
          <p:nvPr>
            <p:ph type="dt" sz="half" idx="10"/>
          </p:nvPr>
        </p:nvSpPr>
        <p:spPr/>
        <p:txBody>
          <a:bodyPr/>
          <a:lstStyle/>
          <a:p>
            <a:fld id="{2E4AB1AA-ED2E-4CE3-A324-971F19B6B583}" type="datetime1">
              <a:rPr kumimoji="1" lang="ja-JP" altLang="en-US" smtClean="0"/>
              <a:t>2023/12/4</a:t>
            </a:fld>
            <a:endParaRPr kumimoji="1" lang="ja-JP" altLang="en-US"/>
          </a:p>
        </p:txBody>
      </p:sp>
      <p:sp>
        <p:nvSpPr>
          <p:cNvPr id="6" name="フッター プレースホルダー 5">
            <a:extLst>
              <a:ext uri="{FF2B5EF4-FFF2-40B4-BE49-F238E27FC236}">
                <a16:creationId xmlns:a16="http://schemas.microsoft.com/office/drawing/2014/main" id="{8BEFBFFC-CE5A-A140-71C3-DE40E473E396}"/>
              </a:ext>
            </a:extLst>
          </p:cNvPr>
          <p:cNvSpPr>
            <a:spLocks noGrp="1"/>
          </p:cNvSpPr>
          <p:nvPr>
            <p:ph type="ftr" sz="quarter" idx="11"/>
          </p:nvPr>
        </p:nvSpPr>
        <p:spPr/>
        <p:txBody>
          <a:bodyPr/>
          <a:lstStyle/>
          <a:p>
            <a:r>
              <a:rPr kumimoji="1" lang="ja-JP" altLang="en-US"/>
              <a:t>心の処方箋（十勝むつみのクリニック）</a:t>
            </a:r>
          </a:p>
        </p:txBody>
      </p:sp>
    </p:spTree>
    <p:extLst>
      <p:ext uri="{BB962C8B-B14F-4D97-AF65-F5344CB8AC3E}">
        <p14:creationId xmlns:p14="http://schemas.microsoft.com/office/powerpoint/2010/main" val="14049451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35130" y="136525"/>
            <a:ext cx="11721739" cy="762886"/>
          </a:xfrm>
        </p:spPr>
        <p:txBody>
          <a:bodyPr>
            <a:normAutofit/>
          </a:bodyPr>
          <a:lstStyle/>
          <a:p>
            <a:r>
              <a:rPr lang="en-US" altLang="ja-JP" sz="4800" kern="100" dirty="0">
                <a:effectLst/>
                <a:latin typeface="ＭＳ Ｐゴシック" panose="020B0600070205080204" pitchFamily="50" charset="-128"/>
                <a:ea typeface="游明朝" panose="02020400000000000000" pitchFamily="18" charset="-128"/>
                <a:cs typeface="Times New Roman" panose="02020603050405020304" pitchFamily="18" charset="0"/>
              </a:rPr>
              <a:t>PPPD </a:t>
            </a:r>
            <a:r>
              <a:rPr lang="ja-JP" altLang="ja-JP" sz="4800" kern="100" dirty="0">
                <a:effectLst/>
                <a:latin typeface="游明朝" panose="02020400000000000000" pitchFamily="18" charset="-128"/>
                <a:ea typeface="ＭＳ Ｐゴシック" panose="020B0600070205080204" pitchFamily="50" charset="-128"/>
                <a:cs typeface="Times New Roman" panose="02020603050405020304" pitchFamily="18" charset="0"/>
              </a:rPr>
              <a:t>（持続性知覚性姿勢誘発めまい）</a:t>
            </a: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235131" y="899411"/>
            <a:ext cx="11721738" cy="5822064"/>
          </a:xfrm>
        </p:spPr>
        <p:txBody>
          <a:bodyPr>
            <a:noAutofit/>
          </a:bodyPr>
          <a:lstStyle/>
          <a:p>
            <a:pPr marL="571500" indent="-571500" algn="just">
              <a:buFont typeface="Arial" panose="020B0604020202020204" pitchFamily="34" charset="0"/>
              <a:buChar char="•"/>
            </a:pP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PPPD</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Persistent Postural-Perceptual Dizziness, PPPD</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）は、</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2017</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年、めまいの国際学会である</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Barany</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学会にて</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u="sng"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慢性めまいの原因として</a:t>
            </a:r>
            <a:r>
              <a:rPr lang="ja-JP" altLang="en-US" sz="3600" u="sng"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の「</a:t>
            </a:r>
            <a:r>
              <a:rPr lang="ja-JP" altLang="ja-JP" sz="3600" u="sng"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新たな機能性疾患の概念</a:t>
            </a:r>
            <a:r>
              <a:rPr lang="ja-JP" altLang="en-US" sz="3600" u="sng"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600" u="sng"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が</a:t>
            </a:r>
            <a:r>
              <a:rPr lang="ja-JP" altLang="en-US" sz="3600" u="sng"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発表された</a:t>
            </a:r>
            <a:endParaRPr lang="en-US" altLang="ja-JP" sz="3600" u="sng"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ja-JP" altLang="ja-JP" sz="3600" u="sng"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機能性疾患</a:t>
            </a:r>
            <a:r>
              <a:rPr lang="ja-JP" altLang="ja-JP" sz="3600" u="sng"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とは、</a:t>
            </a:r>
            <a:r>
              <a:rPr lang="ja-JP" altLang="en-US" sz="3600" u="sng"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u="sng"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身体のどこかに特に異常がないが</a:t>
            </a:r>
            <a:r>
              <a:rPr lang="ja-JP" altLang="en-US" sz="3600" u="sng"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ja-JP" sz="3600" u="sng"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症状はある状態</a:t>
            </a:r>
            <a:r>
              <a:rPr lang="ja-JP" altLang="en-US" sz="3600" u="sng"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600" u="sng"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の</a:t>
            </a:r>
            <a:r>
              <a:rPr lang="ja-JP" altLang="ja-JP" sz="3600" u="sng"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ことを示してい</a:t>
            </a:r>
            <a:r>
              <a:rPr lang="ja-JP" altLang="en-US" sz="3600" u="sng"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る</a:t>
            </a:r>
            <a:endParaRPr lang="en-US" altLang="ja-JP" sz="3600" u="sng"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今まで</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は</a:t>
            </a:r>
            <a:r>
              <a:rPr lang="ja-JP"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原因不明と言われていためまい</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が</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PPPD </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に当てはまる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病院に行っても、</a:t>
            </a:r>
            <a:r>
              <a:rPr lang="ja-JP" altLang="en-US"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「原因がはっきりしないまま長引く慢性的なめまい」</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に悩んでいた人が、本当は</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PPPD</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だったのではないか</a:t>
            </a: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l"/>
            <a:endParaRPr lang="en-US" altLang="ja-JP" sz="36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42</a:t>
            </a:fld>
            <a:endParaRPr kumimoji="1" lang="ja-JP" altLang="en-US" dirty="0"/>
          </a:p>
        </p:txBody>
      </p:sp>
      <p:sp>
        <p:nvSpPr>
          <p:cNvPr id="5" name="日付プレースホルダー 4">
            <a:extLst>
              <a:ext uri="{FF2B5EF4-FFF2-40B4-BE49-F238E27FC236}">
                <a16:creationId xmlns:a16="http://schemas.microsoft.com/office/drawing/2014/main" id="{D5571A7C-5DE4-31A6-6A62-23DDC25DB80F}"/>
              </a:ext>
            </a:extLst>
          </p:cNvPr>
          <p:cNvSpPr>
            <a:spLocks noGrp="1"/>
          </p:cNvSpPr>
          <p:nvPr>
            <p:ph type="dt" sz="half" idx="10"/>
          </p:nvPr>
        </p:nvSpPr>
        <p:spPr/>
        <p:txBody>
          <a:bodyPr/>
          <a:lstStyle/>
          <a:p>
            <a:fld id="{0C6263E4-D206-48DC-B4D1-A4669AF563F1}" type="datetime1">
              <a:rPr kumimoji="1" lang="ja-JP" altLang="en-US" smtClean="0"/>
              <a:t>2023/12/4</a:t>
            </a:fld>
            <a:endParaRPr kumimoji="1" lang="ja-JP" altLang="en-US"/>
          </a:p>
        </p:txBody>
      </p:sp>
      <p:sp>
        <p:nvSpPr>
          <p:cNvPr id="6" name="フッター プレースホルダー 5">
            <a:extLst>
              <a:ext uri="{FF2B5EF4-FFF2-40B4-BE49-F238E27FC236}">
                <a16:creationId xmlns:a16="http://schemas.microsoft.com/office/drawing/2014/main" id="{930BBD3A-F45B-E361-382B-B4495FB4C869}"/>
              </a:ext>
            </a:extLst>
          </p:cNvPr>
          <p:cNvSpPr>
            <a:spLocks noGrp="1"/>
          </p:cNvSpPr>
          <p:nvPr>
            <p:ph type="ftr" sz="quarter" idx="11"/>
          </p:nvPr>
        </p:nvSpPr>
        <p:spPr/>
        <p:txBody>
          <a:bodyPr/>
          <a:lstStyle/>
          <a:p>
            <a:r>
              <a:rPr kumimoji="1" lang="ja-JP" altLang="en-US"/>
              <a:t>心の処方箋（十勝むつみのクリニック）</a:t>
            </a:r>
          </a:p>
        </p:txBody>
      </p:sp>
    </p:spTree>
    <p:extLst>
      <p:ext uri="{BB962C8B-B14F-4D97-AF65-F5344CB8AC3E}">
        <p14:creationId xmlns:p14="http://schemas.microsoft.com/office/powerpoint/2010/main" val="239646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57051" y="365761"/>
            <a:ext cx="11599818" cy="766354"/>
          </a:xfrm>
        </p:spPr>
        <p:txBody>
          <a:bodyPr>
            <a:normAutofit fontScale="90000"/>
          </a:bodyPr>
          <a:lstStyle/>
          <a:p>
            <a:r>
              <a:rPr lang="ja-JP" altLang="ja-JP" sz="4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機能性ディスペプシア（</a:t>
            </a:r>
            <a:r>
              <a:rPr lang="en-US" altLang="ja-JP" sz="4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functional dyspepsia</a:t>
            </a:r>
            <a:r>
              <a:rPr lang="ja-JP" altLang="en-US" sz="4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4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FD)</a:t>
            </a: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357051" y="1236265"/>
            <a:ext cx="11599818" cy="5408375"/>
          </a:xfrm>
        </p:spPr>
        <p:txBody>
          <a:bodyPr>
            <a:noAutofit/>
          </a:bodyPr>
          <a:lstStyle/>
          <a:p>
            <a:pPr marL="571500" indent="-571500" algn="just">
              <a:buFont typeface="Arial" panose="020B0604020202020204" pitchFamily="34" charset="0"/>
              <a:buChar char="•"/>
            </a:pP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内視鏡検査などを行っても</a:t>
            </a:r>
            <a:r>
              <a:rPr lang="ja-JP" altLang="en-US" sz="3600" kern="100" dirty="0">
                <a:solidFill>
                  <a:srgbClr val="0000CC"/>
                </a:solidFill>
                <a:latin typeface="ＭＳ Ｐゴシック" panose="020B0600070205080204" pitchFamily="50" charset="-128"/>
                <a:ea typeface="ＭＳ Ｐゴシック" panose="020B0600070205080204" pitchFamily="50" charset="-128"/>
                <a:cs typeface="Times New Roman" panose="02020603050405020304" pitchFamily="18" charset="0"/>
              </a:rPr>
              <a:t>器質的</a:t>
            </a:r>
            <a:r>
              <a:rPr lang="ja-JP" altLang="ja-JP"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な異常がない</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にもかかわらず</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胃痛</a:t>
            </a:r>
            <a:r>
              <a:rPr lang="ja-JP" altLang="en-US" sz="36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胃もたれ</a:t>
            </a:r>
            <a:r>
              <a:rPr lang="ja-JP" altLang="en-US" sz="36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胃の膨満感</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などが継続的に続くような状態</a:t>
            </a:r>
            <a:endParaRPr lang="en-US" altLang="ja-JP" sz="36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従来は「</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ストレス性胃炎</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などと診断されていたが、新しく</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FD</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という</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機能性疾患</a:t>
            </a: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の概念</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が</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登場した</a:t>
            </a:r>
            <a:endParaRPr lang="en-US" altLang="ja-JP" sz="36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主な症状は</a:t>
            </a:r>
            <a:r>
              <a:rPr lang="ja-JP" altLang="ja-JP" sz="36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「食後のもたれ感」「少し食べるだけでお腹一杯になる」「</a:t>
            </a:r>
            <a:r>
              <a:rPr lang="ja-JP" altLang="en-US" sz="36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心窩部</a:t>
            </a:r>
            <a:r>
              <a:rPr lang="ja-JP" altLang="ja-JP" sz="36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の痛み」「胸焼け」「吐き気</a:t>
            </a:r>
            <a:r>
              <a:rPr lang="ja-JP" altLang="en-US" sz="3600" kern="100" dirty="0">
                <a:solidFill>
                  <a:srgbClr val="0070C0"/>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げっぷ」</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など非常に多彩</a:t>
            </a:r>
            <a:endParaRPr lang="en-US" altLang="ja-JP" sz="36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just">
              <a:buFont typeface="Arial" panose="020B0604020202020204" pitchFamily="34" charset="0"/>
              <a:buChar char="•"/>
            </a:pP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診断には似たような症状を示す</a:t>
            </a:r>
            <a:r>
              <a:rPr lang="ja-JP" altLang="ja-JP" sz="3600" kern="100" dirty="0">
                <a:solidFill>
                  <a:srgbClr val="0099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他の病気（胃の器質性疾患や周辺臓器の</a:t>
            </a:r>
            <a:r>
              <a:rPr lang="ja-JP" altLang="en-US" sz="3600" kern="100" dirty="0">
                <a:solidFill>
                  <a:srgbClr val="0099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異常）</a:t>
            </a:r>
            <a:r>
              <a:rPr lang="ja-JP" altLang="ja-JP" sz="3600" kern="100" dirty="0">
                <a:solidFill>
                  <a:srgbClr val="0099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がない</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ことを確認することが重要</a:t>
            </a: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43</a:t>
            </a:fld>
            <a:endParaRPr kumimoji="1" lang="ja-JP" altLang="en-US"/>
          </a:p>
        </p:txBody>
      </p:sp>
      <p:sp>
        <p:nvSpPr>
          <p:cNvPr id="5" name="日付プレースホルダー 4">
            <a:extLst>
              <a:ext uri="{FF2B5EF4-FFF2-40B4-BE49-F238E27FC236}">
                <a16:creationId xmlns:a16="http://schemas.microsoft.com/office/drawing/2014/main" id="{91152AE9-2CF4-2677-35EF-9A1864469B50}"/>
              </a:ext>
            </a:extLst>
          </p:cNvPr>
          <p:cNvSpPr>
            <a:spLocks noGrp="1"/>
          </p:cNvSpPr>
          <p:nvPr>
            <p:ph type="dt" sz="half" idx="10"/>
          </p:nvPr>
        </p:nvSpPr>
        <p:spPr/>
        <p:txBody>
          <a:bodyPr/>
          <a:lstStyle/>
          <a:p>
            <a:fld id="{15FBD164-DF0A-4864-A9B8-70102581F62F}" type="datetime1">
              <a:rPr kumimoji="1" lang="ja-JP" altLang="en-US" smtClean="0"/>
              <a:t>2023/12/4</a:t>
            </a:fld>
            <a:endParaRPr kumimoji="1" lang="ja-JP" altLang="en-US"/>
          </a:p>
        </p:txBody>
      </p:sp>
      <p:sp>
        <p:nvSpPr>
          <p:cNvPr id="6" name="フッター プレースホルダー 5">
            <a:extLst>
              <a:ext uri="{FF2B5EF4-FFF2-40B4-BE49-F238E27FC236}">
                <a16:creationId xmlns:a16="http://schemas.microsoft.com/office/drawing/2014/main" id="{A31C95B5-7CA2-9255-8B47-3601EBFA0D91}"/>
              </a:ext>
            </a:extLst>
          </p:cNvPr>
          <p:cNvSpPr>
            <a:spLocks noGrp="1"/>
          </p:cNvSpPr>
          <p:nvPr>
            <p:ph type="ftr" sz="quarter" idx="11"/>
          </p:nvPr>
        </p:nvSpPr>
        <p:spPr/>
        <p:txBody>
          <a:bodyPr/>
          <a:lstStyle/>
          <a:p>
            <a:r>
              <a:rPr kumimoji="1" lang="ja-JP" altLang="en-US"/>
              <a:t>心の処方箋（十勝むつみのクリニック）</a:t>
            </a:r>
          </a:p>
        </p:txBody>
      </p:sp>
    </p:spTree>
    <p:extLst>
      <p:ext uri="{BB962C8B-B14F-4D97-AF65-F5344CB8AC3E}">
        <p14:creationId xmlns:p14="http://schemas.microsoft.com/office/powerpoint/2010/main" val="34860250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62160D91-03F9-5904-4D6F-7F58E6F6CA96}"/>
              </a:ext>
            </a:extLst>
          </p:cNvPr>
          <p:cNvSpPr>
            <a:spLocks noGrp="1" noChangeArrowheads="1"/>
          </p:cNvSpPr>
          <p:nvPr>
            <p:ph type="ctrTitle"/>
          </p:nvPr>
        </p:nvSpPr>
        <p:spPr>
          <a:xfrm>
            <a:off x="1720851" y="1371600"/>
            <a:ext cx="8505825" cy="1828800"/>
          </a:xfrm>
        </p:spPr>
        <p:txBody>
          <a:bodyPr/>
          <a:lstStyle/>
          <a:p>
            <a:pPr eaLnBrk="1" hangingPunct="1"/>
            <a:endParaRPr lang="ja-JP" altLang="ja-JP"/>
          </a:p>
        </p:txBody>
      </p:sp>
      <p:sp>
        <p:nvSpPr>
          <p:cNvPr id="17410" name="Rectangle 3">
            <a:extLst>
              <a:ext uri="{FF2B5EF4-FFF2-40B4-BE49-F238E27FC236}">
                <a16:creationId xmlns:a16="http://schemas.microsoft.com/office/drawing/2014/main" id="{197C20DD-DFA7-1F31-0AE1-9675A3DBE4C2}"/>
              </a:ext>
            </a:extLst>
          </p:cNvPr>
          <p:cNvSpPr>
            <a:spLocks noGrp="1" noChangeArrowheads="1"/>
          </p:cNvSpPr>
          <p:nvPr>
            <p:ph type="subTitle" idx="1"/>
          </p:nvPr>
        </p:nvSpPr>
        <p:spPr>
          <a:xfrm>
            <a:off x="1720850" y="3228975"/>
            <a:ext cx="8509000" cy="1752600"/>
          </a:xfrm>
        </p:spPr>
        <p:txBody>
          <a:bodyPr/>
          <a:lstStyle/>
          <a:p>
            <a:pPr eaLnBrk="1" hangingPunct="1"/>
            <a:endParaRPr lang="ja-JP" altLang="ja-JP"/>
          </a:p>
        </p:txBody>
      </p:sp>
      <p:pic>
        <p:nvPicPr>
          <p:cNvPr id="17411" name="Picture 4" descr="画像 154">
            <a:extLst>
              <a:ext uri="{FF2B5EF4-FFF2-40B4-BE49-F238E27FC236}">
                <a16:creationId xmlns:a16="http://schemas.microsoft.com/office/drawing/2014/main" id="{84DB524D-FCBA-E07F-FFA6-5C16C7BEB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5333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45</a:t>
            </a:fld>
            <a:endParaRPr kumimoji="1" lang="ja-JP" altLang="en-US"/>
          </a:p>
        </p:txBody>
      </p:sp>
      <p:pic>
        <p:nvPicPr>
          <p:cNvPr id="3" name="図 2">
            <a:extLst>
              <a:ext uri="{FF2B5EF4-FFF2-40B4-BE49-F238E27FC236}">
                <a16:creationId xmlns:a16="http://schemas.microsoft.com/office/drawing/2014/main" id="{1D5974AC-5EE4-6E74-BFD5-17604CF70FC7}"/>
              </a:ext>
            </a:extLst>
          </p:cNvPr>
          <p:cNvPicPr>
            <a:picLocks noChangeAspect="1"/>
          </p:cNvPicPr>
          <p:nvPr/>
        </p:nvPicPr>
        <p:blipFill>
          <a:blip r:embed="rId2"/>
          <a:stretch>
            <a:fillRect/>
          </a:stretch>
        </p:blipFill>
        <p:spPr>
          <a:xfrm>
            <a:off x="1201744" y="0"/>
            <a:ext cx="9788511" cy="6858000"/>
          </a:xfrm>
          <a:prstGeom prst="rect">
            <a:avLst/>
          </a:prstGeom>
        </p:spPr>
      </p:pic>
      <p:sp>
        <p:nvSpPr>
          <p:cNvPr id="2" name="日付プレースホルダー 1">
            <a:extLst>
              <a:ext uri="{FF2B5EF4-FFF2-40B4-BE49-F238E27FC236}">
                <a16:creationId xmlns:a16="http://schemas.microsoft.com/office/drawing/2014/main" id="{1D6B20E0-63CF-DF1A-0003-7D8B9B9A0687}"/>
              </a:ext>
            </a:extLst>
          </p:cNvPr>
          <p:cNvSpPr>
            <a:spLocks noGrp="1"/>
          </p:cNvSpPr>
          <p:nvPr>
            <p:ph type="dt" sz="half" idx="10"/>
          </p:nvPr>
        </p:nvSpPr>
        <p:spPr/>
        <p:txBody>
          <a:bodyPr/>
          <a:lstStyle/>
          <a:p>
            <a:fld id="{A3A665F3-62DB-4237-BBA5-4EF4402FE5FD}" type="datetime1">
              <a:rPr kumimoji="1" lang="ja-JP" altLang="en-US" smtClean="0"/>
              <a:t>2023/12/4</a:t>
            </a:fld>
            <a:endParaRPr kumimoji="1" lang="ja-JP" altLang="en-US"/>
          </a:p>
        </p:txBody>
      </p:sp>
      <p:sp>
        <p:nvSpPr>
          <p:cNvPr id="5" name="フッター プレースホルダー 4">
            <a:extLst>
              <a:ext uri="{FF2B5EF4-FFF2-40B4-BE49-F238E27FC236}">
                <a16:creationId xmlns:a16="http://schemas.microsoft.com/office/drawing/2014/main" id="{5959F2D4-92DE-5C4E-E794-B824B9065C3A}"/>
              </a:ext>
            </a:extLst>
          </p:cNvPr>
          <p:cNvSpPr>
            <a:spLocks noGrp="1"/>
          </p:cNvSpPr>
          <p:nvPr>
            <p:ph type="ftr" sz="quarter" idx="11"/>
          </p:nvPr>
        </p:nvSpPr>
        <p:spPr/>
        <p:txBody>
          <a:bodyPr/>
          <a:lstStyle/>
          <a:p>
            <a:r>
              <a:rPr kumimoji="1" lang="ja-JP" altLang="en-US"/>
              <a:t>心の処方箋（十勝むつみのクリニック）</a:t>
            </a:r>
          </a:p>
        </p:txBody>
      </p:sp>
    </p:spTree>
    <p:extLst>
      <p:ext uri="{BB962C8B-B14F-4D97-AF65-F5344CB8AC3E}">
        <p14:creationId xmlns:p14="http://schemas.microsoft.com/office/powerpoint/2010/main" val="25024868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0E40A53-26D6-D9CD-7CB0-3F1C552430C8}"/>
              </a:ext>
            </a:extLst>
          </p:cNvPr>
          <p:cNvPicPr>
            <a:picLocks noChangeAspect="1"/>
          </p:cNvPicPr>
          <p:nvPr/>
        </p:nvPicPr>
        <p:blipFill>
          <a:blip r:embed="rId2"/>
          <a:stretch>
            <a:fillRect/>
          </a:stretch>
        </p:blipFill>
        <p:spPr>
          <a:xfrm>
            <a:off x="1060999" y="0"/>
            <a:ext cx="9327883" cy="6858000"/>
          </a:xfrm>
          <a:prstGeom prst="rect">
            <a:avLst/>
          </a:prstGeom>
        </p:spPr>
      </p:pic>
      <p:pic>
        <p:nvPicPr>
          <p:cNvPr id="6" name="図 5">
            <a:extLst>
              <a:ext uri="{FF2B5EF4-FFF2-40B4-BE49-F238E27FC236}">
                <a16:creationId xmlns:a16="http://schemas.microsoft.com/office/drawing/2014/main" id="{EF303017-B013-5E14-3D75-7CB7EFACB9ED}"/>
              </a:ext>
            </a:extLst>
          </p:cNvPr>
          <p:cNvPicPr>
            <a:picLocks noChangeAspect="1"/>
          </p:cNvPicPr>
          <p:nvPr/>
        </p:nvPicPr>
        <p:blipFill>
          <a:blip r:embed="rId3"/>
          <a:stretch>
            <a:fillRect/>
          </a:stretch>
        </p:blipFill>
        <p:spPr>
          <a:xfrm>
            <a:off x="9100541" y="371061"/>
            <a:ext cx="2582234" cy="3735017"/>
          </a:xfrm>
          <a:prstGeom prst="rect">
            <a:avLst/>
          </a:prstGeom>
        </p:spPr>
      </p:pic>
      <p:sp>
        <p:nvSpPr>
          <p:cNvPr id="7" name="テキスト ボックス 6">
            <a:extLst>
              <a:ext uri="{FF2B5EF4-FFF2-40B4-BE49-F238E27FC236}">
                <a16:creationId xmlns:a16="http://schemas.microsoft.com/office/drawing/2014/main" id="{1C191933-0B5E-6264-9FEA-51D9554B1BF6}"/>
              </a:ext>
            </a:extLst>
          </p:cNvPr>
          <p:cNvSpPr txBox="1"/>
          <p:nvPr/>
        </p:nvSpPr>
        <p:spPr>
          <a:xfrm>
            <a:off x="10579125" y="4028661"/>
            <a:ext cx="830997" cy="2785378"/>
          </a:xfrm>
          <a:prstGeom prst="rect">
            <a:avLst/>
          </a:prstGeom>
          <a:noFill/>
        </p:spPr>
        <p:txBody>
          <a:bodyPr vert="eaVert" wrap="none" rtlCol="0">
            <a:spAutoFit/>
          </a:bodyPr>
          <a:lstStyle/>
          <a:p>
            <a:r>
              <a:rPr kumimoji="1" lang="ja-JP" altLang="en-US" sz="1400" dirty="0">
                <a:highlight>
                  <a:srgbClr val="FFFF00"/>
                </a:highlight>
              </a:rPr>
              <a:t>慢性疲労症候群</a:t>
            </a:r>
            <a:r>
              <a:rPr kumimoji="1" lang="ja-JP" altLang="en-US" sz="1400" dirty="0"/>
              <a:t>の本です。</a:t>
            </a:r>
            <a:endParaRPr kumimoji="1" lang="en-US" altLang="ja-JP" sz="1400" dirty="0"/>
          </a:p>
          <a:p>
            <a:r>
              <a:rPr lang="ja-JP" altLang="en-US" sz="1400" dirty="0"/>
              <a:t>是非、読んでみてください。</a:t>
            </a:r>
            <a:endParaRPr lang="en-US" altLang="ja-JP" sz="1400" dirty="0"/>
          </a:p>
          <a:p>
            <a:r>
              <a:rPr kumimoji="1" lang="ja-JP" altLang="en-US" sz="1400" dirty="0"/>
              <a:t>きっと、助けになると思います。</a:t>
            </a:r>
          </a:p>
        </p:txBody>
      </p:sp>
      <p:pic>
        <p:nvPicPr>
          <p:cNvPr id="9" name="図 8">
            <a:extLst>
              <a:ext uri="{FF2B5EF4-FFF2-40B4-BE49-F238E27FC236}">
                <a16:creationId xmlns:a16="http://schemas.microsoft.com/office/drawing/2014/main" id="{4A61EFA0-1641-E820-E5FD-0E937E29E825}"/>
              </a:ext>
            </a:extLst>
          </p:cNvPr>
          <p:cNvPicPr>
            <a:picLocks noChangeAspect="1"/>
          </p:cNvPicPr>
          <p:nvPr/>
        </p:nvPicPr>
        <p:blipFill>
          <a:blip r:embed="rId4"/>
          <a:stretch>
            <a:fillRect/>
          </a:stretch>
        </p:blipFill>
        <p:spPr>
          <a:xfrm>
            <a:off x="7865031" y="1497495"/>
            <a:ext cx="1041655" cy="2521902"/>
          </a:xfrm>
          <a:prstGeom prst="rect">
            <a:avLst/>
          </a:prstGeom>
        </p:spPr>
      </p:pic>
      <p:sp>
        <p:nvSpPr>
          <p:cNvPr id="10" name="テキスト ボックス 9">
            <a:extLst>
              <a:ext uri="{FF2B5EF4-FFF2-40B4-BE49-F238E27FC236}">
                <a16:creationId xmlns:a16="http://schemas.microsoft.com/office/drawing/2014/main" id="{E26DC079-F9F7-31C7-40A9-0B42E04E45B7}"/>
              </a:ext>
            </a:extLst>
          </p:cNvPr>
          <p:cNvSpPr txBox="1"/>
          <p:nvPr/>
        </p:nvSpPr>
        <p:spPr>
          <a:xfrm>
            <a:off x="11131001" y="6321288"/>
            <a:ext cx="646331" cy="369332"/>
          </a:xfrm>
          <a:prstGeom prst="rect">
            <a:avLst/>
          </a:prstGeom>
          <a:noFill/>
        </p:spPr>
        <p:txBody>
          <a:bodyPr wrap="none" rtlCol="0">
            <a:spAutoFit/>
          </a:bodyPr>
          <a:lstStyle/>
          <a:p>
            <a:r>
              <a:rPr kumimoji="1" lang="ja-JP" altLang="en-US" dirty="0"/>
              <a:t>長沼</a:t>
            </a:r>
          </a:p>
        </p:txBody>
      </p:sp>
      <p:sp>
        <p:nvSpPr>
          <p:cNvPr id="2" name="スライド番号プレースホルダー 1">
            <a:extLst>
              <a:ext uri="{FF2B5EF4-FFF2-40B4-BE49-F238E27FC236}">
                <a16:creationId xmlns:a16="http://schemas.microsoft.com/office/drawing/2014/main" id="{2A46C477-AA6F-CCCF-32AB-7E7A2E25D420}"/>
              </a:ext>
            </a:extLst>
          </p:cNvPr>
          <p:cNvSpPr>
            <a:spLocks noGrp="1"/>
          </p:cNvSpPr>
          <p:nvPr>
            <p:ph type="sldNum" sz="quarter" idx="12"/>
          </p:nvPr>
        </p:nvSpPr>
        <p:spPr/>
        <p:txBody>
          <a:bodyPr/>
          <a:lstStyle/>
          <a:p>
            <a:fld id="{58E70909-AA54-413C-B4A4-65B2E83BDFAE}" type="slidenum">
              <a:rPr kumimoji="1" lang="ja-JP" altLang="en-US" smtClean="0"/>
              <a:t>46</a:t>
            </a:fld>
            <a:endParaRPr kumimoji="1" lang="ja-JP" altLang="en-US"/>
          </a:p>
        </p:txBody>
      </p:sp>
    </p:spTree>
    <p:extLst>
      <p:ext uri="{BB962C8B-B14F-4D97-AF65-F5344CB8AC3E}">
        <p14:creationId xmlns:p14="http://schemas.microsoft.com/office/powerpoint/2010/main" val="33225555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DD012-78C6-EF51-38C5-0AB44AE4ECB6}"/>
              </a:ext>
            </a:extLst>
          </p:cNvPr>
          <p:cNvSpPr>
            <a:spLocks noGrp="1"/>
          </p:cNvSpPr>
          <p:nvPr>
            <p:ph type="ctrTitle"/>
          </p:nvPr>
        </p:nvSpPr>
        <p:spPr>
          <a:xfrm>
            <a:off x="286021" y="190681"/>
            <a:ext cx="11687852" cy="676049"/>
          </a:xfrm>
        </p:spPr>
        <p:txBody>
          <a:bodyPr>
            <a:noAutofit/>
          </a:bodyPr>
          <a:lstStyle/>
          <a:p>
            <a:r>
              <a:rPr lang="ja-JP" altLang="ja-JP" sz="4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筋痛性脳脊髄炎</a:t>
            </a:r>
            <a:r>
              <a:rPr lang="en-US" altLang="ja-JP" sz="4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(ME)/</a:t>
            </a:r>
            <a:r>
              <a:rPr lang="ja-JP" altLang="ja-JP" sz="4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慢性疲労症候群</a:t>
            </a:r>
            <a:r>
              <a:rPr lang="en-US" altLang="ja-JP" sz="4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(CFS)</a:t>
            </a:r>
            <a:endParaRPr kumimoji="1" lang="ja-JP" altLang="en-US" sz="40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286021" y="1113747"/>
            <a:ext cx="11687852" cy="5815758"/>
          </a:xfrm>
        </p:spPr>
        <p:txBody>
          <a:bodyPr>
            <a:normAutofit fontScale="85000" lnSpcReduction="20000"/>
          </a:bodyPr>
          <a:lstStyle/>
          <a:p>
            <a:pPr marL="571500" indent="-571500" algn="l">
              <a:buFont typeface="Arial" panose="020B0604020202020204" pitchFamily="34" charset="0"/>
              <a:buChar char="•"/>
            </a:pPr>
            <a:r>
              <a:rPr lang="en-US" altLang="ja-JP" sz="39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ME/CFS</a:t>
            </a:r>
            <a:r>
              <a:rPr lang="ja-JP" altLang="ja-JP" sz="39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に類似した病態は、古代や中世にも記録があり、これまでさまざまな病名が付けられてきた</a:t>
            </a:r>
            <a:endParaRPr lang="en-US" altLang="ja-JP" sz="39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9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筋痛性脳脊髄炎</a:t>
            </a:r>
            <a:r>
              <a:rPr lang="en-US" altLang="ja-JP" sz="39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 (ME)</a:t>
            </a:r>
            <a:r>
              <a:rPr lang="ja-JP" altLang="ja-JP" sz="39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という病名は</a:t>
            </a:r>
            <a:r>
              <a:rPr lang="en-US" altLang="ja-JP" sz="39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1956</a:t>
            </a:r>
            <a:r>
              <a:rPr lang="ja-JP" altLang="ja-JP" sz="39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年に英国の医学誌の中で初めて用いられ</a:t>
            </a:r>
            <a:r>
              <a:rPr lang="ja-JP" altLang="en-US" sz="39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た</a:t>
            </a:r>
            <a:endParaRPr lang="en-US" altLang="ja-JP" sz="39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9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慢性疲労症候群</a:t>
            </a:r>
            <a:r>
              <a:rPr lang="en-US" altLang="ja-JP" sz="39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 (CFS)</a:t>
            </a:r>
            <a:r>
              <a:rPr lang="ja-JP" altLang="ja-JP" sz="39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という病名は</a:t>
            </a:r>
            <a:r>
              <a:rPr lang="en-US" altLang="ja-JP" sz="39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1988</a:t>
            </a:r>
            <a:r>
              <a:rPr lang="ja-JP" altLang="ja-JP" sz="39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年に米国疾病対策センターが命名し診断基準を作った</a:t>
            </a:r>
            <a:endParaRPr lang="en-US" altLang="ja-JP" sz="39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9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日本ではこれを受けて</a:t>
            </a:r>
            <a:r>
              <a:rPr lang="en-US" altLang="ja-JP" sz="39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1991</a:t>
            </a:r>
            <a:r>
              <a:rPr lang="ja-JP" altLang="ja-JP" sz="39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年に</a:t>
            </a:r>
            <a:r>
              <a:rPr lang="en-US" altLang="ja-JP" sz="39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CFS</a:t>
            </a:r>
            <a:r>
              <a:rPr lang="ja-JP" altLang="ja-JP" sz="39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調査研究班</a:t>
            </a:r>
            <a:r>
              <a:rPr lang="ja-JP" altLang="ja-JP" sz="39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が発足して研究が開始され、</a:t>
            </a:r>
            <a:r>
              <a:rPr lang="en-US" altLang="ja-JP" sz="39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2016</a:t>
            </a:r>
            <a:r>
              <a:rPr lang="ja-JP" altLang="ja-JP" sz="39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年に研究班が</a:t>
            </a:r>
            <a:r>
              <a:rPr lang="en-US" altLang="ja-JP" sz="39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ME/CFS</a:t>
            </a:r>
            <a:r>
              <a:rPr lang="ja-JP" altLang="ja-JP" sz="39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の病名を正式</a:t>
            </a:r>
            <a:r>
              <a:rPr lang="ja-JP" altLang="ja-JP" sz="39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に</a:t>
            </a:r>
            <a:br>
              <a:rPr lang="en-US" altLang="ja-JP" sz="39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br>
            <a:r>
              <a:rPr lang="ja-JP" altLang="ja-JP" sz="39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採用した</a:t>
            </a:r>
            <a:endParaRPr lang="en-US" altLang="ja-JP" sz="39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9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看護師ナイチンゲールがクリミア戦争従軍後、</a:t>
            </a:r>
            <a:r>
              <a:rPr lang="en-US" altLang="ja-JP" sz="39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50</a:t>
            </a:r>
            <a:r>
              <a:rPr lang="ja-JP" altLang="ja-JP" sz="39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年間も疲労虚脱状態に陥り病床に伏したことから、彼女の誕生日である</a:t>
            </a:r>
            <a:r>
              <a:rPr lang="en-US" altLang="ja-JP" sz="39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5</a:t>
            </a:r>
            <a:r>
              <a:rPr lang="ja-JP" altLang="ja-JP" sz="39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月</a:t>
            </a:r>
            <a:r>
              <a:rPr lang="en-US" altLang="ja-JP" sz="39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12</a:t>
            </a:r>
            <a:r>
              <a:rPr lang="ja-JP" altLang="ja-JP" sz="39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日は看護の日であるとともに、</a:t>
            </a:r>
            <a:r>
              <a:rPr lang="ja-JP" altLang="ja-JP" sz="39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線維筋痛症や化学物質過敏症などと合同で</a:t>
            </a:r>
            <a:r>
              <a:rPr lang="en-US" altLang="ja-JP" sz="39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ME/CFS</a:t>
            </a:r>
            <a:r>
              <a:rPr lang="ja-JP" altLang="ja-JP" sz="39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の国際的な啓発デーとなってい</a:t>
            </a:r>
            <a:r>
              <a:rPr lang="ja-JP" altLang="en-US" sz="39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る</a:t>
            </a:r>
            <a:r>
              <a:rPr lang="ja-JP" altLang="ja-JP" sz="39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p>
          <a:p>
            <a:pPr algn="l"/>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l"/>
            <a:endParaRPr kumimoji="1" lang="en-US"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9615395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16379" y="293914"/>
            <a:ext cx="11552464" cy="1137321"/>
          </a:xfrm>
        </p:spPr>
        <p:txBody>
          <a:bodyPr>
            <a:normAutofit fontScale="90000"/>
          </a:bodyPr>
          <a:lstStyle/>
          <a:p>
            <a:r>
              <a:rPr lang="ja-JP" altLang="en-US" sz="4800" b="1" i="0" dirty="0">
                <a:solidFill>
                  <a:srgbClr val="333333"/>
                </a:solidFill>
                <a:effectLst/>
                <a:latin typeface="ＭＳ Ｐゴシック" panose="020B0600070205080204" pitchFamily="50" charset="-128"/>
                <a:ea typeface="ＭＳ Ｐゴシック" panose="020B0600070205080204" pitchFamily="50" charset="-128"/>
              </a:rPr>
              <a:t>コロナ後遺症と慢性疲労症候群との関連</a:t>
            </a:r>
            <a:br>
              <a:rPr lang="en-US" altLang="ja-JP" sz="4800" b="1" i="0" dirty="0">
                <a:solidFill>
                  <a:srgbClr val="333333"/>
                </a:solidFill>
                <a:effectLst/>
                <a:latin typeface="ＭＳ Ｐゴシック" panose="020B0600070205080204" pitchFamily="50" charset="-128"/>
                <a:ea typeface="ＭＳ Ｐゴシック" panose="020B0600070205080204" pitchFamily="50" charset="-128"/>
              </a:rPr>
            </a:br>
            <a:r>
              <a:rPr lang="en-US" altLang="ja-JP" sz="4800" b="1" i="0" dirty="0">
                <a:solidFill>
                  <a:srgbClr val="333333"/>
                </a:solidFill>
                <a:effectLst/>
                <a:latin typeface="ＭＳ Ｐゴシック" panose="020B0600070205080204" pitchFamily="50" charset="-128"/>
                <a:ea typeface="ＭＳ Ｐゴシック" panose="020B0600070205080204" pitchFamily="50" charset="-128"/>
              </a:rPr>
              <a:t>https://besli.jp/news/8826.html</a:t>
            </a: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416379" y="1584936"/>
            <a:ext cx="11431064" cy="4979150"/>
          </a:xfrm>
        </p:spPr>
        <p:txBody>
          <a:bodyPr>
            <a:noAutofit/>
          </a:bodyPr>
          <a:lstStyle/>
          <a:p>
            <a:pPr marL="571500" indent="-571500" algn="l">
              <a:buFont typeface="Arial" panose="020B0604020202020204" pitchFamily="34" charset="0"/>
              <a:buChar char="•"/>
            </a:pPr>
            <a:r>
              <a:rPr lang="ja-JP" altLang="en-US" sz="3600" b="0" i="0" dirty="0">
                <a:solidFill>
                  <a:srgbClr val="333333"/>
                </a:solidFill>
                <a:effectLst/>
                <a:latin typeface="ＭＳ Ｐゴシック" panose="020B0600070205080204" pitchFamily="50" charset="-128"/>
                <a:ea typeface="ＭＳ Ｐゴシック" panose="020B0600070205080204" pitchFamily="50" charset="-128"/>
              </a:rPr>
              <a:t>強い倦怠感が特徴のコロナ後遺症ですが、似たような概念に</a:t>
            </a:r>
            <a:r>
              <a:rPr lang="ja-JP" altLang="en-US" sz="3600" b="0" i="0" dirty="0">
                <a:solidFill>
                  <a:srgbClr val="FF0000"/>
                </a:solidFill>
                <a:effectLst/>
                <a:latin typeface="ＭＳ Ｐゴシック" panose="020B0600070205080204" pitchFamily="50" charset="-128"/>
                <a:ea typeface="ＭＳ Ｐゴシック" panose="020B0600070205080204" pitchFamily="50" charset="-128"/>
              </a:rPr>
              <a:t>慢性疲労症候群</a:t>
            </a:r>
            <a:r>
              <a:rPr lang="ja-JP" altLang="en-US" sz="3600" b="0" i="0" dirty="0">
                <a:solidFill>
                  <a:srgbClr val="333333"/>
                </a:solidFill>
                <a:effectLst/>
                <a:latin typeface="ＭＳ Ｐゴシック" panose="020B0600070205080204" pitchFamily="50" charset="-128"/>
                <a:ea typeface="ＭＳ Ｐゴシック" panose="020B0600070205080204" pitchFamily="50" charset="-128"/>
              </a:rPr>
              <a:t>というものがある</a:t>
            </a:r>
            <a:endParaRPr lang="en-US" altLang="ja-JP" sz="3600" b="0" i="0" dirty="0">
              <a:solidFill>
                <a:srgbClr val="333333"/>
              </a:solidFill>
              <a:effectLst/>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r>
              <a:rPr lang="ja-JP" altLang="en-US" sz="3600" b="0" i="0" dirty="0">
                <a:solidFill>
                  <a:srgbClr val="333333"/>
                </a:solidFill>
                <a:effectLst/>
                <a:latin typeface="ＭＳ Ｐゴシック" panose="020B0600070205080204" pitchFamily="50" charset="-128"/>
                <a:ea typeface="ＭＳ Ｐゴシック" panose="020B0600070205080204" pitchFamily="50" charset="-128"/>
              </a:rPr>
              <a:t>慢性疲労症候群とは、</a:t>
            </a:r>
            <a:r>
              <a:rPr lang="ja-JP" altLang="en-US" sz="3600" b="0" i="0" dirty="0">
                <a:solidFill>
                  <a:srgbClr val="0000CC"/>
                </a:solidFill>
                <a:effectLst/>
                <a:latin typeface="ＭＳ Ｐゴシック" panose="020B0600070205080204" pitchFamily="50" charset="-128"/>
                <a:ea typeface="ＭＳ Ｐゴシック" panose="020B0600070205080204" pitchFamily="50" charset="-128"/>
              </a:rPr>
              <a:t>日常生活が著しく損なわれるほどの強い全身倦怠感、慢性的な疲労感が休養しても回復せず６ヶ月以上の長期にわたって続く状態</a:t>
            </a:r>
            <a:endParaRPr lang="en-US" altLang="ja-JP" sz="3600" b="0" i="0" dirty="0">
              <a:solidFill>
                <a:srgbClr val="0000CC"/>
              </a:solidFill>
              <a:effectLst/>
              <a:latin typeface="ＭＳ Ｐゴシック" panose="020B0600070205080204" pitchFamily="50" charset="-128"/>
              <a:ea typeface="ＭＳ Ｐゴシック" panose="020B0600070205080204" pitchFamily="50" charset="-128"/>
            </a:endParaRPr>
          </a:p>
          <a:p>
            <a:pPr marL="571500" indent="-571500" algn="l">
              <a:buFont typeface="Arial" panose="020B0604020202020204" pitchFamily="34" charset="0"/>
              <a:buChar char="•"/>
            </a:pPr>
            <a:r>
              <a:rPr lang="ja-JP" altLang="en-US" sz="3600" b="0" i="0" dirty="0">
                <a:solidFill>
                  <a:srgbClr val="00B050"/>
                </a:solidFill>
                <a:effectLst/>
                <a:latin typeface="ＭＳ Ｐゴシック" panose="020B0600070205080204" pitchFamily="50" charset="-128"/>
                <a:ea typeface="ＭＳ Ｐゴシック" panose="020B0600070205080204" pitchFamily="50" charset="-128"/>
              </a:rPr>
              <a:t>診断を確定できる検査はなく、</a:t>
            </a:r>
            <a:r>
              <a:rPr lang="ja-JP" altLang="en-US" sz="3600" b="0" i="0" dirty="0">
                <a:solidFill>
                  <a:srgbClr val="333333"/>
                </a:solidFill>
                <a:effectLst/>
                <a:latin typeface="ＭＳ Ｐゴシック" panose="020B0600070205080204" pitchFamily="50" charset="-128"/>
                <a:ea typeface="ＭＳ Ｐゴシック" panose="020B0600070205080204" pitchFamily="50" charset="-128"/>
              </a:rPr>
              <a:t>貧血、電解質異常、炎症性疾患、甲状腺などの似たような症状を除外し、</a:t>
            </a:r>
            <a:r>
              <a:rPr lang="ja-JP" altLang="en-US" sz="3600" b="0" i="0" dirty="0">
                <a:solidFill>
                  <a:srgbClr val="7030A0"/>
                </a:solidFill>
                <a:effectLst/>
                <a:latin typeface="ＭＳ Ｐゴシック" panose="020B0600070205080204" pitchFamily="50" charset="-128"/>
                <a:ea typeface="ＭＳ Ｐゴシック" panose="020B0600070205080204" pitchFamily="50" charset="-128"/>
              </a:rPr>
              <a:t>この疲労や他の症状を説明できる他の原因が見つからなかった時に診断される</a:t>
            </a:r>
            <a:br>
              <a:rPr lang="ja-JP" altLang="en-US" sz="3600" dirty="0">
                <a:latin typeface="ＭＳ Ｐゴシック" panose="020B0600070205080204" pitchFamily="50" charset="-128"/>
                <a:ea typeface="ＭＳ Ｐゴシック" panose="020B0600070205080204" pitchFamily="50" charset="-128"/>
              </a:rPr>
            </a:br>
            <a:endParaRPr kumimoji="1" lang="ja-JP" altLang="en-US" sz="3600" dirty="0">
              <a:latin typeface="ＭＳ Ｐゴシック" panose="020B0600070205080204" pitchFamily="50" charset="-128"/>
              <a:ea typeface="ＭＳ Ｐゴシック" panose="020B0600070205080204" pitchFamily="50" charset="-128"/>
            </a:endParaRPr>
          </a:p>
        </p:txBody>
      </p:sp>
      <p:sp>
        <p:nvSpPr>
          <p:cNvPr id="4" name="日付プレースホルダー 3">
            <a:extLst>
              <a:ext uri="{FF2B5EF4-FFF2-40B4-BE49-F238E27FC236}">
                <a16:creationId xmlns:a16="http://schemas.microsoft.com/office/drawing/2014/main" id="{8D2FA86F-3A2F-F3B0-E6AA-6D253F2405DD}"/>
              </a:ext>
            </a:extLst>
          </p:cNvPr>
          <p:cNvSpPr>
            <a:spLocks noGrp="1"/>
          </p:cNvSpPr>
          <p:nvPr>
            <p:ph type="dt" sz="half" idx="10"/>
          </p:nvPr>
        </p:nvSpPr>
        <p:spPr/>
        <p:txBody>
          <a:bodyPr/>
          <a:lstStyle/>
          <a:p>
            <a:r>
              <a:rPr kumimoji="1" lang="en-US" altLang="ja-JP"/>
              <a:t>2022/12/5</a:t>
            </a:r>
            <a:r>
              <a:rPr kumimoji="1" lang="ja-JP" altLang="en-US"/>
              <a:t>十勝むつみのクリニック</a:t>
            </a:r>
          </a:p>
        </p:txBody>
      </p:sp>
      <p:sp>
        <p:nvSpPr>
          <p:cNvPr id="5" name="スライド番号プレースホルダー 4">
            <a:extLst>
              <a:ext uri="{FF2B5EF4-FFF2-40B4-BE49-F238E27FC236}">
                <a16:creationId xmlns:a16="http://schemas.microsoft.com/office/drawing/2014/main" id="{D417891F-B068-81DA-A911-83F34F1E5BA0}"/>
              </a:ext>
            </a:extLst>
          </p:cNvPr>
          <p:cNvSpPr>
            <a:spLocks noGrp="1"/>
          </p:cNvSpPr>
          <p:nvPr>
            <p:ph type="sldNum" sz="quarter" idx="12"/>
          </p:nvPr>
        </p:nvSpPr>
        <p:spPr/>
        <p:txBody>
          <a:bodyPr/>
          <a:lstStyle/>
          <a:p>
            <a:fld id="{5AB4CEAA-A475-442B-8C24-E7BCA606E1D5}" type="slidenum">
              <a:rPr kumimoji="1" lang="ja-JP" altLang="en-US" smtClean="0"/>
              <a:t>48</a:t>
            </a:fld>
            <a:endParaRPr kumimoji="1" lang="ja-JP" altLang="en-US"/>
          </a:p>
        </p:txBody>
      </p:sp>
    </p:spTree>
    <p:extLst>
      <p:ext uri="{BB962C8B-B14F-4D97-AF65-F5344CB8AC3E}">
        <p14:creationId xmlns:p14="http://schemas.microsoft.com/office/powerpoint/2010/main" val="17039531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16379" y="293914"/>
            <a:ext cx="11552464" cy="1137321"/>
          </a:xfrm>
        </p:spPr>
        <p:txBody>
          <a:bodyPr>
            <a:normAutofit fontScale="90000"/>
          </a:bodyPr>
          <a:lstStyle/>
          <a:p>
            <a:r>
              <a:rPr lang="ja-JP" altLang="en-US" sz="4800" b="1" i="0" dirty="0">
                <a:solidFill>
                  <a:srgbClr val="333333"/>
                </a:solidFill>
                <a:effectLst/>
                <a:latin typeface="ＭＳ Ｐゴシック" panose="020B0600070205080204" pitchFamily="50" charset="-128"/>
                <a:ea typeface="ＭＳ Ｐゴシック" panose="020B0600070205080204" pitchFamily="50" charset="-128"/>
              </a:rPr>
              <a:t>コロナ後遺症と慢性疲労症候群との関連</a:t>
            </a:r>
            <a:br>
              <a:rPr lang="en-US" altLang="ja-JP" sz="4800" b="1" i="0" dirty="0">
                <a:solidFill>
                  <a:srgbClr val="333333"/>
                </a:solidFill>
                <a:effectLst/>
                <a:latin typeface="ＭＳ Ｐゴシック" panose="020B0600070205080204" pitchFamily="50" charset="-128"/>
                <a:ea typeface="ＭＳ Ｐゴシック" panose="020B0600070205080204" pitchFamily="50" charset="-128"/>
              </a:rPr>
            </a:br>
            <a:r>
              <a:rPr lang="en-US" altLang="ja-JP" sz="4800" b="1" i="0" dirty="0">
                <a:solidFill>
                  <a:srgbClr val="333333"/>
                </a:solidFill>
                <a:effectLst/>
                <a:latin typeface="ＭＳ Ｐゴシック" panose="020B0600070205080204" pitchFamily="50" charset="-128"/>
                <a:ea typeface="ＭＳ Ｐゴシック" panose="020B0600070205080204" pitchFamily="50" charset="-128"/>
              </a:rPr>
              <a:t>https://besli.jp/news/8826.html</a:t>
            </a: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416379" y="1249135"/>
            <a:ext cx="11552464" cy="5396593"/>
          </a:xfrm>
        </p:spPr>
        <p:txBody>
          <a:bodyPr>
            <a:noAutofit/>
          </a:bodyPr>
          <a:lstStyle/>
          <a:p>
            <a:pPr algn="l"/>
            <a:r>
              <a:rPr lang="en-US" altLang="ja-JP" sz="3600" b="0" i="0" dirty="0">
                <a:solidFill>
                  <a:srgbClr val="333333"/>
                </a:solidFill>
                <a:effectLst/>
                <a:latin typeface="ＭＳ Ｐゴシック" panose="020B0600070205080204" pitchFamily="50" charset="-128"/>
                <a:ea typeface="ＭＳ Ｐゴシック" panose="020B0600070205080204" pitchFamily="50" charset="-128"/>
              </a:rPr>
              <a:t>SEID</a:t>
            </a:r>
            <a:r>
              <a:rPr lang="ja-JP" altLang="en-US" sz="3600" dirty="0">
                <a:solidFill>
                  <a:srgbClr val="333333"/>
                </a:solidFill>
                <a:latin typeface="ＭＳ Ｐゴシック" panose="020B0600070205080204" pitchFamily="50" charset="-128"/>
                <a:ea typeface="ＭＳ Ｐゴシック" panose="020B0600070205080204" pitchFamily="50" charset="-128"/>
              </a:rPr>
              <a:t>（</a:t>
            </a:r>
            <a:r>
              <a:rPr lang="en-US" altLang="ja-JP" sz="3600" b="0" i="0" dirty="0">
                <a:solidFill>
                  <a:srgbClr val="333333"/>
                </a:solidFill>
                <a:effectLst/>
                <a:latin typeface="ＭＳ Ｐゴシック" panose="020B0600070205080204" pitchFamily="50" charset="-128"/>
                <a:ea typeface="ＭＳ Ｐゴシック" panose="020B0600070205080204" pitchFamily="50" charset="-128"/>
              </a:rPr>
              <a:t>System Exertion Intolerance Disease</a:t>
            </a:r>
            <a:r>
              <a:rPr lang="ja-JP" altLang="en-US" sz="3600" b="0" i="0" dirty="0">
                <a:solidFill>
                  <a:srgbClr val="333333"/>
                </a:solidFill>
                <a:effectLst/>
                <a:latin typeface="ＭＳ Ｐゴシック" panose="020B0600070205080204" pitchFamily="50" charset="-128"/>
                <a:ea typeface="ＭＳ Ｐゴシック" panose="020B0600070205080204" pitchFamily="50" charset="-128"/>
              </a:rPr>
              <a:t>）が定義した慢性疲労症候群の診断基準（</a:t>
            </a:r>
            <a:r>
              <a:rPr lang="en-US" altLang="ja-JP" sz="3600" b="0" i="0" dirty="0">
                <a:solidFill>
                  <a:srgbClr val="333333"/>
                </a:solidFill>
                <a:effectLst/>
                <a:latin typeface="ＭＳ Ｐゴシック" panose="020B0600070205080204" pitchFamily="50" charset="-128"/>
                <a:ea typeface="ＭＳ Ｐゴシック" panose="020B0600070205080204" pitchFamily="50" charset="-128"/>
              </a:rPr>
              <a:t>3</a:t>
            </a:r>
            <a:r>
              <a:rPr lang="ja-JP" altLang="en-US" sz="3600" b="0" i="0" dirty="0">
                <a:solidFill>
                  <a:srgbClr val="333333"/>
                </a:solidFill>
                <a:effectLst/>
                <a:latin typeface="ＭＳ Ｐゴシック" panose="020B0600070205080204" pitchFamily="50" charset="-128"/>
                <a:ea typeface="ＭＳ Ｐゴシック" panose="020B0600070205080204" pitchFamily="50" charset="-128"/>
              </a:rPr>
              <a:t>つの症状が必須条件）</a:t>
            </a:r>
          </a:p>
          <a:p>
            <a:pPr algn="l"/>
            <a:r>
              <a:rPr lang="ja-JP" altLang="en-US" sz="3600" b="0" i="0" dirty="0">
                <a:solidFill>
                  <a:srgbClr val="333333"/>
                </a:solidFill>
                <a:effectLst/>
                <a:latin typeface="ＭＳ Ｐゴシック" panose="020B0600070205080204" pitchFamily="50" charset="-128"/>
                <a:ea typeface="ＭＳ Ｐゴシック" panose="020B0600070205080204" pitchFamily="50" charset="-128"/>
              </a:rPr>
              <a:t>１、</a:t>
            </a:r>
            <a:r>
              <a:rPr lang="ja-JP" altLang="en-US" sz="3600" b="0" i="0" dirty="0">
                <a:solidFill>
                  <a:srgbClr val="FF0000"/>
                </a:solidFill>
                <a:effectLst/>
                <a:highlight>
                  <a:srgbClr val="FFFF00"/>
                </a:highlight>
                <a:latin typeface="ＭＳ Ｐゴシック" panose="020B0600070205080204" pitchFamily="50" charset="-128"/>
                <a:ea typeface="ＭＳ Ｐゴシック" panose="020B0600070205080204" pitchFamily="50" charset="-128"/>
              </a:rPr>
              <a:t>発症時期が明確な慢性疲労</a:t>
            </a:r>
            <a:r>
              <a:rPr lang="ja-JP" altLang="en-US" sz="3600" dirty="0">
                <a:solidFill>
                  <a:srgbClr val="333333"/>
                </a:solidFill>
                <a:latin typeface="ＭＳ Ｐゴシック" panose="020B0600070205080204" pitchFamily="50" charset="-128"/>
                <a:ea typeface="ＭＳ Ｐゴシック" panose="020B0600070205080204" pitchFamily="50" charset="-128"/>
              </a:rPr>
              <a:t>（</a:t>
            </a:r>
            <a:r>
              <a:rPr lang="ja-JP" altLang="en-US" sz="3600" b="0" i="0" dirty="0">
                <a:solidFill>
                  <a:srgbClr val="333333"/>
                </a:solidFill>
                <a:effectLst/>
                <a:latin typeface="ＭＳ Ｐゴシック" panose="020B0600070205080204" pitchFamily="50" charset="-128"/>
                <a:ea typeface="ＭＳ Ｐゴシック" panose="020B0600070205080204" pitchFamily="50" charset="-128"/>
              </a:rPr>
              <a:t>病前の就労、学歴、社会的、個人的な活動レベルから大幅な低下を６ヶ月以上継続して認める）</a:t>
            </a:r>
          </a:p>
          <a:p>
            <a:pPr algn="l"/>
            <a:r>
              <a:rPr lang="ja-JP" altLang="en-US" sz="3600" b="0" i="0" dirty="0">
                <a:solidFill>
                  <a:srgbClr val="333333"/>
                </a:solidFill>
                <a:effectLst/>
                <a:latin typeface="ＭＳ Ｐゴシック" panose="020B0600070205080204" pitchFamily="50" charset="-128"/>
                <a:ea typeface="ＭＳ Ｐゴシック" panose="020B0600070205080204" pitchFamily="50" charset="-128"/>
              </a:rPr>
              <a:t>２、</a:t>
            </a:r>
            <a:r>
              <a:rPr lang="ja-JP" altLang="en-US" sz="3600" b="0" i="0" dirty="0">
                <a:solidFill>
                  <a:srgbClr val="FF0000"/>
                </a:solidFill>
                <a:effectLst/>
                <a:highlight>
                  <a:srgbClr val="FFFF00"/>
                </a:highlight>
                <a:latin typeface="ＭＳ Ｐゴシック" panose="020B0600070205080204" pitchFamily="50" charset="-128"/>
                <a:ea typeface="ＭＳ Ｐゴシック" panose="020B0600070205080204" pitchFamily="50" charset="-128"/>
              </a:rPr>
              <a:t>労作後に増悪する極度の倦怠感</a:t>
            </a:r>
          </a:p>
          <a:p>
            <a:pPr algn="l"/>
            <a:r>
              <a:rPr lang="ja-JP" altLang="en-US" sz="3600" b="0" i="0" dirty="0">
                <a:solidFill>
                  <a:srgbClr val="333333"/>
                </a:solidFill>
                <a:effectLst/>
                <a:latin typeface="ＭＳ Ｐゴシック" panose="020B0600070205080204" pitchFamily="50" charset="-128"/>
                <a:ea typeface="ＭＳ Ｐゴシック" panose="020B0600070205080204" pitchFamily="50" charset="-128"/>
              </a:rPr>
              <a:t>３、</a:t>
            </a:r>
            <a:r>
              <a:rPr lang="ja-JP" altLang="en-US" sz="3600" b="0" i="0" dirty="0">
                <a:solidFill>
                  <a:srgbClr val="FF0000"/>
                </a:solidFill>
                <a:effectLst/>
                <a:highlight>
                  <a:srgbClr val="FFFF00"/>
                </a:highlight>
                <a:latin typeface="ＭＳ Ｐゴシック" panose="020B0600070205080204" pitchFamily="50" charset="-128"/>
                <a:ea typeface="ＭＳ Ｐゴシック" panose="020B0600070205080204" pitchFamily="50" charset="-128"/>
              </a:rPr>
              <a:t>睡眠障害（熟眠感、回復感を伴わない睡眠）</a:t>
            </a:r>
          </a:p>
          <a:p>
            <a:pPr algn="l"/>
            <a:r>
              <a:rPr lang="ja-JP" altLang="en-US" sz="3600" dirty="0">
                <a:solidFill>
                  <a:srgbClr val="333333"/>
                </a:solidFill>
                <a:latin typeface="ＭＳ Ｐゴシック" panose="020B0600070205080204" pitchFamily="50" charset="-128"/>
                <a:ea typeface="ＭＳ Ｐゴシック" panose="020B0600070205080204" pitchFamily="50" charset="-128"/>
              </a:rPr>
              <a:t>ただし、</a:t>
            </a:r>
            <a:r>
              <a:rPr lang="ja-JP" altLang="en-US" sz="3600" b="0" i="0" dirty="0">
                <a:solidFill>
                  <a:srgbClr val="333333"/>
                </a:solidFill>
                <a:effectLst/>
                <a:latin typeface="ＭＳ Ｐゴシック" panose="020B0600070205080204" pitchFamily="50" charset="-128"/>
                <a:ea typeface="ＭＳ Ｐゴシック" panose="020B0600070205080204" pitchFamily="50" charset="-128"/>
              </a:rPr>
              <a:t>以下の</a:t>
            </a:r>
            <a:r>
              <a:rPr lang="en-US" altLang="ja-JP" sz="3600" b="0" i="0" dirty="0">
                <a:solidFill>
                  <a:srgbClr val="333333"/>
                </a:solidFill>
                <a:effectLst/>
                <a:latin typeface="ＭＳ Ｐゴシック" panose="020B0600070205080204" pitchFamily="50" charset="-128"/>
                <a:ea typeface="ＭＳ Ｐゴシック" panose="020B0600070205080204" pitchFamily="50" charset="-128"/>
              </a:rPr>
              <a:t>2</a:t>
            </a:r>
            <a:r>
              <a:rPr lang="ja-JP" altLang="en-US" sz="3600" b="0" i="0" dirty="0">
                <a:solidFill>
                  <a:srgbClr val="333333"/>
                </a:solidFill>
                <a:effectLst/>
                <a:latin typeface="ＭＳ Ｐゴシック" panose="020B0600070205080204" pitchFamily="50" charset="-128"/>
                <a:ea typeface="ＭＳ Ｐゴシック" panose="020B0600070205080204" pitchFamily="50" charset="-128"/>
              </a:rPr>
              <a:t>つのうちいずれかの症状を認めることも診断基準になる　</a:t>
            </a:r>
            <a:r>
              <a:rPr lang="ja-JP" altLang="en-US" sz="3600" b="0" i="0" dirty="0">
                <a:solidFill>
                  <a:srgbClr val="0000CC"/>
                </a:solidFill>
                <a:effectLst/>
                <a:latin typeface="ＭＳ Ｐゴシック" panose="020B0600070205080204" pitchFamily="50" charset="-128"/>
                <a:ea typeface="ＭＳ Ｐゴシック" panose="020B0600070205080204" pitchFamily="50" charset="-128"/>
              </a:rPr>
              <a:t>１、</a:t>
            </a:r>
            <a:r>
              <a:rPr lang="ja-JP" altLang="en-US" sz="3600" b="0" i="0" dirty="0">
                <a:solidFill>
                  <a:srgbClr val="0000CC"/>
                </a:solidFill>
                <a:effectLst/>
                <a:highlight>
                  <a:srgbClr val="00FF00"/>
                </a:highlight>
                <a:latin typeface="ＭＳ Ｐゴシック" panose="020B0600070205080204" pitchFamily="50" charset="-128"/>
                <a:ea typeface="ＭＳ Ｐゴシック" panose="020B0600070205080204" pitchFamily="50" charset="-128"/>
              </a:rPr>
              <a:t>認知機能の低下　</a:t>
            </a:r>
            <a:r>
              <a:rPr lang="ja-JP" altLang="en-US" sz="3600" b="0" i="0" dirty="0">
                <a:solidFill>
                  <a:srgbClr val="0000CC"/>
                </a:solidFill>
                <a:effectLst/>
                <a:latin typeface="ＭＳ Ｐゴシック" panose="020B0600070205080204" pitchFamily="50" charset="-128"/>
                <a:ea typeface="ＭＳ Ｐゴシック" panose="020B0600070205080204" pitchFamily="50" charset="-128"/>
              </a:rPr>
              <a:t>２、</a:t>
            </a:r>
            <a:r>
              <a:rPr lang="ja-JP" altLang="en-US" sz="3600" b="0" i="0" dirty="0">
                <a:solidFill>
                  <a:srgbClr val="0000CC"/>
                </a:solidFill>
                <a:effectLst/>
                <a:highlight>
                  <a:srgbClr val="00FF00"/>
                </a:highlight>
                <a:latin typeface="ＭＳ Ｐゴシック" panose="020B0600070205080204" pitchFamily="50" charset="-128"/>
                <a:ea typeface="ＭＳ Ｐゴシック" panose="020B0600070205080204" pitchFamily="50" charset="-128"/>
              </a:rPr>
              <a:t>起立性調節障害</a:t>
            </a:r>
          </a:p>
          <a:p>
            <a:br>
              <a:rPr lang="ja-JP" altLang="en-US" sz="2800" dirty="0">
                <a:latin typeface="ＭＳ Ｐゴシック" panose="020B0600070205080204" pitchFamily="50" charset="-128"/>
                <a:ea typeface="ＭＳ Ｐゴシック" panose="020B0600070205080204" pitchFamily="50" charset="-128"/>
              </a:rPr>
            </a:br>
            <a:endParaRPr kumimoji="1" lang="ja-JP" altLang="en-US" sz="3600" dirty="0">
              <a:latin typeface="ＭＳ Ｐゴシック" panose="020B0600070205080204" pitchFamily="50" charset="-128"/>
              <a:ea typeface="ＭＳ Ｐゴシック" panose="020B0600070205080204" pitchFamily="50" charset="-128"/>
            </a:endParaRPr>
          </a:p>
        </p:txBody>
      </p:sp>
      <p:sp>
        <p:nvSpPr>
          <p:cNvPr id="4" name="日付プレースホルダー 3">
            <a:extLst>
              <a:ext uri="{FF2B5EF4-FFF2-40B4-BE49-F238E27FC236}">
                <a16:creationId xmlns:a16="http://schemas.microsoft.com/office/drawing/2014/main" id="{95833673-5448-FE41-9F35-5B2834A96855}"/>
              </a:ext>
            </a:extLst>
          </p:cNvPr>
          <p:cNvSpPr>
            <a:spLocks noGrp="1"/>
          </p:cNvSpPr>
          <p:nvPr>
            <p:ph type="dt" sz="half" idx="10"/>
          </p:nvPr>
        </p:nvSpPr>
        <p:spPr/>
        <p:txBody>
          <a:bodyPr/>
          <a:lstStyle/>
          <a:p>
            <a:r>
              <a:rPr kumimoji="1" lang="en-US" altLang="ja-JP"/>
              <a:t>2022/12/5</a:t>
            </a:r>
            <a:r>
              <a:rPr kumimoji="1" lang="ja-JP" altLang="en-US"/>
              <a:t>十勝むつみのクリニック</a:t>
            </a:r>
          </a:p>
        </p:txBody>
      </p:sp>
      <p:sp>
        <p:nvSpPr>
          <p:cNvPr id="5" name="スライド番号プレースホルダー 4">
            <a:extLst>
              <a:ext uri="{FF2B5EF4-FFF2-40B4-BE49-F238E27FC236}">
                <a16:creationId xmlns:a16="http://schemas.microsoft.com/office/drawing/2014/main" id="{B9A75A0D-6C87-AA56-9DE7-3FA01C5A28FF}"/>
              </a:ext>
            </a:extLst>
          </p:cNvPr>
          <p:cNvSpPr>
            <a:spLocks noGrp="1"/>
          </p:cNvSpPr>
          <p:nvPr>
            <p:ph type="sldNum" sz="quarter" idx="12"/>
          </p:nvPr>
        </p:nvSpPr>
        <p:spPr/>
        <p:txBody>
          <a:bodyPr/>
          <a:lstStyle/>
          <a:p>
            <a:fld id="{5AB4CEAA-A475-442B-8C24-E7BCA606E1D5}" type="slidenum">
              <a:rPr kumimoji="1" lang="ja-JP" altLang="en-US" smtClean="0"/>
              <a:t>49</a:t>
            </a:fld>
            <a:endParaRPr kumimoji="1" lang="ja-JP" altLang="en-US"/>
          </a:p>
        </p:txBody>
      </p:sp>
    </p:spTree>
    <p:extLst>
      <p:ext uri="{BB962C8B-B14F-4D97-AF65-F5344CB8AC3E}">
        <p14:creationId xmlns:p14="http://schemas.microsoft.com/office/powerpoint/2010/main" val="846367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60764" y="738245"/>
            <a:ext cx="9982492" cy="865140"/>
          </a:xfrm>
        </p:spPr>
        <p:txBody>
          <a:bodyPr>
            <a:normAutofit/>
          </a:bodyPr>
          <a:lstStyle/>
          <a:p>
            <a:r>
              <a:rPr lang="ja-JP" altLang="en-US" sz="4000" dirty="0">
                <a:latin typeface="ＭＳ Ｐゴシック" panose="020B0600070205080204" pitchFamily="50" charset="-128"/>
                <a:ea typeface="ＭＳ Ｐゴシック" panose="020B0600070205080204" pitchFamily="50" charset="-128"/>
              </a:rPr>
              <a:t>　エレイン・</a:t>
            </a:r>
            <a:r>
              <a:rPr lang="en-US" altLang="ja-JP" sz="4000" dirty="0">
                <a:latin typeface="ＭＳ Ｐゴシック" panose="020B0600070205080204" pitchFamily="50" charset="-128"/>
                <a:ea typeface="ＭＳ Ｐゴシック" panose="020B0600070205080204" pitchFamily="50" charset="-128"/>
              </a:rPr>
              <a:t>N</a:t>
            </a:r>
            <a:r>
              <a:rPr lang="ja-JP" altLang="en-US" sz="4000" dirty="0">
                <a:latin typeface="ＭＳ Ｐゴシック" panose="020B0600070205080204" pitchFamily="50" charset="-128"/>
                <a:ea typeface="ＭＳ Ｐゴシック" panose="020B0600070205080204" pitchFamily="50" charset="-128"/>
              </a:rPr>
              <a:t>・アーロン著　</a:t>
            </a:r>
            <a:r>
              <a:rPr lang="en-US" altLang="ja-JP" sz="4000" dirty="0">
                <a:latin typeface="ＭＳ Ｐゴシック" panose="020B0600070205080204" pitchFamily="50" charset="-128"/>
                <a:ea typeface="ＭＳ Ｐゴシック" panose="020B0600070205080204" pitchFamily="50" charset="-128"/>
              </a:rPr>
              <a:t>HSC</a:t>
            </a:r>
            <a:r>
              <a:rPr lang="ja-JP" altLang="en-US" sz="4000" dirty="0">
                <a:latin typeface="ＭＳ Ｐゴシック" panose="020B0600070205080204" pitchFamily="50" charset="-128"/>
                <a:ea typeface="ＭＳ Ｐゴシック" panose="020B0600070205080204" pitchFamily="50" charset="-128"/>
              </a:rPr>
              <a:t>　（２００２年）</a:t>
            </a:r>
            <a:endParaRPr kumimoji="1" lang="ja-JP" altLang="en-US" sz="4000" dirty="0">
              <a:latin typeface="ＭＳ Ｐゴシック" panose="020B0600070205080204" pitchFamily="50" charset="-128"/>
              <a:ea typeface="ＭＳ Ｐゴシック" panose="020B0600070205080204" pitchFamily="50" charset="-128"/>
            </a:endParaRPr>
          </a:p>
        </p:txBody>
      </p:sp>
      <p:sp>
        <p:nvSpPr>
          <p:cNvPr id="5" name="Rectangle 2"/>
          <p:cNvSpPr>
            <a:spLocks noChangeArrowheads="1"/>
          </p:cNvSpPr>
          <p:nvPr/>
        </p:nvSpPr>
        <p:spPr bwMode="auto">
          <a:xfrm>
            <a:off x="2000250" y="1943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451" y="1981439"/>
            <a:ext cx="2286000" cy="34163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4714874" y="1943100"/>
            <a:ext cx="1435184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ja-JP" altLang="en-US"/>
          </a:p>
        </p:txBody>
      </p:sp>
      <p:sp>
        <p:nvSpPr>
          <p:cNvPr id="3" name="スライド番号プレースホルダー 2"/>
          <p:cNvSpPr>
            <a:spLocks noGrp="1"/>
          </p:cNvSpPr>
          <p:nvPr>
            <p:ph type="sldNum" sz="quarter" idx="12"/>
          </p:nvPr>
        </p:nvSpPr>
        <p:spPr/>
        <p:txBody>
          <a:bodyPr/>
          <a:lstStyle/>
          <a:p>
            <a:fld id="{80409A0A-0DCA-46FD-94E1-008027922777}" type="slidenum">
              <a:rPr kumimoji="1" lang="ja-JP" altLang="en-US" smtClean="0"/>
              <a:t>5</a:t>
            </a:fld>
            <a:endParaRPr kumimoji="1" lang="ja-JP" altLang="en-US"/>
          </a:p>
        </p:txBody>
      </p:sp>
      <p:pic>
        <p:nvPicPr>
          <p:cNvPr id="9" name="図 8"/>
          <p:cNvPicPr>
            <a:picLocks noChangeAspect="1"/>
          </p:cNvPicPr>
          <p:nvPr/>
        </p:nvPicPr>
        <p:blipFill>
          <a:blip r:embed="rId3"/>
          <a:stretch>
            <a:fillRect/>
          </a:stretch>
        </p:blipFill>
        <p:spPr>
          <a:xfrm>
            <a:off x="4954787" y="1981439"/>
            <a:ext cx="2326857" cy="3416300"/>
          </a:xfrm>
          <a:prstGeom prst="rect">
            <a:avLst/>
          </a:prstGeom>
        </p:spPr>
      </p:pic>
      <p:pic>
        <p:nvPicPr>
          <p:cNvPr id="10" name="図 9"/>
          <p:cNvPicPr>
            <a:picLocks noChangeAspect="1"/>
          </p:cNvPicPr>
          <p:nvPr/>
        </p:nvPicPr>
        <p:blipFill>
          <a:blip r:embed="rId4"/>
          <a:stretch>
            <a:fillRect/>
          </a:stretch>
        </p:blipFill>
        <p:spPr>
          <a:xfrm>
            <a:off x="7950389" y="1981440"/>
            <a:ext cx="2303486" cy="3416300"/>
          </a:xfrm>
          <a:prstGeom prst="rect">
            <a:avLst/>
          </a:prstGeom>
        </p:spPr>
      </p:pic>
      <p:sp>
        <p:nvSpPr>
          <p:cNvPr id="6" name="正方形/長方形 5"/>
          <p:cNvSpPr/>
          <p:nvPr/>
        </p:nvSpPr>
        <p:spPr>
          <a:xfrm>
            <a:off x="6778305" y="4848837"/>
            <a:ext cx="394282" cy="218113"/>
          </a:xfrm>
          <a:prstGeom prst="rect">
            <a:avLst/>
          </a:prstGeom>
          <a:solidFill>
            <a:srgbClr val="FFF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9597006" y="5066950"/>
            <a:ext cx="453005" cy="26005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p:cNvCxnSpPr/>
          <p:nvPr/>
        </p:nvCxnSpPr>
        <p:spPr>
          <a:xfrm>
            <a:off x="7950389" y="1943100"/>
            <a:ext cx="0" cy="33839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10183261" y="1952887"/>
            <a:ext cx="0" cy="33839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7950389" y="5336796"/>
            <a:ext cx="2232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7960176" y="1982594"/>
            <a:ext cx="2232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日付プレースホルダー 3"/>
          <p:cNvSpPr>
            <a:spLocks noGrp="1"/>
          </p:cNvSpPr>
          <p:nvPr>
            <p:ph type="dt" sz="half" idx="10"/>
          </p:nvPr>
        </p:nvSpPr>
        <p:spPr/>
        <p:txBody>
          <a:bodyPr/>
          <a:lstStyle/>
          <a:p>
            <a:r>
              <a:rPr kumimoji="1" lang="en-US" altLang="ja-JP"/>
              <a:t>2022/12/5</a:t>
            </a:r>
            <a:r>
              <a:rPr kumimoji="1" lang="ja-JP" altLang="en-US"/>
              <a:t>十勝むつみのクリニック</a:t>
            </a:r>
          </a:p>
        </p:txBody>
      </p:sp>
    </p:spTree>
    <p:extLst>
      <p:ext uri="{BB962C8B-B14F-4D97-AF65-F5344CB8AC3E}">
        <p14:creationId xmlns:p14="http://schemas.microsoft.com/office/powerpoint/2010/main" val="38280093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50</a:t>
            </a:fld>
            <a:endParaRPr kumimoji="1" lang="ja-JP" altLang="en-US"/>
          </a:p>
        </p:txBody>
      </p:sp>
      <p:grpSp>
        <p:nvGrpSpPr>
          <p:cNvPr id="5" name="グループ化 4"/>
          <p:cNvGrpSpPr/>
          <p:nvPr/>
        </p:nvGrpSpPr>
        <p:grpSpPr>
          <a:xfrm>
            <a:off x="3095899" y="470263"/>
            <a:ext cx="6283234" cy="6074228"/>
            <a:chOff x="3778313" y="1102259"/>
            <a:chExt cx="4635374" cy="4653481"/>
          </a:xfrm>
        </p:grpSpPr>
        <p:pic>
          <p:nvPicPr>
            <p:cNvPr id="2" name="図 1"/>
            <p:cNvPicPr>
              <a:picLocks noChangeAspect="1"/>
            </p:cNvPicPr>
            <p:nvPr/>
          </p:nvPicPr>
          <p:blipFill>
            <a:blip r:embed="rId2"/>
            <a:stretch>
              <a:fillRect/>
            </a:stretch>
          </p:blipFill>
          <p:spPr>
            <a:xfrm>
              <a:off x="3778313" y="1102259"/>
              <a:ext cx="4635374" cy="4653481"/>
            </a:xfrm>
            <a:prstGeom prst="rect">
              <a:avLst/>
            </a:prstGeom>
          </p:spPr>
        </p:pic>
        <p:pic>
          <p:nvPicPr>
            <p:cNvPr id="3" name="図 2"/>
            <p:cNvPicPr>
              <a:picLocks noChangeAspect="1"/>
            </p:cNvPicPr>
            <p:nvPr/>
          </p:nvPicPr>
          <p:blipFill>
            <a:blip r:embed="rId3"/>
            <a:stretch>
              <a:fillRect/>
            </a:stretch>
          </p:blipFill>
          <p:spPr>
            <a:xfrm>
              <a:off x="5336671" y="1739749"/>
              <a:ext cx="1231271" cy="217283"/>
            </a:xfrm>
            <a:prstGeom prst="rect">
              <a:avLst/>
            </a:prstGeom>
          </p:spPr>
        </p:pic>
      </p:grpSp>
      <p:sp>
        <p:nvSpPr>
          <p:cNvPr id="6" name="テキスト ボックス 5"/>
          <p:cNvSpPr txBox="1"/>
          <p:nvPr/>
        </p:nvSpPr>
        <p:spPr>
          <a:xfrm>
            <a:off x="7393579" y="6225722"/>
            <a:ext cx="1415772" cy="369332"/>
          </a:xfrm>
          <a:prstGeom prst="rect">
            <a:avLst/>
          </a:prstGeom>
          <a:noFill/>
        </p:spPr>
        <p:txBody>
          <a:bodyPr wrap="none" rtlCol="0">
            <a:spAutoFit/>
          </a:bodyPr>
          <a:lstStyle/>
          <a:p>
            <a:r>
              <a:rPr kumimoji="1" lang="en-US" altLang="ja-JP" dirty="0">
                <a:solidFill>
                  <a:schemeClr val="bg1"/>
                </a:solidFill>
              </a:rPr>
              <a:t>2019</a:t>
            </a:r>
            <a:r>
              <a:rPr kumimoji="1" lang="ja-JP" altLang="en-US" dirty="0">
                <a:solidFill>
                  <a:schemeClr val="bg1"/>
                </a:solidFill>
              </a:rPr>
              <a:t>年</a:t>
            </a:r>
            <a:r>
              <a:rPr kumimoji="1" lang="en-US" altLang="ja-JP" dirty="0">
                <a:solidFill>
                  <a:schemeClr val="bg1"/>
                </a:solidFill>
              </a:rPr>
              <a:t>10</a:t>
            </a:r>
            <a:r>
              <a:rPr kumimoji="1" lang="ja-JP" altLang="en-US" dirty="0">
                <a:solidFill>
                  <a:schemeClr val="bg1"/>
                </a:solidFill>
              </a:rPr>
              <a:t>月</a:t>
            </a:r>
          </a:p>
        </p:txBody>
      </p:sp>
      <p:sp>
        <p:nvSpPr>
          <p:cNvPr id="7" name="日付プレースホルダー 6"/>
          <p:cNvSpPr>
            <a:spLocks noGrp="1"/>
          </p:cNvSpPr>
          <p:nvPr>
            <p:ph type="dt" sz="half" idx="10"/>
          </p:nvPr>
        </p:nvSpPr>
        <p:spPr/>
        <p:txBody>
          <a:bodyPr/>
          <a:lstStyle/>
          <a:p>
            <a:r>
              <a:rPr kumimoji="1" lang="en-US" altLang="ja-JP"/>
              <a:t>2022/12/5</a:t>
            </a:r>
            <a:r>
              <a:rPr kumimoji="1" lang="ja-JP" altLang="en-US"/>
              <a:t>十勝むつみのクリニック</a:t>
            </a:r>
          </a:p>
        </p:txBody>
      </p:sp>
    </p:spTree>
    <p:extLst>
      <p:ext uri="{BB962C8B-B14F-4D97-AF65-F5344CB8AC3E}">
        <p14:creationId xmlns:p14="http://schemas.microsoft.com/office/powerpoint/2010/main" val="41748467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746655" y="400555"/>
            <a:ext cx="11319124" cy="769441"/>
          </a:xfrm>
          <a:prstGeom prst="rect">
            <a:avLst/>
          </a:prstGeom>
          <a:noFill/>
        </p:spPr>
        <p:txBody>
          <a:bodyPr wrap="none" rtlCol="0">
            <a:spAutoFit/>
          </a:bodyPr>
          <a:lstStyle/>
          <a:p>
            <a:r>
              <a:rPr kumimoji="1" lang="ja-JP" altLang="en-US" sz="4400" dirty="0">
                <a:solidFill>
                  <a:srgbClr val="0000CC"/>
                </a:solidFill>
                <a:latin typeface="ＭＳ Ｐゴシック" panose="020B0600070205080204" pitchFamily="50" charset="-128"/>
                <a:ea typeface="ＭＳ Ｐゴシック" panose="020B0600070205080204" pitchFamily="50" charset="-128"/>
              </a:rPr>
              <a:t>筋痛性脳脊髄炎（</a:t>
            </a:r>
            <a:r>
              <a:rPr kumimoji="1" lang="en-US" altLang="ja-JP" sz="4400" dirty="0">
                <a:solidFill>
                  <a:srgbClr val="0000CC"/>
                </a:solidFill>
                <a:latin typeface="ＭＳ Ｐゴシック" panose="020B0600070205080204" pitchFamily="50" charset="-128"/>
                <a:ea typeface="ＭＳ Ｐゴシック" panose="020B0600070205080204" pitchFamily="50" charset="-128"/>
              </a:rPr>
              <a:t>ME)</a:t>
            </a:r>
            <a:r>
              <a:rPr kumimoji="1" lang="ja-JP" altLang="en-US" sz="4400" dirty="0">
                <a:latin typeface="ＭＳ Ｐゴシック" panose="020B0600070205080204" pitchFamily="50" charset="-128"/>
                <a:ea typeface="ＭＳ Ｐゴシック" panose="020B0600070205080204" pitchFamily="50" charset="-128"/>
              </a:rPr>
              <a:t>／</a:t>
            </a:r>
            <a:r>
              <a:rPr kumimoji="1" lang="ja-JP" altLang="en-US" sz="4400" dirty="0">
                <a:solidFill>
                  <a:srgbClr val="FF0000"/>
                </a:solidFill>
                <a:latin typeface="ＭＳ Ｐゴシック" panose="020B0600070205080204" pitchFamily="50" charset="-128"/>
                <a:ea typeface="ＭＳ Ｐゴシック" panose="020B0600070205080204" pitchFamily="50" charset="-128"/>
              </a:rPr>
              <a:t>慢性疲労症候群（</a:t>
            </a:r>
            <a:r>
              <a:rPr kumimoji="1" lang="en-US" altLang="ja-JP" sz="4400" dirty="0">
                <a:solidFill>
                  <a:srgbClr val="FF0000"/>
                </a:solidFill>
                <a:latin typeface="ＭＳ Ｐゴシック" panose="020B0600070205080204" pitchFamily="50" charset="-128"/>
                <a:ea typeface="ＭＳ Ｐゴシック" panose="020B0600070205080204" pitchFamily="50" charset="-128"/>
              </a:rPr>
              <a:t>CFS)</a:t>
            </a:r>
            <a:endParaRPr kumimoji="1" lang="ja-JP" altLang="en-US" sz="4400" dirty="0">
              <a:solidFill>
                <a:srgbClr val="FF0000"/>
              </a:solidFill>
              <a:latin typeface="ＭＳ Ｐゴシック" panose="020B0600070205080204" pitchFamily="50" charset="-128"/>
              <a:ea typeface="ＭＳ Ｐゴシック" panose="020B0600070205080204" pitchFamily="50" charset="-128"/>
            </a:endParaRPr>
          </a:p>
        </p:txBody>
      </p:sp>
      <p:grpSp>
        <p:nvGrpSpPr>
          <p:cNvPr id="16" name="グループ化 15"/>
          <p:cNvGrpSpPr/>
          <p:nvPr/>
        </p:nvGrpSpPr>
        <p:grpSpPr>
          <a:xfrm>
            <a:off x="522511" y="1722664"/>
            <a:ext cx="4816928" cy="4721677"/>
            <a:chOff x="3306536" y="1387929"/>
            <a:chExt cx="4816928" cy="4721677"/>
          </a:xfrm>
        </p:grpSpPr>
        <p:grpSp>
          <p:nvGrpSpPr>
            <p:cNvPr id="5" name="グループ化 4"/>
            <p:cNvGrpSpPr/>
            <p:nvPr/>
          </p:nvGrpSpPr>
          <p:grpSpPr>
            <a:xfrm>
              <a:off x="3306536" y="1387929"/>
              <a:ext cx="4816928" cy="4721677"/>
              <a:chOff x="3477986" y="1491342"/>
              <a:chExt cx="3973291" cy="3989614"/>
            </a:xfrm>
          </p:grpSpPr>
          <p:sp>
            <p:nvSpPr>
              <p:cNvPr id="2" name="楕円 1"/>
              <p:cNvSpPr/>
              <p:nvPr/>
            </p:nvSpPr>
            <p:spPr>
              <a:xfrm>
                <a:off x="3477986" y="1494064"/>
                <a:ext cx="2645228" cy="2661557"/>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楕円 2"/>
              <p:cNvSpPr/>
              <p:nvPr/>
            </p:nvSpPr>
            <p:spPr>
              <a:xfrm>
                <a:off x="4806049" y="1491342"/>
                <a:ext cx="2645228" cy="266155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p:cNvSpPr/>
              <p:nvPr/>
            </p:nvSpPr>
            <p:spPr>
              <a:xfrm>
                <a:off x="4166505" y="2819399"/>
                <a:ext cx="2645228" cy="26615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テキスト ボックス 7"/>
            <p:cNvSpPr txBox="1"/>
            <p:nvPr/>
          </p:nvSpPr>
          <p:spPr>
            <a:xfrm>
              <a:off x="3673929" y="2367642"/>
              <a:ext cx="1107996" cy="646331"/>
            </a:xfrm>
            <a:prstGeom prst="rect">
              <a:avLst/>
            </a:prstGeom>
            <a:noFill/>
          </p:spPr>
          <p:txBody>
            <a:bodyPr wrap="none" rtlCol="0">
              <a:spAutoFit/>
            </a:bodyPr>
            <a:lstStyle/>
            <a:p>
              <a:r>
                <a:rPr kumimoji="1" lang="ja-JP" altLang="en-US" sz="3600" dirty="0">
                  <a:solidFill>
                    <a:srgbClr val="0000CC"/>
                  </a:solidFill>
                  <a:latin typeface="ＭＳ Ｐゴシック" panose="020B0600070205080204" pitchFamily="50" charset="-128"/>
                  <a:ea typeface="ＭＳ Ｐゴシック" panose="020B0600070205080204" pitchFamily="50" charset="-128"/>
                </a:rPr>
                <a:t>疼痛</a:t>
              </a:r>
            </a:p>
          </p:txBody>
        </p:sp>
        <p:sp>
          <p:nvSpPr>
            <p:cNvPr id="9" name="テキスト ボックス 8"/>
            <p:cNvSpPr txBox="1"/>
            <p:nvPr/>
          </p:nvSpPr>
          <p:spPr>
            <a:xfrm>
              <a:off x="6659338" y="2381250"/>
              <a:ext cx="1107996" cy="646331"/>
            </a:xfrm>
            <a:prstGeom prst="rect">
              <a:avLst/>
            </a:prstGeom>
            <a:noFill/>
          </p:spPr>
          <p:txBody>
            <a:bodyPr wrap="none" rtlCol="0">
              <a:spAutoFit/>
            </a:bodyPr>
            <a:lstStyle/>
            <a:p>
              <a:r>
                <a:rPr lang="ja-JP" altLang="en-US" sz="3600" dirty="0">
                  <a:solidFill>
                    <a:srgbClr val="00B050"/>
                  </a:solidFill>
                  <a:latin typeface="ＭＳ Ｐゴシック" panose="020B0600070205080204" pitchFamily="50" charset="-128"/>
                  <a:ea typeface="ＭＳ Ｐゴシック" panose="020B0600070205080204" pitchFamily="50" charset="-128"/>
                </a:rPr>
                <a:t>疲労</a:t>
              </a:r>
              <a:endParaRPr kumimoji="1" lang="ja-JP" altLang="en-US" sz="3600" dirty="0">
                <a:solidFill>
                  <a:srgbClr val="00B050"/>
                </a:solidFill>
                <a:latin typeface="ＭＳ Ｐゴシック" panose="020B0600070205080204" pitchFamily="50" charset="-128"/>
                <a:ea typeface="ＭＳ Ｐゴシック" panose="020B0600070205080204" pitchFamily="50" charset="-128"/>
              </a:endParaRPr>
            </a:p>
          </p:txBody>
        </p:sp>
        <p:sp>
          <p:nvSpPr>
            <p:cNvPr id="10" name="テキスト ボックス 9"/>
            <p:cNvSpPr txBox="1"/>
            <p:nvPr/>
          </p:nvSpPr>
          <p:spPr>
            <a:xfrm>
              <a:off x="5190688" y="4793119"/>
              <a:ext cx="1107996" cy="646331"/>
            </a:xfrm>
            <a:prstGeom prst="rect">
              <a:avLst/>
            </a:prstGeom>
            <a:noFill/>
          </p:spPr>
          <p:txBody>
            <a:bodyPr wrap="none" rtlCol="0">
              <a:spAutoFit/>
            </a:bodyPr>
            <a:lstStyle/>
            <a:p>
              <a:r>
                <a:rPr lang="ja-JP" altLang="en-US" sz="3600" dirty="0">
                  <a:solidFill>
                    <a:srgbClr val="FF0000"/>
                  </a:solidFill>
                  <a:latin typeface="ＭＳ Ｐゴシック" panose="020B0600070205080204" pitchFamily="50" charset="-128"/>
                  <a:ea typeface="ＭＳ Ｐゴシック" panose="020B0600070205080204" pitchFamily="50" charset="-128"/>
                </a:rPr>
                <a:t>過敏</a:t>
              </a:r>
              <a:endParaRPr kumimoji="1" lang="ja-JP" altLang="en-US" sz="3600" dirty="0">
                <a:solidFill>
                  <a:srgbClr val="FF0000"/>
                </a:solidFill>
                <a:latin typeface="ＭＳ Ｐゴシック" panose="020B0600070205080204" pitchFamily="50" charset="-128"/>
                <a:ea typeface="ＭＳ Ｐゴシック" panose="020B0600070205080204" pitchFamily="50" charset="-128"/>
              </a:endParaRPr>
            </a:p>
          </p:txBody>
        </p:sp>
        <p:sp>
          <p:nvSpPr>
            <p:cNvPr id="12" name="テキスト ボックス 11"/>
            <p:cNvSpPr txBox="1"/>
            <p:nvPr/>
          </p:nvSpPr>
          <p:spPr>
            <a:xfrm>
              <a:off x="5230690" y="3183928"/>
              <a:ext cx="998724" cy="584775"/>
            </a:xfrm>
            <a:prstGeom prst="rect">
              <a:avLst/>
            </a:prstGeom>
            <a:noFill/>
          </p:spPr>
          <p:txBody>
            <a:bodyPr wrap="square" rtlCol="0">
              <a:spAutoFit/>
            </a:bodyPr>
            <a:lstStyle/>
            <a:p>
              <a:r>
                <a:rPr lang="ja-JP" altLang="en-US" sz="3200" dirty="0">
                  <a:solidFill>
                    <a:srgbClr val="33CCCC"/>
                  </a:solidFill>
                  <a:latin typeface="ＭＳ Ｐゴシック" panose="020B0600070205080204" pitchFamily="50" charset="-128"/>
                  <a:ea typeface="ＭＳ Ｐゴシック" panose="020B0600070205080204" pitchFamily="50" charset="-128"/>
                </a:rPr>
                <a:t>脳霧</a:t>
              </a:r>
              <a:endParaRPr kumimoji="1" lang="ja-JP" altLang="en-US" sz="3200" dirty="0">
                <a:solidFill>
                  <a:srgbClr val="33CCCC"/>
                </a:solidFill>
                <a:latin typeface="ＭＳ Ｐゴシック" panose="020B0600070205080204" pitchFamily="50" charset="-128"/>
                <a:ea typeface="ＭＳ Ｐゴシック" panose="020B0600070205080204" pitchFamily="50" charset="-128"/>
              </a:endParaRPr>
            </a:p>
          </p:txBody>
        </p:sp>
        <p:sp>
          <p:nvSpPr>
            <p:cNvPr id="13" name="テキスト ボックス 12"/>
            <p:cNvSpPr txBox="1"/>
            <p:nvPr/>
          </p:nvSpPr>
          <p:spPr>
            <a:xfrm>
              <a:off x="4285690" y="3778140"/>
              <a:ext cx="987214" cy="523220"/>
            </a:xfrm>
            <a:prstGeom prst="rect">
              <a:avLst/>
            </a:prstGeom>
            <a:noFill/>
          </p:spPr>
          <p:txBody>
            <a:bodyPr wrap="square" rtlCol="0">
              <a:spAutoFit/>
            </a:bodyPr>
            <a:lstStyle/>
            <a:p>
              <a:r>
                <a:rPr lang="ja-JP" altLang="en-US" sz="2800" dirty="0">
                  <a:solidFill>
                    <a:srgbClr val="7030A0"/>
                  </a:solidFill>
                  <a:latin typeface="ＭＳ Ｐゴシック" panose="020B0600070205080204" pitchFamily="50" charset="-128"/>
                  <a:ea typeface="ＭＳ Ｐゴシック" panose="020B0600070205080204" pitchFamily="50" charset="-128"/>
                </a:rPr>
                <a:t>頭痛</a:t>
              </a:r>
              <a:endParaRPr kumimoji="1" lang="ja-JP" altLang="en-US" sz="2800" dirty="0">
                <a:solidFill>
                  <a:srgbClr val="7030A0"/>
                </a:solidFill>
                <a:latin typeface="ＭＳ Ｐゴシック" panose="020B0600070205080204" pitchFamily="50" charset="-128"/>
                <a:ea typeface="ＭＳ Ｐゴシック" panose="020B0600070205080204" pitchFamily="50" charset="-128"/>
              </a:endParaRPr>
            </a:p>
          </p:txBody>
        </p:sp>
        <p:sp>
          <p:nvSpPr>
            <p:cNvPr id="14" name="テキスト ボックス 13"/>
            <p:cNvSpPr txBox="1"/>
            <p:nvPr/>
          </p:nvSpPr>
          <p:spPr>
            <a:xfrm>
              <a:off x="6217904" y="3767254"/>
              <a:ext cx="987214" cy="523220"/>
            </a:xfrm>
            <a:prstGeom prst="rect">
              <a:avLst/>
            </a:prstGeom>
            <a:noFill/>
          </p:spPr>
          <p:txBody>
            <a:bodyPr wrap="square" rtlCol="0">
              <a:spAutoFit/>
            </a:bodyPr>
            <a:lstStyle/>
            <a:p>
              <a:r>
                <a:rPr lang="ja-JP" altLang="en-US" sz="2800" dirty="0">
                  <a:solidFill>
                    <a:srgbClr val="FF3300"/>
                  </a:solidFill>
                  <a:latin typeface="ＭＳ Ｐゴシック" panose="020B0600070205080204" pitchFamily="50" charset="-128"/>
                  <a:ea typeface="ＭＳ Ｐゴシック" panose="020B0600070205080204" pitchFamily="50" charset="-128"/>
                </a:rPr>
                <a:t>眩暈</a:t>
              </a:r>
              <a:endParaRPr kumimoji="1" lang="ja-JP" altLang="en-US" sz="2800" dirty="0">
                <a:solidFill>
                  <a:srgbClr val="FF3300"/>
                </a:solidFill>
                <a:latin typeface="ＭＳ Ｐゴシック" panose="020B0600070205080204" pitchFamily="50" charset="-128"/>
                <a:ea typeface="ＭＳ Ｐゴシック" panose="020B0600070205080204" pitchFamily="50" charset="-128"/>
              </a:endParaRPr>
            </a:p>
          </p:txBody>
        </p:sp>
      </p:grpSp>
      <p:sp>
        <p:nvSpPr>
          <p:cNvPr id="6" name="スライド番号プレースホルダー 5"/>
          <p:cNvSpPr>
            <a:spLocks noGrp="1"/>
          </p:cNvSpPr>
          <p:nvPr>
            <p:ph type="sldNum" sz="quarter" idx="12"/>
          </p:nvPr>
        </p:nvSpPr>
        <p:spPr/>
        <p:txBody>
          <a:bodyPr/>
          <a:lstStyle/>
          <a:p>
            <a:fld id="{DC0F30EA-423F-449D-A3CC-24E3AB670461}" type="slidenum">
              <a:rPr kumimoji="1" lang="ja-JP" altLang="en-US" smtClean="0"/>
              <a:t>51</a:t>
            </a:fld>
            <a:endParaRPr kumimoji="1" lang="ja-JP" altLang="en-US"/>
          </a:p>
        </p:txBody>
      </p:sp>
      <p:grpSp>
        <p:nvGrpSpPr>
          <p:cNvPr id="29" name="グループ化 28"/>
          <p:cNvGrpSpPr/>
          <p:nvPr/>
        </p:nvGrpSpPr>
        <p:grpSpPr>
          <a:xfrm>
            <a:off x="5659948" y="1121502"/>
            <a:ext cx="6009914" cy="5516519"/>
            <a:chOff x="3022881" y="1121502"/>
            <a:chExt cx="6009914" cy="5516519"/>
          </a:xfrm>
        </p:grpSpPr>
        <p:sp>
          <p:nvSpPr>
            <p:cNvPr id="30" name="楕円 29"/>
            <p:cNvSpPr/>
            <p:nvPr/>
          </p:nvSpPr>
          <p:spPr>
            <a:xfrm>
              <a:off x="4742876" y="1121502"/>
              <a:ext cx="2668962" cy="26497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p:cNvSpPr/>
            <p:nvPr/>
          </p:nvSpPr>
          <p:spPr>
            <a:xfrm>
              <a:off x="5745166" y="3982136"/>
              <a:ext cx="2668962" cy="2649744"/>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p:cNvSpPr/>
            <p:nvPr/>
          </p:nvSpPr>
          <p:spPr>
            <a:xfrm>
              <a:off x="3649965" y="3988277"/>
              <a:ext cx="2668962" cy="264974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p:cNvSpPr/>
            <p:nvPr/>
          </p:nvSpPr>
          <p:spPr>
            <a:xfrm>
              <a:off x="3022881" y="2097620"/>
              <a:ext cx="2668962" cy="2649744"/>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p:cNvSpPr/>
            <p:nvPr/>
          </p:nvSpPr>
          <p:spPr>
            <a:xfrm>
              <a:off x="6340548" y="2097620"/>
              <a:ext cx="2668962" cy="2649744"/>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3113034" y="2669818"/>
              <a:ext cx="1620957" cy="1384995"/>
            </a:xfrm>
            <a:prstGeom prst="rect">
              <a:avLst/>
            </a:prstGeom>
            <a:noFill/>
          </p:spPr>
          <p:txBody>
            <a:bodyPr wrap="none" rtlCol="0">
              <a:spAutoFit/>
            </a:bodyPr>
            <a:lstStyle/>
            <a:p>
              <a:r>
                <a:rPr lang="ja-JP" altLang="en-US" sz="2800" dirty="0">
                  <a:solidFill>
                    <a:srgbClr val="FFC000"/>
                  </a:solidFill>
                  <a:latin typeface="ＭＳ Ｐゴシック" panose="020B0600070205080204" pitchFamily="50" charset="-128"/>
                  <a:ea typeface="ＭＳ Ｐゴシック" panose="020B0600070205080204" pitchFamily="50" charset="-128"/>
                </a:rPr>
                <a:t>化学物質</a:t>
              </a:r>
              <a:endParaRPr lang="en-US" altLang="ja-JP" sz="2800" dirty="0">
                <a:solidFill>
                  <a:srgbClr val="FFC000"/>
                </a:solidFill>
                <a:latin typeface="ＭＳ Ｐゴシック" panose="020B0600070205080204" pitchFamily="50" charset="-128"/>
                <a:ea typeface="ＭＳ Ｐゴシック" panose="020B0600070205080204" pitchFamily="50" charset="-128"/>
              </a:endParaRPr>
            </a:p>
            <a:p>
              <a:r>
                <a:rPr lang="ja-JP" altLang="en-US" sz="2800" dirty="0">
                  <a:solidFill>
                    <a:srgbClr val="FFC000"/>
                  </a:solidFill>
                  <a:latin typeface="ＭＳ Ｐゴシック" panose="020B0600070205080204" pitchFamily="50" charset="-128"/>
                  <a:ea typeface="ＭＳ Ｐゴシック" panose="020B0600070205080204" pitchFamily="50" charset="-128"/>
                </a:rPr>
                <a:t>  電磁波</a:t>
              </a:r>
              <a:endParaRPr lang="en-US" altLang="ja-JP" sz="2800" dirty="0">
                <a:solidFill>
                  <a:srgbClr val="FFC000"/>
                </a:solidFill>
                <a:latin typeface="ＭＳ Ｐゴシック" panose="020B0600070205080204" pitchFamily="50" charset="-128"/>
                <a:ea typeface="ＭＳ Ｐゴシック" panose="020B0600070205080204" pitchFamily="50" charset="-128"/>
              </a:endParaRPr>
            </a:p>
            <a:p>
              <a:r>
                <a:rPr lang="ja-JP" altLang="en-US" sz="2800" dirty="0">
                  <a:solidFill>
                    <a:srgbClr val="FFC000"/>
                  </a:solidFill>
                  <a:latin typeface="ＭＳ Ｐゴシック" panose="020B0600070205080204" pitchFamily="50" charset="-128"/>
                  <a:ea typeface="ＭＳ Ｐゴシック" panose="020B0600070205080204" pitchFamily="50" charset="-128"/>
                </a:rPr>
                <a:t>　過敏症</a:t>
              </a:r>
            </a:p>
          </p:txBody>
        </p:sp>
        <p:sp>
          <p:nvSpPr>
            <p:cNvPr id="36" name="テキスト ボックス 35"/>
            <p:cNvSpPr txBox="1"/>
            <p:nvPr/>
          </p:nvSpPr>
          <p:spPr>
            <a:xfrm>
              <a:off x="7411838" y="2921889"/>
              <a:ext cx="1620957" cy="954107"/>
            </a:xfrm>
            <a:prstGeom prst="rect">
              <a:avLst/>
            </a:prstGeom>
            <a:noFill/>
          </p:spPr>
          <p:txBody>
            <a:bodyPr wrap="none" rtlCol="0">
              <a:spAutoFit/>
            </a:bodyPr>
            <a:lstStyle/>
            <a:p>
              <a:r>
                <a:rPr lang="ja-JP" altLang="en-US" sz="2800" dirty="0">
                  <a:solidFill>
                    <a:srgbClr val="0000CC"/>
                  </a:solidFill>
                  <a:latin typeface="ＭＳ Ｐゴシック" panose="020B0600070205080204" pitchFamily="50" charset="-128"/>
                  <a:ea typeface="ＭＳ Ｐゴシック" panose="020B0600070205080204" pitchFamily="50" charset="-128"/>
                </a:rPr>
                <a:t>過敏性</a:t>
              </a:r>
              <a:endParaRPr lang="en-US" altLang="ja-JP" sz="2800" dirty="0">
                <a:solidFill>
                  <a:srgbClr val="0000CC"/>
                </a:solidFill>
                <a:latin typeface="ＭＳ Ｐゴシック" panose="020B0600070205080204" pitchFamily="50" charset="-128"/>
                <a:ea typeface="ＭＳ Ｐゴシック" panose="020B0600070205080204" pitchFamily="50" charset="-128"/>
              </a:endParaRPr>
            </a:p>
            <a:p>
              <a:r>
                <a:rPr lang="ja-JP" altLang="en-US" sz="2800" dirty="0">
                  <a:solidFill>
                    <a:srgbClr val="0000CC"/>
                  </a:solidFill>
                  <a:latin typeface="ＭＳ Ｐゴシック" panose="020B0600070205080204" pitchFamily="50" charset="-128"/>
                  <a:ea typeface="ＭＳ Ｐゴシック" panose="020B0600070205080204" pitchFamily="50" charset="-128"/>
                </a:rPr>
                <a:t>腸症候群</a:t>
              </a:r>
            </a:p>
          </p:txBody>
        </p:sp>
        <p:sp>
          <p:nvSpPr>
            <p:cNvPr id="37" name="テキスト ボックス 36"/>
            <p:cNvSpPr txBox="1"/>
            <p:nvPr/>
          </p:nvSpPr>
          <p:spPr>
            <a:xfrm>
              <a:off x="5103040" y="1642305"/>
              <a:ext cx="1980029" cy="523220"/>
            </a:xfrm>
            <a:prstGeom prst="rect">
              <a:avLst/>
            </a:prstGeom>
            <a:noFill/>
          </p:spPr>
          <p:txBody>
            <a:bodyPr wrap="none" rtlCol="0">
              <a:spAutoFit/>
            </a:bodyPr>
            <a:lstStyle/>
            <a:p>
              <a:r>
                <a:rPr lang="ja-JP" altLang="en-US" sz="2800" dirty="0">
                  <a:solidFill>
                    <a:srgbClr val="FF0000"/>
                  </a:solidFill>
                  <a:latin typeface="ＭＳ Ｐゴシック" panose="020B0600070205080204" pitchFamily="50" charset="-128"/>
                  <a:ea typeface="ＭＳ Ｐゴシック" panose="020B0600070205080204" pitchFamily="50" charset="-128"/>
                </a:rPr>
                <a:t>線維筋痛症</a:t>
              </a:r>
            </a:p>
          </p:txBody>
        </p:sp>
        <p:sp>
          <p:nvSpPr>
            <p:cNvPr id="38" name="テキスト ボックス 37"/>
            <p:cNvSpPr txBox="1"/>
            <p:nvPr/>
          </p:nvSpPr>
          <p:spPr>
            <a:xfrm>
              <a:off x="3965794" y="5116830"/>
              <a:ext cx="1726049" cy="954107"/>
            </a:xfrm>
            <a:prstGeom prst="rect">
              <a:avLst/>
            </a:prstGeom>
            <a:noFill/>
          </p:spPr>
          <p:txBody>
            <a:bodyPr wrap="square" rtlCol="0">
              <a:spAutoFit/>
            </a:bodyPr>
            <a:lstStyle/>
            <a:p>
              <a:r>
                <a:rPr lang="ja-JP" altLang="en-US" sz="2800" dirty="0">
                  <a:solidFill>
                    <a:srgbClr val="00B050"/>
                  </a:solidFill>
                  <a:latin typeface="ＭＳ Ｐゴシック" panose="020B0600070205080204" pitchFamily="50" charset="-128"/>
                  <a:ea typeface="ＭＳ Ｐゴシック" panose="020B0600070205080204" pitchFamily="50" charset="-128"/>
                </a:rPr>
                <a:t>不安障害気分障害</a:t>
              </a:r>
            </a:p>
          </p:txBody>
        </p:sp>
        <p:sp>
          <p:nvSpPr>
            <p:cNvPr id="39" name="テキスト ボックス 38"/>
            <p:cNvSpPr txBox="1"/>
            <p:nvPr/>
          </p:nvSpPr>
          <p:spPr>
            <a:xfrm>
              <a:off x="6528555" y="5105484"/>
              <a:ext cx="1620957" cy="954107"/>
            </a:xfrm>
            <a:prstGeom prst="rect">
              <a:avLst/>
            </a:prstGeom>
            <a:noFill/>
          </p:spPr>
          <p:txBody>
            <a:bodyPr wrap="none" rtlCol="0">
              <a:spAutoFit/>
            </a:bodyPr>
            <a:lstStyle/>
            <a:p>
              <a:r>
                <a:rPr lang="ja-JP" altLang="en-US" sz="2800" dirty="0">
                  <a:solidFill>
                    <a:srgbClr val="7030A0"/>
                  </a:solidFill>
                  <a:latin typeface="ＭＳ Ｐゴシック" panose="020B0600070205080204" pitchFamily="50" charset="-128"/>
                  <a:ea typeface="ＭＳ Ｐゴシック" panose="020B0600070205080204" pitchFamily="50" charset="-128"/>
                </a:rPr>
                <a:t>起立性</a:t>
              </a:r>
              <a:endParaRPr lang="en-US" altLang="ja-JP" sz="2800" dirty="0">
                <a:solidFill>
                  <a:srgbClr val="7030A0"/>
                </a:solidFill>
                <a:latin typeface="ＭＳ Ｐゴシック" panose="020B0600070205080204" pitchFamily="50" charset="-128"/>
                <a:ea typeface="ＭＳ Ｐゴシック" panose="020B0600070205080204" pitchFamily="50" charset="-128"/>
              </a:endParaRPr>
            </a:p>
            <a:p>
              <a:r>
                <a:rPr lang="ja-JP" altLang="en-US" sz="2800" dirty="0">
                  <a:solidFill>
                    <a:srgbClr val="7030A0"/>
                  </a:solidFill>
                  <a:latin typeface="ＭＳ Ｐゴシック" panose="020B0600070205080204" pitchFamily="50" charset="-128"/>
                  <a:ea typeface="ＭＳ Ｐゴシック" panose="020B0600070205080204" pitchFamily="50" charset="-128"/>
                </a:rPr>
                <a:t>調節障害</a:t>
              </a:r>
            </a:p>
          </p:txBody>
        </p:sp>
        <p:sp>
          <p:nvSpPr>
            <p:cNvPr id="40" name="楕円 39"/>
            <p:cNvSpPr/>
            <p:nvPr/>
          </p:nvSpPr>
          <p:spPr>
            <a:xfrm>
              <a:off x="4620553" y="2467087"/>
              <a:ext cx="2668962" cy="26497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4945349" y="3471675"/>
              <a:ext cx="2031325" cy="646331"/>
            </a:xfrm>
            <a:prstGeom prst="rect">
              <a:avLst/>
            </a:prstGeom>
            <a:noFill/>
          </p:spPr>
          <p:txBody>
            <a:bodyPr wrap="none" rtlCol="0">
              <a:spAutoFit/>
            </a:bodyPr>
            <a:lstStyle/>
            <a:p>
              <a:r>
                <a:rPr lang="ja-JP" altLang="en-US" sz="3600" dirty="0">
                  <a:latin typeface="ＭＳ Ｐゴシック" panose="020B0600070205080204" pitchFamily="50" charset="-128"/>
                  <a:ea typeface="ＭＳ Ｐゴシック" panose="020B0600070205080204" pitchFamily="50" charset="-128"/>
                </a:rPr>
                <a:t>慢性炎症</a:t>
              </a:r>
              <a:endParaRPr lang="en-US" altLang="ja-JP" sz="3600" dirty="0">
                <a:latin typeface="ＭＳ Ｐゴシック" panose="020B0600070205080204" pitchFamily="50" charset="-128"/>
                <a:ea typeface="ＭＳ Ｐゴシック" panose="020B0600070205080204" pitchFamily="50" charset="-128"/>
              </a:endParaRPr>
            </a:p>
          </p:txBody>
        </p:sp>
      </p:grpSp>
      <p:sp>
        <p:nvSpPr>
          <p:cNvPr id="28" name="テキスト ボックス 27">
            <a:extLst>
              <a:ext uri="{FF2B5EF4-FFF2-40B4-BE49-F238E27FC236}">
                <a16:creationId xmlns:a16="http://schemas.microsoft.com/office/drawing/2014/main" id="{73170F5C-BD71-CCFD-E3F9-722F5E774EFA}"/>
              </a:ext>
            </a:extLst>
          </p:cNvPr>
          <p:cNvSpPr txBox="1"/>
          <p:nvPr/>
        </p:nvSpPr>
        <p:spPr>
          <a:xfrm>
            <a:off x="2427582" y="2623566"/>
            <a:ext cx="1209265" cy="523220"/>
          </a:xfrm>
          <a:prstGeom prst="rect">
            <a:avLst/>
          </a:prstGeom>
          <a:noFill/>
        </p:spPr>
        <p:txBody>
          <a:bodyPr wrap="square" rtlCol="0">
            <a:spAutoFit/>
          </a:bodyPr>
          <a:lstStyle/>
          <a:p>
            <a:r>
              <a:rPr lang="ja-JP" altLang="en-US" sz="2800" dirty="0">
                <a:latin typeface="ＭＳ Ｐゴシック" panose="020B0600070205080204" pitchFamily="50" charset="-128"/>
                <a:ea typeface="ＭＳ Ｐゴシック" panose="020B0600070205080204" pitchFamily="50" charset="-128"/>
              </a:rPr>
              <a:t>不眠</a:t>
            </a:r>
            <a:endParaRPr kumimoji="1" lang="ja-JP" altLang="en-US" sz="2800" dirty="0">
              <a:latin typeface="ＭＳ Ｐゴシック" panose="020B0600070205080204" pitchFamily="50" charset="-128"/>
              <a:ea typeface="ＭＳ Ｐゴシック" panose="020B0600070205080204" pitchFamily="50" charset="-128"/>
            </a:endParaRPr>
          </a:p>
        </p:txBody>
      </p:sp>
      <p:sp>
        <p:nvSpPr>
          <p:cNvPr id="11" name="日付プレースホルダー 10">
            <a:extLst>
              <a:ext uri="{FF2B5EF4-FFF2-40B4-BE49-F238E27FC236}">
                <a16:creationId xmlns:a16="http://schemas.microsoft.com/office/drawing/2014/main" id="{D4BEFFFA-A682-8384-1FDA-5A74F432DDB1}"/>
              </a:ext>
            </a:extLst>
          </p:cNvPr>
          <p:cNvSpPr>
            <a:spLocks noGrp="1"/>
          </p:cNvSpPr>
          <p:nvPr>
            <p:ph type="dt" sz="half" idx="10"/>
          </p:nvPr>
        </p:nvSpPr>
        <p:spPr/>
        <p:txBody>
          <a:bodyPr/>
          <a:lstStyle/>
          <a:p>
            <a:r>
              <a:rPr kumimoji="1" lang="en-US" altLang="ja-JP"/>
              <a:t>2022/12/5</a:t>
            </a:r>
            <a:r>
              <a:rPr kumimoji="1" lang="ja-JP" altLang="en-US"/>
              <a:t>十勝むつみのクリニック</a:t>
            </a:r>
          </a:p>
        </p:txBody>
      </p:sp>
    </p:spTree>
    <p:extLst>
      <p:ext uri="{BB962C8B-B14F-4D97-AF65-F5344CB8AC3E}">
        <p14:creationId xmlns:p14="http://schemas.microsoft.com/office/powerpoint/2010/main" val="20806710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746655" y="400555"/>
            <a:ext cx="11319124" cy="769441"/>
          </a:xfrm>
          <a:prstGeom prst="rect">
            <a:avLst/>
          </a:prstGeom>
          <a:noFill/>
        </p:spPr>
        <p:txBody>
          <a:bodyPr wrap="none" rtlCol="0">
            <a:spAutoFit/>
          </a:bodyPr>
          <a:lstStyle/>
          <a:p>
            <a:r>
              <a:rPr kumimoji="1" lang="ja-JP" altLang="en-US" sz="4400" dirty="0">
                <a:solidFill>
                  <a:srgbClr val="0000CC"/>
                </a:solidFill>
                <a:latin typeface="ＭＳ Ｐゴシック" panose="020B0600070205080204" pitchFamily="50" charset="-128"/>
                <a:ea typeface="ＭＳ Ｐゴシック" panose="020B0600070205080204" pitchFamily="50" charset="-128"/>
              </a:rPr>
              <a:t>筋痛性脳脊髄炎（</a:t>
            </a:r>
            <a:r>
              <a:rPr kumimoji="1" lang="en-US" altLang="ja-JP" sz="4400" dirty="0">
                <a:solidFill>
                  <a:srgbClr val="0000CC"/>
                </a:solidFill>
                <a:latin typeface="ＭＳ Ｐゴシック" panose="020B0600070205080204" pitchFamily="50" charset="-128"/>
                <a:ea typeface="ＭＳ Ｐゴシック" panose="020B0600070205080204" pitchFamily="50" charset="-128"/>
              </a:rPr>
              <a:t>ME)</a:t>
            </a:r>
            <a:r>
              <a:rPr kumimoji="1" lang="ja-JP" altLang="en-US" sz="4400" dirty="0">
                <a:latin typeface="ＭＳ Ｐゴシック" panose="020B0600070205080204" pitchFamily="50" charset="-128"/>
                <a:ea typeface="ＭＳ Ｐゴシック" panose="020B0600070205080204" pitchFamily="50" charset="-128"/>
              </a:rPr>
              <a:t>／</a:t>
            </a:r>
            <a:r>
              <a:rPr kumimoji="1" lang="ja-JP" altLang="en-US" sz="4400" dirty="0">
                <a:solidFill>
                  <a:srgbClr val="FF0000"/>
                </a:solidFill>
                <a:latin typeface="ＭＳ Ｐゴシック" panose="020B0600070205080204" pitchFamily="50" charset="-128"/>
                <a:ea typeface="ＭＳ Ｐゴシック" panose="020B0600070205080204" pitchFamily="50" charset="-128"/>
              </a:rPr>
              <a:t>慢性疲労症候群（</a:t>
            </a:r>
            <a:r>
              <a:rPr kumimoji="1" lang="en-US" altLang="ja-JP" sz="4400" dirty="0">
                <a:solidFill>
                  <a:srgbClr val="FF0000"/>
                </a:solidFill>
                <a:latin typeface="ＭＳ Ｐゴシック" panose="020B0600070205080204" pitchFamily="50" charset="-128"/>
                <a:ea typeface="ＭＳ Ｐゴシック" panose="020B0600070205080204" pitchFamily="50" charset="-128"/>
              </a:rPr>
              <a:t>CFS)</a:t>
            </a:r>
            <a:endParaRPr kumimoji="1" lang="ja-JP" altLang="en-US" sz="4400" dirty="0">
              <a:solidFill>
                <a:srgbClr val="FF0000"/>
              </a:solidFill>
              <a:latin typeface="ＭＳ Ｐゴシック" panose="020B0600070205080204" pitchFamily="50" charset="-128"/>
              <a:ea typeface="ＭＳ Ｐゴシック" panose="020B0600070205080204" pitchFamily="50" charset="-128"/>
            </a:endParaRPr>
          </a:p>
        </p:txBody>
      </p:sp>
      <p:grpSp>
        <p:nvGrpSpPr>
          <p:cNvPr id="16" name="グループ化 15"/>
          <p:cNvGrpSpPr/>
          <p:nvPr/>
        </p:nvGrpSpPr>
        <p:grpSpPr>
          <a:xfrm>
            <a:off x="522511" y="1722664"/>
            <a:ext cx="4816928" cy="4721677"/>
            <a:chOff x="3306536" y="1387929"/>
            <a:chExt cx="4816928" cy="4721677"/>
          </a:xfrm>
        </p:grpSpPr>
        <p:grpSp>
          <p:nvGrpSpPr>
            <p:cNvPr id="5" name="グループ化 4"/>
            <p:cNvGrpSpPr/>
            <p:nvPr/>
          </p:nvGrpSpPr>
          <p:grpSpPr>
            <a:xfrm>
              <a:off x="3306536" y="1387929"/>
              <a:ext cx="4816928" cy="4721677"/>
              <a:chOff x="3477986" y="1491342"/>
              <a:chExt cx="3973291" cy="3989614"/>
            </a:xfrm>
          </p:grpSpPr>
          <p:sp>
            <p:nvSpPr>
              <p:cNvPr id="2" name="楕円 1"/>
              <p:cNvSpPr/>
              <p:nvPr/>
            </p:nvSpPr>
            <p:spPr>
              <a:xfrm>
                <a:off x="3477986" y="1494064"/>
                <a:ext cx="2645228" cy="2661557"/>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楕円 2"/>
              <p:cNvSpPr/>
              <p:nvPr/>
            </p:nvSpPr>
            <p:spPr>
              <a:xfrm>
                <a:off x="4806049" y="1491342"/>
                <a:ext cx="2645228" cy="266155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p:cNvSpPr/>
              <p:nvPr/>
            </p:nvSpPr>
            <p:spPr>
              <a:xfrm>
                <a:off x="4166505" y="2819399"/>
                <a:ext cx="2645228" cy="26615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テキスト ボックス 7"/>
            <p:cNvSpPr txBox="1"/>
            <p:nvPr/>
          </p:nvSpPr>
          <p:spPr>
            <a:xfrm>
              <a:off x="3687675" y="2141948"/>
              <a:ext cx="1005403" cy="1077218"/>
            </a:xfrm>
            <a:prstGeom prst="rect">
              <a:avLst/>
            </a:prstGeom>
            <a:noFill/>
          </p:spPr>
          <p:txBody>
            <a:bodyPr wrap="none" rtlCol="0">
              <a:spAutoFit/>
            </a:bodyPr>
            <a:lstStyle/>
            <a:p>
              <a:r>
                <a:rPr lang="ja-JP" altLang="en-US" sz="3200" dirty="0">
                  <a:solidFill>
                    <a:srgbClr val="0000CC"/>
                  </a:solidFill>
                  <a:latin typeface="ＭＳ Ｐゴシック" panose="020B0600070205080204" pitchFamily="50" charset="-128"/>
                  <a:ea typeface="ＭＳ Ｐゴシック" panose="020B0600070205080204" pitchFamily="50" charset="-128"/>
                </a:rPr>
                <a:t>自己</a:t>
              </a:r>
              <a:endParaRPr lang="en-US" altLang="ja-JP" sz="3200" dirty="0">
                <a:solidFill>
                  <a:srgbClr val="0000CC"/>
                </a:solidFill>
                <a:latin typeface="ＭＳ Ｐゴシック" panose="020B0600070205080204" pitchFamily="50" charset="-128"/>
                <a:ea typeface="ＭＳ Ｐゴシック" panose="020B0600070205080204" pitchFamily="50" charset="-128"/>
              </a:endParaRPr>
            </a:p>
            <a:p>
              <a:r>
                <a:rPr lang="ja-JP" altLang="en-US" sz="3200" dirty="0">
                  <a:solidFill>
                    <a:srgbClr val="0000CC"/>
                  </a:solidFill>
                  <a:latin typeface="ＭＳ Ｐゴシック" panose="020B0600070205080204" pitchFamily="50" charset="-128"/>
                  <a:ea typeface="ＭＳ Ｐゴシック" panose="020B0600070205080204" pitchFamily="50" charset="-128"/>
                </a:rPr>
                <a:t>抗体</a:t>
              </a:r>
              <a:endParaRPr kumimoji="1" lang="ja-JP" altLang="en-US" sz="3200" dirty="0">
                <a:solidFill>
                  <a:srgbClr val="0000CC"/>
                </a:solidFill>
                <a:latin typeface="ＭＳ Ｐゴシック" panose="020B0600070205080204" pitchFamily="50" charset="-128"/>
                <a:ea typeface="ＭＳ Ｐゴシック" panose="020B0600070205080204" pitchFamily="50" charset="-128"/>
              </a:endParaRPr>
            </a:p>
          </p:txBody>
        </p:sp>
        <p:sp>
          <p:nvSpPr>
            <p:cNvPr id="9" name="テキスト ボックス 8"/>
            <p:cNvSpPr txBox="1"/>
            <p:nvPr/>
          </p:nvSpPr>
          <p:spPr>
            <a:xfrm>
              <a:off x="6777212" y="2141948"/>
              <a:ext cx="1267569" cy="1077218"/>
            </a:xfrm>
            <a:prstGeom prst="rect">
              <a:avLst/>
            </a:prstGeom>
            <a:noFill/>
          </p:spPr>
          <p:txBody>
            <a:bodyPr wrap="square" rtlCol="0">
              <a:spAutoFit/>
            </a:bodyPr>
            <a:lstStyle/>
            <a:p>
              <a:r>
                <a:rPr lang="ja-JP" altLang="en-US" sz="3200" dirty="0">
                  <a:solidFill>
                    <a:srgbClr val="00B050"/>
                  </a:solidFill>
                  <a:latin typeface="ＭＳ Ｐゴシック" panose="020B0600070205080204" pitchFamily="50" charset="-128"/>
                  <a:ea typeface="ＭＳ Ｐゴシック" panose="020B0600070205080204" pitchFamily="50" charset="-128"/>
                </a:rPr>
                <a:t>持続</a:t>
              </a:r>
              <a:endParaRPr lang="en-US" altLang="ja-JP" sz="3200" dirty="0">
                <a:solidFill>
                  <a:srgbClr val="00B050"/>
                </a:solidFill>
                <a:latin typeface="ＭＳ Ｐゴシック" panose="020B0600070205080204" pitchFamily="50" charset="-128"/>
                <a:ea typeface="ＭＳ Ｐゴシック" panose="020B0600070205080204" pitchFamily="50" charset="-128"/>
              </a:endParaRPr>
            </a:p>
            <a:p>
              <a:r>
                <a:rPr lang="ja-JP" altLang="en-US" sz="3200" dirty="0">
                  <a:solidFill>
                    <a:srgbClr val="00B050"/>
                  </a:solidFill>
                  <a:latin typeface="ＭＳ Ｐゴシック" panose="020B0600070205080204" pitchFamily="50" charset="-128"/>
                  <a:ea typeface="ＭＳ Ｐゴシック" panose="020B0600070205080204" pitchFamily="50" charset="-128"/>
                </a:rPr>
                <a:t>感染</a:t>
              </a:r>
              <a:endParaRPr kumimoji="1" lang="ja-JP" altLang="en-US" sz="3200" dirty="0">
                <a:solidFill>
                  <a:srgbClr val="00B050"/>
                </a:solidFill>
                <a:latin typeface="ＭＳ Ｐゴシック" panose="020B0600070205080204" pitchFamily="50" charset="-128"/>
                <a:ea typeface="ＭＳ Ｐゴシック" panose="020B0600070205080204" pitchFamily="50" charset="-128"/>
              </a:endParaRPr>
            </a:p>
          </p:txBody>
        </p:sp>
        <p:sp>
          <p:nvSpPr>
            <p:cNvPr id="10" name="テキスト ボックス 9"/>
            <p:cNvSpPr txBox="1"/>
            <p:nvPr/>
          </p:nvSpPr>
          <p:spPr>
            <a:xfrm>
              <a:off x="4933587" y="4762115"/>
              <a:ext cx="1975221" cy="954107"/>
            </a:xfrm>
            <a:prstGeom prst="rect">
              <a:avLst/>
            </a:prstGeom>
            <a:noFill/>
          </p:spPr>
          <p:txBody>
            <a:bodyPr wrap="none" rtlCol="0">
              <a:spAutoFit/>
            </a:bodyPr>
            <a:lstStyle/>
            <a:p>
              <a:r>
                <a:rPr kumimoji="1" lang="ja-JP" altLang="en-US" sz="2800" dirty="0">
                  <a:solidFill>
                    <a:srgbClr val="FF0000"/>
                  </a:solidFill>
                  <a:latin typeface="ＭＳ Ｐゴシック" panose="020B0600070205080204" pitchFamily="50" charset="-128"/>
                  <a:ea typeface="ＭＳ Ｐゴシック" panose="020B0600070205080204" pitchFamily="50" charset="-128"/>
                </a:rPr>
                <a:t>サイトカイン</a:t>
              </a:r>
              <a:endParaRPr kumimoji="1" lang="en-US" altLang="ja-JP" sz="2800" dirty="0">
                <a:solidFill>
                  <a:srgbClr val="FF0000"/>
                </a:solidFill>
                <a:latin typeface="ＭＳ Ｐゴシック" panose="020B0600070205080204" pitchFamily="50" charset="-128"/>
                <a:ea typeface="ＭＳ Ｐゴシック" panose="020B0600070205080204" pitchFamily="50" charset="-128"/>
              </a:endParaRPr>
            </a:p>
            <a:p>
              <a:r>
                <a:rPr kumimoji="1" lang="ja-JP" altLang="en-US" sz="2800" dirty="0">
                  <a:solidFill>
                    <a:srgbClr val="FF0000"/>
                  </a:solidFill>
                  <a:latin typeface="ＭＳ Ｐゴシック" panose="020B0600070205080204" pitchFamily="50" charset="-128"/>
                  <a:ea typeface="ＭＳ Ｐゴシック" panose="020B0600070205080204" pitchFamily="50" charset="-128"/>
                </a:rPr>
                <a:t>  ストーム</a:t>
              </a:r>
            </a:p>
          </p:txBody>
        </p:sp>
        <p:sp>
          <p:nvSpPr>
            <p:cNvPr id="12" name="テキスト ボックス 11"/>
            <p:cNvSpPr txBox="1"/>
            <p:nvPr/>
          </p:nvSpPr>
          <p:spPr>
            <a:xfrm>
              <a:off x="5255051" y="2999809"/>
              <a:ext cx="998724" cy="1077218"/>
            </a:xfrm>
            <a:prstGeom prst="rect">
              <a:avLst/>
            </a:prstGeom>
            <a:noFill/>
          </p:spPr>
          <p:txBody>
            <a:bodyPr wrap="square" rtlCol="0">
              <a:spAutoFit/>
            </a:bodyPr>
            <a:lstStyle/>
            <a:p>
              <a:r>
                <a:rPr kumimoji="1" lang="ja-JP" altLang="en-US" sz="3200" dirty="0">
                  <a:latin typeface="ＭＳ Ｐゴシック" panose="020B0600070205080204" pitchFamily="50" charset="-128"/>
                  <a:ea typeface="ＭＳ Ｐゴシック" panose="020B0600070205080204" pitchFamily="50" charset="-128"/>
                </a:rPr>
                <a:t>遺伝素因</a:t>
              </a:r>
            </a:p>
          </p:txBody>
        </p:sp>
      </p:grpSp>
      <p:sp>
        <p:nvSpPr>
          <p:cNvPr id="6" name="スライド番号プレースホルダー 5"/>
          <p:cNvSpPr>
            <a:spLocks noGrp="1"/>
          </p:cNvSpPr>
          <p:nvPr>
            <p:ph type="sldNum" sz="quarter" idx="12"/>
          </p:nvPr>
        </p:nvSpPr>
        <p:spPr/>
        <p:txBody>
          <a:bodyPr/>
          <a:lstStyle/>
          <a:p>
            <a:fld id="{DC0F30EA-423F-449D-A3CC-24E3AB670461}" type="slidenum">
              <a:rPr kumimoji="1" lang="ja-JP" altLang="en-US" smtClean="0"/>
              <a:t>52</a:t>
            </a:fld>
            <a:endParaRPr kumimoji="1" lang="ja-JP" altLang="en-US"/>
          </a:p>
        </p:txBody>
      </p:sp>
      <p:grpSp>
        <p:nvGrpSpPr>
          <p:cNvPr id="29" name="グループ化 28"/>
          <p:cNvGrpSpPr/>
          <p:nvPr/>
        </p:nvGrpSpPr>
        <p:grpSpPr>
          <a:xfrm>
            <a:off x="5659948" y="1121502"/>
            <a:ext cx="6009914" cy="5516519"/>
            <a:chOff x="3022881" y="1121502"/>
            <a:chExt cx="6009914" cy="5516519"/>
          </a:xfrm>
        </p:grpSpPr>
        <p:sp>
          <p:nvSpPr>
            <p:cNvPr id="30" name="楕円 29"/>
            <p:cNvSpPr/>
            <p:nvPr/>
          </p:nvSpPr>
          <p:spPr>
            <a:xfrm>
              <a:off x="4742876" y="1121502"/>
              <a:ext cx="2668962" cy="26497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p:cNvSpPr/>
            <p:nvPr/>
          </p:nvSpPr>
          <p:spPr>
            <a:xfrm>
              <a:off x="5745166" y="3982136"/>
              <a:ext cx="2668962" cy="2649744"/>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p:cNvSpPr/>
            <p:nvPr/>
          </p:nvSpPr>
          <p:spPr>
            <a:xfrm>
              <a:off x="3649965" y="3988277"/>
              <a:ext cx="2668962" cy="264974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p:cNvSpPr/>
            <p:nvPr/>
          </p:nvSpPr>
          <p:spPr>
            <a:xfrm>
              <a:off x="3022881" y="2097620"/>
              <a:ext cx="2668962" cy="2649744"/>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p:cNvSpPr/>
            <p:nvPr/>
          </p:nvSpPr>
          <p:spPr>
            <a:xfrm>
              <a:off x="6340548" y="2097620"/>
              <a:ext cx="2668962" cy="2649744"/>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3114518" y="2925410"/>
              <a:ext cx="1620957" cy="523220"/>
            </a:xfrm>
            <a:prstGeom prst="rect">
              <a:avLst/>
            </a:prstGeom>
            <a:noFill/>
          </p:spPr>
          <p:txBody>
            <a:bodyPr wrap="none" rtlCol="0">
              <a:spAutoFit/>
            </a:bodyPr>
            <a:lstStyle/>
            <a:p>
              <a:r>
                <a:rPr lang="ja-JP" altLang="en-US" sz="2800" dirty="0">
                  <a:solidFill>
                    <a:srgbClr val="FFC000"/>
                  </a:solidFill>
                  <a:latin typeface="ＭＳ Ｐゴシック" panose="020B0600070205080204" pitchFamily="50" charset="-128"/>
                  <a:ea typeface="ＭＳ Ｐゴシック" panose="020B0600070205080204" pitchFamily="50" charset="-128"/>
                </a:rPr>
                <a:t>神経障害</a:t>
              </a:r>
              <a:endParaRPr lang="en-US" altLang="ja-JP" sz="2800" dirty="0">
                <a:solidFill>
                  <a:srgbClr val="FFC000"/>
                </a:solidFill>
                <a:latin typeface="ＭＳ Ｐゴシック" panose="020B0600070205080204" pitchFamily="50" charset="-128"/>
                <a:ea typeface="ＭＳ Ｐゴシック" panose="020B0600070205080204" pitchFamily="50" charset="-128"/>
              </a:endParaRPr>
            </a:p>
          </p:txBody>
        </p:sp>
        <p:sp>
          <p:nvSpPr>
            <p:cNvPr id="36" name="テキスト ボックス 35"/>
            <p:cNvSpPr txBox="1"/>
            <p:nvPr/>
          </p:nvSpPr>
          <p:spPr>
            <a:xfrm>
              <a:off x="7411838" y="2921889"/>
              <a:ext cx="1620957" cy="523220"/>
            </a:xfrm>
            <a:prstGeom prst="rect">
              <a:avLst/>
            </a:prstGeom>
            <a:noFill/>
          </p:spPr>
          <p:txBody>
            <a:bodyPr wrap="none" rtlCol="0">
              <a:spAutoFit/>
            </a:bodyPr>
            <a:lstStyle/>
            <a:p>
              <a:r>
                <a:rPr lang="ja-JP" altLang="en-US" sz="2800" dirty="0">
                  <a:solidFill>
                    <a:srgbClr val="0000CC"/>
                  </a:solidFill>
                  <a:latin typeface="ＭＳ Ｐゴシック" panose="020B0600070205080204" pitchFamily="50" charset="-128"/>
                  <a:ea typeface="ＭＳ Ｐゴシック" panose="020B0600070205080204" pitchFamily="50" charset="-128"/>
                </a:rPr>
                <a:t>代謝障害</a:t>
              </a:r>
              <a:endParaRPr lang="en-US" altLang="ja-JP" sz="2800" dirty="0">
                <a:solidFill>
                  <a:srgbClr val="0000CC"/>
                </a:solidFill>
                <a:latin typeface="ＭＳ Ｐゴシック" panose="020B0600070205080204" pitchFamily="50" charset="-128"/>
                <a:ea typeface="ＭＳ Ｐゴシック" panose="020B0600070205080204" pitchFamily="50" charset="-128"/>
              </a:endParaRPr>
            </a:p>
          </p:txBody>
        </p:sp>
        <p:sp>
          <p:nvSpPr>
            <p:cNvPr id="37" name="テキスト ボックス 36"/>
            <p:cNvSpPr txBox="1"/>
            <p:nvPr/>
          </p:nvSpPr>
          <p:spPr>
            <a:xfrm>
              <a:off x="5099618" y="1722664"/>
              <a:ext cx="1980029" cy="523220"/>
            </a:xfrm>
            <a:prstGeom prst="rect">
              <a:avLst/>
            </a:prstGeom>
            <a:noFill/>
          </p:spPr>
          <p:txBody>
            <a:bodyPr wrap="none" rtlCol="0">
              <a:spAutoFit/>
            </a:bodyPr>
            <a:lstStyle/>
            <a:p>
              <a:r>
                <a:rPr lang="ja-JP" altLang="en-US" sz="2800" dirty="0">
                  <a:solidFill>
                    <a:srgbClr val="FF0000"/>
                  </a:solidFill>
                  <a:latin typeface="ＭＳ Ｐゴシック" panose="020B0600070205080204" pitchFamily="50" charset="-128"/>
                  <a:ea typeface="ＭＳ Ｐゴシック" panose="020B0600070205080204" pitchFamily="50" charset="-128"/>
                </a:rPr>
                <a:t>内分泌障害</a:t>
              </a:r>
            </a:p>
          </p:txBody>
        </p:sp>
        <p:sp>
          <p:nvSpPr>
            <p:cNvPr id="38" name="テキスト ボックス 37"/>
            <p:cNvSpPr txBox="1"/>
            <p:nvPr/>
          </p:nvSpPr>
          <p:spPr>
            <a:xfrm>
              <a:off x="3965794" y="5116830"/>
              <a:ext cx="1726049" cy="523220"/>
            </a:xfrm>
            <a:prstGeom prst="rect">
              <a:avLst/>
            </a:prstGeom>
            <a:noFill/>
          </p:spPr>
          <p:txBody>
            <a:bodyPr wrap="square" rtlCol="0">
              <a:spAutoFit/>
            </a:bodyPr>
            <a:lstStyle/>
            <a:p>
              <a:r>
                <a:rPr lang="ja-JP" altLang="en-US" sz="2800" dirty="0">
                  <a:solidFill>
                    <a:srgbClr val="00B050"/>
                  </a:solidFill>
                  <a:latin typeface="ＭＳ Ｐゴシック" panose="020B0600070205080204" pitchFamily="50" charset="-128"/>
                  <a:ea typeface="ＭＳ Ｐゴシック" panose="020B0600070205080204" pitchFamily="50" charset="-128"/>
                </a:rPr>
                <a:t>循環障害</a:t>
              </a:r>
            </a:p>
          </p:txBody>
        </p:sp>
        <p:sp>
          <p:nvSpPr>
            <p:cNvPr id="39" name="テキスト ボックス 38"/>
            <p:cNvSpPr txBox="1"/>
            <p:nvPr/>
          </p:nvSpPr>
          <p:spPr>
            <a:xfrm>
              <a:off x="6540198" y="5118321"/>
              <a:ext cx="1620957" cy="523220"/>
            </a:xfrm>
            <a:prstGeom prst="rect">
              <a:avLst/>
            </a:prstGeom>
            <a:noFill/>
          </p:spPr>
          <p:txBody>
            <a:bodyPr wrap="none" rtlCol="0">
              <a:spAutoFit/>
            </a:bodyPr>
            <a:lstStyle/>
            <a:p>
              <a:r>
                <a:rPr lang="ja-JP" altLang="en-US" sz="2800" dirty="0">
                  <a:solidFill>
                    <a:srgbClr val="7030A0"/>
                  </a:solidFill>
                  <a:latin typeface="ＭＳ Ｐゴシック" panose="020B0600070205080204" pitchFamily="50" charset="-128"/>
                  <a:ea typeface="ＭＳ Ｐゴシック" panose="020B0600070205080204" pitchFamily="50" charset="-128"/>
                </a:rPr>
                <a:t>細胞障害</a:t>
              </a:r>
            </a:p>
          </p:txBody>
        </p:sp>
        <p:sp>
          <p:nvSpPr>
            <p:cNvPr id="40" name="楕円 39"/>
            <p:cNvSpPr/>
            <p:nvPr/>
          </p:nvSpPr>
          <p:spPr>
            <a:xfrm>
              <a:off x="4620553" y="2467087"/>
              <a:ext cx="2668962" cy="26497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4945349" y="3471675"/>
              <a:ext cx="2031325" cy="646331"/>
            </a:xfrm>
            <a:prstGeom prst="rect">
              <a:avLst/>
            </a:prstGeom>
            <a:noFill/>
          </p:spPr>
          <p:txBody>
            <a:bodyPr wrap="none" rtlCol="0">
              <a:spAutoFit/>
            </a:bodyPr>
            <a:lstStyle/>
            <a:p>
              <a:r>
                <a:rPr lang="ja-JP" altLang="en-US" sz="3600" dirty="0">
                  <a:latin typeface="ＭＳ Ｐゴシック" panose="020B0600070205080204" pitchFamily="50" charset="-128"/>
                  <a:ea typeface="ＭＳ Ｐゴシック" panose="020B0600070205080204" pitchFamily="50" charset="-128"/>
                </a:rPr>
                <a:t>慢性炎症</a:t>
              </a:r>
              <a:endParaRPr lang="en-US" altLang="ja-JP" sz="3600" dirty="0">
                <a:latin typeface="ＭＳ Ｐゴシック" panose="020B0600070205080204" pitchFamily="50" charset="-128"/>
                <a:ea typeface="ＭＳ Ｐゴシック" panose="020B0600070205080204" pitchFamily="50" charset="-128"/>
              </a:endParaRPr>
            </a:p>
          </p:txBody>
        </p:sp>
      </p:grpSp>
      <p:sp>
        <p:nvSpPr>
          <p:cNvPr id="11" name="日付プレースホルダー 10">
            <a:extLst>
              <a:ext uri="{FF2B5EF4-FFF2-40B4-BE49-F238E27FC236}">
                <a16:creationId xmlns:a16="http://schemas.microsoft.com/office/drawing/2014/main" id="{642C39ED-6A53-DCA4-7CC1-4BBECC680ADA}"/>
              </a:ext>
            </a:extLst>
          </p:cNvPr>
          <p:cNvSpPr>
            <a:spLocks noGrp="1"/>
          </p:cNvSpPr>
          <p:nvPr>
            <p:ph type="dt" sz="half" idx="10"/>
          </p:nvPr>
        </p:nvSpPr>
        <p:spPr/>
        <p:txBody>
          <a:bodyPr/>
          <a:lstStyle/>
          <a:p>
            <a:r>
              <a:rPr kumimoji="1" lang="en-US" altLang="ja-JP"/>
              <a:t>2022/12/5</a:t>
            </a:r>
            <a:r>
              <a:rPr kumimoji="1" lang="ja-JP" altLang="en-US"/>
              <a:t>十勝むつみのクリニック</a:t>
            </a:r>
          </a:p>
        </p:txBody>
      </p:sp>
    </p:spTree>
    <p:extLst>
      <p:ext uri="{BB962C8B-B14F-4D97-AF65-F5344CB8AC3E}">
        <p14:creationId xmlns:p14="http://schemas.microsoft.com/office/powerpoint/2010/main" val="35487292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ソース画像を表示"/>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42" y="796769"/>
            <a:ext cx="11464844" cy="5265550"/>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DC0F30EA-423F-449D-A3CC-24E3AB670461}" type="slidenum">
              <a:rPr kumimoji="1" lang="ja-JP" altLang="en-US" smtClean="0"/>
              <a:t>53</a:t>
            </a:fld>
            <a:endParaRPr kumimoji="1" lang="ja-JP" altLang="en-US"/>
          </a:p>
        </p:txBody>
      </p:sp>
      <p:sp>
        <p:nvSpPr>
          <p:cNvPr id="3" name="テキスト ボックス 2"/>
          <p:cNvSpPr txBox="1"/>
          <p:nvPr/>
        </p:nvSpPr>
        <p:spPr>
          <a:xfrm>
            <a:off x="1379009" y="229229"/>
            <a:ext cx="1828799" cy="584775"/>
          </a:xfrm>
          <a:prstGeom prst="rect">
            <a:avLst/>
          </a:prstGeom>
          <a:noFill/>
        </p:spPr>
        <p:txBody>
          <a:bodyPr wrap="square" rtlCol="0">
            <a:spAutoFit/>
          </a:bodyPr>
          <a:lstStyle/>
          <a:p>
            <a:r>
              <a:rPr kumimoji="1" lang="ja-JP" altLang="en-US" sz="3200" b="1" dirty="0">
                <a:latin typeface="ＭＳ Ｐゴシック" panose="020B0600070205080204" pitchFamily="50" charset="-128"/>
                <a:ea typeface="ＭＳ Ｐゴシック" panose="020B0600070205080204" pitchFamily="50" charset="-128"/>
              </a:rPr>
              <a:t>健康な脳</a:t>
            </a:r>
          </a:p>
        </p:txBody>
      </p:sp>
      <p:sp>
        <p:nvSpPr>
          <p:cNvPr id="5" name="テキスト ボックス 4"/>
          <p:cNvSpPr txBox="1"/>
          <p:nvPr/>
        </p:nvSpPr>
        <p:spPr>
          <a:xfrm>
            <a:off x="4324075" y="210350"/>
            <a:ext cx="3823483" cy="584775"/>
          </a:xfrm>
          <a:prstGeom prst="rect">
            <a:avLst/>
          </a:prstGeom>
          <a:noFill/>
        </p:spPr>
        <p:txBody>
          <a:bodyPr wrap="none" rtlCol="0">
            <a:spAutoFit/>
          </a:bodyPr>
          <a:lstStyle/>
          <a:p>
            <a:r>
              <a:rPr lang="ja-JP" altLang="en-US" sz="3200" b="1" dirty="0">
                <a:latin typeface="ＭＳ Ｐゴシック" panose="020B0600070205080204" pitchFamily="50" charset="-128"/>
                <a:ea typeface="ＭＳ Ｐゴシック" panose="020B0600070205080204" pitchFamily="50" charset="-128"/>
              </a:rPr>
              <a:t>プログラニュリン欠損</a:t>
            </a:r>
            <a:endParaRPr kumimoji="1" lang="ja-JP" altLang="en-US" sz="3200" b="1" dirty="0">
              <a:latin typeface="ＭＳ Ｐゴシック" panose="020B0600070205080204" pitchFamily="50" charset="-128"/>
              <a:ea typeface="ＭＳ Ｐゴシック" panose="020B0600070205080204" pitchFamily="50" charset="-128"/>
            </a:endParaRPr>
          </a:p>
        </p:txBody>
      </p:sp>
      <p:sp>
        <p:nvSpPr>
          <p:cNvPr id="6" name="テキスト ボックス 5"/>
          <p:cNvSpPr txBox="1"/>
          <p:nvPr/>
        </p:nvSpPr>
        <p:spPr>
          <a:xfrm>
            <a:off x="8694027" y="229229"/>
            <a:ext cx="2576346" cy="584775"/>
          </a:xfrm>
          <a:prstGeom prst="rect">
            <a:avLst/>
          </a:prstGeom>
          <a:noFill/>
        </p:spPr>
        <p:txBody>
          <a:bodyPr wrap="none" rtlCol="0">
            <a:spAutoFit/>
          </a:bodyPr>
          <a:lstStyle/>
          <a:p>
            <a:r>
              <a:rPr lang="ja-JP" altLang="en-US" sz="3200" b="1" dirty="0">
                <a:latin typeface="ＭＳ Ｐゴシック" panose="020B0600070205080204" pitchFamily="50" charset="-128"/>
                <a:ea typeface="ＭＳ Ｐゴシック" panose="020B0600070205080204" pitchFamily="50" charset="-128"/>
              </a:rPr>
              <a:t>炎症のある</a:t>
            </a:r>
            <a:r>
              <a:rPr kumimoji="1" lang="ja-JP" altLang="en-US" sz="3200" b="1" dirty="0">
                <a:latin typeface="ＭＳ Ｐゴシック" panose="020B0600070205080204" pitchFamily="50" charset="-128"/>
                <a:ea typeface="ＭＳ Ｐゴシック" panose="020B0600070205080204" pitchFamily="50" charset="-128"/>
              </a:rPr>
              <a:t>脳</a:t>
            </a:r>
          </a:p>
        </p:txBody>
      </p:sp>
      <p:sp>
        <p:nvSpPr>
          <p:cNvPr id="4" name="テキスト ボックス 3"/>
          <p:cNvSpPr txBox="1"/>
          <p:nvPr/>
        </p:nvSpPr>
        <p:spPr>
          <a:xfrm>
            <a:off x="4376058" y="6180364"/>
            <a:ext cx="4833374" cy="523220"/>
          </a:xfrm>
          <a:prstGeom prst="rect">
            <a:avLst/>
          </a:prstGeom>
          <a:noFill/>
        </p:spPr>
        <p:txBody>
          <a:bodyPr wrap="none" rtlCol="0">
            <a:spAutoFit/>
          </a:bodyPr>
          <a:lstStyle/>
          <a:p>
            <a:r>
              <a:rPr kumimoji="1" lang="ja-JP" altLang="en-US" sz="2800" dirty="0">
                <a:latin typeface="ＭＳ Ｐゴシック" panose="020B0600070205080204" pitchFamily="50" charset="-128"/>
                <a:ea typeface="ＭＳ Ｐゴシック" panose="020B0600070205080204" pitchFamily="50" charset="-128"/>
              </a:rPr>
              <a:t>ＣＹＴＯＳＬＥＬＥＴＯＮ　ＮＥＷＳ　</a:t>
            </a:r>
          </a:p>
        </p:txBody>
      </p:sp>
      <p:sp>
        <p:nvSpPr>
          <p:cNvPr id="7" name="テキスト ボックス 6"/>
          <p:cNvSpPr txBox="1"/>
          <p:nvPr/>
        </p:nvSpPr>
        <p:spPr>
          <a:xfrm>
            <a:off x="7494815" y="4000501"/>
            <a:ext cx="1951175" cy="954107"/>
          </a:xfrm>
          <a:prstGeom prst="rect">
            <a:avLst/>
          </a:prstGeom>
          <a:noFill/>
        </p:spPr>
        <p:txBody>
          <a:bodyPr wrap="none" rtlCol="0">
            <a:spAutoFit/>
          </a:bodyPr>
          <a:lstStyle/>
          <a:p>
            <a:r>
              <a:rPr kumimoji="1" lang="ja-JP" altLang="en-US" sz="2800" dirty="0">
                <a:solidFill>
                  <a:srgbClr val="FF0000"/>
                </a:solidFill>
                <a:latin typeface="ＭＳ Ｐゴシック" panose="020B0600070205080204" pitchFamily="50" charset="-128"/>
                <a:ea typeface="ＭＳ Ｐゴシック" panose="020B0600070205080204" pitchFamily="50" charset="-128"/>
              </a:rPr>
              <a:t>ミクログリア</a:t>
            </a:r>
            <a:endParaRPr kumimoji="1" lang="en-US" altLang="ja-JP" sz="2800" dirty="0">
              <a:solidFill>
                <a:srgbClr val="FF0000"/>
              </a:solidFill>
              <a:latin typeface="ＭＳ Ｐゴシック" panose="020B0600070205080204" pitchFamily="50" charset="-128"/>
              <a:ea typeface="ＭＳ Ｐゴシック" panose="020B0600070205080204" pitchFamily="50" charset="-128"/>
            </a:endParaRPr>
          </a:p>
          <a:p>
            <a:r>
              <a:rPr kumimoji="1" lang="ja-JP" altLang="en-US" sz="2800" dirty="0">
                <a:solidFill>
                  <a:srgbClr val="FF0000"/>
                </a:solidFill>
                <a:latin typeface="ＭＳ Ｐゴシック" panose="020B0600070205080204" pitchFamily="50" charset="-128"/>
                <a:ea typeface="ＭＳ Ｐゴシック" panose="020B0600070205080204" pitchFamily="50" charset="-128"/>
              </a:rPr>
              <a:t>の活性化</a:t>
            </a:r>
          </a:p>
        </p:txBody>
      </p:sp>
      <p:sp>
        <p:nvSpPr>
          <p:cNvPr id="8" name="日付プレースホルダー 7"/>
          <p:cNvSpPr>
            <a:spLocks noGrp="1"/>
          </p:cNvSpPr>
          <p:nvPr>
            <p:ph type="dt" sz="half" idx="10"/>
          </p:nvPr>
        </p:nvSpPr>
        <p:spPr/>
        <p:txBody>
          <a:bodyPr/>
          <a:lstStyle/>
          <a:p>
            <a:r>
              <a:rPr kumimoji="1" lang="en-US" altLang="ja-JP"/>
              <a:t>2022/12/5</a:t>
            </a:r>
            <a:r>
              <a:rPr kumimoji="1" lang="ja-JP" altLang="en-US"/>
              <a:t>十勝むつみのクリニック</a:t>
            </a:r>
          </a:p>
        </p:txBody>
      </p:sp>
      <p:sp>
        <p:nvSpPr>
          <p:cNvPr id="9" name="正方形/長方形 8"/>
          <p:cNvSpPr/>
          <p:nvPr/>
        </p:nvSpPr>
        <p:spPr>
          <a:xfrm>
            <a:off x="4180114" y="117566"/>
            <a:ext cx="4101737" cy="677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289007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54</a:t>
            </a:fld>
            <a:endParaRPr kumimoji="1" lang="ja-JP" altLang="en-US"/>
          </a:p>
        </p:txBody>
      </p:sp>
      <p:sp>
        <p:nvSpPr>
          <p:cNvPr id="5" name="テキスト ボックス 4"/>
          <p:cNvSpPr txBox="1"/>
          <p:nvPr/>
        </p:nvSpPr>
        <p:spPr>
          <a:xfrm>
            <a:off x="214604" y="256892"/>
            <a:ext cx="11700588" cy="769441"/>
          </a:xfrm>
          <a:prstGeom prst="rect">
            <a:avLst/>
          </a:prstGeom>
          <a:noFill/>
        </p:spPr>
        <p:txBody>
          <a:bodyPr wrap="square" rtlCol="0">
            <a:spAutoFit/>
          </a:bodyPr>
          <a:lstStyle/>
          <a:p>
            <a:r>
              <a:rPr lang="ja-JP" altLang="ja-JP" sz="4400" dirty="0">
                <a:latin typeface="ＭＳ Ｐゴシック" panose="020B0600070205080204" pitchFamily="50" charset="-128"/>
                <a:ea typeface="ＭＳ Ｐゴシック" panose="020B0600070205080204" pitchFamily="50" charset="-128"/>
              </a:rPr>
              <a:t>ストレスが</a:t>
            </a:r>
            <a:r>
              <a:rPr lang="ja-JP" altLang="en-US" sz="4400" dirty="0">
                <a:latin typeface="ＭＳ Ｐゴシック" panose="020B0600070205080204" pitchFamily="50" charset="-128"/>
                <a:ea typeface="ＭＳ Ｐゴシック" panose="020B0600070205080204" pitchFamily="50" charset="-128"/>
              </a:rPr>
              <a:t>筋痛性脳脊髄炎</a:t>
            </a:r>
            <a:r>
              <a:rPr lang="ja-JP" altLang="ja-JP" sz="4400" dirty="0">
                <a:latin typeface="ＭＳ Ｐゴシック" panose="020B0600070205080204" pitchFamily="50" charset="-128"/>
                <a:ea typeface="ＭＳ Ｐゴシック" panose="020B0600070205080204" pitchFamily="50" charset="-128"/>
              </a:rPr>
              <a:t>を</a:t>
            </a:r>
            <a:r>
              <a:rPr lang="ja-JP" altLang="en-US" sz="4400" dirty="0">
                <a:latin typeface="ＭＳ Ｐゴシック" panose="020B0600070205080204" pitchFamily="50" charset="-128"/>
                <a:ea typeface="ＭＳ Ｐゴシック" panose="020B0600070205080204" pitchFamily="50" charset="-128"/>
              </a:rPr>
              <a:t>起こす</a:t>
            </a:r>
            <a:r>
              <a:rPr lang="ja-JP" altLang="ja-JP" sz="4400" dirty="0">
                <a:latin typeface="ＭＳ Ｐゴシック" panose="020B0600070205080204" pitchFamily="50" charset="-128"/>
                <a:ea typeface="ＭＳ Ｐゴシック" panose="020B0600070205080204" pitchFamily="50" charset="-128"/>
              </a:rPr>
              <a:t>しくみ</a:t>
            </a:r>
            <a:r>
              <a:rPr lang="ja-JP" altLang="en-US" sz="4400" dirty="0">
                <a:latin typeface="ＭＳ Ｐゴシック" panose="020B0600070205080204" pitchFamily="50" charset="-128"/>
                <a:ea typeface="ＭＳ Ｐゴシック" panose="020B0600070205080204" pitchFamily="50" charset="-128"/>
              </a:rPr>
              <a:t>（仮説）</a:t>
            </a:r>
            <a:endParaRPr lang="ja-JP" altLang="ja-JP" sz="4400"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1892248" y="2491675"/>
            <a:ext cx="8394754" cy="830997"/>
          </a:xfrm>
          <a:prstGeom prst="rect">
            <a:avLst/>
          </a:prstGeom>
          <a:noFill/>
        </p:spPr>
        <p:txBody>
          <a:bodyPr wrap="square" rtlCol="0">
            <a:spAutoFit/>
          </a:bodyPr>
          <a:lstStyle/>
          <a:p>
            <a:r>
              <a:rPr lang="ja-JP" altLang="en-US" sz="2400" b="1" dirty="0">
                <a:solidFill>
                  <a:srgbClr val="0E24F0"/>
                </a:solidFill>
                <a:latin typeface="ＭＳ Ｐゴシック" panose="020B0600070205080204" pitchFamily="50" charset="-128"/>
                <a:ea typeface="ＭＳ Ｐゴシック" panose="020B0600070205080204" pitchFamily="50" charset="-128"/>
              </a:rPr>
              <a:t>アドレナリン・ノルアドレナリン・コルチゾル・</a:t>
            </a:r>
            <a:r>
              <a:rPr kumimoji="1" lang="ja-JP" altLang="en-US" sz="2400" b="1" dirty="0">
                <a:solidFill>
                  <a:srgbClr val="0E24F0"/>
                </a:solidFill>
                <a:latin typeface="ＭＳ Ｐゴシック" panose="020B0600070205080204" pitchFamily="50" charset="-128"/>
                <a:ea typeface="ＭＳ Ｐゴシック" panose="020B0600070205080204" pitchFamily="50" charset="-128"/>
              </a:rPr>
              <a:t>炎症性サイトカイン</a:t>
            </a:r>
            <a:endParaRPr kumimoji="1" lang="en-US" altLang="ja-JP" sz="2400" b="1" dirty="0">
              <a:solidFill>
                <a:srgbClr val="0E24F0"/>
              </a:solidFill>
              <a:latin typeface="ＭＳ Ｐゴシック" panose="020B0600070205080204" pitchFamily="50" charset="-128"/>
              <a:ea typeface="ＭＳ Ｐゴシック" panose="020B0600070205080204" pitchFamily="50" charset="-128"/>
            </a:endParaRPr>
          </a:p>
          <a:p>
            <a:r>
              <a:rPr lang="ja-JP" altLang="en-US" sz="2400" b="1" dirty="0">
                <a:solidFill>
                  <a:srgbClr val="0E24F0"/>
                </a:solidFill>
                <a:latin typeface="ＭＳ Ｐゴシック" panose="020B0600070205080204" pitchFamily="50" charset="-128"/>
                <a:ea typeface="ＭＳ Ｐゴシック" panose="020B0600070205080204" pitchFamily="50" charset="-128"/>
              </a:rPr>
              <a:t>など</a:t>
            </a:r>
            <a:r>
              <a:rPr kumimoji="1" lang="ja-JP" altLang="en-US" sz="2400" b="1" dirty="0">
                <a:latin typeface="ＭＳ Ｐゴシック" panose="020B0600070205080204" pitchFamily="50" charset="-128"/>
                <a:ea typeface="ＭＳ Ｐゴシック" panose="020B0600070205080204" pitchFamily="50" charset="-128"/>
              </a:rPr>
              <a:t>が血液脳関門を破って血液から脳内に入る</a:t>
            </a:r>
          </a:p>
        </p:txBody>
      </p:sp>
      <p:sp>
        <p:nvSpPr>
          <p:cNvPr id="6" name="楕円 5"/>
          <p:cNvSpPr/>
          <p:nvPr/>
        </p:nvSpPr>
        <p:spPr>
          <a:xfrm>
            <a:off x="634071" y="1557103"/>
            <a:ext cx="1940768" cy="107302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endParaRPr>
          </a:p>
        </p:txBody>
      </p:sp>
      <p:sp>
        <p:nvSpPr>
          <p:cNvPr id="15" name="テキスト ボックス 14"/>
          <p:cNvSpPr txBox="1"/>
          <p:nvPr/>
        </p:nvSpPr>
        <p:spPr>
          <a:xfrm>
            <a:off x="762822" y="1625985"/>
            <a:ext cx="1701107" cy="830997"/>
          </a:xfrm>
          <a:prstGeom prst="rect">
            <a:avLst/>
          </a:prstGeom>
          <a:noFill/>
        </p:spPr>
        <p:txBody>
          <a:bodyPr wrap="none" rtlCol="0">
            <a:spAutoFit/>
          </a:bodyPr>
          <a:lstStyle/>
          <a:p>
            <a:r>
              <a:rPr kumimoji="1" lang="ja-JP" altLang="en-US" sz="2400" dirty="0">
                <a:latin typeface="ＭＳ Ｐゴシック" panose="020B0600070205080204" pitchFamily="50" charset="-128"/>
                <a:ea typeface="ＭＳ Ｐゴシック" panose="020B0600070205080204" pitchFamily="50" charset="-128"/>
              </a:rPr>
              <a:t>　　</a:t>
            </a:r>
            <a:r>
              <a:rPr kumimoji="1" lang="ja-JP" altLang="en-US" sz="2400" dirty="0">
                <a:solidFill>
                  <a:srgbClr val="00B050"/>
                </a:solidFill>
                <a:latin typeface="ＭＳ Ｐゴシック" panose="020B0600070205080204" pitchFamily="50" charset="-128"/>
                <a:ea typeface="ＭＳ Ｐゴシック" panose="020B0600070205080204" pitchFamily="50" charset="-128"/>
              </a:rPr>
              <a:t>脳内</a:t>
            </a:r>
            <a:endParaRPr kumimoji="1" lang="en-US" altLang="ja-JP" sz="2400" dirty="0">
              <a:solidFill>
                <a:srgbClr val="00B050"/>
              </a:solidFill>
              <a:latin typeface="ＭＳ Ｐゴシック" panose="020B0600070205080204" pitchFamily="50" charset="-128"/>
              <a:ea typeface="ＭＳ Ｐゴシック" panose="020B0600070205080204" pitchFamily="50" charset="-128"/>
            </a:endParaRPr>
          </a:p>
          <a:p>
            <a:r>
              <a:rPr kumimoji="1" lang="ja-JP" altLang="en-US" sz="2400" dirty="0">
                <a:solidFill>
                  <a:srgbClr val="00B050"/>
                </a:solidFill>
                <a:latin typeface="ＭＳ Ｐゴシック" panose="020B0600070205080204" pitchFamily="50" charset="-128"/>
                <a:ea typeface="ＭＳ Ｐゴシック" panose="020B0600070205080204" pitchFamily="50" charset="-128"/>
              </a:rPr>
              <a:t>ミクログリア</a:t>
            </a:r>
          </a:p>
        </p:txBody>
      </p:sp>
      <p:sp>
        <p:nvSpPr>
          <p:cNvPr id="7" name="星 7 6"/>
          <p:cNvSpPr/>
          <p:nvPr/>
        </p:nvSpPr>
        <p:spPr>
          <a:xfrm>
            <a:off x="9200308" y="1061356"/>
            <a:ext cx="2593586" cy="1831134"/>
          </a:xfrm>
          <a:prstGeom prst="star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9644580" y="1358455"/>
            <a:ext cx="1861608" cy="1363212"/>
          </a:xfrm>
          <a:prstGeom prst="rect">
            <a:avLst/>
          </a:prstGeom>
          <a:noFill/>
        </p:spPr>
        <p:txBody>
          <a:bodyPr wrap="none" rtlCol="0">
            <a:spAutoFit/>
          </a:bodyPr>
          <a:lstStyle/>
          <a:p>
            <a:r>
              <a:rPr kumimoji="1" lang="ja-JP" altLang="en-US" sz="2400" dirty="0">
                <a:latin typeface="ＭＳ Ｐゴシック" panose="020B0600070205080204" pitchFamily="50" charset="-128"/>
                <a:ea typeface="ＭＳ Ｐゴシック" panose="020B0600070205080204" pitchFamily="50" charset="-128"/>
              </a:rPr>
              <a:t>　　</a:t>
            </a:r>
            <a:r>
              <a:rPr kumimoji="1" lang="ja-JP" altLang="en-US" sz="2400" dirty="0">
                <a:solidFill>
                  <a:srgbClr val="FF0000"/>
                </a:solidFill>
                <a:latin typeface="ＭＳ Ｐゴシック" panose="020B0600070205080204" pitchFamily="50" charset="-128"/>
                <a:ea typeface="ＭＳ Ｐゴシック" panose="020B0600070205080204" pitchFamily="50" charset="-128"/>
              </a:rPr>
              <a:t>脳内</a:t>
            </a:r>
            <a:endParaRPr kumimoji="1" lang="en-US" altLang="ja-JP" sz="2400" dirty="0">
              <a:solidFill>
                <a:srgbClr val="FF0000"/>
              </a:solidFill>
              <a:latin typeface="ＭＳ Ｐゴシック" panose="020B0600070205080204" pitchFamily="50" charset="-128"/>
              <a:ea typeface="ＭＳ Ｐゴシック" panose="020B0600070205080204" pitchFamily="50" charset="-128"/>
            </a:endParaRPr>
          </a:p>
          <a:p>
            <a:r>
              <a:rPr lang="ja-JP" altLang="en-US" sz="2400" dirty="0">
                <a:solidFill>
                  <a:srgbClr val="FF0000"/>
                </a:solidFill>
                <a:latin typeface="ＭＳ Ｐゴシック" panose="020B0600070205080204" pitchFamily="50" charset="-128"/>
                <a:ea typeface="ＭＳ Ｐゴシック" panose="020B0600070205080204" pitchFamily="50" charset="-128"/>
              </a:rPr>
              <a:t>　活性化</a:t>
            </a:r>
            <a:endParaRPr kumimoji="1" lang="en-US" altLang="ja-JP" sz="2400" dirty="0">
              <a:solidFill>
                <a:srgbClr val="FF0000"/>
              </a:solidFill>
              <a:latin typeface="ＭＳ Ｐゴシック" panose="020B0600070205080204" pitchFamily="50" charset="-128"/>
              <a:ea typeface="ＭＳ Ｐゴシック" panose="020B0600070205080204" pitchFamily="50" charset="-128"/>
            </a:endParaRPr>
          </a:p>
          <a:p>
            <a:r>
              <a:rPr kumimoji="1" lang="ja-JP" altLang="en-US" sz="2400" dirty="0">
                <a:solidFill>
                  <a:srgbClr val="FF0000"/>
                </a:solidFill>
                <a:latin typeface="ＭＳ Ｐゴシック" panose="020B0600070205080204" pitchFamily="50" charset="-128"/>
                <a:ea typeface="ＭＳ Ｐゴシック" panose="020B0600070205080204" pitchFamily="50" charset="-128"/>
              </a:rPr>
              <a:t>ミクログリア</a:t>
            </a:r>
          </a:p>
        </p:txBody>
      </p:sp>
      <p:grpSp>
        <p:nvGrpSpPr>
          <p:cNvPr id="29" name="グループ化 28"/>
          <p:cNvGrpSpPr/>
          <p:nvPr/>
        </p:nvGrpSpPr>
        <p:grpSpPr>
          <a:xfrm>
            <a:off x="9754262" y="3456315"/>
            <a:ext cx="1940768" cy="1073020"/>
            <a:chOff x="9299505" y="3617169"/>
            <a:chExt cx="1940768" cy="1073020"/>
          </a:xfrm>
        </p:grpSpPr>
        <p:sp>
          <p:nvSpPr>
            <p:cNvPr id="9" name="楕円 8"/>
            <p:cNvSpPr/>
            <p:nvPr/>
          </p:nvSpPr>
          <p:spPr>
            <a:xfrm>
              <a:off x="9299505" y="3617169"/>
              <a:ext cx="1940768" cy="107302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9562003" y="3706825"/>
              <a:ext cx="1415772" cy="830997"/>
            </a:xfrm>
            <a:prstGeom prst="rect">
              <a:avLst/>
            </a:prstGeom>
            <a:noFill/>
          </p:spPr>
          <p:txBody>
            <a:bodyPr wrap="none" rtlCol="0">
              <a:spAutoFit/>
            </a:bodyPr>
            <a:lstStyle/>
            <a:p>
              <a:r>
                <a:rPr lang="ja-JP" altLang="en-US" sz="2400" dirty="0">
                  <a:latin typeface="ＭＳ Ｐゴシック" panose="020B0600070205080204" pitchFamily="50" charset="-128"/>
                  <a:ea typeface="ＭＳ Ｐゴシック" panose="020B0600070205080204" pitchFamily="50" charset="-128"/>
                </a:rPr>
                <a:t>　</a:t>
              </a:r>
              <a:r>
                <a:rPr kumimoji="1" lang="ja-JP" altLang="en-US" sz="2400" dirty="0">
                  <a:solidFill>
                    <a:srgbClr val="00B050"/>
                  </a:solidFill>
                  <a:latin typeface="ＭＳ Ｐゴシック" panose="020B0600070205080204" pitchFamily="50" charset="-128"/>
                  <a:ea typeface="ＭＳ Ｐゴシック" panose="020B0600070205080204" pitchFamily="50" charset="-128"/>
                </a:rPr>
                <a:t>安定性</a:t>
              </a:r>
              <a:endParaRPr kumimoji="1" lang="en-US" altLang="ja-JP" sz="2400" dirty="0">
                <a:solidFill>
                  <a:srgbClr val="00B050"/>
                </a:solidFill>
                <a:latin typeface="ＭＳ Ｐゴシック" panose="020B0600070205080204" pitchFamily="50" charset="-128"/>
                <a:ea typeface="ＭＳ Ｐゴシック" panose="020B0600070205080204" pitchFamily="50" charset="-128"/>
              </a:endParaRPr>
            </a:p>
            <a:p>
              <a:r>
                <a:rPr lang="ja-JP" altLang="en-US" sz="2400" dirty="0">
                  <a:solidFill>
                    <a:srgbClr val="00B050"/>
                  </a:solidFill>
                  <a:latin typeface="ＭＳ Ｐゴシック" panose="020B0600070205080204" pitchFamily="50" charset="-128"/>
                  <a:ea typeface="ＭＳ Ｐゴシック" panose="020B0600070205080204" pitchFamily="50" charset="-128"/>
                </a:rPr>
                <a:t>神経細胞</a:t>
              </a:r>
              <a:endParaRPr kumimoji="1" lang="ja-JP" altLang="en-US" sz="2400" dirty="0">
                <a:solidFill>
                  <a:srgbClr val="00B050"/>
                </a:solidFill>
                <a:latin typeface="ＭＳ Ｐゴシック" panose="020B0600070205080204" pitchFamily="50" charset="-128"/>
                <a:ea typeface="ＭＳ Ｐゴシック" panose="020B0600070205080204" pitchFamily="50" charset="-128"/>
              </a:endParaRPr>
            </a:p>
          </p:txBody>
        </p:sp>
      </p:grpSp>
      <p:sp>
        <p:nvSpPr>
          <p:cNvPr id="13" name="星 7 12"/>
          <p:cNvSpPr/>
          <p:nvPr/>
        </p:nvSpPr>
        <p:spPr>
          <a:xfrm>
            <a:off x="4715060" y="3402425"/>
            <a:ext cx="2295331" cy="1250650"/>
          </a:xfrm>
          <a:prstGeom prst="star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5217040" y="3563966"/>
            <a:ext cx="1415772" cy="830997"/>
          </a:xfrm>
          <a:prstGeom prst="rect">
            <a:avLst/>
          </a:prstGeom>
          <a:noFill/>
        </p:spPr>
        <p:txBody>
          <a:bodyPr wrap="none" rtlCol="0">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　興奮</a:t>
            </a:r>
            <a:r>
              <a:rPr kumimoji="1" lang="ja-JP" altLang="en-US" sz="2400" dirty="0">
                <a:solidFill>
                  <a:srgbClr val="FF0000"/>
                </a:solidFill>
                <a:latin typeface="ＭＳ Ｐゴシック" panose="020B0600070205080204" pitchFamily="50" charset="-128"/>
                <a:ea typeface="ＭＳ Ｐゴシック" panose="020B0600070205080204" pitchFamily="50" charset="-128"/>
              </a:rPr>
              <a:t>性</a:t>
            </a:r>
            <a:endParaRPr kumimoji="1" lang="en-US" altLang="ja-JP" sz="2400" dirty="0">
              <a:solidFill>
                <a:srgbClr val="FF0000"/>
              </a:solidFill>
              <a:latin typeface="ＭＳ Ｐゴシック" panose="020B0600070205080204" pitchFamily="50" charset="-128"/>
              <a:ea typeface="ＭＳ Ｐゴシック" panose="020B0600070205080204" pitchFamily="50" charset="-128"/>
            </a:endParaRPr>
          </a:p>
          <a:p>
            <a:r>
              <a:rPr lang="ja-JP" altLang="en-US" sz="2400" dirty="0">
                <a:solidFill>
                  <a:srgbClr val="FF0000"/>
                </a:solidFill>
                <a:latin typeface="ＭＳ Ｐゴシック" panose="020B0600070205080204" pitchFamily="50" charset="-128"/>
                <a:ea typeface="ＭＳ Ｐゴシック" panose="020B0600070205080204" pitchFamily="50" charset="-128"/>
              </a:rPr>
              <a:t>神経細胞</a:t>
            </a:r>
            <a:endParaRPr kumimoji="1" lang="ja-JP" altLang="en-US" sz="2400" dirty="0">
              <a:solidFill>
                <a:srgbClr val="FF0000"/>
              </a:solidFill>
              <a:latin typeface="ＭＳ Ｐゴシック" panose="020B0600070205080204" pitchFamily="50" charset="-128"/>
              <a:ea typeface="ＭＳ Ｐゴシック" panose="020B0600070205080204" pitchFamily="50" charset="-128"/>
            </a:endParaRPr>
          </a:p>
        </p:txBody>
      </p:sp>
      <p:sp>
        <p:nvSpPr>
          <p:cNvPr id="21" name="テキスト ボックス 20"/>
          <p:cNvSpPr txBox="1"/>
          <p:nvPr/>
        </p:nvSpPr>
        <p:spPr>
          <a:xfrm>
            <a:off x="9820459" y="5523758"/>
            <a:ext cx="1415772" cy="830997"/>
          </a:xfrm>
          <a:prstGeom prst="rect">
            <a:avLst/>
          </a:prstGeom>
          <a:noFill/>
        </p:spPr>
        <p:txBody>
          <a:bodyPr wrap="none" rtlCol="0">
            <a:spAutoFit/>
          </a:bodyPr>
          <a:lstStyle/>
          <a:p>
            <a:r>
              <a:rPr kumimoji="1" lang="ja-JP" altLang="en-US" sz="2400" dirty="0">
                <a:solidFill>
                  <a:srgbClr val="7030A0"/>
                </a:solidFill>
                <a:latin typeface="ＭＳ Ｐゴシック" panose="020B0600070205080204" pitchFamily="50" charset="-128"/>
                <a:ea typeface="ＭＳ Ｐゴシック" panose="020B0600070205080204" pitchFamily="50" charset="-128"/>
              </a:rPr>
              <a:t>慢性疲労</a:t>
            </a:r>
            <a:endParaRPr kumimoji="1" lang="en-US" altLang="ja-JP" sz="2400" dirty="0">
              <a:solidFill>
                <a:srgbClr val="7030A0"/>
              </a:solidFill>
              <a:latin typeface="ＭＳ Ｐゴシック" panose="020B0600070205080204" pitchFamily="50" charset="-128"/>
              <a:ea typeface="ＭＳ Ｐゴシック" panose="020B0600070205080204" pitchFamily="50" charset="-128"/>
            </a:endParaRPr>
          </a:p>
          <a:p>
            <a:r>
              <a:rPr lang="ja-JP" altLang="en-US" sz="2400" dirty="0">
                <a:solidFill>
                  <a:srgbClr val="7030A0"/>
                </a:solidFill>
                <a:latin typeface="ＭＳ Ｐゴシック" panose="020B0600070205080204" pitchFamily="50" charset="-128"/>
                <a:ea typeface="ＭＳ Ｐゴシック" panose="020B0600070205080204" pitchFamily="50" charset="-128"/>
              </a:rPr>
              <a:t>慢性</a:t>
            </a:r>
            <a:r>
              <a:rPr kumimoji="1" lang="ja-JP" altLang="en-US" sz="2400" dirty="0">
                <a:solidFill>
                  <a:srgbClr val="7030A0"/>
                </a:solidFill>
                <a:latin typeface="ＭＳ Ｐゴシック" panose="020B0600070205080204" pitchFamily="50" charset="-128"/>
                <a:ea typeface="ＭＳ Ｐゴシック" panose="020B0600070205080204" pitchFamily="50" charset="-128"/>
              </a:rPr>
              <a:t>疼痛</a:t>
            </a:r>
          </a:p>
        </p:txBody>
      </p:sp>
      <p:sp>
        <p:nvSpPr>
          <p:cNvPr id="22" name="テキスト ボックス 21"/>
          <p:cNvSpPr txBox="1"/>
          <p:nvPr/>
        </p:nvSpPr>
        <p:spPr>
          <a:xfrm>
            <a:off x="5225158" y="5590770"/>
            <a:ext cx="1481382" cy="830997"/>
          </a:xfrm>
          <a:prstGeom prst="rect">
            <a:avLst/>
          </a:prstGeom>
          <a:noFill/>
          <a:ln>
            <a:noFill/>
          </a:ln>
        </p:spPr>
        <p:txBody>
          <a:bodyPr wrap="square" rtlCol="0">
            <a:spAutoFit/>
          </a:bodyPr>
          <a:lstStyle/>
          <a:p>
            <a:r>
              <a:rPr kumimoji="1" lang="ja-JP" altLang="en-US" sz="2400" dirty="0">
                <a:solidFill>
                  <a:srgbClr val="FFC000"/>
                </a:solidFill>
                <a:latin typeface="ＭＳ Ｐゴシック" panose="020B0600070205080204" pitchFamily="50" charset="-128"/>
                <a:ea typeface="ＭＳ Ｐゴシック" panose="020B0600070205080204" pitchFamily="50" charset="-128"/>
              </a:rPr>
              <a:t>過剰反応</a:t>
            </a:r>
            <a:endParaRPr kumimoji="1" lang="en-US" altLang="ja-JP" sz="2400" dirty="0">
              <a:solidFill>
                <a:srgbClr val="FFC000"/>
              </a:solidFill>
              <a:latin typeface="ＭＳ Ｐゴシック" panose="020B0600070205080204" pitchFamily="50" charset="-128"/>
              <a:ea typeface="ＭＳ Ｐゴシック" panose="020B0600070205080204" pitchFamily="50" charset="-128"/>
            </a:endParaRPr>
          </a:p>
          <a:p>
            <a:r>
              <a:rPr lang="ja-JP" altLang="en-US" sz="2400" dirty="0">
                <a:solidFill>
                  <a:srgbClr val="FFC000"/>
                </a:solidFill>
                <a:latin typeface="ＭＳ Ｐゴシック" panose="020B0600070205080204" pitchFamily="50" charset="-128"/>
                <a:ea typeface="ＭＳ Ｐゴシック" panose="020B0600070205080204" pitchFamily="50" charset="-128"/>
              </a:rPr>
              <a:t>過敏症状</a:t>
            </a:r>
            <a:endParaRPr kumimoji="1" lang="ja-JP" altLang="en-US" sz="2400" dirty="0">
              <a:solidFill>
                <a:srgbClr val="FFC000"/>
              </a:solidFill>
              <a:latin typeface="ＭＳ Ｐゴシック" panose="020B0600070205080204" pitchFamily="50" charset="-128"/>
              <a:ea typeface="ＭＳ Ｐゴシック" panose="020B0600070205080204" pitchFamily="50" charset="-128"/>
            </a:endParaRPr>
          </a:p>
        </p:txBody>
      </p:sp>
      <p:sp>
        <p:nvSpPr>
          <p:cNvPr id="8" name="楕円 7"/>
          <p:cNvSpPr/>
          <p:nvPr/>
        </p:nvSpPr>
        <p:spPr>
          <a:xfrm>
            <a:off x="4789228" y="5416456"/>
            <a:ext cx="2251787" cy="127883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814963" y="5560488"/>
            <a:ext cx="1877437" cy="830997"/>
          </a:xfrm>
          <a:prstGeom prst="rect">
            <a:avLst/>
          </a:prstGeom>
          <a:noFill/>
        </p:spPr>
        <p:txBody>
          <a:bodyPr wrap="none" rtlCol="0">
            <a:spAutoFit/>
          </a:bodyPr>
          <a:lstStyle/>
          <a:p>
            <a:r>
              <a:rPr kumimoji="1" lang="ja-JP" altLang="en-US" sz="2400" dirty="0">
                <a:latin typeface="ＭＳ Ｐゴシック" panose="020B0600070205080204" pitchFamily="50" charset="-128"/>
                <a:ea typeface="ＭＳ Ｐゴシック" panose="020B0600070205080204" pitchFamily="50" charset="-128"/>
              </a:rPr>
              <a:t>　</a:t>
            </a:r>
            <a:r>
              <a:rPr kumimoji="1" lang="ja-JP" altLang="en-US" sz="2400" dirty="0">
                <a:solidFill>
                  <a:srgbClr val="FF0000"/>
                </a:solidFill>
                <a:latin typeface="ＭＳ Ｐゴシック" panose="020B0600070205080204" pitchFamily="50" charset="-128"/>
                <a:ea typeface="ＭＳ Ｐゴシック" panose="020B0600070205080204" pitchFamily="50" charset="-128"/>
              </a:rPr>
              <a:t>感覚情報</a:t>
            </a:r>
            <a:endParaRPr kumimoji="1" lang="en-US" altLang="ja-JP" sz="2400" dirty="0">
              <a:solidFill>
                <a:srgbClr val="FF0000"/>
              </a:solidFill>
              <a:latin typeface="ＭＳ Ｐゴシック" panose="020B0600070205080204" pitchFamily="50" charset="-128"/>
              <a:ea typeface="ＭＳ Ｐゴシック" panose="020B0600070205080204" pitchFamily="50" charset="-128"/>
            </a:endParaRPr>
          </a:p>
          <a:p>
            <a:r>
              <a:rPr lang="ja-JP" altLang="en-US" sz="2400" dirty="0">
                <a:solidFill>
                  <a:srgbClr val="FF0000"/>
                </a:solidFill>
                <a:latin typeface="ＭＳ Ｐゴシック" panose="020B0600070205080204" pitchFamily="50" charset="-128"/>
                <a:ea typeface="ＭＳ Ｐゴシック" panose="020B0600070205080204" pitchFamily="50" charset="-128"/>
              </a:rPr>
              <a:t>誤認・誤作動</a:t>
            </a:r>
            <a:endParaRPr kumimoji="1" lang="ja-JP" altLang="en-US" sz="2400" dirty="0">
              <a:solidFill>
                <a:srgbClr val="FF0000"/>
              </a:solidFill>
              <a:latin typeface="ＭＳ Ｐゴシック" panose="020B0600070205080204" pitchFamily="50" charset="-128"/>
              <a:ea typeface="ＭＳ Ｐゴシック" panose="020B0600070205080204" pitchFamily="50" charset="-128"/>
            </a:endParaRPr>
          </a:p>
        </p:txBody>
      </p:sp>
      <p:grpSp>
        <p:nvGrpSpPr>
          <p:cNvPr id="30" name="グループ化 29"/>
          <p:cNvGrpSpPr/>
          <p:nvPr/>
        </p:nvGrpSpPr>
        <p:grpSpPr>
          <a:xfrm>
            <a:off x="618319" y="3563966"/>
            <a:ext cx="1940768" cy="1073020"/>
            <a:chOff x="1101011" y="3769569"/>
            <a:chExt cx="1940768" cy="1073020"/>
          </a:xfrm>
        </p:grpSpPr>
        <p:sp>
          <p:nvSpPr>
            <p:cNvPr id="10" name="楕円 9"/>
            <p:cNvSpPr/>
            <p:nvPr/>
          </p:nvSpPr>
          <p:spPr>
            <a:xfrm>
              <a:off x="1101011" y="3769569"/>
              <a:ext cx="1940768" cy="10730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1360801" y="3890580"/>
              <a:ext cx="1569660" cy="830997"/>
            </a:xfrm>
            <a:prstGeom prst="rect">
              <a:avLst/>
            </a:prstGeom>
            <a:noFill/>
          </p:spPr>
          <p:txBody>
            <a:bodyPr wrap="none" rtlCol="0">
              <a:spAutoFit/>
            </a:bodyPr>
            <a:lstStyle/>
            <a:p>
              <a:r>
                <a:rPr kumimoji="1" lang="ja-JP" altLang="en-US" sz="2400" dirty="0">
                  <a:latin typeface="ＭＳ Ｐゴシック" panose="020B0600070205080204" pitchFamily="50" charset="-128"/>
                  <a:ea typeface="ＭＳ Ｐゴシック" panose="020B0600070205080204" pitchFamily="50" charset="-128"/>
                </a:rPr>
                <a:t>神経細胞</a:t>
              </a:r>
              <a:endParaRPr kumimoji="1"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過敏・鈍磨</a:t>
              </a:r>
              <a:endParaRPr kumimoji="1" lang="ja-JP" altLang="en-US" sz="2400" dirty="0">
                <a:latin typeface="ＭＳ Ｐゴシック" panose="020B0600070205080204" pitchFamily="50" charset="-128"/>
                <a:ea typeface="ＭＳ Ｐゴシック" panose="020B0600070205080204" pitchFamily="50" charset="-128"/>
              </a:endParaRPr>
            </a:p>
          </p:txBody>
        </p:sp>
      </p:grpSp>
      <p:sp>
        <p:nvSpPr>
          <p:cNvPr id="25" name="テキスト ボックス 24"/>
          <p:cNvSpPr txBox="1"/>
          <p:nvPr/>
        </p:nvSpPr>
        <p:spPr>
          <a:xfrm>
            <a:off x="7367207" y="3938059"/>
            <a:ext cx="2028119" cy="646331"/>
          </a:xfrm>
          <a:prstGeom prst="rect">
            <a:avLst/>
          </a:prstGeom>
          <a:noFill/>
        </p:spPr>
        <p:txBody>
          <a:bodyPr wrap="none" rtlCol="0">
            <a:spAutoFit/>
          </a:bodyPr>
          <a:lstStyle/>
          <a:p>
            <a:r>
              <a:rPr kumimoji="1" lang="ja-JP" altLang="en-US" dirty="0">
                <a:solidFill>
                  <a:srgbClr val="0E24F0"/>
                </a:solidFill>
                <a:latin typeface="ＭＳ Ｐゴシック" panose="020B0600070205080204" pitchFamily="50" charset="-128"/>
                <a:ea typeface="ＭＳ Ｐゴシック" panose="020B0600070205080204" pitchFamily="50" charset="-128"/>
              </a:rPr>
              <a:t>炎症性サイトカイン</a:t>
            </a:r>
            <a:endParaRPr kumimoji="1" lang="en-US" altLang="ja-JP" dirty="0">
              <a:solidFill>
                <a:srgbClr val="0E24F0"/>
              </a:solidFill>
              <a:latin typeface="ＭＳ Ｐゴシック" panose="020B0600070205080204" pitchFamily="50" charset="-128"/>
              <a:ea typeface="ＭＳ Ｐゴシック" panose="020B0600070205080204" pitchFamily="50" charset="-128"/>
            </a:endParaRPr>
          </a:p>
          <a:p>
            <a:r>
              <a:rPr lang="ja-JP" altLang="en-US" dirty="0">
                <a:solidFill>
                  <a:srgbClr val="0E24F0"/>
                </a:solidFill>
                <a:latin typeface="ＭＳ Ｐゴシック" panose="020B0600070205080204" pitchFamily="50" charset="-128"/>
                <a:ea typeface="ＭＳ Ｐゴシック" panose="020B0600070205080204" pitchFamily="50" charset="-128"/>
              </a:rPr>
              <a:t>　活性酸素</a:t>
            </a:r>
            <a:r>
              <a:rPr lang="ja-JP" altLang="en-US" dirty="0">
                <a:latin typeface="ＭＳ Ｐゴシック" panose="020B0600070205080204" pitchFamily="50" charset="-128"/>
                <a:ea typeface="ＭＳ Ｐゴシック" panose="020B0600070205080204" pitchFamily="50" charset="-128"/>
              </a:rPr>
              <a:t>の放出</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3" name="テキスト ボックス 32"/>
          <p:cNvSpPr txBox="1"/>
          <p:nvPr/>
        </p:nvSpPr>
        <p:spPr>
          <a:xfrm>
            <a:off x="3938161" y="1433588"/>
            <a:ext cx="3849131" cy="523220"/>
          </a:xfrm>
          <a:prstGeom prst="rect">
            <a:avLst/>
          </a:prstGeom>
          <a:noFill/>
        </p:spPr>
        <p:txBody>
          <a:bodyPr wrap="none" rtlCol="0">
            <a:spAutoFit/>
          </a:bodyPr>
          <a:lstStyle/>
          <a:p>
            <a:r>
              <a:rPr kumimoji="1" lang="ja-JP" altLang="en-US" sz="2800" dirty="0">
                <a:solidFill>
                  <a:srgbClr val="FF0000"/>
                </a:solidFill>
                <a:latin typeface="ＭＳ Ｐゴシック" panose="020B0600070205080204" pitchFamily="50" charset="-128"/>
                <a:ea typeface="ＭＳ Ｐゴシック" panose="020B0600070205080204" pitchFamily="50" charset="-128"/>
              </a:rPr>
              <a:t>慢性過剰なストレス状態</a:t>
            </a:r>
          </a:p>
        </p:txBody>
      </p:sp>
      <p:cxnSp>
        <p:nvCxnSpPr>
          <p:cNvPr id="37" name="直線矢印コネクタ 36"/>
          <p:cNvCxnSpPr/>
          <p:nvPr/>
        </p:nvCxnSpPr>
        <p:spPr>
          <a:xfrm>
            <a:off x="2780522" y="2093613"/>
            <a:ext cx="633548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H="1">
            <a:off x="7175241" y="3960487"/>
            <a:ext cx="219759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flipH="1">
            <a:off x="2690336" y="3963596"/>
            <a:ext cx="219759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星 7 40"/>
          <p:cNvSpPr/>
          <p:nvPr/>
        </p:nvSpPr>
        <p:spPr>
          <a:xfrm>
            <a:off x="489207" y="5213063"/>
            <a:ext cx="2528947" cy="1586413"/>
          </a:xfrm>
          <a:prstGeom prst="star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 name="直線矢印コネクタ 42"/>
          <p:cNvCxnSpPr/>
          <p:nvPr/>
        </p:nvCxnSpPr>
        <p:spPr>
          <a:xfrm>
            <a:off x="3013788" y="6023815"/>
            <a:ext cx="162352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a:off x="7492482" y="6023815"/>
            <a:ext cx="162352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楕円 44"/>
          <p:cNvSpPr/>
          <p:nvPr/>
        </p:nvSpPr>
        <p:spPr>
          <a:xfrm>
            <a:off x="9410987" y="5354246"/>
            <a:ext cx="2251787" cy="127883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下矢印 45"/>
          <p:cNvSpPr/>
          <p:nvPr/>
        </p:nvSpPr>
        <p:spPr>
          <a:xfrm>
            <a:off x="10315154" y="2837425"/>
            <a:ext cx="363894" cy="55582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下矢印 46"/>
          <p:cNvSpPr/>
          <p:nvPr/>
        </p:nvSpPr>
        <p:spPr>
          <a:xfrm>
            <a:off x="1388876" y="4711216"/>
            <a:ext cx="363894" cy="55582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2044648" y="4611670"/>
            <a:ext cx="8394754" cy="830997"/>
          </a:xfrm>
          <a:prstGeom prst="rect">
            <a:avLst/>
          </a:prstGeom>
          <a:noFill/>
        </p:spPr>
        <p:txBody>
          <a:bodyPr wrap="square" rtlCol="0">
            <a:spAutoFit/>
          </a:bodyPr>
          <a:lstStyle/>
          <a:p>
            <a:r>
              <a:rPr lang="ja-JP" altLang="en-US" sz="2400" b="1" dirty="0">
                <a:solidFill>
                  <a:srgbClr val="0E24F0"/>
                </a:solidFill>
                <a:latin typeface="ＭＳ Ｐゴシック" panose="020B0600070205080204" pitchFamily="50" charset="-128"/>
                <a:ea typeface="ＭＳ Ｐゴシック" panose="020B0600070205080204" pitchFamily="50" charset="-128"/>
              </a:rPr>
              <a:t>視床下部・松果体・脈絡叢（第３・４脳室）・終後野</a:t>
            </a:r>
            <a:r>
              <a:rPr lang="ja-JP" altLang="en-US" sz="2400" b="1" dirty="0">
                <a:latin typeface="ＭＳ Ｐゴシック" panose="020B0600070205080204" pitchFamily="50" charset="-128"/>
                <a:ea typeface="ＭＳ Ｐゴシック" panose="020B0600070205080204" pitchFamily="50" charset="-128"/>
              </a:rPr>
              <a:t>は</a:t>
            </a:r>
            <a:r>
              <a:rPr kumimoji="1" lang="ja-JP" altLang="en-US" sz="2400" b="1" dirty="0">
                <a:latin typeface="ＭＳ Ｐゴシック" panose="020B0600070205080204" pitchFamily="50" charset="-128"/>
                <a:ea typeface="ＭＳ Ｐゴシック" panose="020B0600070205080204" pitchFamily="50" charset="-128"/>
              </a:rPr>
              <a:t>血液脳関門</a:t>
            </a:r>
            <a:r>
              <a:rPr lang="ja-JP" altLang="en-US" sz="2400" b="1" dirty="0">
                <a:latin typeface="ＭＳ Ｐゴシック" panose="020B0600070205080204" pitchFamily="50" charset="-128"/>
                <a:ea typeface="ＭＳ Ｐゴシック" panose="020B0600070205080204" pitchFamily="50" charset="-128"/>
              </a:rPr>
              <a:t>がない場所であり、</a:t>
            </a:r>
            <a:r>
              <a:rPr kumimoji="1" lang="ja-JP" altLang="en-US" sz="2400" b="1" dirty="0">
                <a:latin typeface="ＭＳ Ｐゴシック" panose="020B0600070205080204" pitchFamily="50" charset="-128"/>
                <a:ea typeface="ＭＳ Ｐゴシック" panose="020B0600070205080204" pitchFamily="50" charset="-128"/>
              </a:rPr>
              <a:t>炎症性物質が血液から脳内に入りやすい</a:t>
            </a:r>
          </a:p>
        </p:txBody>
      </p:sp>
      <p:sp>
        <p:nvSpPr>
          <p:cNvPr id="2" name="日付プレースホルダー 1">
            <a:extLst>
              <a:ext uri="{FF2B5EF4-FFF2-40B4-BE49-F238E27FC236}">
                <a16:creationId xmlns:a16="http://schemas.microsoft.com/office/drawing/2014/main" id="{F8D2E9BF-456C-68AB-9EB4-36AB30D70985}"/>
              </a:ext>
            </a:extLst>
          </p:cNvPr>
          <p:cNvSpPr>
            <a:spLocks noGrp="1"/>
          </p:cNvSpPr>
          <p:nvPr>
            <p:ph type="dt" sz="half" idx="10"/>
          </p:nvPr>
        </p:nvSpPr>
        <p:spPr/>
        <p:txBody>
          <a:bodyPr/>
          <a:lstStyle/>
          <a:p>
            <a:r>
              <a:rPr kumimoji="1" lang="en-US" altLang="ja-JP"/>
              <a:t>2022/12/5</a:t>
            </a:r>
            <a:r>
              <a:rPr kumimoji="1" lang="ja-JP" altLang="en-US"/>
              <a:t>十勝むつみのクリニック</a:t>
            </a:r>
          </a:p>
        </p:txBody>
      </p:sp>
    </p:spTree>
    <p:extLst>
      <p:ext uri="{BB962C8B-B14F-4D97-AF65-F5344CB8AC3E}">
        <p14:creationId xmlns:p14="http://schemas.microsoft.com/office/powerpoint/2010/main" val="28668511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8021" y="117566"/>
            <a:ext cx="11446329" cy="1066256"/>
          </a:xfrm>
        </p:spPr>
        <p:txBody>
          <a:bodyPr>
            <a:noAutofit/>
          </a:bodyPr>
          <a:lstStyle/>
          <a:p>
            <a:pPr algn="ctr"/>
            <a:r>
              <a:rPr lang="ja-JP" altLang="ja-JP" sz="5400" dirty="0">
                <a:latin typeface="ＭＳ Ｐゴシック" panose="020B0600070205080204" pitchFamily="50" charset="-128"/>
                <a:ea typeface="ＭＳ Ｐゴシック" panose="020B0600070205080204" pitchFamily="50" charset="-128"/>
              </a:rPr>
              <a:t>＜</a:t>
            </a:r>
            <a:r>
              <a:rPr lang="ja-JP" altLang="en-US" sz="5400" dirty="0">
                <a:latin typeface="ＭＳ Ｐゴシック" panose="020B0600070205080204" pitchFamily="50" charset="-128"/>
                <a:ea typeface="ＭＳ Ｐゴシック" panose="020B0600070205080204" pitchFamily="50" charset="-128"/>
              </a:rPr>
              <a:t>ブレインフォグ（脳のもやもや）</a:t>
            </a:r>
            <a:r>
              <a:rPr lang="ja-JP" altLang="ja-JP" sz="5400" dirty="0">
                <a:latin typeface="ＭＳ Ｐゴシック" panose="020B0600070205080204" pitchFamily="50" charset="-128"/>
                <a:ea typeface="ＭＳ Ｐゴシック" panose="020B0600070205080204" pitchFamily="50" charset="-128"/>
              </a:rPr>
              <a:t>＞</a:t>
            </a:r>
            <a:endParaRPr kumimoji="1" lang="ja-JP" altLang="en-US" sz="5400" dirty="0">
              <a:latin typeface="ＭＳ Ｐゴシック" panose="020B0600070205080204" pitchFamily="50" charset="-128"/>
              <a:ea typeface="ＭＳ Ｐゴシック" panose="020B0600070205080204" pitchFamily="50" charset="-128"/>
            </a:endParaRPr>
          </a:p>
        </p:txBody>
      </p:sp>
      <p:sp>
        <p:nvSpPr>
          <p:cNvPr id="3" name="コンテンツ プレースホルダー 2"/>
          <p:cNvSpPr>
            <a:spLocks noGrp="1"/>
          </p:cNvSpPr>
          <p:nvPr>
            <p:ph idx="1"/>
          </p:nvPr>
        </p:nvSpPr>
        <p:spPr>
          <a:xfrm>
            <a:off x="1334044" y="1018903"/>
            <a:ext cx="10174333" cy="5634991"/>
          </a:xfrm>
        </p:spPr>
        <p:txBody>
          <a:bodyPr>
            <a:noAutofit/>
          </a:bodyPr>
          <a:lstStyle/>
          <a:p>
            <a:pPr lvl="0"/>
            <a:r>
              <a:rPr lang="ja-JP" altLang="ja-JP" dirty="0">
                <a:solidFill>
                  <a:srgbClr val="FF0000"/>
                </a:solidFill>
                <a:latin typeface="ＭＳ Ｐゴシック" panose="020B0600070205080204" pitchFamily="50" charset="-128"/>
                <a:ea typeface="ＭＳ Ｐゴシック" panose="020B0600070205080204" pitchFamily="50" charset="-128"/>
              </a:rPr>
              <a:t>頭に霧がかかっているみたいで、もうろうとして何も考えられない</a:t>
            </a:r>
          </a:p>
          <a:p>
            <a:pPr lvl="0"/>
            <a:r>
              <a:rPr lang="ja-JP" altLang="ja-JP" dirty="0">
                <a:highlight>
                  <a:srgbClr val="FFFF00"/>
                </a:highlight>
                <a:latin typeface="ＭＳ Ｐゴシック" panose="020B0600070205080204" pitchFamily="50" charset="-128"/>
                <a:ea typeface="ＭＳ Ｐゴシック" panose="020B0600070205080204" pitchFamily="50" charset="-128"/>
              </a:rPr>
              <a:t>思考力、記憶力、認知能力が失われ、会話も読書もできない</a:t>
            </a:r>
          </a:p>
          <a:p>
            <a:pPr lvl="0"/>
            <a:r>
              <a:rPr lang="ja-JP" altLang="ja-JP" dirty="0">
                <a:solidFill>
                  <a:srgbClr val="FF0000"/>
                </a:solidFill>
                <a:latin typeface="ＭＳ Ｐゴシック" panose="020B0600070205080204" pitchFamily="50" charset="-128"/>
                <a:ea typeface="ＭＳ Ｐゴシック" panose="020B0600070205080204" pitchFamily="50" charset="-128"/>
              </a:rPr>
              <a:t>思考力や記憶力が働かないので、言葉が出ない</a:t>
            </a:r>
          </a:p>
          <a:p>
            <a:pPr lvl="0"/>
            <a:r>
              <a:rPr lang="ja-JP" altLang="ja-JP" dirty="0">
                <a:solidFill>
                  <a:srgbClr val="0000CC"/>
                </a:solidFill>
                <a:latin typeface="ＭＳ Ｐゴシック" panose="020B0600070205080204" pitchFamily="50" charset="-128"/>
                <a:ea typeface="ＭＳ Ｐゴシック" panose="020B0600070205080204" pitchFamily="50" charset="-128"/>
              </a:rPr>
              <a:t>日本語なのに何を言っているのかわからない</a:t>
            </a:r>
          </a:p>
          <a:p>
            <a:pPr lvl="0"/>
            <a:r>
              <a:rPr lang="ja-JP" altLang="ja-JP" dirty="0">
                <a:solidFill>
                  <a:srgbClr val="FF0000"/>
                </a:solidFill>
                <a:highlight>
                  <a:srgbClr val="FFFF00"/>
                </a:highlight>
                <a:latin typeface="ＭＳ Ｐゴシック" panose="020B0600070205080204" pitchFamily="50" charset="-128"/>
                <a:ea typeface="ＭＳ Ｐゴシック" panose="020B0600070205080204" pitchFamily="50" charset="-128"/>
              </a:rPr>
              <a:t>一生懸命に聞いていても話が全然理解できない　　</a:t>
            </a:r>
          </a:p>
          <a:p>
            <a:pPr lvl="0"/>
            <a:r>
              <a:rPr lang="ja-JP" altLang="ja-JP" dirty="0">
                <a:latin typeface="ＭＳ Ｐゴシック" panose="020B0600070205080204" pitchFamily="50" charset="-128"/>
                <a:ea typeface="ＭＳ Ｐゴシック" panose="020B0600070205080204" pitchFamily="50" charset="-128"/>
              </a:rPr>
              <a:t>脳が音の意味を理解できないで、音としか聞こえていない　</a:t>
            </a:r>
          </a:p>
          <a:p>
            <a:pPr lvl="0"/>
            <a:r>
              <a:rPr lang="ja-JP" altLang="ja-JP" dirty="0">
                <a:solidFill>
                  <a:srgbClr val="FF0000"/>
                </a:solidFill>
                <a:latin typeface="ＭＳ Ｐゴシック" panose="020B0600070205080204" pitchFamily="50" charset="-128"/>
                <a:ea typeface="ＭＳ Ｐゴシック" panose="020B0600070205080204" pitchFamily="50" charset="-128"/>
              </a:rPr>
              <a:t>動くのもつらいけど脳を使うこともとてもつらい</a:t>
            </a:r>
          </a:p>
          <a:p>
            <a:pPr lvl="0"/>
            <a:r>
              <a:rPr lang="ja-JP" altLang="ja-JP" dirty="0">
                <a:solidFill>
                  <a:srgbClr val="0000CC"/>
                </a:solidFill>
                <a:latin typeface="ＭＳ Ｐゴシック" panose="020B0600070205080204" pitchFamily="50" charset="-128"/>
                <a:ea typeface="ＭＳ Ｐゴシック" panose="020B0600070205080204" pitchFamily="50" charset="-128"/>
              </a:rPr>
              <a:t>会話より、買い出しとかの方がまだ楽である</a:t>
            </a:r>
          </a:p>
          <a:p>
            <a:pPr lvl="0"/>
            <a:r>
              <a:rPr lang="ja-JP" altLang="ja-JP" dirty="0">
                <a:solidFill>
                  <a:srgbClr val="FF0000"/>
                </a:solidFill>
                <a:latin typeface="ＭＳ Ｐゴシック" panose="020B0600070205080204" pitchFamily="50" charset="-128"/>
                <a:ea typeface="ＭＳ Ｐゴシック" panose="020B0600070205080204" pitchFamily="50" charset="-128"/>
              </a:rPr>
              <a:t>体を使うより脳を使う方がつらい</a:t>
            </a:r>
          </a:p>
          <a:p>
            <a:pPr lvl="0"/>
            <a:r>
              <a:rPr lang="ja-JP" altLang="ja-JP" dirty="0">
                <a:latin typeface="ＭＳ Ｐゴシック" panose="020B0600070205080204" pitchFamily="50" charset="-128"/>
                <a:ea typeface="ＭＳ Ｐゴシック" panose="020B0600070205080204" pitchFamily="50" charset="-128"/>
              </a:rPr>
              <a:t>本を読めていた時期もあったが、読めな</a:t>
            </a:r>
            <a:r>
              <a:rPr lang="ja-JP" altLang="en-US" dirty="0">
                <a:latin typeface="ＭＳ Ｐゴシック" panose="020B0600070205080204" pitchFamily="50" charset="-128"/>
                <a:ea typeface="ＭＳ Ｐゴシック" panose="020B0600070205080204" pitchFamily="50" charset="-128"/>
              </a:rPr>
              <a:t>い</a:t>
            </a:r>
            <a:endParaRPr lang="ja-JP" altLang="ja-JP" dirty="0">
              <a:latin typeface="ＭＳ Ｐゴシック" panose="020B0600070205080204" pitchFamily="50" charset="-128"/>
              <a:ea typeface="ＭＳ Ｐゴシック" panose="020B0600070205080204" pitchFamily="50" charset="-128"/>
            </a:endParaRPr>
          </a:p>
          <a:p>
            <a:pPr lvl="0"/>
            <a:r>
              <a:rPr lang="ja-JP" altLang="ja-JP" dirty="0">
                <a:solidFill>
                  <a:srgbClr val="FF0000"/>
                </a:solidFill>
                <a:latin typeface="ＭＳ Ｐゴシック" panose="020B0600070205080204" pitchFamily="50" charset="-128"/>
                <a:ea typeface="ＭＳ Ｐゴシック" panose="020B0600070205080204" pitchFamily="50" charset="-128"/>
              </a:rPr>
              <a:t>あたらしい情報を脳に入れることができない</a:t>
            </a:r>
          </a:p>
          <a:p>
            <a:pPr marL="0" indent="0">
              <a:buNone/>
            </a:pPr>
            <a:br>
              <a:rPr lang="en-US" altLang="ja-JP" dirty="0">
                <a:latin typeface="ＭＳ Ｐゴシック" panose="020B0600070205080204" pitchFamily="50" charset="-128"/>
                <a:ea typeface="ＭＳ Ｐゴシック" panose="020B0600070205080204" pitchFamily="50" charset="-128"/>
              </a:rPr>
            </a:br>
            <a:endParaRPr kumimoji="1" lang="ja-JP" altLang="en-US"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55</a:t>
            </a:fld>
            <a:endParaRPr kumimoji="1" lang="ja-JP" altLang="en-US"/>
          </a:p>
        </p:txBody>
      </p:sp>
      <p:sp>
        <p:nvSpPr>
          <p:cNvPr id="5" name="日付プレースホルダー 4">
            <a:extLst>
              <a:ext uri="{FF2B5EF4-FFF2-40B4-BE49-F238E27FC236}">
                <a16:creationId xmlns:a16="http://schemas.microsoft.com/office/drawing/2014/main" id="{0AEAAA52-E4AB-BD69-B54F-28756D5FE016}"/>
              </a:ext>
            </a:extLst>
          </p:cNvPr>
          <p:cNvSpPr>
            <a:spLocks noGrp="1"/>
          </p:cNvSpPr>
          <p:nvPr>
            <p:ph type="dt" sz="half" idx="10"/>
          </p:nvPr>
        </p:nvSpPr>
        <p:spPr/>
        <p:txBody>
          <a:bodyPr/>
          <a:lstStyle/>
          <a:p>
            <a:r>
              <a:rPr kumimoji="1" lang="en-US" altLang="ja-JP"/>
              <a:t>2022/12/5</a:t>
            </a:r>
            <a:r>
              <a:rPr kumimoji="1" lang="ja-JP" altLang="en-US"/>
              <a:t>十勝むつみのクリニック</a:t>
            </a:r>
          </a:p>
        </p:txBody>
      </p:sp>
    </p:spTree>
    <p:extLst>
      <p:ext uri="{BB962C8B-B14F-4D97-AF65-F5344CB8AC3E}">
        <p14:creationId xmlns:p14="http://schemas.microsoft.com/office/powerpoint/2010/main" val="7887074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441" y="241602"/>
            <a:ext cx="6975565" cy="6091993"/>
          </a:xfrm>
          <a:prstGeom prst="rect">
            <a:avLst/>
          </a:prstGeom>
        </p:spPr>
      </p:pic>
      <p:sp>
        <p:nvSpPr>
          <p:cNvPr id="3" name="テキスト ボックス 2"/>
          <p:cNvSpPr txBox="1"/>
          <p:nvPr/>
        </p:nvSpPr>
        <p:spPr>
          <a:xfrm>
            <a:off x="2632955" y="6235051"/>
            <a:ext cx="7144905" cy="461665"/>
          </a:xfrm>
          <a:prstGeom prst="rect">
            <a:avLst/>
          </a:prstGeom>
          <a:noFill/>
        </p:spPr>
        <p:txBody>
          <a:bodyPr wrap="none" rtlCol="0">
            <a:spAutoFit/>
          </a:bodyPr>
          <a:lstStyle/>
          <a:p>
            <a:r>
              <a:rPr lang="pl-PL" altLang="ja-JP" sz="2400" b="1" dirty="0">
                <a:latin typeface="ＭＳ Ｐゴシック" panose="020B0600070205080204" pitchFamily="50" charset="-128"/>
                <a:ea typeface="ＭＳ Ｐゴシック" panose="020B0600070205080204" pitchFamily="50" charset="-128"/>
              </a:rPr>
              <a:t>Suzuki</a:t>
            </a:r>
            <a:r>
              <a:rPr lang="ja-JP" altLang="pl-PL" sz="2400" b="1" dirty="0" err="1">
                <a:latin typeface="ＭＳ Ｐゴシック" panose="020B0600070205080204" pitchFamily="50" charset="-128"/>
                <a:ea typeface="ＭＳ Ｐゴシック" panose="020B0600070205080204" pitchFamily="50" charset="-128"/>
              </a:rPr>
              <a:t>、</a:t>
            </a:r>
            <a:r>
              <a:rPr lang="pl-PL" altLang="ja-JP" sz="2400" b="1" dirty="0">
                <a:latin typeface="ＭＳ Ｐゴシック" panose="020B0600070205080204" pitchFamily="50" charset="-128"/>
                <a:ea typeface="ＭＳ Ｐゴシック" panose="020B0600070205080204" pitchFamily="50" charset="-128"/>
              </a:rPr>
              <a:t> K. </a:t>
            </a:r>
            <a:r>
              <a:rPr lang="pl-PL" altLang="ja-JP" sz="2400" b="1" i="1" dirty="0">
                <a:latin typeface="ＭＳ Ｐゴシック" panose="020B0600070205080204" pitchFamily="50" charset="-128"/>
                <a:ea typeface="ＭＳ Ｐゴシック" panose="020B0600070205080204" pitchFamily="50" charset="-128"/>
              </a:rPr>
              <a:t>et al</a:t>
            </a:r>
            <a:r>
              <a:rPr lang="pl-PL" altLang="ja-JP" sz="2400" b="1" dirty="0">
                <a:latin typeface="ＭＳ Ｐゴシック" panose="020B0600070205080204" pitchFamily="50" charset="-128"/>
                <a:ea typeface="ＭＳ Ｐゴシック" panose="020B0600070205080204" pitchFamily="50" charset="-128"/>
              </a:rPr>
              <a:t>. : </a:t>
            </a:r>
            <a:r>
              <a:rPr lang="pl-PL" altLang="ja-JP" sz="2400" b="1" i="1" dirty="0">
                <a:latin typeface="ＭＳ Ｐゴシック" panose="020B0600070205080204" pitchFamily="50" charset="-128"/>
                <a:ea typeface="ＭＳ Ｐゴシック" panose="020B0600070205080204" pitchFamily="50" charset="-128"/>
              </a:rPr>
              <a:t>JAMA Psychiatry</a:t>
            </a:r>
            <a:r>
              <a:rPr lang="ja-JP" altLang="pl-PL" sz="2400" b="1" dirty="0" err="1">
                <a:latin typeface="ＭＳ Ｐゴシック" panose="020B0600070205080204" pitchFamily="50" charset="-128"/>
                <a:ea typeface="ＭＳ Ｐゴシック" panose="020B0600070205080204" pitchFamily="50" charset="-128"/>
              </a:rPr>
              <a:t>、</a:t>
            </a:r>
            <a:r>
              <a:rPr lang="pl-PL" altLang="ja-JP" sz="2400" b="1" dirty="0">
                <a:latin typeface="ＭＳ Ｐゴシック" panose="020B0600070205080204" pitchFamily="50" charset="-128"/>
                <a:ea typeface="ＭＳ Ｐゴシック" panose="020B0600070205080204" pitchFamily="50" charset="-128"/>
              </a:rPr>
              <a:t> 70</a:t>
            </a:r>
            <a:r>
              <a:rPr lang="ja-JP" altLang="pl-PL" sz="2400" b="1" dirty="0" err="1">
                <a:latin typeface="ＭＳ Ｐゴシック" panose="020B0600070205080204" pitchFamily="50" charset="-128"/>
                <a:ea typeface="ＭＳ Ｐゴシック" panose="020B0600070205080204" pitchFamily="50" charset="-128"/>
              </a:rPr>
              <a:t>、</a:t>
            </a:r>
            <a:r>
              <a:rPr lang="pl-PL" altLang="ja-JP" sz="2400" b="1" dirty="0">
                <a:latin typeface="ＭＳ Ｐゴシック" panose="020B0600070205080204" pitchFamily="50" charset="-128"/>
                <a:ea typeface="ＭＳ Ｐゴシック" panose="020B0600070205080204" pitchFamily="50" charset="-128"/>
              </a:rPr>
              <a:t> 49 </a:t>
            </a:r>
            <a:r>
              <a:rPr lang="ja-JP" altLang="pl-PL" sz="2400" b="1" dirty="0">
                <a:latin typeface="ＭＳ Ｐゴシック" panose="020B0600070205080204" pitchFamily="50" charset="-128"/>
                <a:ea typeface="ＭＳ Ｐゴシック" panose="020B0600070205080204" pitchFamily="50" charset="-128"/>
              </a:rPr>
              <a:t>（</a:t>
            </a:r>
            <a:r>
              <a:rPr lang="pl-PL" altLang="ja-JP" sz="2400" b="1" dirty="0">
                <a:latin typeface="ＭＳ Ｐゴシック" panose="020B0600070205080204" pitchFamily="50" charset="-128"/>
                <a:ea typeface="ＭＳ Ｐゴシック" panose="020B0600070205080204" pitchFamily="50" charset="-128"/>
              </a:rPr>
              <a:t>2013</a:t>
            </a:r>
            <a:r>
              <a:rPr lang="ja-JP" altLang="pl-PL" dirty="0"/>
              <a:t>）</a:t>
            </a:r>
            <a:endParaRPr kumimoji="1" lang="ja-JP" altLang="en-US" dirty="0"/>
          </a:p>
        </p:txBody>
      </p:sp>
      <p:sp>
        <p:nvSpPr>
          <p:cNvPr id="4" name="スライド番号プレースホルダー 3"/>
          <p:cNvSpPr>
            <a:spLocks noGrp="1"/>
          </p:cNvSpPr>
          <p:nvPr>
            <p:ph type="sldNum" sz="quarter" idx="12"/>
          </p:nvPr>
        </p:nvSpPr>
        <p:spPr/>
        <p:txBody>
          <a:bodyPr/>
          <a:lstStyle/>
          <a:p>
            <a:fld id="{DC0F30EA-423F-449D-A3CC-24E3AB670461}" type="slidenum">
              <a:rPr kumimoji="1" lang="ja-JP" altLang="en-US" smtClean="0"/>
              <a:t>56</a:t>
            </a:fld>
            <a:endParaRPr kumimoji="1" lang="ja-JP" altLang="en-US"/>
          </a:p>
        </p:txBody>
      </p:sp>
      <p:sp>
        <p:nvSpPr>
          <p:cNvPr id="6" name="正方形/長方形 5"/>
          <p:cNvSpPr/>
          <p:nvPr/>
        </p:nvSpPr>
        <p:spPr>
          <a:xfrm>
            <a:off x="2258008" y="5542384"/>
            <a:ext cx="7361853" cy="791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578498" y="5505060"/>
            <a:ext cx="11264622" cy="830997"/>
          </a:xfrm>
          <a:prstGeom prst="rect">
            <a:avLst/>
          </a:prstGeom>
          <a:noFill/>
        </p:spPr>
        <p:txBody>
          <a:bodyPr wrap="none" rtlCol="0">
            <a:spAutoFit/>
          </a:bodyPr>
          <a:lstStyle/>
          <a:p>
            <a:pPr lvl="0"/>
            <a:r>
              <a:rPr lang="ja-JP" altLang="ja-JP" sz="2400" b="1" dirty="0"/>
              <a:t>活性化ミクログリアに特異的に結合するトレーサーを用いた</a:t>
            </a:r>
            <a:r>
              <a:rPr lang="pl-PL" altLang="ja-JP" sz="2400" b="1" dirty="0">
                <a:highlight>
                  <a:srgbClr val="FFFF00"/>
                </a:highlight>
              </a:rPr>
              <a:t>PET</a:t>
            </a:r>
            <a:r>
              <a:rPr lang="ja-JP" altLang="ja-JP" sz="2400" b="1" dirty="0">
                <a:highlight>
                  <a:srgbClr val="FFFF00"/>
                </a:highlight>
              </a:rPr>
              <a:t>検査</a:t>
            </a:r>
            <a:r>
              <a:rPr lang="ja-JP" altLang="ja-JP" sz="2400" b="1" dirty="0"/>
              <a:t>にて</a:t>
            </a:r>
          </a:p>
          <a:p>
            <a:pPr lvl="0"/>
            <a:r>
              <a:rPr lang="ja-JP" altLang="ja-JP" sz="2400" b="1" dirty="0">
                <a:solidFill>
                  <a:srgbClr val="FF0000"/>
                </a:solidFill>
              </a:rPr>
              <a:t>自閉症スペクトラム障害患者脳</a:t>
            </a:r>
            <a:r>
              <a:rPr lang="ja-JP" altLang="ja-JP" sz="2400" b="1" dirty="0"/>
              <a:t>における</a:t>
            </a:r>
            <a:r>
              <a:rPr lang="ja-JP" altLang="ja-JP" sz="2400" b="1" dirty="0">
                <a:solidFill>
                  <a:srgbClr val="0E24F0"/>
                </a:solidFill>
              </a:rPr>
              <a:t>活性化ミクログリアの増加</a:t>
            </a:r>
            <a:r>
              <a:rPr lang="ja-JP" altLang="ja-JP" sz="2400" b="1" dirty="0"/>
              <a:t>が証明された</a:t>
            </a:r>
          </a:p>
        </p:txBody>
      </p:sp>
      <p:sp>
        <p:nvSpPr>
          <p:cNvPr id="5" name="日付プレースホルダー 4"/>
          <p:cNvSpPr>
            <a:spLocks noGrp="1"/>
          </p:cNvSpPr>
          <p:nvPr>
            <p:ph type="dt" sz="half" idx="10"/>
          </p:nvPr>
        </p:nvSpPr>
        <p:spPr/>
        <p:txBody>
          <a:bodyPr/>
          <a:lstStyle/>
          <a:p>
            <a:r>
              <a:rPr kumimoji="1" lang="en-US" altLang="ja-JP"/>
              <a:t>2022/12/5</a:t>
            </a:r>
            <a:r>
              <a:rPr kumimoji="1" lang="ja-JP" altLang="en-US"/>
              <a:t>十勝むつみのクリニック</a:t>
            </a:r>
          </a:p>
        </p:txBody>
      </p:sp>
    </p:spTree>
    <p:extLst>
      <p:ext uri="{BB962C8B-B14F-4D97-AF65-F5344CB8AC3E}">
        <p14:creationId xmlns:p14="http://schemas.microsoft.com/office/powerpoint/2010/main" val="4659758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249136" y="365329"/>
            <a:ext cx="9862457" cy="646331"/>
          </a:xfrm>
          <a:prstGeom prst="rect">
            <a:avLst/>
          </a:prstGeom>
          <a:noFill/>
        </p:spPr>
        <p:txBody>
          <a:bodyPr wrap="square" rtlCol="0">
            <a:spAutoFit/>
          </a:bodyPr>
          <a:lstStyle/>
          <a:p>
            <a:r>
              <a:rPr lang="ja-JP" altLang="en-US" sz="3600" dirty="0">
                <a:latin typeface="ＭＳ Ｐゴシック" panose="020B0600070205080204" pitchFamily="50" charset="-128"/>
                <a:ea typeface="ＭＳ Ｐゴシック" panose="020B0600070205080204" pitchFamily="50" charset="-128"/>
              </a:rPr>
              <a:t>脳内の炎症反応と臨床症状との相関（</a:t>
            </a:r>
            <a:r>
              <a:rPr lang="en-US" altLang="ja-JP" sz="3600" dirty="0">
                <a:highlight>
                  <a:srgbClr val="FFFF00"/>
                </a:highlight>
                <a:latin typeface="ＭＳ Ｐゴシック" panose="020B0600070205080204" pitchFamily="50" charset="-128"/>
                <a:ea typeface="ＭＳ Ｐゴシック" panose="020B0600070205080204" pitchFamily="50" charset="-128"/>
              </a:rPr>
              <a:t>PET</a:t>
            </a:r>
            <a:r>
              <a:rPr lang="ja-JP" altLang="en-US" sz="3600" dirty="0">
                <a:highlight>
                  <a:srgbClr val="FFFF00"/>
                </a:highlight>
                <a:latin typeface="ＭＳ Ｐゴシック" panose="020B0600070205080204" pitchFamily="50" charset="-128"/>
                <a:ea typeface="ＭＳ Ｐゴシック" panose="020B0600070205080204" pitchFamily="50" charset="-128"/>
              </a:rPr>
              <a:t>検査</a:t>
            </a:r>
            <a:r>
              <a:rPr lang="ja-JP" altLang="en-US" sz="3600" dirty="0">
                <a:latin typeface="ＭＳ Ｐゴシック" panose="020B0600070205080204" pitchFamily="50" charset="-128"/>
                <a:ea typeface="ＭＳ Ｐゴシック" panose="020B0600070205080204" pitchFamily="50" charset="-128"/>
              </a:rPr>
              <a:t>）</a:t>
            </a:r>
            <a:endParaRPr kumimoji="1" lang="ja-JP" altLang="en-US" sz="3600" dirty="0">
              <a:latin typeface="ＭＳ Ｐゴシック" panose="020B0600070205080204" pitchFamily="50" charset="-128"/>
              <a:ea typeface="ＭＳ Ｐゴシック" panose="020B0600070205080204" pitchFamily="50" charset="-128"/>
            </a:endParaRPr>
          </a:p>
        </p:txBody>
      </p:sp>
      <p:grpSp>
        <p:nvGrpSpPr>
          <p:cNvPr id="16" name="グループ化 15"/>
          <p:cNvGrpSpPr/>
          <p:nvPr/>
        </p:nvGrpSpPr>
        <p:grpSpPr>
          <a:xfrm>
            <a:off x="929094" y="1182188"/>
            <a:ext cx="10484576" cy="5563017"/>
            <a:chOff x="929094" y="1182188"/>
            <a:chExt cx="10484576" cy="5563017"/>
          </a:xfrm>
        </p:grpSpPr>
        <p:grpSp>
          <p:nvGrpSpPr>
            <p:cNvPr id="6" name="グループ化 5"/>
            <p:cNvGrpSpPr/>
            <p:nvPr/>
          </p:nvGrpSpPr>
          <p:grpSpPr>
            <a:xfrm>
              <a:off x="2452178" y="1182188"/>
              <a:ext cx="6881234" cy="4859081"/>
              <a:chOff x="3242480" y="812585"/>
              <a:chExt cx="4714261" cy="3171283"/>
            </a:xfrm>
          </p:grpSpPr>
          <p:pic>
            <p:nvPicPr>
              <p:cNvPr id="2" name="図 1"/>
              <p:cNvPicPr>
                <a:picLocks noChangeAspect="1"/>
              </p:cNvPicPr>
              <p:nvPr/>
            </p:nvPicPr>
            <p:blipFill>
              <a:blip r:embed="rId2"/>
              <a:stretch>
                <a:fillRect/>
              </a:stretch>
            </p:blipFill>
            <p:spPr>
              <a:xfrm>
                <a:off x="3242480" y="812585"/>
                <a:ext cx="4714261" cy="1209469"/>
              </a:xfrm>
              <a:prstGeom prst="rect">
                <a:avLst/>
              </a:prstGeom>
            </p:spPr>
          </p:pic>
          <p:pic>
            <p:nvPicPr>
              <p:cNvPr id="3" name="図 2"/>
              <p:cNvPicPr>
                <a:picLocks noChangeAspect="1"/>
              </p:cNvPicPr>
              <p:nvPr/>
            </p:nvPicPr>
            <p:blipFill>
              <a:blip r:embed="rId3"/>
              <a:stretch>
                <a:fillRect/>
              </a:stretch>
            </p:blipFill>
            <p:spPr>
              <a:xfrm>
                <a:off x="3425726" y="2465212"/>
                <a:ext cx="1160433" cy="1509563"/>
              </a:xfrm>
              <a:prstGeom prst="rect">
                <a:avLst/>
              </a:prstGeom>
            </p:spPr>
          </p:pic>
          <p:pic>
            <p:nvPicPr>
              <p:cNvPr id="4" name="図 3"/>
              <p:cNvPicPr>
                <a:picLocks noChangeAspect="1"/>
              </p:cNvPicPr>
              <p:nvPr/>
            </p:nvPicPr>
            <p:blipFill>
              <a:blip r:embed="rId4"/>
              <a:stretch>
                <a:fillRect/>
              </a:stretch>
            </p:blipFill>
            <p:spPr>
              <a:xfrm>
                <a:off x="4893834" y="2465212"/>
                <a:ext cx="1124170" cy="1518656"/>
              </a:xfrm>
              <a:prstGeom prst="rect">
                <a:avLst/>
              </a:prstGeom>
            </p:spPr>
          </p:pic>
          <p:pic>
            <p:nvPicPr>
              <p:cNvPr id="5" name="図 4"/>
              <p:cNvPicPr>
                <a:picLocks noChangeAspect="1"/>
              </p:cNvPicPr>
              <p:nvPr/>
            </p:nvPicPr>
            <p:blipFill>
              <a:blip r:embed="rId5"/>
              <a:stretch>
                <a:fillRect/>
              </a:stretch>
            </p:blipFill>
            <p:spPr>
              <a:xfrm>
                <a:off x="6469369" y="2465212"/>
                <a:ext cx="1160433" cy="1491375"/>
              </a:xfrm>
              <a:prstGeom prst="rect">
                <a:avLst/>
              </a:prstGeom>
            </p:spPr>
          </p:pic>
        </p:grpSp>
        <p:sp>
          <p:nvSpPr>
            <p:cNvPr id="8" name="テキスト ボックス 7"/>
            <p:cNvSpPr txBox="1"/>
            <p:nvPr/>
          </p:nvSpPr>
          <p:spPr>
            <a:xfrm>
              <a:off x="2221345" y="4188279"/>
              <a:ext cx="461665" cy="1015663"/>
            </a:xfrm>
            <a:prstGeom prst="rect">
              <a:avLst/>
            </a:prstGeom>
            <a:noFill/>
          </p:spPr>
          <p:txBody>
            <a:bodyPr vert="eaVert" wrap="none" rtlCol="0">
              <a:spAutoFit/>
            </a:bodyPr>
            <a:lstStyle/>
            <a:p>
              <a:r>
                <a:rPr lang="ja-JP" altLang="en-US" dirty="0">
                  <a:latin typeface="ＭＳ Ｐゴシック" panose="020B0600070205080204" pitchFamily="50" charset="-128"/>
                  <a:ea typeface="ＭＳ Ｐゴシック" panose="020B0600070205080204" pitchFamily="50" charset="-128"/>
                </a:rPr>
                <a:t>知覚</a:t>
              </a:r>
              <a:r>
                <a:rPr kumimoji="1" lang="ja-JP" altLang="en-US" dirty="0">
                  <a:latin typeface="ＭＳ Ｐゴシック" panose="020B0600070205080204" pitchFamily="50" charset="-128"/>
                  <a:ea typeface="ＭＳ Ｐゴシック" panose="020B0600070205080204" pitchFamily="50" charset="-128"/>
                </a:rPr>
                <a:t>指数</a:t>
              </a:r>
            </a:p>
          </p:txBody>
        </p:sp>
        <p:sp>
          <p:nvSpPr>
            <p:cNvPr id="9" name="テキスト ボックス 8"/>
            <p:cNvSpPr txBox="1"/>
            <p:nvPr/>
          </p:nvSpPr>
          <p:spPr>
            <a:xfrm>
              <a:off x="4398489" y="4226380"/>
              <a:ext cx="461665" cy="998030"/>
            </a:xfrm>
            <a:prstGeom prst="rect">
              <a:avLst/>
            </a:prstGeom>
            <a:noFill/>
          </p:spPr>
          <p:txBody>
            <a:bodyPr vert="eaVert" wrap="none" rtlCol="0">
              <a:spAutoFit/>
            </a:bodyPr>
            <a:lstStyle/>
            <a:p>
              <a:r>
                <a:rPr lang="ja-JP" altLang="en-US" dirty="0">
                  <a:latin typeface="ＭＳ Ｐゴシック" panose="020B0600070205080204" pitchFamily="50" charset="-128"/>
                  <a:ea typeface="ＭＳ Ｐゴシック" panose="020B0600070205080204" pitchFamily="50" charset="-128"/>
                </a:rPr>
                <a:t>痛み</a:t>
              </a:r>
              <a:r>
                <a:rPr kumimoji="1" lang="ja-JP" altLang="en-US" dirty="0">
                  <a:latin typeface="ＭＳ Ｐゴシック" panose="020B0600070205080204" pitchFamily="50" charset="-128"/>
                  <a:ea typeface="ＭＳ Ｐゴシック" panose="020B0600070205080204" pitchFamily="50" charset="-128"/>
                </a:rPr>
                <a:t>指数</a:t>
              </a:r>
            </a:p>
          </p:txBody>
        </p:sp>
        <p:sp>
          <p:nvSpPr>
            <p:cNvPr id="10" name="テキスト ボックス 9"/>
            <p:cNvSpPr txBox="1"/>
            <p:nvPr/>
          </p:nvSpPr>
          <p:spPr>
            <a:xfrm>
              <a:off x="6738922" y="4239987"/>
              <a:ext cx="461665" cy="1015663"/>
            </a:xfrm>
            <a:prstGeom prst="rect">
              <a:avLst/>
            </a:prstGeom>
            <a:noFill/>
          </p:spPr>
          <p:txBody>
            <a:bodyPr vert="eaVert" wrap="none" rtlCol="0">
              <a:spAutoFit/>
            </a:bodyPr>
            <a:lstStyle/>
            <a:p>
              <a:r>
                <a:rPr lang="ja-JP" altLang="en-US" dirty="0">
                  <a:latin typeface="ＭＳ Ｐゴシック" panose="020B0600070205080204" pitchFamily="50" charset="-128"/>
                  <a:ea typeface="ＭＳ Ｐゴシック" panose="020B0600070205080204" pitchFamily="50" charset="-128"/>
                </a:rPr>
                <a:t>記憶</a:t>
              </a:r>
              <a:r>
                <a:rPr kumimoji="1" lang="ja-JP" altLang="en-US" dirty="0">
                  <a:latin typeface="ＭＳ Ｐゴシック" panose="020B0600070205080204" pitchFamily="50" charset="-128"/>
                  <a:ea typeface="ＭＳ Ｐゴシック" panose="020B0600070205080204" pitchFamily="50" charset="-128"/>
                </a:rPr>
                <a:t>指数</a:t>
              </a:r>
            </a:p>
          </p:txBody>
        </p:sp>
        <p:sp>
          <p:nvSpPr>
            <p:cNvPr id="11" name="テキスト ボックス 10"/>
            <p:cNvSpPr txBox="1"/>
            <p:nvPr/>
          </p:nvSpPr>
          <p:spPr>
            <a:xfrm flipH="1">
              <a:off x="929094" y="5914208"/>
              <a:ext cx="10484576" cy="830997"/>
            </a:xfrm>
            <a:prstGeom prst="rect">
              <a:avLst/>
            </a:prstGeom>
            <a:noFill/>
          </p:spPr>
          <p:txBody>
            <a:bodyPr wrap="square" rtlCol="0">
              <a:spAutoFit/>
            </a:bodyPr>
            <a:lstStyle/>
            <a:p>
              <a:pPr lvl="0"/>
              <a:r>
                <a:rPr lang="en-US" altLang="ja-JP" sz="2400" dirty="0" err="1">
                  <a:latin typeface="ＭＳ Ｐゴシック" panose="020B0600070205080204" pitchFamily="50" charset="-128"/>
                  <a:ea typeface="ＭＳ Ｐゴシック" panose="020B0600070205080204" pitchFamily="50" charset="-128"/>
                </a:rPr>
                <a:t>Nakatomi</a:t>
              </a:r>
              <a:r>
                <a:rPr lang="en-US" altLang="ja-JP" sz="2400" dirty="0">
                  <a:latin typeface="ＭＳ Ｐゴシック" panose="020B0600070205080204" pitchFamily="50" charset="-128"/>
                  <a:ea typeface="ＭＳ Ｐゴシック" panose="020B0600070205080204" pitchFamily="50" charset="-128"/>
                </a:rPr>
                <a:t> Y, et al: </a:t>
              </a:r>
              <a:r>
                <a:rPr lang="en-US" altLang="ja-JP" sz="2400" dirty="0" err="1">
                  <a:latin typeface="ＭＳ Ｐゴシック" panose="020B0600070205080204" pitchFamily="50" charset="-128"/>
                  <a:ea typeface="ＭＳ Ｐゴシック" panose="020B0600070205080204" pitchFamily="50" charset="-128"/>
                </a:rPr>
                <a:t>Neuroinflammation</a:t>
              </a:r>
              <a:r>
                <a:rPr lang="en-US" altLang="ja-JP" sz="2400" dirty="0">
                  <a:latin typeface="ＭＳ Ｐゴシック" panose="020B0600070205080204" pitchFamily="50" charset="-128"/>
                  <a:ea typeface="ＭＳ Ｐゴシック" panose="020B0600070205080204" pitchFamily="50" charset="-128"/>
                </a:rPr>
                <a:t> in Patients with </a:t>
              </a:r>
              <a:r>
                <a:rPr lang="en-US" altLang="ja-JP" sz="2400" dirty="0" err="1">
                  <a:latin typeface="ＭＳ Ｐゴシック" panose="020B0600070205080204" pitchFamily="50" charset="-128"/>
                  <a:ea typeface="ＭＳ Ｐゴシック" panose="020B0600070205080204" pitchFamily="50" charset="-128"/>
                </a:rPr>
                <a:t>Chrnic</a:t>
              </a:r>
              <a:r>
                <a:rPr lang="en-US" altLang="ja-JP" sz="2400" dirty="0">
                  <a:latin typeface="ＭＳ Ｐゴシック" panose="020B0600070205080204" pitchFamily="50" charset="-128"/>
                  <a:ea typeface="ＭＳ Ｐゴシック" panose="020B0600070205080204" pitchFamily="50" charset="-128"/>
                </a:rPr>
                <a:t> Fatigue Syndrome</a:t>
              </a:r>
            </a:p>
            <a:p>
              <a:pPr lvl="0"/>
              <a:r>
                <a:rPr lang="en-US" altLang="ja-JP" sz="2400" dirty="0">
                  <a:latin typeface="ＭＳ Ｐゴシック" panose="020B0600070205080204" pitchFamily="50" charset="-128"/>
                  <a:ea typeface="ＭＳ Ｐゴシック" panose="020B0600070205080204" pitchFamily="50" charset="-128"/>
                </a:rPr>
                <a:t>/</a:t>
              </a:r>
              <a:r>
                <a:rPr lang="en-US" altLang="ja-JP" sz="2400" dirty="0" err="1">
                  <a:latin typeface="ＭＳ Ｐゴシック" panose="020B0600070205080204" pitchFamily="50" charset="-128"/>
                  <a:ea typeface="ＭＳ Ｐゴシック" panose="020B0600070205080204" pitchFamily="50" charset="-128"/>
                </a:rPr>
                <a:t>Myalgic</a:t>
              </a:r>
              <a:r>
                <a:rPr lang="en-US" altLang="ja-JP" sz="2400" dirty="0">
                  <a:latin typeface="ＭＳ Ｐゴシック" panose="020B0600070205080204" pitchFamily="50" charset="-128"/>
                  <a:ea typeface="ＭＳ Ｐゴシック" panose="020B0600070205080204" pitchFamily="50" charset="-128"/>
                </a:rPr>
                <a:t> Encephalomyelitis: J </a:t>
              </a:r>
              <a:r>
                <a:rPr lang="en-US" altLang="ja-JP" sz="2400" dirty="0" err="1">
                  <a:latin typeface="ＭＳ Ｐゴシック" panose="020B0600070205080204" pitchFamily="50" charset="-128"/>
                  <a:ea typeface="ＭＳ Ｐゴシック" panose="020B0600070205080204" pitchFamily="50" charset="-128"/>
                </a:rPr>
                <a:t>Nucl</a:t>
              </a:r>
              <a:r>
                <a:rPr lang="en-US" altLang="ja-JP" sz="2400" dirty="0">
                  <a:latin typeface="ＭＳ Ｐゴシック" panose="020B0600070205080204" pitchFamily="50" charset="-128"/>
                  <a:ea typeface="ＭＳ Ｐゴシック" panose="020B0600070205080204" pitchFamily="50" charset="-128"/>
                </a:rPr>
                <a:t> Med. 2014;55(6) 945-50</a:t>
              </a:r>
              <a:endParaRPr lang="ja-JP" altLang="ja-JP" sz="2400" dirty="0">
                <a:latin typeface="ＭＳ Ｐゴシック" panose="020B0600070205080204" pitchFamily="50" charset="-128"/>
                <a:ea typeface="ＭＳ Ｐゴシック" panose="020B0600070205080204" pitchFamily="50" charset="-128"/>
              </a:endParaRPr>
            </a:p>
          </p:txBody>
        </p:sp>
        <p:sp>
          <p:nvSpPr>
            <p:cNvPr id="12" name="テキスト ボックス 11"/>
            <p:cNvSpPr txBox="1"/>
            <p:nvPr/>
          </p:nvSpPr>
          <p:spPr>
            <a:xfrm>
              <a:off x="2902216" y="3092301"/>
              <a:ext cx="1171763" cy="461666"/>
            </a:xfrm>
            <a:prstGeom prst="rect">
              <a:avLst/>
            </a:prstGeom>
            <a:noFill/>
          </p:spPr>
          <p:txBody>
            <a:bodyPr wrap="square" rtlCol="0">
              <a:spAutoFit/>
            </a:bodyPr>
            <a:lstStyle/>
            <a:p>
              <a:r>
                <a:rPr kumimoji="1" lang="ja-JP" altLang="en-US" sz="2400" dirty="0">
                  <a:latin typeface="ＭＳ Ｐゴシック" panose="020B0600070205080204" pitchFamily="50" charset="-128"/>
                  <a:ea typeface="ＭＳ Ｐゴシック" panose="020B0600070205080204" pitchFamily="50" charset="-128"/>
                </a:rPr>
                <a:t>扁桃体</a:t>
              </a:r>
            </a:p>
          </p:txBody>
        </p:sp>
        <p:sp>
          <p:nvSpPr>
            <p:cNvPr id="13" name="テキスト ボックス 12"/>
            <p:cNvSpPr txBox="1"/>
            <p:nvPr/>
          </p:nvSpPr>
          <p:spPr>
            <a:xfrm>
              <a:off x="5235254" y="3110761"/>
              <a:ext cx="1171763" cy="461666"/>
            </a:xfrm>
            <a:prstGeom prst="rect">
              <a:avLst/>
            </a:prstGeom>
            <a:noFill/>
          </p:spPr>
          <p:txBody>
            <a:bodyPr wrap="square" rtlCol="0">
              <a:spAutoFit/>
            </a:bodyPr>
            <a:lstStyle/>
            <a:p>
              <a:r>
                <a:rPr lang="ja-JP" altLang="en-US" sz="2400" dirty="0">
                  <a:latin typeface="ＭＳ Ｐゴシック" panose="020B0600070205080204" pitchFamily="50" charset="-128"/>
                  <a:ea typeface="ＭＳ Ｐゴシック" panose="020B0600070205080204" pitchFamily="50" charset="-128"/>
                </a:rPr>
                <a:t>視　床</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14" name="テキスト ボックス 13"/>
            <p:cNvSpPr txBox="1"/>
            <p:nvPr/>
          </p:nvSpPr>
          <p:spPr>
            <a:xfrm>
              <a:off x="7568293" y="3127680"/>
              <a:ext cx="1039591" cy="461666"/>
            </a:xfrm>
            <a:prstGeom prst="rect">
              <a:avLst/>
            </a:prstGeom>
            <a:noFill/>
          </p:spPr>
          <p:txBody>
            <a:bodyPr wrap="square" rtlCol="0">
              <a:spAutoFit/>
            </a:bodyPr>
            <a:lstStyle/>
            <a:p>
              <a:r>
                <a:rPr lang="ja-JP" altLang="en-US" sz="2400" dirty="0">
                  <a:latin typeface="ＭＳ Ｐゴシック" panose="020B0600070205080204" pitchFamily="50" charset="-128"/>
                  <a:ea typeface="ＭＳ Ｐゴシック" panose="020B0600070205080204" pitchFamily="50" charset="-128"/>
                </a:rPr>
                <a:t>海　馬</a:t>
              </a:r>
              <a:endParaRPr kumimoji="1" lang="ja-JP" altLang="en-US" sz="2400" dirty="0">
                <a:latin typeface="ＭＳ Ｐゴシック" panose="020B0600070205080204" pitchFamily="50" charset="-128"/>
                <a:ea typeface="ＭＳ Ｐゴシック" panose="020B0600070205080204" pitchFamily="50" charset="-128"/>
              </a:endParaRPr>
            </a:p>
          </p:txBody>
        </p:sp>
      </p:grpSp>
      <p:sp>
        <p:nvSpPr>
          <p:cNvPr id="15" name="スライド番号プレースホルダー 14"/>
          <p:cNvSpPr>
            <a:spLocks noGrp="1"/>
          </p:cNvSpPr>
          <p:nvPr>
            <p:ph type="sldNum" sz="quarter" idx="12"/>
          </p:nvPr>
        </p:nvSpPr>
        <p:spPr/>
        <p:txBody>
          <a:bodyPr/>
          <a:lstStyle/>
          <a:p>
            <a:fld id="{DC0F30EA-423F-449D-A3CC-24E3AB670461}" type="slidenum">
              <a:rPr kumimoji="1" lang="ja-JP" altLang="en-US" smtClean="0"/>
              <a:t>57</a:t>
            </a:fld>
            <a:endParaRPr kumimoji="1" lang="ja-JP" altLang="en-US" dirty="0"/>
          </a:p>
        </p:txBody>
      </p:sp>
      <p:sp>
        <p:nvSpPr>
          <p:cNvPr id="17" name="テキスト ボックス 16"/>
          <p:cNvSpPr txBox="1"/>
          <p:nvPr/>
        </p:nvSpPr>
        <p:spPr>
          <a:xfrm>
            <a:off x="9059651" y="1551214"/>
            <a:ext cx="1292662" cy="4139916"/>
          </a:xfrm>
          <a:prstGeom prst="rect">
            <a:avLst/>
          </a:prstGeom>
          <a:noFill/>
        </p:spPr>
        <p:txBody>
          <a:bodyPr vert="eaVert" wrap="none" rtlCol="0">
            <a:spAutoFit/>
          </a:bodyPr>
          <a:lstStyle/>
          <a:p>
            <a:r>
              <a:rPr lang="ja-JP" altLang="ja-JP" sz="2400" b="1" dirty="0">
                <a:solidFill>
                  <a:srgbClr val="FF0000"/>
                </a:solidFill>
                <a:latin typeface="ＭＳ Ｐゴシック" panose="020B0600070205080204" pitchFamily="50" charset="-128"/>
                <a:ea typeface="ＭＳ Ｐゴシック" panose="020B0600070205080204" pitchFamily="50" charset="-128"/>
              </a:rPr>
              <a:t>活性化ミクロ</a:t>
            </a:r>
            <a:r>
              <a:rPr lang="ja-JP" altLang="en-US" sz="2400" b="1" dirty="0">
                <a:solidFill>
                  <a:srgbClr val="FF0000"/>
                </a:solidFill>
                <a:latin typeface="ＭＳ Ｐゴシック" panose="020B0600070205080204" pitchFamily="50" charset="-128"/>
                <a:ea typeface="ＭＳ Ｐゴシック" panose="020B0600070205080204" pitchFamily="50" charset="-128"/>
              </a:rPr>
              <a:t>グ</a:t>
            </a:r>
            <a:r>
              <a:rPr lang="ja-JP" altLang="ja-JP" sz="2400" b="1" dirty="0">
                <a:solidFill>
                  <a:srgbClr val="FF0000"/>
                </a:solidFill>
                <a:latin typeface="ＭＳ Ｐゴシック" panose="020B0600070205080204" pitchFamily="50" charset="-128"/>
                <a:ea typeface="ＭＳ Ｐゴシック" panose="020B0600070205080204" pitchFamily="50" charset="-128"/>
              </a:rPr>
              <a:t>リア</a:t>
            </a:r>
            <a:r>
              <a:rPr lang="ja-JP" altLang="ja-JP" sz="2400" b="1" dirty="0">
                <a:latin typeface="ＭＳ Ｐゴシック" panose="020B0600070205080204" pitchFamily="50" charset="-128"/>
                <a:ea typeface="ＭＳ Ｐゴシック" panose="020B0600070205080204" pitchFamily="50" charset="-128"/>
              </a:rPr>
              <a:t>に発現する</a:t>
            </a:r>
            <a:endParaRPr lang="en-US" altLang="ja-JP" sz="2400" b="1" dirty="0">
              <a:latin typeface="ＭＳ Ｐゴシック" panose="020B0600070205080204" pitchFamily="50" charset="-128"/>
              <a:ea typeface="ＭＳ Ｐゴシック" panose="020B0600070205080204" pitchFamily="50" charset="-128"/>
            </a:endParaRPr>
          </a:p>
          <a:p>
            <a:r>
              <a:rPr lang="ja-JP" altLang="ja-JP" sz="2400" b="1" dirty="0">
                <a:latin typeface="ＭＳ Ｐゴシック" panose="020B0600070205080204" pitchFamily="50" charset="-128"/>
                <a:ea typeface="ＭＳ Ｐゴシック" panose="020B0600070205080204" pitchFamily="50" charset="-128"/>
              </a:rPr>
              <a:t>タンパク質のリガンド</a:t>
            </a:r>
            <a:r>
              <a:rPr lang="ja-JP" altLang="en-US" sz="2400" b="1" dirty="0">
                <a:latin typeface="ＭＳ Ｐゴシック" panose="020B0600070205080204" pitchFamily="50" charset="-128"/>
                <a:ea typeface="ＭＳ Ｐゴシック" panose="020B0600070205080204" pitchFamily="50" charset="-128"/>
              </a:rPr>
              <a:t>量</a:t>
            </a:r>
          </a:p>
          <a:p>
            <a:endParaRPr kumimoji="1" lang="ja-JP" altLang="en-US" sz="2400" dirty="0"/>
          </a:p>
        </p:txBody>
      </p:sp>
      <p:sp>
        <p:nvSpPr>
          <p:cNvPr id="18" name="日付プレースホルダー 17"/>
          <p:cNvSpPr>
            <a:spLocks noGrp="1"/>
          </p:cNvSpPr>
          <p:nvPr>
            <p:ph type="dt" sz="half" idx="10"/>
          </p:nvPr>
        </p:nvSpPr>
        <p:spPr/>
        <p:txBody>
          <a:bodyPr/>
          <a:lstStyle/>
          <a:p>
            <a:r>
              <a:rPr kumimoji="1" lang="en-US" altLang="ja-JP"/>
              <a:t>2022/12/5</a:t>
            </a:r>
            <a:r>
              <a:rPr kumimoji="1" lang="ja-JP" altLang="en-US"/>
              <a:t>十勝むつみのクリニック</a:t>
            </a:r>
          </a:p>
        </p:txBody>
      </p:sp>
    </p:spTree>
    <p:extLst>
      <p:ext uri="{BB962C8B-B14F-4D97-AF65-F5344CB8AC3E}">
        <p14:creationId xmlns:p14="http://schemas.microsoft.com/office/powerpoint/2010/main" val="10128050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慢性疲労症候群/筋痛性脳脊髄炎の患者における脳内炎症の図">
            <a:extLst>
              <a:ext uri="{FF2B5EF4-FFF2-40B4-BE49-F238E27FC236}">
                <a16:creationId xmlns:a16="http://schemas.microsoft.com/office/drawing/2014/main" id="{9C281385-11F5-DAE0-8740-B6BB7BFA45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895" y="1628645"/>
            <a:ext cx="9966210" cy="4622486"/>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6F65ABF4-1811-6AEC-251F-B275817EBF39}"/>
              </a:ext>
            </a:extLst>
          </p:cNvPr>
          <p:cNvSpPr txBox="1"/>
          <p:nvPr/>
        </p:nvSpPr>
        <p:spPr>
          <a:xfrm>
            <a:off x="1557081" y="6341165"/>
            <a:ext cx="9412406" cy="369332"/>
          </a:xfrm>
          <a:prstGeom prst="rect">
            <a:avLst/>
          </a:prstGeom>
          <a:noFill/>
        </p:spPr>
        <p:txBody>
          <a:bodyPr wrap="square">
            <a:spAutoFit/>
          </a:bodyPr>
          <a:lstStyle/>
          <a:p>
            <a:r>
              <a:rPr lang="ja-JP" altLang="en-US" dirty="0"/>
              <a:t>https://www.riken.jp/medialibrary/riken/pr/press/2014/20140404_1/jp/fig1.jpg</a:t>
            </a:r>
          </a:p>
        </p:txBody>
      </p:sp>
      <p:sp>
        <p:nvSpPr>
          <p:cNvPr id="11" name="テキスト ボックス 10">
            <a:extLst>
              <a:ext uri="{FF2B5EF4-FFF2-40B4-BE49-F238E27FC236}">
                <a16:creationId xmlns:a16="http://schemas.microsoft.com/office/drawing/2014/main" id="{5CC4F537-D8A5-D07E-E1E2-EB135E844EB3}"/>
              </a:ext>
            </a:extLst>
          </p:cNvPr>
          <p:cNvSpPr txBox="1"/>
          <p:nvPr/>
        </p:nvSpPr>
        <p:spPr>
          <a:xfrm>
            <a:off x="428839" y="122839"/>
            <a:ext cx="11334321" cy="1415772"/>
          </a:xfrm>
          <a:prstGeom prst="rect">
            <a:avLst/>
          </a:prstGeom>
          <a:noFill/>
        </p:spPr>
        <p:txBody>
          <a:bodyPr wrap="none" rtlCol="0">
            <a:spAutoFit/>
          </a:bodyPr>
          <a:lstStyle/>
          <a:p>
            <a:pPr algn="l"/>
            <a:r>
              <a:rPr lang="ja-JP" altLang="en-US" sz="3200" b="1" i="0" dirty="0">
                <a:solidFill>
                  <a:srgbClr val="000000"/>
                </a:solidFill>
                <a:effectLst/>
                <a:latin typeface="メイリオ" panose="020B0604030504040204" pitchFamily="50" charset="-128"/>
                <a:ea typeface="メイリオ" panose="020B0604030504040204" pitchFamily="50" charset="-128"/>
              </a:rPr>
              <a:t>慢性疲労症候群</a:t>
            </a:r>
            <a:r>
              <a:rPr lang="en-US" altLang="ja-JP" sz="3200" b="1" i="0" dirty="0">
                <a:solidFill>
                  <a:srgbClr val="000000"/>
                </a:solidFill>
                <a:effectLst/>
                <a:latin typeface="メイリオ" panose="020B0604030504040204" pitchFamily="50" charset="-128"/>
                <a:ea typeface="メイリオ" panose="020B0604030504040204" pitchFamily="50" charset="-128"/>
              </a:rPr>
              <a:t>/</a:t>
            </a:r>
            <a:r>
              <a:rPr lang="ja-JP" altLang="en-US" sz="3200" b="1" i="0" dirty="0">
                <a:solidFill>
                  <a:srgbClr val="000000"/>
                </a:solidFill>
                <a:effectLst/>
                <a:latin typeface="メイリオ" panose="020B0604030504040204" pitchFamily="50" charset="-128"/>
                <a:ea typeface="メイリオ" panose="020B0604030504040204" pitchFamily="50" charset="-128"/>
              </a:rPr>
              <a:t>筋痛性脳脊髄炎の患者における脳内炎症</a:t>
            </a:r>
            <a:endParaRPr lang="en-US" altLang="ja-JP" sz="3200" b="1" i="0" dirty="0">
              <a:solidFill>
                <a:srgbClr val="000000"/>
              </a:solidFill>
              <a:effectLst/>
              <a:latin typeface="メイリオ" panose="020B0604030504040204" pitchFamily="50" charset="-128"/>
              <a:ea typeface="メイリオ" panose="020B0604030504040204" pitchFamily="50" charset="-128"/>
            </a:endParaRPr>
          </a:p>
          <a:p>
            <a:pPr algn="l"/>
            <a:r>
              <a:rPr lang="en-US" altLang="ja-JP" b="1" i="0" dirty="0">
                <a:solidFill>
                  <a:srgbClr val="000000"/>
                </a:solidFill>
                <a:effectLst/>
                <a:latin typeface="メイリオ" panose="020B0604030504040204" pitchFamily="50" charset="-128"/>
                <a:ea typeface="メイリオ" panose="020B0604030504040204" pitchFamily="50" charset="-128"/>
              </a:rPr>
              <a:t>TSPO</a:t>
            </a:r>
            <a:r>
              <a:rPr lang="ja-JP" altLang="en-US" dirty="0">
                <a:solidFill>
                  <a:srgbClr val="000000"/>
                </a:solidFill>
                <a:latin typeface="メイリオ" panose="020B0604030504040204" pitchFamily="50" charset="-128"/>
                <a:ea typeface="メイリオ" panose="020B0604030504040204" pitchFamily="50" charset="-128"/>
              </a:rPr>
              <a:t>：</a:t>
            </a:r>
            <a:r>
              <a:rPr lang="en-US" altLang="ja-JP" b="0" i="0" dirty="0">
                <a:solidFill>
                  <a:srgbClr val="000000"/>
                </a:solidFill>
                <a:effectLst/>
                <a:latin typeface="メイリオ" panose="020B0604030504040204" pitchFamily="50" charset="-128"/>
                <a:ea typeface="メイリオ" panose="020B0604030504040204" pitchFamily="50" charset="-128"/>
              </a:rPr>
              <a:t>18-kDa </a:t>
            </a:r>
            <a:r>
              <a:rPr lang="en-US" altLang="ja-JP" b="0" i="0" u="sng" dirty="0">
                <a:solidFill>
                  <a:srgbClr val="000000"/>
                </a:solidFill>
                <a:effectLst/>
                <a:latin typeface="メイリオ" panose="020B0604030504040204" pitchFamily="50" charset="-128"/>
                <a:ea typeface="メイリオ" panose="020B0604030504040204" pitchFamily="50" charset="-128"/>
              </a:rPr>
              <a:t>t</a:t>
            </a:r>
            <a:r>
              <a:rPr lang="en-US" altLang="ja-JP" b="0" i="0" dirty="0">
                <a:solidFill>
                  <a:srgbClr val="000000"/>
                </a:solidFill>
                <a:effectLst/>
                <a:latin typeface="メイリオ" panose="020B0604030504040204" pitchFamily="50" charset="-128"/>
                <a:ea typeface="メイリオ" panose="020B0604030504040204" pitchFamily="50" charset="-128"/>
              </a:rPr>
              <a:t>ran</a:t>
            </a:r>
            <a:r>
              <a:rPr lang="en-US" altLang="ja-JP" b="0" i="0" u="sng" dirty="0">
                <a:solidFill>
                  <a:srgbClr val="000000"/>
                </a:solidFill>
                <a:effectLst/>
                <a:latin typeface="メイリオ" panose="020B0604030504040204" pitchFamily="50" charset="-128"/>
                <a:ea typeface="メイリオ" panose="020B0604030504040204" pitchFamily="50" charset="-128"/>
              </a:rPr>
              <a:t>s</a:t>
            </a:r>
            <a:r>
              <a:rPr lang="en-US" altLang="ja-JP" b="0" i="0" dirty="0">
                <a:solidFill>
                  <a:srgbClr val="000000"/>
                </a:solidFill>
                <a:effectLst/>
                <a:latin typeface="メイリオ" panose="020B0604030504040204" pitchFamily="50" charset="-128"/>
                <a:ea typeface="メイリオ" panose="020B0604030504040204" pitchFamily="50" charset="-128"/>
              </a:rPr>
              <a:t>locator </a:t>
            </a:r>
            <a:r>
              <a:rPr lang="en-US" altLang="ja-JP" b="0" i="0" u="sng" dirty="0">
                <a:solidFill>
                  <a:srgbClr val="000000"/>
                </a:solidFill>
                <a:effectLst/>
                <a:latin typeface="メイリオ" panose="020B0604030504040204" pitchFamily="50" charset="-128"/>
                <a:ea typeface="メイリオ" panose="020B0604030504040204" pitchFamily="50" charset="-128"/>
              </a:rPr>
              <a:t>p</a:t>
            </a:r>
            <a:r>
              <a:rPr lang="en-US" altLang="ja-JP" b="0" i="0" dirty="0">
                <a:solidFill>
                  <a:srgbClr val="000000"/>
                </a:solidFill>
                <a:effectLst/>
                <a:latin typeface="メイリオ" panose="020B0604030504040204" pitchFamily="50" charset="-128"/>
                <a:ea typeface="メイリオ" panose="020B0604030504040204" pitchFamily="50" charset="-128"/>
              </a:rPr>
              <a:t>r</a:t>
            </a:r>
            <a:r>
              <a:rPr lang="en-US" altLang="ja-JP" b="0" i="0" u="sng" dirty="0">
                <a:solidFill>
                  <a:srgbClr val="000000"/>
                </a:solidFill>
                <a:effectLst/>
                <a:latin typeface="メイリオ" panose="020B0604030504040204" pitchFamily="50" charset="-128"/>
                <a:ea typeface="メイリオ" panose="020B0604030504040204" pitchFamily="50" charset="-128"/>
              </a:rPr>
              <a:t>o</a:t>
            </a:r>
            <a:r>
              <a:rPr lang="en-US" altLang="ja-JP" b="0" i="0" dirty="0">
                <a:solidFill>
                  <a:srgbClr val="000000"/>
                </a:solidFill>
                <a:effectLst/>
                <a:latin typeface="メイリオ" panose="020B0604030504040204" pitchFamily="50" charset="-128"/>
                <a:ea typeface="メイリオ" panose="020B0604030504040204" pitchFamily="50" charset="-128"/>
              </a:rPr>
              <a:t>tein</a:t>
            </a:r>
            <a:r>
              <a:rPr lang="ja-JP" altLang="en-US" b="0" i="0" dirty="0">
                <a:solidFill>
                  <a:srgbClr val="000000"/>
                </a:solidFill>
                <a:effectLst/>
                <a:latin typeface="メイリオ" panose="020B0604030504040204" pitchFamily="50" charset="-128"/>
                <a:ea typeface="メイリオ" panose="020B0604030504040204" pitchFamily="50" charset="-128"/>
              </a:rPr>
              <a:t>。活性化したマイクログリアやアストロサイトで多量に生産される。</a:t>
            </a:r>
          </a:p>
          <a:p>
            <a:pPr algn="l"/>
            <a:r>
              <a:rPr lang="en-US" altLang="ja-JP" b="1" i="0" baseline="30000" dirty="0">
                <a:solidFill>
                  <a:srgbClr val="000000"/>
                </a:solidFill>
                <a:effectLst/>
                <a:latin typeface="メイリオ" panose="020B0604030504040204" pitchFamily="50" charset="-128"/>
                <a:ea typeface="メイリオ" panose="020B0604030504040204" pitchFamily="50" charset="-128"/>
              </a:rPr>
              <a:t>11</a:t>
            </a:r>
            <a:r>
              <a:rPr lang="en-US" altLang="ja-JP" b="1" i="0" dirty="0">
                <a:solidFill>
                  <a:srgbClr val="000000"/>
                </a:solidFill>
                <a:effectLst/>
                <a:latin typeface="メイリオ" panose="020B0604030504040204" pitchFamily="50" charset="-128"/>
                <a:ea typeface="メイリオ" panose="020B0604030504040204" pitchFamily="50" charset="-128"/>
              </a:rPr>
              <a:t>C-(R)-PK11195</a:t>
            </a:r>
            <a:r>
              <a:rPr lang="ja-JP" altLang="en-US" dirty="0">
                <a:solidFill>
                  <a:srgbClr val="000000"/>
                </a:solidFill>
                <a:latin typeface="メイリオ" panose="020B0604030504040204" pitchFamily="50" charset="-128"/>
                <a:ea typeface="メイリオ" panose="020B0604030504040204" pitchFamily="50" charset="-128"/>
              </a:rPr>
              <a:t>：　</a:t>
            </a:r>
            <a:r>
              <a:rPr lang="en-US" altLang="ja-JP" b="0" i="0" dirty="0">
                <a:solidFill>
                  <a:srgbClr val="000000"/>
                </a:solidFill>
                <a:effectLst/>
                <a:highlight>
                  <a:srgbClr val="FFFF00"/>
                </a:highlight>
                <a:latin typeface="メイリオ" panose="020B0604030504040204" pitchFamily="50" charset="-128"/>
                <a:ea typeface="メイリオ" panose="020B0604030504040204" pitchFamily="50" charset="-128"/>
              </a:rPr>
              <a:t>TSPO</a:t>
            </a:r>
            <a:r>
              <a:rPr lang="ja-JP" altLang="en-US" b="0" i="0" dirty="0">
                <a:solidFill>
                  <a:srgbClr val="000000"/>
                </a:solidFill>
                <a:effectLst/>
                <a:highlight>
                  <a:srgbClr val="FFFF00"/>
                </a:highlight>
                <a:latin typeface="メイリオ" panose="020B0604030504040204" pitchFamily="50" charset="-128"/>
                <a:ea typeface="メイリオ" panose="020B0604030504040204" pitchFamily="50" charset="-128"/>
              </a:rPr>
              <a:t>と結合する</a:t>
            </a:r>
            <a:r>
              <a:rPr lang="en-US" altLang="ja-JP" b="0" i="0" dirty="0">
                <a:solidFill>
                  <a:srgbClr val="000000"/>
                </a:solidFill>
                <a:effectLst/>
                <a:highlight>
                  <a:srgbClr val="FFFF00"/>
                </a:highlight>
                <a:latin typeface="メイリオ" panose="020B0604030504040204" pitchFamily="50" charset="-128"/>
                <a:ea typeface="メイリオ" panose="020B0604030504040204" pitchFamily="50" charset="-128"/>
              </a:rPr>
              <a:t>PET</a:t>
            </a:r>
            <a:r>
              <a:rPr lang="ja-JP" altLang="en-US" b="0" i="0" dirty="0">
                <a:solidFill>
                  <a:srgbClr val="000000"/>
                </a:solidFill>
                <a:effectLst/>
                <a:highlight>
                  <a:srgbClr val="FFFF00"/>
                </a:highlight>
                <a:latin typeface="メイリオ" panose="020B0604030504040204" pitchFamily="50" charset="-128"/>
                <a:ea typeface="メイリオ" panose="020B0604030504040204" pitchFamily="50" charset="-128"/>
              </a:rPr>
              <a:t>プローブ</a:t>
            </a:r>
            <a:endParaRPr lang="en-US" altLang="ja-JP" b="0" i="0" dirty="0">
              <a:solidFill>
                <a:srgbClr val="000000"/>
              </a:solidFill>
              <a:effectLst/>
              <a:highlight>
                <a:srgbClr val="FFFF00"/>
              </a:highlight>
              <a:latin typeface="メイリオ" panose="020B0604030504040204" pitchFamily="50" charset="-128"/>
              <a:ea typeface="メイリオ" panose="020B0604030504040204" pitchFamily="50" charset="-128"/>
            </a:endParaRPr>
          </a:p>
          <a:p>
            <a:pPr algn="l"/>
            <a:r>
              <a:rPr lang="ja-JP" altLang="en-US" dirty="0">
                <a:solidFill>
                  <a:srgbClr val="000000"/>
                </a:solidFill>
                <a:latin typeface="メイリオ" panose="020B0604030504040204" pitchFamily="50" charset="-128"/>
                <a:ea typeface="メイリオ" panose="020B0604030504040204" pitchFamily="50" charset="-128"/>
              </a:rPr>
              <a:t>（</a:t>
            </a:r>
            <a:r>
              <a:rPr lang="ja-JP" altLang="en-US" b="0" i="0" dirty="0">
                <a:solidFill>
                  <a:srgbClr val="000000"/>
                </a:solidFill>
                <a:effectLst/>
                <a:latin typeface="メイリオ" panose="020B0604030504040204" pitchFamily="50" charset="-128"/>
                <a:ea typeface="メイリオ" panose="020B0604030504040204" pitchFamily="50" charset="-128"/>
              </a:rPr>
              <a:t>独立行政法人理化学研究所　ライフサイエンス技術基盤研究センター　２０１４年</a:t>
            </a:r>
            <a:r>
              <a:rPr lang="ja-JP" altLang="en-US" dirty="0">
                <a:solidFill>
                  <a:srgbClr val="000000"/>
                </a:solidFill>
                <a:latin typeface="メイリオ" panose="020B0604030504040204" pitchFamily="50" charset="-128"/>
                <a:ea typeface="メイリオ" panose="020B0604030504040204" pitchFamily="50" charset="-128"/>
              </a:rPr>
              <a:t>）</a:t>
            </a:r>
            <a:endParaRPr lang="ja-JP" altLang="en-US" b="0" i="0" dirty="0">
              <a:solidFill>
                <a:srgbClr val="000000"/>
              </a:solidFill>
              <a:effectLst/>
              <a:latin typeface="メイリオ" panose="020B0604030504040204" pitchFamily="50" charset="-128"/>
              <a:ea typeface="メイリオ" panose="020B0604030504040204" pitchFamily="50" charset="-128"/>
            </a:endParaRPr>
          </a:p>
        </p:txBody>
      </p:sp>
      <p:sp>
        <p:nvSpPr>
          <p:cNvPr id="2" name="日付プレースホルダー 1">
            <a:extLst>
              <a:ext uri="{FF2B5EF4-FFF2-40B4-BE49-F238E27FC236}">
                <a16:creationId xmlns:a16="http://schemas.microsoft.com/office/drawing/2014/main" id="{8A2820D7-D3CB-A633-8200-82A4FF5E2DC9}"/>
              </a:ext>
            </a:extLst>
          </p:cNvPr>
          <p:cNvSpPr>
            <a:spLocks noGrp="1"/>
          </p:cNvSpPr>
          <p:nvPr>
            <p:ph type="dt" sz="half" idx="10"/>
          </p:nvPr>
        </p:nvSpPr>
        <p:spPr/>
        <p:txBody>
          <a:bodyPr/>
          <a:lstStyle/>
          <a:p>
            <a:r>
              <a:rPr kumimoji="1" lang="en-US" altLang="ja-JP"/>
              <a:t>2022/12/5</a:t>
            </a:r>
            <a:r>
              <a:rPr kumimoji="1" lang="ja-JP" altLang="en-US"/>
              <a:t>十勝むつみのクリニック</a:t>
            </a:r>
          </a:p>
        </p:txBody>
      </p:sp>
      <p:sp>
        <p:nvSpPr>
          <p:cNvPr id="3" name="スライド番号プレースホルダー 2">
            <a:extLst>
              <a:ext uri="{FF2B5EF4-FFF2-40B4-BE49-F238E27FC236}">
                <a16:creationId xmlns:a16="http://schemas.microsoft.com/office/drawing/2014/main" id="{99FAEB48-4CC2-5DF5-5B7C-FB4596753864}"/>
              </a:ext>
            </a:extLst>
          </p:cNvPr>
          <p:cNvSpPr>
            <a:spLocks noGrp="1"/>
          </p:cNvSpPr>
          <p:nvPr>
            <p:ph type="sldNum" sz="quarter" idx="12"/>
          </p:nvPr>
        </p:nvSpPr>
        <p:spPr/>
        <p:txBody>
          <a:bodyPr/>
          <a:lstStyle/>
          <a:p>
            <a:fld id="{5AB4CEAA-A475-442B-8C24-E7BCA606E1D5}" type="slidenum">
              <a:rPr kumimoji="1" lang="ja-JP" altLang="en-US" smtClean="0"/>
              <a:t>58</a:t>
            </a:fld>
            <a:endParaRPr kumimoji="1" lang="ja-JP" altLang="en-US"/>
          </a:p>
        </p:txBody>
      </p:sp>
    </p:spTree>
    <p:extLst>
      <p:ext uri="{BB962C8B-B14F-4D97-AF65-F5344CB8AC3E}">
        <p14:creationId xmlns:p14="http://schemas.microsoft.com/office/powerpoint/2010/main" val="33180336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59</a:t>
            </a:fld>
            <a:endParaRPr kumimoji="1" lang="ja-JP" altLang="en-US"/>
          </a:p>
        </p:txBody>
      </p:sp>
      <p:grpSp>
        <p:nvGrpSpPr>
          <p:cNvPr id="8" name="グループ化 7"/>
          <p:cNvGrpSpPr/>
          <p:nvPr/>
        </p:nvGrpSpPr>
        <p:grpSpPr>
          <a:xfrm>
            <a:off x="705394" y="958019"/>
            <a:ext cx="11299372" cy="4821647"/>
            <a:chOff x="705394" y="958019"/>
            <a:chExt cx="11299372" cy="4821647"/>
          </a:xfrm>
        </p:grpSpPr>
        <p:pic>
          <p:nvPicPr>
            <p:cNvPr id="2" name="図 1"/>
            <p:cNvPicPr>
              <a:picLocks noChangeAspect="1"/>
            </p:cNvPicPr>
            <p:nvPr/>
          </p:nvPicPr>
          <p:blipFill>
            <a:blip r:embed="rId2"/>
            <a:stretch>
              <a:fillRect/>
            </a:stretch>
          </p:blipFill>
          <p:spPr>
            <a:xfrm>
              <a:off x="705394" y="958019"/>
              <a:ext cx="5917475" cy="4821646"/>
            </a:xfrm>
            <a:prstGeom prst="rect">
              <a:avLst/>
            </a:prstGeom>
          </p:spPr>
        </p:pic>
        <p:pic>
          <p:nvPicPr>
            <p:cNvPr id="3" name="図 2"/>
            <p:cNvPicPr>
              <a:picLocks noChangeAspect="1"/>
            </p:cNvPicPr>
            <p:nvPr/>
          </p:nvPicPr>
          <p:blipFill>
            <a:blip r:embed="rId3"/>
            <a:stretch>
              <a:fillRect/>
            </a:stretch>
          </p:blipFill>
          <p:spPr>
            <a:xfrm>
              <a:off x="6520861" y="1267098"/>
              <a:ext cx="5483905" cy="4512568"/>
            </a:xfrm>
            <a:prstGeom prst="rect">
              <a:avLst/>
            </a:prstGeom>
          </p:spPr>
        </p:pic>
      </p:grpSp>
      <p:sp>
        <p:nvSpPr>
          <p:cNvPr id="5" name="テキスト ボックス 4"/>
          <p:cNvSpPr txBox="1"/>
          <p:nvPr/>
        </p:nvSpPr>
        <p:spPr>
          <a:xfrm>
            <a:off x="1018898" y="6192528"/>
            <a:ext cx="10636245" cy="461665"/>
          </a:xfrm>
          <a:prstGeom prst="rect">
            <a:avLst/>
          </a:prstGeom>
          <a:noFill/>
        </p:spPr>
        <p:txBody>
          <a:bodyPr wrap="none" rtlCol="0">
            <a:spAutoFit/>
          </a:bodyPr>
          <a:lstStyle/>
          <a:p>
            <a:r>
              <a:rPr lang="en-US" altLang="ja-JP" sz="2400" dirty="0">
                <a:solidFill>
                  <a:srgbClr val="2608A8"/>
                </a:solidFill>
                <a:latin typeface="ＭＳ Ｐゴシック" panose="020B0600070205080204" pitchFamily="50" charset="-128"/>
                <a:ea typeface="ＭＳ Ｐゴシック" panose="020B0600070205080204" pitchFamily="50" charset="-128"/>
              </a:rPr>
              <a:t>Michael </a:t>
            </a:r>
            <a:r>
              <a:rPr lang="ja-JP" altLang="ja-JP" sz="2400" dirty="0">
                <a:solidFill>
                  <a:srgbClr val="2608A8"/>
                </a:solidFill>
                <a:latin typeface="ＭＳ Ｐゴシック" panose="020B0600070205080204" pitchFamily="50" charset="-128"/>
                <a:ea typeface="ＭＳ Ｐゴシック" panose="020B0600070205080204" pitchFamily="50" charset="-128"/>
              </a:rPr>
              <a:t>Ｂ</a:t>
            </a:r>
            <a:r>
              <a:rPr lang="en-US" altLang="ja-JP" sz="2400" dirty="0">
                <a:solidFill>
                  <a:srgbClr val="2608A8"/>
                </a:solidFill>
                <a:latin typeface="ＭＳ Ｐゴシック" panose="020B0600070205080204" pitchFamily="50" charset="-128"/>
                <a:ea typeface="ＭＳ Ｐゴシック" panose="020B0600070205080204" pitchFamily="50" charset="-128"/>
              </a:rPr>
              <a:t>, Van </a:t>
            </a:r>
            <a:r>
              <a:rPr lang="en-US" altLang="ja-JP" sz="2400" dirty="0" err="1">
                <a:solidFill>
                  <a:srgbClr val="2608A8"/>
                </a:solidFill>
                <a:latin typeface="ＭＳ Ｐゴシック" panose="020B0600070205080204" pitchFamily="50" charset="-128"/>
                <a:ea typeface="ＭＳ Ｐゴシック" panose="020B0600070205080204" pitchFamily="50" charset="-128"/>
              </a:rPr>
              <a:t>Elzakker</a:t>
            </a:r>
            <a:r>
              <a:rPr lang="en-US" altLang="ja-JP" sz="2400" dirty="0">
                <a:solidFill>
                  <a:srgbClr val="2608A8"/>
                </a:solidFill>
                <a:latin typeface="ＭＳ Ｐゴシック" panose="020B0600070205080204" pitchFamily="50" charset="-128"/>
                <a:ea typeface="ＭＳ Ｐゴシック" panose="020B0600070205080204" pitchFamily="50" charset="-128"/>
              </a:rPr>
              <a:t> et. al. REVIEW ARTICLE Fr</a:t>
            </a:r>
            <a:r>
              <a:rPr lang="ja-JP" altLang="ja-JP" sz="2400" dirty="0">
                <a:solidFill>
                  <a:srgbClr val="2608A8"/>
                </a:solidFill>
                <a:latin typeface="ＭＳ Ｐゴシック" panose="020B0600070205080204" pitchFamily="50" charset="-128"/>
                <a:ea typeface="ＭＳ Ｐゴシック" panose="020B0600070205080204" pitchFamily="50" charset="-128"/>
              </a:rPr>
              <a:t>ｏｎ</a:t>
            </a:r>
            <a:r>
              <a:rPr lang="en-US" altLang="ja-JP" sz="2400" dirty="0">
                <a:solidFill>
                  <a:srgbClr val="2608A8"/>
                </a:solidFill>
                <a:latin typeface="ＭＳ Ｐゴシック" panose="020B0600070205080204" pitchFamily="50" charset="-128"/>
                <a:ea typeface="ＭＳ Ｐゴシック" panose="020B0600070205080204" pitchFamily="50" charset="-128"/>
              </a:rPr>
              <a:t>t. Neurol.. 10 January 2019</a:t>
            </a:r>
            <a:endParaRPr lang="ja-JP" altLang="ja-JP" sz="2400" dirty="0">
              <a:solidFill>
                <a:srgbClr val="2608A8"/>
              </a:solidFill>
              <a:latin typeface="ＭＳ Ｐゴシック" panose="020B0600070205080204" pitchFamily="50" charset="-128"/>
              <a:ea typeface="ＭＳ Ｐゴシック" panose="020B0600070205080204" pitchFamily="50" charset="-128"/>
            </a:endParaRPr>
          </a:p>
        </p:txBody>
      </p:sp>
      <p:sp>
        <p:nvSpPr>
          <p:cNvPr id="6" name="テキスト ボックス 5"/>
          <p:cNvSpPr txBox="1"/>
          <p:nvPr/>
        </p:nvSpPr>
        <p:spPr>
          <a:xfrm>
            <a:off x="3958049" y="339632"/>
            <a:ext cx="4781005" cy="954107"/>
          </a:xfrm>
          <a:prstGeom prst="rect">
            <a:avLst/>
          </a:prstGeom>
          <a:noFill/>
        </p:spPr>
        <p:txBody>
          <a:bodyPr wrap="square" rtlCol="0">
            <a:spAutoFit/>
          </a:bodyPr>
          <a:lstStyle/>
          <a:p>
            <a:r>
              <a:rPr lang="ja-JP" altLang="ja-JP" sz="2800" b="1" dirty="0">
                <a:latin typeface="ＭＳ Ｐゴシック" panose="020B0600070205080204" pitchFamily="50" charset="-128"/>
                <a:ea typeface="ＭＳ Ｐゴシック" panose="020B0600070205080204" pitchFamily="50" charset="-128"/>
              </a:rPr>
              <a:t>慢性疲労に悩まされる人の</a:t>
            </a:r>
          </a:p>
          <a:p>
            <a:r>
              <a:rPr lang="ja-JP" altLang="ja-JP" sz="2800" b="1" dirty="0">
                <a:latin typeface="ＭＳ Ｐゴシック" panose="020B0600070205080204" pitchFamily="50" charset="-128"/>
                <a:ea typeface="ＭＳ Ｐゴシック" panose="020B0600070205080204" pitchFamily="50" charset="-128"/>
              </a:rPr>
              <a:t>　脳の炎症が目立つ部位</a:t>
            </a:r>
          </a:p>
        </p:txBody>
      </p:sp>
      <p:sp>
        <p:nvSpPr>
          <p:cNvPr id="7" name="正方形/長方形 6"/>
          <p:cNvSpPr/>
          <p:nvPr/>
        </p:nvSpPr>
        <p:spPr>
          <a:xfrm>
            <a:off x="2508069" y="1267100"/>
            <a:ext cx="1619794" cy="44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60469" y="1419500"/>
            <a:ext cx="1619794" cy="44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812869" y="1571900"/>
            <a:ext cx="1619794" cy="44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351311" y="1423852"/>
            <a:ext cx="1619794" cy="44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857791" y="4685224"/>
            <a:ext cx="1619794" cy="44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rgbClr val="FF0000"/>
                </a:solidFill>
                <a:latin typeface="ＭＳ Ｐゴシック" panose="020B0600070205080204" pitchFamily="50" charset="-128"/>
                <a:ea typeface="ＭＳ Ｐゴシック" panose="020B0600070205080204" pitchFamily="50" charset="-128"/>
              </a:rPr>
              <a:t>脳幹部</a:t>
            </a:r>
            <a:endParaRPr kumimoji="1" lang="ja-JP" altLang="en-US" b="1" dirty="0">
              <a:solidFill>
                <a:srgbClr val="FF0000"/>
              </a:solidFill>
              <a:latin typeface="ＭＳ Ｐゴシック" panose="020B0600070205080204" pitchFamily="50" charset="-128"/>
              <a:ea typeface="ＭＳ Ｐゴシック" panose="020B0600070205080204" pitchFamily="50" charset="-128"/>
            </a:endParaRPr>
          </a:p>
        </p:txBody>
      </p:sp>
      <p:sp>
        <p:nvSpPr>
          <p:cNvPr id="13" name="正方形/長方形 12"/>
          <p:cNvSpPr/>
          <p:nvPr/>
        </p:nvSpPr>
        <p:spPr>
          <a:xfrm>
            <a:off x="709745" y="1807032"/>
            <a:ext cx="1619794" cy="44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FF0000"/>
                </a:solidFill>
                <a:latin typeface="ＭＳ Ｐゴシック" panose="020B0600070205080204" pitchFamily="50" charset="-128"/>
                <a:ea typeface="ＭＳ Ｐゴシック" panose="020B0600070205080204" pitchFamily="50" charset="-128"/>
              </a:rPr>
              <a:t>前頭前皮質</a:t>
            </a:r>
          </a:p>
        </p:txBody>
      </p:sp>
      <p:sp>
        <p:nvSpPr>
          <p:cNvPr id="14" name="正方形/長方形 13"/>
          <p:cNvSpPr/>
          <p:nvPr/>
        </p:nvSpPr>
        <p:spPr>
          <a:xfrm>
            <a:off x="4781005" y="4715697"/>
            <a:ext cx="1619794" cy="44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FF0000"/>
                </a:solidFill>
                <a:latin typeface="ＭＳ Ｐゴシック" panose="020B0600070205080204" pitchFamily="50" charset="-128"/>
                <a:ea typeface="ＭＳ Ｐゴシック" panose="020B0600070205080204" pitchFamily="50" charset="-128"/>
              </a:rPr>
              <a:t>視床下部</a:t>
            </a:r>
          </a:p>
        </p:txBody>
      </p:sp>
      <p:sp>
        <p:nvSpPr>
          <p:cNvPr id="15" name="正方形/長方形 14"/>
          <p:cNvSpPr/>
          <p:nvPr/>
        </p:nvSpPr>
        <p:spPr>
          <a:xfrm>
            <a:off x="4750531" y="1733008"/>
            <a:ext cx="1619794" cy="44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8199131" y="1275804"/>
            <a:ext cx="1619794" cy="44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10519968" y="2029096"/>
            <a:ext cx="962283" cy="44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10489486" y="2103118"/>
            <a:ext cx="962283" cy="44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FF0000"/>
                </a:solidFill>
                <a:latin typeface="ＭＳ Ｐゴシック" panose="020B0600070205080204" pitchFamily="50" charset="-128"/>
                <a:ea typeface="ＭＳ Ｐゴシック" panose="020B0600070205080204" pitchFamily="50" charset="-128"/>
              </a:rPr>
              <a:t>線条体</a:t>
            </a:r>
          </a:p>
        </p:txBody>
      </p:sp>
      <p:sp>
        <p:nvSpPr>
          <p:cNvPr id="19" name="正方形/長方形 18"/>
          <p:cNvSpPr/>
          <p:nvPr/>
        </p:nvSpPr>
        <p:spPr>
          <a:xfrm>
            <a:off x="10576571" y="3143800"/>
            <a:ext cx="962283" cy="44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10572218" y="3897015"/>
            <a:ext cx="962283" cy="618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10489484" y="4820194"/>
            <a:ext cx="962283" cy="44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FF0000"/>
                </a:solidFill>
                <a:latin typeface="ＭＳ Ｐゴシック" panose="020B0600070205080204" pitchFamily="50" charset="-128"/>
                <a:ea typeface="ＭＳ Ｐゴシック" panose="020B0600070205080204" pitchFamily="50" charset="-128"/>
              </a:rPr>
              <a:t>脳幹部</a:t>
            </a:r>
          </a:p>
        </p:txBody>
      </p:sp>
      <p:sp>
        <p:nvSpPr>
          <p:cNvPr id="23" name="テキスト ボックス 22"/>
          <p:cNvSpPr txBox="1"/>
          <p:nvPr/>
        </p:nvSpPr>
        <p:spPr>
          <a:xfrm>
            <a:off x="4750531" y="1863636"/>
            <a:ext cx="1338828" cy="369332"/>
          </a:xfrm>
          <a:prstGeom prst="rect">
            <a:avLst/>
          </a:prstGeom>
          <a:noFill/>
        </p:spPr>
        <p:txBody>
          <a:bodyPr wrap="none" rtlCol="0">
            <a:spAutoFit/>
          </a:bodyPr>
          <a:lstStyle/>
          <a:p>
            <a:r>
              <a:rPr kumimoji="1" lang="ja-JP" altLang="en-US" b="1" dirty="0">
                <a:solidFill>
                  <a:srgbClr val="FF0000"/>
                </a:solidFill>
                <a:latin typeface="ＭＳ Ｐゴシック" panose="020B0600070205080204" pitchFamily="50" charset="-128"/>
                <a:ea typeface="ＭＳ Ｐゴシック" panose="020B0600070205080204" pitchFamily="50" charset="-128"/>
              </a:rPr>
              <a:t>前部帯状回</a:t>
            </a:r>
          </a:p>
        </p:txBody>
      </p:sp>
      <p:sp>
        <p:nvSpPr>
          <p:cNvPr id="24" name="テキスト ボックス 23"/>
          <p:cNvSpPr txBox="1"/>
          <p:nvPr/>
        </p:nvSpPr>
        <p:spPr>
          <a:xfrm>
            <a:off x="2508069" y="1267098"/>
            <a:ext cx="1569660" cy="369332"/>
          </a:xfrm>
          <a:prstGeom prst="rect">
            <a:avLst/>
          </a:prstGeom>
          <a:noFill/>
        </p:spPr>
        <p:txBody>
          <a:bodyPr wrap="none" rtlCol="0">
            <a:spAutoFit/>
          </a:bodyPr>
          <a:lstStyle/>
          <a:p>
            <a:r>
              <a:rPr kumimoji="1" lang="ja-JP" altLang="en-US" b="1" dirty="0">
                <a:latin typeface="ＭＳ Ｐゴシック" panose="020B0600070205080204" pitchFamily="50" charset="-128"/>
                <a:ea typeface="ＭＳ Ｐゴシック" panose="020B0600070205080204" pitchFamily="50" charset="-128"/>
              </a:rPr>
              <a:t>脳の内側側面</a:t>
            </a:r>
          </a:p>
        </p:txBody>
      </p:sp>
      <p:sp>
        <p:nvSpPr>
          <p:cNvPr id="25" name="テキスト ボックス 24"/>
          <p:cNvSpPr txBox="1"/>
          <p:nvPr/>
        </p:nvSpPr>
        <p:spPr>
          <a:xfrm>
            <a:off x="7876902" y="1215863"/>
            <a:ext cx="1579278" cy="369332"/>
          </a:xfrm>
          <a:prstGeom prst="rect">
            <a:avLst/>
          </a:prstGeom>
          <a:noFill/>
        </p:spPr>
        <p:txBody>
          <a:bodyPr wrap="none" rtlCol="0">
            <a:spAutoFit/>
          </a:bodyPr>
          <a:lstStyle/>
          <a:p>
            <a:r>
              <a:rPr kumimoji="1" lang="ja-JP" altLang="en-US" b="1" dirty="0">
                <a:latin typeface="ＭＳ Ｐゴシック" panose="020B0600070205080204" pitchFamily="50" charset="-128"/>
                <a:ea typeface="ＭＳ Ｐゴシック" panose="020B0600070205080204" pitchFamily="50" charset="-128"/>
              </a:rPr>
              <a:t>脳の前額断面</a:t>
            </a:r>
          </a:p>
        </p:txBody>
      </p:sp>
      <p:sp>
        <p:nvSpPr>
          <p:cNvPr id="26" name="テキスト ボックス 25"/>
          <p:cNvSpPr txBox="1"/>
          <p:nvPr/>
        </p:nvSpPr>
        <p:spPr>
          <a:xfrm>
            <a:off x="10554799" y="3185734"/>
            <a:ext cx="415498" cy="369332"/>
          </a:xfrm>
          <a:prstGeom prst="rect">
            <a:avLst/>
          </a:prstGeom>
          <a:noFill/>
        </p:spPr>
        <p:txBody>
          <a:bodyPr wrap="none" rtlCol="0">
            <a:spAutoFit/>
          </a:bodyPr>
          <a:lstStyle/>
          <a:p>
            <a:r>
              <a:rPr kumimoji="1" lang="ja-JP" altLang="en-US" b="1" dirty="0">
                <a:solidFill>
                  <a:srgbClr val="FF0000"/>
                </a:solidFill>
                <a:latin typeface="ＭＳ Ｐゴシック" panose="020B0600070205080204" pitchFamily="50" charset="-128"/>
                <a:ea typeface="ＭＳ Ｐゴシック" panose="020B0600070205080204" pitchFamily="50" charset="-128"/>
              </a:rPr>
              <a:t>島</a:t>
            </a:r>
          </a:p>
        </p:txBody>
      </p:sp>
      <p:sp>
        <p:nvSpPr>
          <p:cNvPr id="27" name="テキスト ボックス 26"/>
          <p:cNvSpPr txBox="1"/>
          <p:nvPr/>
        </p:nvSpPr>
        <p:spPr>
          <a:xfrm>
            <a:off x="10519968" y="3958056"/>
            <a:ext cx="877163" cy="646331"/>
          </a:xfrm>
          <a:prstGeom prst="rect">
            <a:avLst/>
          </a:prstGeom>
          <a:noFill/>
        </p:spPr>
        <p:txBody>
          <a:bodyPr wrap="none" rtlCol="0">
            <a:spAutoFit/>
          </a:bodyPr>
          <a:lstStyle/>
          <a:p>
            <a:r>
              <a:rPr kumimoji="1" lang="ja-JP" altLang="en-US" b="1" dirty="0">
                <a:solidFill>
                  <a:srgbClr val="FF0000"/>
                </a:solidFill>
                <a:latin typeface="ＭＳ Ｐゴシック" panose="020B0600070205080204" pitchFamily="50" charset="-128"/>
                <a:ea typeface="ＭＳ Ｐゴシック" panose="020B0600070205080204" pitchFamily="50" charset="-128"/>
              </a:rPr>
              <a:t>扁桃体</a:t>
            </a:r>
            <a:endParaRPr kumimoji="1" lang="en-US" altLang="ja-JP" b="1" dirty="0">
              <a:solidFill>
                <a:srgbClr val="FF0000"/>
              </a:solidFill>
              <a:latin typeface="ＭＳ Ｐゴシック" panose="020B0600070205080204" pitchFamily="50" charset="-128"/>
              <a:ea typeface="ＭＳ Ｐゴシック" panose="020B0600070205080204" pitchFamily="50" charset="-128"/>
            </a:endParaRPr>
          </a:p>
          <a:p>
            <a:r>
              <a:rPr lang="ja-JP" altLang="en-US" b="1" dirty="0">
                <a:solidFill>
                  <a:srgbClr val="FF0000"/>
                </a:solidFill>
                <a:latin typeface="ＭＳ Ｐゴシック" panose="020B0600070205080204" pitchFamily="50" charset="-128"/>
                <a:ea typeface="ＭＳ Ｐゴシック" panose="020B0600070205080204" pitchFamily="50" charset="-128"/>
              </a:rPr>
              <a:t>海馬</a:t>
            </a:r>
            <a:endParaRPr kumimoji="1" lang="ja-JP" altLang="en-US" b="1" dirty="0">
              <a:solidFill>
                <a:srgbClr val="FF0000"/>
              </a:solidFill>
              <a:latin typeface="ＭＳ Ｐゴシック" panose="020B0600070205080204" pitchFamily="50" charset="-128"/>
              <a:ea typeface="ＭＳ Ｐゴシック" panose="020B0600070205080204" pitchFamily="50" charset="-128"/>
            </a:endParaRPr>
          </a:p>
        </p:txBody>
      </p:sp>
      <p:sp>
        <p:nvSpPr>
          <p:cNvPr id="28" name="テキスト ボックス 27"/>
          <p:cNvSpPr txBox="1"/>
          <p:nvPr/>
        </p:nvSpPr>
        <p:spPr>
          <a:xfrm>
            <a:off x="5195156" y="2795531"/>
            <a:ext cx="2242935" cy="1425817"/>
          </a:xfrm>
          <a:prstGeom prst="rect">
            <a:avLst/>
          </a:prstGeom>
          <a:noFill/>
        </p:spPr>
        <p:txBody>
          <a:bodyPr wrap="square" rtlCol="0">
            <a:spAutoFit/>
          </a:bodyPr>
          <a:lstStyle/>
          <a:p>
            <a:r>
              <a:rPr kumimoji="1" lang="ja-JP" altLang="en-US" sz="2800" dirty="0">
                <a:solidFill>
                  <a:srgbClr val="00B050"/>
                </a:solidFill>
                <a:latin typeface="ＭＳ Ｐゴシック" panose="020B0600070205080204" pitchFamily="50" charset="-128"/>
                <a:ea typeface="ＭＳ Ｐゴシック" panose="020B0600070205080204" pitchFamily="50" charset="-128"/>
              </a:rPr>
              <a:t>自律神経系の調節</a:t>
            </a:r>
            <a:r>
              <a:rPr lang="ja-JP" altLang="en-US" sz="2800" dirty="0">
                <a:solidFill>
                  <a:srgbClr val="00B050"/>
                </a:solidFill>
                <a:latin typeface="ＭＳ Ｐゴシック" panose="020B0600070205080204" pitchFamily="50" charset="-128"/>
                <a:ea typeface="ＭＳ Ｐゴシック" panose="020B0600070205080204" pitchFamily="50" charset="-128"/>
              </a:rPr>
              <a:t>に関わる</a:t>
            </a:r>
            <a:r>
              <a:rPr kumimoji="1" lang="ja-JP" altLang="en-US" sz="2800" dirty="0">
                <a:solidFill>
                  <a:srgbClr val="00B050"/>
                </a:solidFill>
                <a:latin typeface="ＭＳ Ｐゴシック" panose="020B0600070205080204" pitchFamily="50" charset="-128"/>
                <a:ea typeface="ＭＳ Ｐゴシック" panose="020B0600070205080204" pitchFamily="50" charset="-128"/>
              </a:rPr>
              <a:t>部位</a:t>
            </a:r>
          </a:p>
        </p:txBody>
      </p:sp>
      <p:sp>
        <p:nvSpPr>
          <p:cNvPr id="29" name="テキスト ボックス 28"/>
          <p:cNvSpPr txBox="1"/>
          <p:nvPr/>
        </p:nvSpPr>
        <p:spPr>
          <a:xfrm>
            <a:off x="927466" y="5590906"/>
            <a:ext cx="10959734" cy="646331"/>
          </a:xfrm>
          <a:prstGeom prst="rect">
            <a:avLst/>
          </a:prstGeom>
          <a:noFill/>
        </p:spPr>
        <p:txBody>
          <a:bodyPr wrap="square" rtlCol="0">
            <a:spAutoFit/>
          </a:bodyPr>
          <a:lstStyle/>
          <a:p>
            <a:r>
              <a:rPr lang="ja-JP" altLang="ja-JP" b="1" dirty="0">
                <a:latin typeface="ＭＳ Ｐゴシック" panose="020B0600070205080204" pitchFamily="50" charset="-128"/>
                <a:ea typeface="ＭＳ Ｐゴシック" panose="020B0600070205080204" pitchFamily="50" charset="-128"/>
              </a:rPr>
              <a:t>慢性疲労症候群では､大脳基底核､大脳辺縁系､脳幹部｡大脳皮質などに持続的なミクロクリアの活性化が認められる。とくに､脳幹部と前頭内側皮質･前帯状回･脳幹部と島･扁桃体･海馬の強い連結が認められる</a:t>
            </a:r>
            <a:r>
              <a:rPr lang="ja-JP" altLang="en-US" b="1" dirty="0">
                <a:latin typeface="ＭＳ Ｐゴシック" panose="020B0600070205080204" pitchFamily="50" charset="-128"/>
                <a:ea typeface="ＭＳ Ｐゴシック" panose="020B0600070205080204" pitchFamily="50" charset="-128"/>
              </a:rPr>
              <a:t>（⇔）</a:t>
            </a:r>
            <a:r>
              <a:rPr lang="ja-JP" altLang="ja-JP" b="1" dirty="0">
                <a:latin typeface="ＭＳ Ｐゴシック" panose="020B0600070205080204" pitchFamily="50" charset="-128"/>
                <a:ea typeface="ＭＳ Ｐゴシック" panose="020B0600070205080204" pitchFamily="50" charset="-128"/>
              </a:rPr>
              <a:t>。</a:t>
            </a:r>
          </a:p>
        </p:txBody>
      </p:sp>
      <p:sp>
        <p:nvSpPr>
          <p:cNvPr id="22" name="日付プレースホルダー 21"/>
          <p:cNvSpPr>
            <a:spLocks noGrp="1"/>
          </p:cNvSpPr>
          <p:nvPr>
            <p:ph type="dt" sz="half" idx="10"/>
          </p:nvPr>
        </p:nvSpPr>
        <p:spPr/>
        <p:txBody>
          <a:bodyPr/>
          <a:lstStyle/>
          <a:p>
            <a:r>
              <a:rPr kumimoji="1" lang="en-US" altLang="ja-JP"/>
              <a:t>2022/12/5</a:t>
            </a:r>
            <a:r>
              <a:rPr kumimoji="1" lang="ja-JP" altLang="en-US"/>
              <a:t>十勝むつみのクリニック</a:t>
            </a:r>
          </a:p>
        </p:txBody>
      </p:sp>
      <p:sp>
        <p:nvSpPr>
          <p:cNvPr id="30" name="楕円 29"/>
          <p:cNvSpPr/>
          <p:nvPr/>
        </p:nvSpPr>
        <p:spPr>
          <a:xfrm>
            <a:off x="3526972" y="4720050"/>
            <a:ext cx="128451" cy="339633"/>
          </a:xfrm>
          <a:prstGeom prst="ellipse">
            <a:avLst/>
          </a:prstGeom>
          <a:solidFill>
            <a:schemeClr val="accent3"/>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p:cNvSpPr/>
          <p:nvPr/>
        </p:nvSpPr>
        <p:spPr>
          <a:xfrm flipV="1">
            <a:off x="3788229" y="3542216"/>
            <a:ext cx="152894" cy="171989"/>
          </a:xfrm>
          <a:prstGeom prst="ellipse">
            <a:avLst/>
          </a:prstGeom>
          <a:solidFill>
            <a:schemeClr val="accent3"/>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p:cNvSpPr/>
          <p:nvPr/>
        </p:nvSpPr>
        <p:spPr>
          <a:xfrm flipV="1">
            <a:off x="8386354" y="2616939"/>
            <a:ext cx="126289" cy="516541"/>
          </a:xfrm>
          <a:prstGeom prst="ellipse">
            <a:avLst/>
          </a:prstGeom>
          <a:solidFill>
            <a:schemeClr val="accent3"/>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p:cNvSpPr/>
          <p:nvPr/>
        </p:nvSpPr>
        <p:spPr>
          <a:xfrm>
            <a:off x="8499580" y="5055332"/>
            <a:ext cx="128451" cy="339633"/>
          </a:xfrm>
          <a:prstGeom prst="ellipse">
            <a:avLst/>
          </a:prstGeom>
          <a:solidFill>
            <a:schemeClr val="accent3"/>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p:cNvSpPr/>
          <p:nvPr/>
        </p:nvSpPr>
        <p:spPr>
          <a:xfrm>
            <a:off x="3026228" y="3566167"/>
            <a:ext cx="128451" cy="339633"/>
          </a:xfrm>
          <a:prstGeom prst="ellipse">
            <a:avLst/>
          </a:prstGeom>
          <a:solidFill>
            <a:schemeClr val="accent3"/>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p:cNvSpPr/>
          <p:nvPr/>
        </p:nvSpPr>
        <p:spPr>
          <a:xfrm>
            <a:off x="8521352" y="4005953"/>
            <a:ext cx="128451" cy="339633"/>
          </a:xfrm>
          <a:prstGeom prst="ellipse">
            <a:avLst/>
          </a:prstGeom>
          <a:solidFill>
            <a:schemeClr val="accent3"/>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p:cNvSpPr/>
          <p:nvPr/>
        </p:nvSpPr>
        <p:spPr>
          <a:xfrm flipV="1">
            <a:off x="8617132" y="2612583"/>
            <a:ext cx="126289" cy="516541"/>
          </a:xfrm>
          <a:prstGeom prst="ellipse">
            <a:avLst/>
          </a:prstGeom>
          <a:solidFill>
            <a:schemeClr val="accent3"/>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p:cNvSpPr/>
          <p:nvPr/>
        </p:nvSpPr>
        <p:spPr>
          <a:xfrm rot="19760322" flipV="1">
            <a:off x="2416915" y="2851297"/>
            <a:ext cx="588337" cy="219248"/>
          </a:xfrm>
          <a:prstGeom prst="ellipse">
            <a:avLst/>
          </a:prstGeom>
          <a:solidFill>
            <a:schemeClr val="accent3"/>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DCF36F09-6D56-CFB5-94C0-2D66693530BB}"/>
              </a:ext>
            </a:extLst>
          </p:cNvPr>
          <p:cNvSpPr/>
          <p:nvPr/>
        </p:nvSpPr>
        <p:spPr>
          <a:xfrm>
            <a:off x="9283736" y="5103227"/>
            <a:ext cx="962283" cy="44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FF0000"/>
                </a:solidFill>
                <a:latin typeface="ＭＳ Ｐゴシック" panose="020B0600070205080204" pitchFamily="50" charset="-128"/>
                <a:ea typeface="ＭＳ Ｐゴシック" panose="020B0600070205080204" pitchFamily="50" charset="-128"/>
              </a:rPr>
              <a:t>孤束核</a:t>
            </a:r>
          </a:p>
        </p:txBody>
      </p:sp>
      <p:cxnSp>
        <p:nvCxnSpPr>
          <p:cNvPr id="40" name="直線コネクタ 39">
            <a:extLst>
              <a:ext uri="{FF2B5EF4-FFF2-40B4-BE49-F238E27FC236}">
                <a16:creationId xmlns:a16="http://schemas.microsoft.com/office/drawing/2014/main" id="{5E3D2180-2032-A8BA-4F46-D93519B64B1A}"/>
              </a:ext>
            </a:extLst>
          </p:cNvPr>
          <p:cNvCxnSpPr/>
          <p:nvPr/>
        </p:nvCxnSpPr>
        <p:spPr>
          <a:xfrm>
            <a:off x="8649803" y="5315834"/>
            <a:ext cx="6214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971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6</a:t>
            </a:fld>
            <a:endParaRPr kumimoji="1" lang="ja-JP" altLang="en-US"/>
          </a:p>
        </p:txBody>
      </p:sp>
      <p:pic>
        <p:nvPicPr>
          <p:cNvPr id="3" name="図 2">
            <a:extLst>
              <a:ext uri="{FF2B5EF4-FFF2-40B4-BE49-F238E27FC236}">
                <a16:creationId xmlns:a16="http://schemas.microsoft.com/office/drawing/2014/main" id="{7B6CF3FA-A2A1-F872-8304-A4C0296B6997}"/>
              </a:ext>
            </a:extLst>
          </p:cNvPr>
          <p:cNvPicPr>
            <a:picLocks noChangeAspect="1"/>
          </p:cNvPicPr>
          <p:nvPr/>
        </p:nvPicPr>
        <p:blipFill>
          <a:blip r:embed="rId2"/>
          <a:stretch>
            <a:fillRect/>
          </a:stretch>
        </p:blipFill>
        <p:spPr>
          <a:xfrm>
            <a:off x="982730" y="0"/>
            <a:ext cx="10226539" cy="6858000"/>
          </a:xfrm>
          <a:prstGeom prst="rect">
            <a:avLst/>
          </a:prstGeom>
        </p:spPr>
      </p:pic>
      <p:sp>
        <p:nvSpPr>
          <p:cNvPr id="2" name="日付プレースホルダー 1">
            <a:extLst>
              <a:ext uri="{FF2B5EF4-FFF2-40B4-BE49-F238E27FC236}">
                <a16:creationId xmlns:a16="http://schemas.microsoft.com/office/drawing/2014/main" id="{3EC89311-C60A-DE00-57ED-EC76C13389C2}"/>
              </a:ext>
            </a:extLst>
          </p:cNvPr>
          <p:cNvSpPr>
            <a:spLocks noGrp="1"/>
          </p:cNvSpPr>
          <p:nvPr>
            <p:ph type="dt" sz="half" idx="10"/>
          </p:nvPr>
        </p:nvSpPr>
        <p:spPr/>
        <p:txBody>
          <a:bodyPr/>
          <a:lstStyle/>
          <a:p>
            <a:fld id="{EAC0114C-9488-4B15-882F-5C8196AA3033}" type="datetime1">
              <a:rPr kumimoji="1" lang="ja-JP" altLang="en-US" smtClean="0"/>
              <a:t>2023/12/4</a:t>
            </a:fld>
            <a:endParaRPr kumimoji="1" lang="ja-JP" altLang="en-US"/>
          </a:p>
        </p:txBody>
      </p:sp>
      <p:sp>
        <p:nvSpPr>
          <p:cNvPr id="5" name="フッター プレースホルダー 4">
            <a:extLst>
              <a:ext uri="{FF2B5EF4-FFF2-40B4-BE49-F238E27FC236}">
                <a16:creationId xmlns:a16="http://schemas.microsoft.com/office/drawing/2014/main" id="{1A933DE6-F49A-90F3-4B30-AD78DF207882}"/>
              </a:ext>
            </a:extLst>
          </p:cNvPr>
          <p:cNvSpPr>
            <a:spLocks noGrp="1"/>
          </p:cNvSpPr>
          <p:nvPr>
            <p:ph type="ftr" sz="quarter" idx="11"/>
          </p:nvPr>
        </p:nvSpPr>
        <p:spPr/>
        <p:txBody>
          <a:bodyPr/>
          <a:lstStyle/>
          <a:p>
            <a:r>
              <a:rPr kumimoji="1" lang="ja-JP" altLang="en-US"/>
              <a:t>心の処方箋（十勝むつみのクリニック）</a:t>
            </a:r>
          </a:p>
        </p:txBody>
      </p:sp>
    </p:spTree>
    <p:extLst>
      <p:ext uri="{BB962C8B-B14F-4D97-AF65-F5344CB8AC3E}">
        <p14:creationId xmlns:p14="http://schemas.microsoft.com/office/powerpoint/2010/main" val="25290029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ロゴ 神経化学 Bulletin of the Japanese Society for Neurochemistry Japanese  English ISSN: 0037-3796 日本神経化学会 The Japanese Society for Neurochemistry  160-0016 東京都新宿区信濃町35番地 国際医学情報センター内 c/o International Medical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643" y="548640"/>
            <a:ext cx="11000663" cy="5221017"/>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2">
            <a:extLst>
              <a:ext uri="{FF2B5EF4-FFF2-40B4-BE49-F238E27FC236}">
                <a16:creationId xmlns:a16="http://schemas.microsoft.com/office/drawing/2014/main" id="{8BDDCCE0-7390-8368-37B2-1408891DAF4C}"/>
              </a:ext>
            </a:extLst>
          </p:cNvPr>
          <p:cNvSpPr>
            <a:spLocks noGrp="1"/>
          </p:cNvSpPr>
          <p:nvPr>
            <p:ph type="sldNum" sz="quarter" idx="12"/>
          </p:nvPr>
        </p:nvSpPr>
        <p:spPr/>
        <p:txBody>
          <a:bodyPr/>
          <a:lstStyle/>
          <a:p>
            <a:fld id="{5AB4CEAA-A475-442B-8C24-E7BCA606E1D5}" type="slidenum">
              <a:rPr kumimoji="1" lang="ja-JP" altLang="en-US" smtClean="0"/>
              <a:t>60</a:t>
            </a:fld>
            <a:endParaRPr kumimoji="1" lang="ja-JP" altLang="en-US"/>
          </a:p>
        </p:txBody>
      </p:sp>
      <p:sp>
        <p:nvSpPr>
          <p:cNvPr id="4" name="楕円 3">
            <a:extLst>
              <a:ext uri="{FF2B5EF4-FFF2-40B4-BE49-F238E27FC236}">
                <a16:creationId xmlns:a16="http://schemas.microsoft.com/office/drawing/2014/main" id="{FDD1BD6D-3256-48F0-D042-6A755511C786}"/>
              </a:ext>
            </a:extLst>
          </p:cNvPr>
          <p:cNvSpPr/>
          <p:nvPr/>
        </p:nvSpPr>
        <p:spPr>
          <a:xfrm>
            <a:off x="1961322" y="2610678"/>
            <a:ext cx="569843" cy="10071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C7845432-E793-ECA6-89D5-75296308D9B7}"/>
              </a:ext>
            </a:extLst>
          </p:cNvPr>
          <p:cNvSpPr/>
          <p:nvPr/>
        </p:nvSpPr>
        <p:spPr>
          <a:xfrm>
            <a:off x="2955235" y="3182339"/>
            <a:ext cx="417443" cy="4439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D9528001-33FA-FA5C-72F3-350AF811F27E}"/>
              </a:ext>
            </a:extLst>
          </p:cNvPr>
          <p:cNvSpPr/>
          <p:nvPr/>
        </p:nvSpPr>
        <p:spPr>
          <a:xfrm>
            <a:off x="3163957" y="4210878"/>
            <a:ext cx="417443" cy="4936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92696122-BE3D-EA54-4AF9-93CCB3AA6A14}"/>
              </a:ext>
            </a:extLst>
          </p:cNvPr>
          <p:cNvSpPr txBox="1"/>
          <p:nvPr/>
        </p:nvSpPr>
        <p:spPr>
          <a:xfrm>
            <a:off x="709330" y="50421"/>
            <a:ext cx="3807453" cy="1200329"/>
          </a:xfrm>
          <a:prstGeom prst="rect">
            <a:avLst/>
          </a:prstGeom>
          <a:noFill/>
        </p:spPr>
        <p:txBody>
          <a:bodyPr wrap="none" rtlCol="0">
            <a:spAutoFit/>
          </a:bodyPr>
          <a:lstStyle/>
          <a:p>
            <a:r>
              <a:rPr kumimoji="1" lang="ja-JP" altLang="en-US" sz="36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脳血液関門がない</a:t>
            </a:r>
            <a:endParaRPr kumimoji="1" lang="en-US" altLang="ja-JP" sz="36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r>
              <a:rPr lang="ja-JP" altLang="en-US" sz="36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（脳の窓）</a:t>
            </a:r>
            <a:endParaRPr kumimoji="1" lang="ja-JP" altLang="en-US" sz="36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7653E6B4-AE97-FE86-6480-7C7BD9C3BB99}"/>
              </a:ext>
            </a:extLst>
          </p:cNvPr>
          <p:cNvSpPr txBox="1"/>
          <p:nvPr/>
        </p:nvSpPr>
        <p:spPr>
          <a:xfrm>
            <a:off x="146115" y="3794160"/>
            <a:ext cx="2089033" cy="523220"/>
          </a:xfrm>
          <a:prstGeom prst="rect">
            <a:avLst/>
          </a:prstGeom>
          <a:noFill/>
        </p:spPr>
        <p:txBody>
          <a:bodyPr wrap="none" rtlCol="0">
            <a:spAutoFit/>
          </a:bodyPr>
          <a:lstStyle/>
          <a:p>
            <a:r>
              <a:rPr kumimoji="1" lang="ja-JP" altLang="en-US" sz="2800"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ストレス中枢</a:t>
            </a:r>
          </a:p>
        </p:txBody>
      </p:sp>
      <p:sp>
        <p:nvSpPr>
          <p:cNvPr id="12" name="テキスト ボックス 11">
            <a:extLst>
              <a:ext uri="{FF2B5EF4-FFF2-40B4-BE49-F238E27FC236}">
                <a16:creationId xmlns:a16="http://schemas.microsoft.com/office/drawing/2014/main" id="{F4D6C856-A9E5-905F-FD74-DA6820D48F1E}"/>
              </a:ext>
            </a:extLst>
          </p:cNvPr>
          <p:cNvSpPr txBox="1"/>
          <p:nvPr/>
        </p:nvSpPr>
        <p:spPr>
          <a:xfrm>
            <a:off x="682825" y="4688683"/>
            <a:ext cx="1620957" cy="523220"/>
          </a:xfrm>
          <a:prstGeom prst="rect">
            <a:avLst/>
          </a:prstGeom>
          <a:noFill/>
        </p:spPr>
        <p:txBody>
          <a:bodyPr wrap="none" rtlCol="0">
            <a:spAutoFit/>
          </a:bodyPr>
          <a:lstStyle/>
          <a:p>
            <a:r>
              <a:rPr lang="ja-JP" altLang="en-US" sz="2800"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睡眠</a:t>
            </a:r>
            <a:r>
              <a:rPr kumimoji="1" lang="ja-JP" altLang="en-US" sz="2800"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中枢</a:t>
            </a:r>
          </a:p>
        </p:txBody>
      </p:sp>
      <p:sp>
        <p:nvSpPr>
          <p:cNvPr id="13" name="テキスト ボックス 12">
            <a:extLst>
              <a:ext uri="{FF2B5EF4-FFF2-40B4-BE49-F238E27FC236}">
                <a16:creationId xmlns:a16="http://schemas.microsoft.com/office/drawing/2014/main" id="{AEA0A4AB-A09F-5AF3-11AE-15D6CFE01B5B}"/>
              </a:ext>
            </a:extLst>
          </p:cNvPr>
          <p:cNvSpPr txBox="1"/>
          <p:nvPr/>
        </p:nvSpPr>
        <p:spPr>
          <a:xfrm>
            <a:off x="3163956" y="5198164"/>
            <a:ext cx="1980029" cy="954107"/>
          </a:xfrm>
          <a:prstGeom prst="rect">
            <a:avLst/>
          </a:prstGeom>
          <a:noFill/>
        </p:spPr>
        <p:txBody>
          <a:bodyPr wrap="none" rtlCol="0">
            <a:spAutoFit/>
          </a:bodyPr>
          <a:lstStyle/>
          <a:p>
            <a:r>
              <a:rPr lang="ja-JP" altLang="en-US" sz="2800"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嘔吐</a:t>
            </a:r>
            <a:r>
              <a:rPr kumimoji="1" lang="ja-JP" altLang="en-US" sz="2800"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中枢</a:t>
            </a:r>
            <a:endParaRPr kumimoji="1" lang="en-US" altLang="ja-JP" sz="2800"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r>
              <a:rPr lang="ja-JP" altLang="en-US" sz="2800"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（内臓中枢）</a:t>
            </a:r>
            <a:endParaRPr kumimoji="1" lang="ja-JP" altLang="en-US" sz="2800"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cxnSp>
        <p:nvCxnSpPr>
          <p:cNvPr id="16" name="直線矢印コネクタ 15">
            <a:extLst>
              <a:ext uri="{FF2B5EF4-FFF2-40B4-BE49-F238E27FC236}">
                <a16:creationId xmlns:a16="http://schemas.microsoft.com/office/drawing/2014/main" id="{6BFF5903-F4F2-494C-C2ED-DC469FB60975}"/>
              </a:ext>
            </a:extLst>
          </p:cNvPr>
          <p:cNvCxnSpPr/>
          <p:nvPr/>
        </p:nvCxnSpPr>
        <p:spPr>
          <a:xfrm flipV="1">
            <a:off x="1961322" y="3626286"/>
            <a:ext cx="993913" cy="10623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F52E9605-DFAB-36C5-2F30-DD7BA86F0AE8}"/>
              </a:ext>
            </a:extLst>
          </p:cNvPr>
          <p:cNvCxnSpPr/>
          <p:nvPr/>
        </p:nvCxnSpPr>
        <p:spPr>
          <a:xfrm flipH="1" flipV="1">
            <a:off x="3581400" y="4704521"/>
            <a:ext cx="579783" cy="507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0DF202BF-447C-10B4-B61D-880FC1272D80}"/>
              </a:ext>
            </a:extLst>
          </p:cNvPr>
          <p:cNvCxnSpPr>
            <a:cxnSpLocks/>
          </p:cNvCxnSpPr>
          <p:nvPr/>
        </p:nvCxnSpPr>
        <p:spPr>
          <a:xfrm flipV="1">
            <a:off x="1336757" y="3182339"/>
            <a:ext cx="569843" cy="566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楕円 14">
            <a:extLst>
              <a:ext uri="{FF2B5EF4-FFF2-40B4-BE49-F238E27FC236}">
                <a16:creationId xmlns:a16="http://schemas.microsoft.com/office/drawing/2014/main" id="{C6C0EEE6-3577-0799-F95F-9D2333194701}"/>
              </a:ext>
            </a:extLst>
          </p:cNvPr>
          <p:cNvSpPr/>
          <p:nvPr/>
        </p:nvSpPr>
        <p:spPr>
          <a:xfrm>
            <a:off x="1493303" y="2311519"/>
            <a:ext cx="1116770" cy="8177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8491D3E8-9CFE-BF96-E1FD-97C7C784B8A5}"/>
              </a:ext>
            </a:extLst>
          </p:cNvPr>
          <p:cNvSpPr txBox="1"/>
          <p:nvPr/>
        </p:nvSpPr>
        <p:spPr>
          <a:xfrm>
            <a:off x="758535" y="6202499"/>
            <a:ext cx="10316776" cy="369332"/>
          </a:xfrm>
          <a:prstGeom prst="rect">
            <a:avLst/>
          </a:prstGeom>
          <a:noFill/>
        </p:spPr>
        <p:txBody>
          <a:bodyPr wrap="square" rtlCol="0">
            <a:spAutoFit/>
          </a:bodyPr>
          <a:lstStyle/>
          <a:p>
            <a:r>
              <a:rPr kumimoji="1" lang="ja-JP" altLang="en-US" dirty="0"/>
              <a:t>神経化学　</a:t>
            </a:r>
            <a:r>
              <a:rPr lang="en-US" altLang="ja-JP" u="sng" dirty="0">
                <a:hlinkClick r:id="rId3"/>
              </a:rPr>
              <a:t>Vol. 59 - No. 2</a:t>
            </a:r>
            <a:r>
              <a:rPr lang="ja-JP" altLang="en-US" dirty="0"/>
              <a:t>　</a:t>
            </a:r>
            <a:r>
              <a:rPr lang="en-US" altLang="ja-JP" dirty="0"/>
              <a:t>Bulletin of Japanese Society for Neurochemistry 59(2): 52-58 (2020)</a:t>
            </a:r>
          </a:p>
        </p:txBody>
      </p:sp>
    </p:spTree>
    <p:extLst>
      <p:ext uri="{BB962C8B-B14F-4D97-AF65-F5344CB8AC3E}">
        <p14:creationId xmlns:p14="http://schemas.microsoft.com/office/powerpoint/2010/main" val="12227752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58E70909-AA54-413C-B4A4-65B2E83BDFAE}" type="slidenum">
              <a:rPr kumimoji="1" lang="ja-JP" altLang="en-US" smtClean="0"/>
              <a:t>61</a:t>
            </a:fld>
            <a:endParaRPr kumimoji="1" lang="ja-JP" altLang="en-US"/>
          </a:p>
        </p:txBody>
      </p:sp>
      <p:pic>
        <p:nvPicPr>
          <p:cNvPr id="3074" name="Picture 2" descr="1ヶ月続く吃逆、嘔気嘔吐の原因は？ : 今日なに読もう〜病院総合診療医の論文ブログ〜"/>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2253" y="1842658"/>
            <a:ext cx="10956827" cy="4017818"/>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2022763" y="789712"/>
            <a:ext cx="7453745" cy="646331"/>
          </a:xfrm>
          <a:prstGeom prst="rect">
            <a:avLst/>
          </a:prstGeom>
          <a:noFill/>
        </p:spPr>
        <p:txBody>
          <a:bodyPr wrap="square" rtlCol="0">
            <a:spAutoFit/>
          </a:bodyPr>
          <a:lstStyle/>
          <a:p>
            <a:r>
              <a:rPr kumimoji="1" lang="ja-JP" altLang="en-US" sz="3600" dirty="0">
                <a:latin typeface="ＭＳ Ｐゴシック" panose="020B0600070205080204" pitchFamily="50" charset="-128"/>
                <a:ea typeface="ＭＳ Ｐゴシック" panose="020B0600070205080204" pitchFamily="50" charset="-128"/>
              </a:rPr>
              <a:t>最終野　</a:t>
            </a:r>
            <a:r>
              <a:rPr lang="en-US" altLang="ja-JP" sz="3600" dirty="0">
                <a:latin typeface="ＭＳ Ｐゴシック" panose="020B0600070205080204" pitchFamily="50" charset="-128"/>
                <a:ea typeface="ＭＳ Ｐゴシック" panose="020B0600070205080204" pitchFamily="50" charset="-128"/>
              </a:rPr>
              <a:t>area </a:t>
            </a:r>
            <a:r>
              <a:rPr lang="en-US" altLang="ja-JP" sz="3600" dirty="0" err="1">
                <a:latin typeface="ＭＳ Ｐゴシック" panose="020B0600070205080204" pitchFamily="50" charset="-128"/>
                <a:ea typeface="ＭＳ Ｐゴシック" panose="020B0600070205080204" pitchFamily="50" charset="-128"/>
              </a:rPr>
              <a:t>postrema</a:t>
            </a:r>
            <a:r>
              <a:rPr lang="en-US" altLang="ja-JP" sz="3600" dirty="0">
                <a:latin typeface="ＭＳ Ｐゴシック" panose="020B0600070205080204" pitchFamily="50" charset="-128"/>
                <a:ea typeface="ＭＳ Ｐゴシック" panose="020B0600070205080204" pitchFamily="50" charset="-128"/>
              </a:rPr>
              <a:t> (</a:t>
            </a:r>
            <a:r>
              <a:rPr lang="ja-JP" altLang="en-US" sz="3600" dirty="0">
                <a:latin typeface="ＭＳ Ｐゴシック" panose="020B0600070205080204" pitchFamily="50" charset="-128"/>
                <a:ea typeface="ＭＳ Ｐゴシック" panose="020B0600070205080204" pitchFamily="50" charset="-128"/>
              </a:rPr>
              <a:t>嘔吐中枢）</a:t>
            </a:r>
            <a:endParaRPr kumimoji="1" lang="ja-JP" altLang="en-US"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9250441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BC8FC98B-70C1-02D2-9444-1CD419AF2A9F}"/>
              </a:ext>
            </a:extLst>
          </p:cNvPr>
          <p:cNvGrpSpPr/>
          <p:nvPr/>
        </p:nvGrpSpPr>
        <p:grpSpPr>
          <a:xfrm>
            <a:off x="2941712" y="1068204"/>
            <a:ext cx="5978900" cy="4590609"/>
            <a:chOff x="1307932" y="756179"/>
            <a:chExt cx="5978900" cy="4590609"/>
          </a:xfrm>
        </p:grpSpPr>
        <p:sp>
          <p:nvSpPr>
            <p:cNvPr id="155" name="四角形: 角を丸くする 154">
              <a:extLst>
                <a:ext uri="{FF2B5EF4-FFF2-40B4-BE49-F238E27FC236}">
                  <a16:creationId xmlns:a16="http://schemas.microsoft.com/office/drawing/2014/main" id="{AC69FE6D-ABEB-AAA9-643E-66458F33997F}"/>
                </a:ext>
              </a:extLst>
            </p:cNvPr>
            <p:cNvSpPr/>
            <p:nvPr/>
          </p:nvSpPr>
          <p:spPr>
            <a:xfrm>
              <a:off x="6159664" y="1153614"/>
              <a:ext cx="405114" cy="266217"/>
            </a:xfrm>
            <a:prstGeom prst="roundRect">
              <a:avLst/>
            </a:prstGeom>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path path="circle">
                <a:fillToRect l="50000" t="50000" r="50000" b="50000"/>
              </a:path>
              <a:tileRect/>
            </a:gra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四角形: 角を丸くする 155">
              <a:extLst>
                <a:ext uri="{FF2B5EF4-FFF2-40B4-BE49-F238E27FC236}">
                  <a16:creationId xmlns:a16="http://schemas.microsoft.com/office/drawing/2014/main" id="{1BB6B3F6-68F0-040E-E6E3-E79F2AF2B58F}"/>
                </a:ext>
              </a:extLst>
            </p:cNvPr>
            <p:cNvSpPr/>
            <p:nvPr/>
          </p:nvSpPr>
          <p:spPr>
            <a:xfrm>
              <a:off x="5559705" y="1143969"/>
              <a:ext cx="405114" cy="266217"/>
            </a:xfrm>
            <a:prstGeom prst="roundRect">
              <a:avLst/>
            </a:prstGeom>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path path="circle">
                <a:fillToRect l="50000" t="50000" r="50000" b="50000"/>
              </a:path>
              <a:tileRect/>
            </a:gra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四角形: 角を丸くする 153">
              <a:extLst>
                <a:ext uri="{FF2B5EF4-FFF2-40B4-BE49-F238E27FC236}">
                  <a16:creationId xmlns:a16="http://schemas.microsoft.com/office/drawing/2014/main" id="{9F8A3AF8-311D-2852-5DFB-57259CA2E33D}"/>
                </a:ext>
              </a:extLst>
            </p:cNvPr>
            <p:cNvSpPr/>
            <p:nvPr/>
          </p:nvSpPr>
          <p:spPr>
            <a:xfrm>
              <a:off x="1307932" y="1001214"/>
              <a:ext cx="2243546" cy="393538"/>
            </a:xfrm>
            <a:prstGeom prst="roundRect">
              <a:avLst/>
            </a:prstGeom>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path path="circle">
                <a:fillToRect l="50000" t="50000" r="50000" b="50000"/>
              </a:path>
              <a:tileRect/>
            </a:gra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9" name="グループ化 48">
              <a:extLst>
                <a:ext uri="{FF2B5EF4-FFF2-40B4-BE49-F238E27FC236}">
                  <a16:creationId xmlns:a16="http://schemas.microsoft.com/office/drawing/2014/main" id="{F6B1B709-91B7-E503-28B3-9899D3A239B5}"/>
                </a:ext>
              </a:extLst>
            </p:cNvPr>
            <p:cNvGrpSpPr/>
            <p:nvPr/>
          </p:nvGrpSpPr>
          <p:grpSpPr>
            <a:xfrm>
              <a:off x="1412103" y="1238495"/>
              <a:ext cx="393539" cy="1446832"/>
              <a:chOff x="1412103" y="1238495"/>
              <a:chExt cx="393539" cy="1446832"/>
            </a:xfrm>
          </p:grpSpPr>
          <p:grpSp>
            <p:nvGrpSpPr>
              <p:cNvPr id="14" name="グループ化 13">
                <a:extLst>
                  <a:ext uri="{FF2B5EF4-FFF2-40B4-BE49-F238E27FC236}">
                    <a16:creationId xmlns:a16="http://schemas.microsoft.com/office/drawing/2014/main" id="{E2824355-4361-AEC9-F8D9-0337C7470AC2}"/>
                  </a:ext>
                </a:extLst>
              </p:cNvPr>
              <p:cNvGrpSpPr/>
              <p:nvPr/>
            </p:nvGrpSpPr>
            <p:grpSpPr>
              <a:xfrm>
                <a:off x="1412103" y="1238495"/>
                <a:ext cx="393539" cy="1446832"/>
                <a:chOff x="1956122" y="1238495"/>
                <a:chExt cx="393539" cy="1446832"/>
              </a:xfrm>
            </p:grpSpPr>
            <p:sp>
              <p:nvSpPr>
                <p:cNvPr id="2" name="四角形: 角を丸くする 1">
                  <a:extLst>
                    <a:ext uri="{FF2B5EF4-FFF2-40B4-BE49-F238E27FC236}">
                      <a16:creationId xmlns:a16="http://schemas.microsoft.com/office/drawing/2014/main" id="{45829AAB-D6ED-DCC1-147D-3E1B7DFA61E7}"/>
                    </a:ext>
                  </a:extLst>
                </p:cNvPr>
                <p:cNvSpPr/>
                <p:nvPr/>
              </p:nvSpPr>
              <p:spPr>
                <a:xfrm>
                  <a:off x="1956122" y="1504709"/>
                  <a:ext cx="393539" cy="1180618"/>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13" name="グループ化 12">
                  <a:extLst>
                    <a:ext uri="{FF2B5EF4-FFF2-40B4-BE49-F238E27FC236}">
                      <a16:creationId xmlns:a16="http://schemas.microsoft.com/office/drawing/2014/main" id="{D7749A2E-71D3-CCDF-FF08-A53804915CD7}"/>
                    </a:ext>
                  </a:extLst>
                </p:cNvPr>
                <p:cNvGrpSpPr/>
                <p:nvPr/>
              </p:nvGrpSpPr>
              <p:grpSpPr>
                <a:xfrm>
                  <a:off x="1956123" y="1238495"/>
                  <a:ext cx="376173" cy="266217"/>
                  <a:chOff x="3252486" y="856527"/>
                  <a:chExt cx="376173" cy="266217"/>
                </a:xfrm>
              </p:grpSpPr>
              <p:sp>
                <p:nvSpPr>
                  <p:cNvPr id="9" name="四角形: 角を丸くする 8">
                    <a:extLst>
                      <a:ext uri="{FF2B5EF4-FFF2-40B4-BE49-F238E27FC236}">
                        <a16:creationId xmlns:a16="http://schemas.microsoft.com/office/drawing/2014/main" id="{46DAB8F4-86B3-AA31-98D6-CFD33677CD74}"/>
                      </a:ext>
                    </a:extLst>
                  </p:cNvPr>
                  <p:cNvSpPr/>
                  <p:nvPr/>
                </p:nvSpPr>
                <p:spPr>
                  <a:xfrm>
                    <a:off x="3252486"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4413624F-6EEE-B15F-5AC2-D7539DB89917}"/>
                      </a:ext>
                    </a:extLst>
                  </p:cNvPr>
                  <p:cNvSpPr/>
                  <p:nvPr/>
                </p:nvSpPr>
                <p:spPr>
                  <a:xfrm>
                    <a:off x="3358586"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F13CBC56-8C09-8ED3-AB34-FE4A7391D880}"/>
                      </a:ext>
                    </a:extLst>
                  </p:cNvPr>
                  <p:cNvSpPr/>
                  <p:nvPr/>
                </p:nvSpPr>
                <p:spPr>
                  <a:xfrm>
                    <a:off x="3476261"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375FC2CF-770E-D06C-BF5A-57D91344AE44}"/>
                      </a:ext>
                    </a:extLst>
                  </p:cNvPr>
                  <p:cNvSpPr/>
                  <p:nvPr/>
                </p:nvSpPr>
                <p:spPr>
                  <a:xfrm>
                    <a:off x="3570786"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sp>
            <p:nvSpPr>
              <p:cNvPr id="43" name="楕円 42">
                <a:extLst>
                  <a:ext uri="{FF2B5EF4-FFF2-40B4-BE49-F238E27FC236}">
                    <a16:creationId xmlns:a16="http://schemas.microsoft.com/office/drawing/2014/main" id="{1F17D917-ADD0-C49B-8881-68E401AF1135}"/>
                  </a:ext>
                </a:extLst>
              </p:cNvPr>
              <p:cNvSpPr/>
              <p:nvPr/>
            </p:nvSpPr>
            <p:spPr>
              <a:xfrm>
                <a:off x="1505670" y="1848088"/>
                <a:ext cx="212200" cy="266217"/>
              </a:xfrm>
              <a:prstGeom prst="ellipse">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nvGrpSpPr>
            <p:cNvPr id="50" name="グループ化 49">
              <a:extLst>
                <a:ext uri="{FF2B5EF4-FFF2-40B4-BE49-F238E27FC236}">
                  <a16:creationId xmlns:a16="http://schemas.microsoft.com/office/drawing/2014/main" id="{6D29A6E0-B31D-B8F4-55C0-513F8CA7B1B9}"/>
                </a:ext>
              </a:extLst>
            </p:cNvPr>
            <p:cNvGrpSpPr/>
            <p:nvPr/>
          </p:nvGrpSpPr>
          <p:grpSpPr>
            <a:xfrm>
              <a:off x="1853880" y="1238495"/>
              <a:ext cx="393539" cy="1446832"/>
              <a:chOff x="1853880" y="1238495"/>
              <a:chExt cx="393539" cy="1446832"/>
            </a:xfrm>
          </p:grpSpPr>
          <p:grpSp>
            <p:nvGrpSpPr>
              <p:cNvPr id="15" name="グループ化 14">
                <a:extLst>
                  <a:ext uri="{FF2B5EF4-FFF2-40B4-BE49-F238E27FC236}">
                    <a16:creationId xmlns:a16="http://schemas.microsoft.com/office/drawing/2014/main" id="{7D2B8817-FA55-D2ED-4B89-30E2DEC0848E}"/>
                  </a:ext>
                </a:extLst>
              </p:cNvPr>
              <p:cNvGrpSpPr/>
              <p:nvPr/>
            </p:nvGrpSpPr>
            <p:grpSpPr>
              <a:xfrm>
                <a:off x="1853880" y="1238495"/>
                <a:ext cx="393539" cy="1446832"/>
                <a:chOff x="1956122" y="1238495"/>
                <a:chExt cx="393539" cy="1446832"/>
              </a:xfrm>
            </p:grpSpPr>
            <p:sp>
              <p:nvSpPr>
                <p:cNvPr id="16" name="四角形: 角を丸くする 15">
                  <a:extLst>
                    <a:ext uri="{FF2B5EF4-FFF2-40B4-BE49-F238E27FC236}">
                      <a16:creationId xmlns:a16="http://schemas.microsoft.com/office/drawing/2014/main" id="{ED9AD888-C609-2F5A-3E27-18794A5B7E11}"/>
                    </a:ext>
                  </a:extLst>
                </p:cNvPr>
                <p:cNvSpPr/>
                <p:nvPr/>
              </p:nvSpPr>
              <p:spPr>
                <a:xfrm>
                  <a:off x="1956122" y="1504709"/>
                  <a:ext cx="393539" cy="1180618"/>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id="{3211074D-DBF5-F79D-45CC-DB81819B1F19}"/>
                    </a:ext>
                  </a:extLst>
                </p:cNvPr>
                <p:cNvGrpSpPr/>
                <p:nvPr/>
              </p:nvGrpSpPr>
              <p:grpSpPr>
                <a:xfrm>
                  <a:off x="1956123" y="1238495"/>
                  <a:ext cx="376173" cy="266217"/>
                  <a:chOff x="3252486" y="856527"/>
                  <a:chExt cx="376173" cy="266217"/>
                </a:xfrm>
              </p:grpSpPr>
              <p:sp>
                <p:nvSpPr>
                  <p:cNvPr id="18" name="四角形: 角を丸くする 17">
                    <a:extLst>
                      <a:ext uri="{FF2B5EF4-FFF2-40B4-BE49-F238E27FC236}">
                        <a16:creationId xmlns:a16="http://schemas.microsoft.com/office/drawing/2014/main" id="{2E6D73C6-B319-FC56-01CD-2F829AC4FE4E}"/>
                      </a:ext>
                    </a:extLst>
                  </p:cNvPr>
                  <p:cNvSpPr/>
                  <p:nvPr/>
                </p:nvSpPr>
                <p:spPr>
                  <a:xfrm>
                    <a:off x="3252486"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9" name="四角形: 角を丸くする 18">
                    <a:extLst>
                      <a:ext uri="{FF2B5EF4-FFF2-40B4-BE49-F238E27FC236}">
                        <a16:creationId xmlns:a16="http://schemas.microsoft.com/office/drawing/2014/main" id="{5CBD3308-A556-5091-3F47-C809D7AF9C62}"/>
                      </a:ext>
                    </a:extLst>
                  </p:cNvPr>
                  <p:cNvSpPr/>
                  <p:nvPr/>
                </p:nvSpPr>
                <p:spPr>
                  <a:xfrm>
                    <a:off x="3358586"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0" name="四角形: 角を丸くする 19">
                    <a:extLst>
                      <a:ext uri="{FF2B5EF4-FFF2-40B4-BE49-F238E27FC236}">
                        <a16:creationId xmlns:a16="http://schemas.microsoft.com/office/drawing/2014/main" id="{FA2FC78E-91CE-CB86-F1F1-8169E2E6D748}"/>
                      </a:ext>
                    </a:extLst>
                  </p:cNvPr>
                  <p:cNvSpPr/>
                  <p:nvPr/>
                </p:nvSpPr>
                <p:spPr>
                  <a:xfrm>
                    <a:off x="3476261"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1" name="四角形: 角を丸くする 20">
                    <a:extLst>
                      <a:ext uri="{FF2B5EF4-FFF2-40B4-BE49-F238E27FC236}">
                        <a16:creationId xmlns:a16="http://schemas.microsoft.com/office/drawing/2014/main" id="{0FA44C05-B1FA-5065-2B8E-697C0756B989}"/>
                      </a:ext>
                    </a:extLst>
                  </p:cNvPr>
                  <p:cNvSpPr/>
                  <p:nvPr/>
                </p:nvSpPr>
                <p:spPr>
                  <a:xfrm>
                    <a:off x="3570786"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sp>
            <p:nvSpPr>
              <p:cNvPr id="45" name="楕円 44">
                <a:extLst>
                  <a:ext uri="{FF2B5EF4-FFF2-40B4-BE49-F238E27FC236}">
                    <a16:creationId xmlns:a16="http://schemas.microsoft.com/office/drawing/2014/main" id="{DEF6A308-904F-272D-BB80-B4A087400837}"/>
                  </a:ext>
                </a:extLst>
              </p:cNvPr>
              <p:cNvSpPr/>
              <p:nvPr/>
            </p:nvSpPr>
            <p:spPr>
              <a:xfrm>
                <a:off x="1947447" y="1990844"/>
                <a:ext cx="212200" cy="266217"/>
              </a:xfrm>
              <a:prstGeom prst="ellipse">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nvGrpSpPr>
            <p:cNvPr id="51" name="グループ化 50">
              <a:extLst>
                <a:ext uri="{FF2B5EF4-FFF2-40B4-BE49-F238E27FC236}">
                  <a16:creationId xmlns:a16="http://schemas.microsoft.com/office/drawing/2014/main" id="{78906E97-AAA0-BE00-13E5-4527504340E1}"/>
                </a:ext>
              </a:extLst>
            </p:cNvPr>
            <p:cNvGrpSpPr/>
            <p:nvPr/>
          </p:nvGrpSpPr>
          <p:grpSpPr>
            <a:xfrm>
              <a:off x="2295647" y="1238495"/>
              <a:ext cx="393539" cy="1446832"/>
              <a:chOff x="2295647" y="1238495"/>
              <a:chExt cx="393539" cy="1446832"/>
            </a:xfrm>
          </p:grpSpPr>
          <p:grpSp>
            <p:nvGrpSpPr>
              <p:cNvPr id="22" name="グループ化 21">
                <a:extLst>
                  <a:ext uri="{FF2B5EF4-FFF2-40B4-BE49-F238E27FC236}">
                    <a16:creationId xmlns:a16="http://schemas.microsoft.com/office/drawing/2014/main" id="{D5B48CDB-498E-BB5D-7361-A07F08302597}"/>
                  </a:ext>
                </a:extLst>
              </p:cNvPr>
              <p:cNvGrpSpPr/>
              <p:nvPr/>
            </p:nvGrpSpPr>
            <p:grpSpPr>
              <a:xfrm>
                <a:off x="2295647" y="1238495"/>
                <a:ext cx="393539" cy="1446832"/>
                <a:chOff x="1956122" y="1238495"/>
                <a:chExt cx="393539" cy="1446832"/>
              </a:xfrm>
            </p:grpSpPr>
            <p:sp>
              <p:nvSpPr>
                <p:cNvPr id="23" name="四角形: 角を丸くする 22">
                  <a:extLst>
                    <a:ext uri="{FF2B5EF4-FFF2-40B4-BE49-F238E27FC236}">
                      <a16:creationId xmlns:a16="http://schemas.microsoft.com/office/drawing/2014/main" id="{F6ADF6D7-DD4A-E284-971D-03D9508DEB47}"/>
                    </a:ext>
                  </a:extLst>
                </p:cNvPr>
                <p:cNvSpPr/>
                <p:nvPr/>
              </p:nvSpPr>
              <p:spPr>
                <a:xfrm>
                  <a:off x="1956122" y="1504709"/>
                  <a:ext cx="393539" cy="1180618"/>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24" name="グループ化 23">
                  <a:extLst>
                    <a:ext uri="{FF2B5EF4-FFF2-40B4-BE49-F238E27FC236}">
                      <a16:creationId xmlns:a16="http://schemas.microsoft.com/office/drawing/2014/main" id="{6723ED47-0D75-3675-764A-77AFB7FAD7FE}"/>
                    </a:ext>
                  </a:extLst>
                </p:cNvPr>
                <p:cNvGrpSpPr/>
                <p:nvPr/>
              </p:nvGrpSpPr>
              <p:grpSpPr>
                <a:xfrm>
                  <a:off x="1956123" y="1238495"/>
                  <a:ext cx="376173" cy="266217"/>
                  <a:chOff x="3252486" y="856527"/>
                  <a:chExt cx="376173" cy="266217"/>
                </a:xfrm>
              </p:grpSpPr>
              <p:sp>
                <p:nvSpPr>
                  <p:cNvPr id="25" name="四角形: 角を丸くする 24">
                    <a:extLst>
                      <a:ext uri="{FF2B5EF4-FFF2-40B4-BE49-F238E27FC236}">
                        <a16:creationId xmlns:a16="http://schemas.microsoft.com/office/drawing/2014/main" id="{BB4F5864-FAF5-7D6E-D1E1-A4E5C0FEFD89}"/>
                      </a:ext>
                    </a:extLst>
                  </p:cNvPr>
                  <p:cNvSpPr/>
                  <p:nvPr/>
                </p:nvSpPr>
                <p:spPr>
                  <a:xfrm>
                    <a:off x="3252486"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6" name="四角形: 角を丸くする 25">
                    <a:extLst>
                      <a:ext uri="{FF2B5EF4-FFF2-40B4-BE49-F238E27FC236}">
                        <a16:creationId xmlns:a16="http://schemas.microsoft.com/office/drawing/2014/main" id="{AA11D531-8F25-57FF-1DFB-C3FF441567DA}"/>
                      </a:ext>
                    </a:extLst>
                  </p:cNvPr>
                  <p:cNvSpPr/>
                  <p:nvPr/>
                </p:nvSpPr>
                <p:spPr>
                  <a:xfrm>
                    <a:off x="3358586"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47797D10-0B6E-3A38-AF7D-2B338F291637}"/>
                      </a:ext>
                    </a:extLst>
                  </p:cNvPr>
                  <p:cNvSpPr/>
                  <p:nvPr/>
                </p:nvSpPr>
                <p:spPr>
                  <a:xfrm>
                    <a:off x="3476261"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C3F16E91-5A1C-401E-8CB8-17086DBD7DC2}"/>
                      </a:ext>
                    </a:extLst>
                  </p:cNvPr>
                  <p:cNvSpPr/>
                  <p:nvPr/>
                </p:nvSpPr>
                <p:spPr>
                  <a:xfrm>
                    <a:off x="3570786"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sp>
            <p:nvSpPr>
              <p:cNvPr id="46" name="楕円 45">
                <a:extLst>
                  <a:ext uri="{FF2B5EF4-FFF2-40B4-BE49-F238E27FC236}">
                    <a16:creationId xmlns:a16="http://schemas.microsoft.com/office/drawing/2014/main" id="{F2A09929-F683-1A6D-A898-DC033922FD96}"/>
                  </a:ext>
                </a:extLst>
              </p:cNvPr>
              <p:cNvSpPr/>
              <p:nvPr/>
            </p:nvSpPr>
            <p:spPr>
              <a:xfrm>
                <a:off x="2370887" y="1848089"/>
                <a:ext cx="212200" cy="266217"/>
              </a:xfrm>
              <a:prstGeom prst="ellipse">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nvGrpSpPr>
            <p:cNvPr id="52" name="グループ化 51">
              <a:extLst>
                <a:ext uri="{FF2B5EF4-FFF2-40B4-BE49-F238E27FC236}">
                  <a16:creationId xmlns:a16="http://schemas.microsoft.com/office/drawing/2014/main" id="{71A7F28A-A56C-4630-7F9A-5596171B8926}"/>
                </a:ext>
              </a:extLst>
            </p:cNvPr>
            <p:cNvGrpSpPr/>
            <p:nvPr/>
          </p:nvGrpSpPr>
          <p:grpSpPr>
            <a:xfrm>
              <a:off x="2725841" y="1238495"/>
              <a:ext cx="393539" cy="1446832"/>
              <a:chOff x="2725841" y="1238495"/>
              <a:chExt cx="393539" cy="1446832"/>
            </a:xfrm>
          </p:grpSpPr>
          <p:grpSp>
            <p:nvGrpSpPr>
              <p:cNvPr id="29" name="グループ化 28">
                <a:extLst>
                  <a:ext uri="{FF2B5EF4-FFF2-40B4-BE49-F238E27FC236}">
                    <a16:creationId xmlns:a16="http://schemas.microsoft.com/office/drawing/2014/main" id="{992F79E9-BD5C-5AD3-6F40-24E91EC5C5FF}"/>
                  </a:ext>
                </a:extLst>
              </p:cNvPr>
              <p:cNvGrpSpPr/>
              <p:nvPr/>
            </p:nvGrpSpPr>
            <p:grpSpPr>
              <a:xfrm>
                <a:off x="2725841" y="1238495"/>
                <a:ext cx="393539" cy="1446832"/>
                <a:chOff x="1956122" y="1238495"/>
                <a:chExt cx="393539" cy="1446832"/>
              </a:xfrm>
            </p:grpSpPr>
            <p:sp>
              <p:nvSpPr>
                <p:cNvPr id="30" name="四角形: 角を丸くする 29">
                  <a:extLst>
                    <a:ext uri="{FF2B5EF4-FFF2-40B4-BE49-F238E27FC236}">
                      <a16:creationId xmlns:a16="http://schemas.microsoft.com/office/drawing/2014/main" id="{00DFD791-0677-AB63-A978-5EA381DFBD88}"/>
                    </a:ext>
                  </a:extLst>
                </p:cNvPr>
                <p:cNvSpPr/>
                <p:nvPr/>
              </p:nvSpPr>
              <p:spPr>
                <a:xfrm>
                  <a:off x="1956122" y="1504709"/>
                  <a:ext cx="393539" cy="1180618"/>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31" name="グループ化 30">
                  <a:extLst>
                    <a:ext uri="{FF2B5EF4-FFF2-40B4-BE49-F238E27FC236}">
                      <a16:creationId xmlns:a16="http://schemas.microsoft.com/office/drawing/2014/main" id="{6FD9A7E2-4A51-7311-322B-86942E7EBC27}"/>
                    </a:ext>
                  </a:extLst>
                </p:cNvPr>
                <p:cNvGrpSpPr/>
                <p:nvPr/>
              </p:nvGrpSpPr>
              <p:grpSpPr>
                <a:xfrm>
                  <a:off x="1956123" y="1238495"/>
                  <a:ext cx="376173" cy="266217"/>
                  <a:chOff x="3252486" y="856527"/>
                  <a:chExt cx="376173" cy="266217"/>
                </a:xfrm>
              </p:grpSpPr>
              <p:sp>
                <p:nvSpPr>
                  <p:cNvPr id="32" name="四角形: 角を丸くする 31">
                    <a:extLst>
                      <a:ext uri="{FF2B5EF4-FFF2-40B4-BE49-F238E27FC236}">
                        <a16:creationId xmlns:a16="http://schemas.microsoft.com/office/drawing/2014/main" id="{4138F8F8-B418-AF97-F846-21A56B354C34}"/>
                      </a:ext>
                    </a:extLst>
                  </p:cNvPr>
                  <p:cNvSpPr/>
                  <p:nvPr/>
                </p:nvSpPr>
                <p:spPr>
                  <a:xfrm>
                    <a:off x="3252486"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3" name="四角形: 角を丸くする 32">
                    <a:extLst>
                      <a:ext uri="{FF2B5EF4-FFF2-40B4-BE49-F238E27FC236}">
                        <a16:creationId xmlns:a16="http://schemas.microsoft.com/office/drawing/2014/main" id="{EA6EB586-9005-2803-342B-2CC613D0535F}"/>
                      </a:ext>
                    </a:extLst>
                  </p:cNvPr>
                  <p:cNvSpPr/>
                  <p:nvPr/>
                </p:nvSpPr>
                <p:spPr>
                  <a:xfrm>
                    <a:off x="3358586"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4" name="四角形: 角を丸くする 33">
                    <a:extLst>
                      <a:ext uri="{FF2B5EF4-FFF2-40B4-BE49-F238E27FC236}">
                        <a16:creationId xmlns:a16="http://schemas.microsoft.com/office/drawing/2014/main" id="{BF9D40EB-8C1A-0357-A420-55B25A5F6CC2}"/>
                      </a:ext>
                    </a:extLst>
                  </p:cNvPr>
                  <p:cNvSpPr/>
                  <p:nvPr/>
                </p:nvSpPr>
                <p:spPr>
                  <a:xfrm>
                    <a:off x="3476261"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5" name="四角形: 角を丸くする 34">
                    <a:extLst>
                      <a:ext uri="{FF2B5EF4-FFF2-40B4-BE49-F238E27FC236}">
                        <a16:creationId xmlns:a16="http://schemas.microsoft.com/office/drawing/2014/main" id="{FE41E4C1-6418-C1F8-A6DE-DD7314785489}"/>
                      </a:ext>
                    </a:extLst>
                  </p:cNvPr>
                  <p:cNvSpPr/>
                  <p:nvPr/>
                </p:nvSpPr>
                <p:spPr>
                  <a:xfrm>
                    <a:off x="3570786"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sp>
            <p:nvSpPr>
              <p:cNvPr id="47" name="楕円 46">
                <a:extLst>
                  <a:ext uri="{FF2B5EF4-FFF2-40B4-BE49-F238E27FC236}">
                    <a16:creationId xmlns:a16="http://schemas.microsoft.com/office/drawing/2014/main" id="{213B59B0-7EED-1B96-A5EC-7585555A7C1A}"/>
                  </a:ext>
                </a:extLst>
              </p:cNvPr>
              <p:cNvSpPr/>
              <p:nvPr/>
            </p:nvSpPr>
            <p:spPr>
              <a:xfrm>
                <a:off x="2815547" y="1981199"/>
                <a:ext cx="212200" cy="266217"/>
              </a:xfrm>
              <a:prstGeom prst="ellipse">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nvGrpSpPr>
            <p:cNvPr id="53" name="グループ化 52">
              <a:extLst>
                <a:ext uri="{FF2B5EF4-FFF2-40B4-BE49-F238E27FC236}">
                  <a16:creationId xmlns:a16="http://schemas.microsoft.com/office/drawing/2014/main" id="{DB15DFB6-EFF5-00F3-D4EA-2D435ADC0CB7}"/>
                </a:ext>
              </a:extLst>
            </p:cNvPr>
            <p:cNvGrpSpPr/>
            <p:nvPr/>
          </p:nvGrpSpPr>
          <p:grpSpPr>
            <a:xfrm>
              <a:off x="3167605" y="1238495"/>
              <a:ext cx="393539" cy="1446832"/>
              <a:chOff x="3167605" y="1238495"/>
              <a:chExt cx="393539" cy="1446832"/>
            </a:xfrm>
          </p:grpSpPr>
          <p:grpSp>
            <p:nvGrpSpPr>
              <p:cNvPr id="36" name="グループ化 35">
                <a:extLst>
                  <a:ext uri="{FF2B5EF4-FFF2-40B4-BE49-F238E27FC236}">
                    <a16:creationId xmlns:a16="http://schemas.microsoft.com/office/drawing/2014/main" id="{225DDF84-F0F7-DF4A-305F-373FB6B5135A}"/>
                  </a:ext>
                </a:extLst>
              </p:cNvPr>
              <p:cNvGrpSpPr/>
              <p:nvPr/>
            </p:nvGrpSpPr>
            <p:grpSpPr>
              <a:xfrm>
                <a:off x="3167605" y="1238495"/>
                <a:ext cx="393539" cy="1446832"/>
                <a:chOff x="1956122" y="1238495"/>
                <a:chExt cx="393539" cy="1446832"/>
              </a:xfrm>
            </p:grpSpPr>
            <p:sp>
              <p:nvSpPr>
                <p:cNvPr id="37" name="四角形: 角を丸くする 36">
                  <a:extLst>
                    <a:ext uri="{FF2B5EF4-FFF2-40B4-BE49-F238E27FC236}">
                      <a16:creationId xmlns:a16="http://schemas.microsoft.com/office/drawing/2014/main" id="{D96C812B-8665-1415-4E85-08BB492C34F5}"/>
                    </a:ext>
                  </a:extLst>
                </p:cNvPr>
                <p:cNvSpPr/>
                <p:nvPr/>
              </p:nvSpPr>
              <p:spPr>
                <a:xfrm>
                  <a:off x="1956122" y="1504709"/>
                  <a:ext cx="393539" cy="1180618"/>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38" name="グループ化 37">
                  <a:extLst>
                    <a:ext uri="{FF2B5EF4-FFF2-40B4-BE49-F238E27FC236}">
                      <a16:creationId xmlns:a16="http://schemas.microsoft.com/office/drawing/2014/main" id="{0E9DBC69-6C9F-42DA-053C-A8D76C76CBFC}"/>
                    </a:ext>
                  </a:extLst>
                </p:cNvPr>
                <p:cNvGrpSpPr/>
                <p:nvPr/>
              </p:nvGrpSpPr>
              <p:grpSpPr>
                <a:xfrm>
                  <a:off x="1956123" y="1238495"/>
                  <a:ext cx="376173" cy="266217"/>
                  <a:chOff x="3252486" y="856527"/>
                  <a:chExt cx="376173" cy="266217"/>
                </a:xfrm>
              </p:grpSpPr>
              <p:sp>
                <p:nvSpPr>
                  <p:cNvPr id="39" name="四角形: 角を丸くする 38">
                    <a:extLst>
                      <a:ext uri="{FF2B5EF4-FFF2-40B4-BE49-F238E27FC236}">
                        <a16:creationId xmlns:a16="http://schemas.microsoft.com/office/drawing/2014/main" id="{97CA921B-8402-0B7F-5FE6-852D652370BF}"/>
                      </a:ext>
                    </a:extLst>
                  </p:cNvPr>
                  <p:cNvSpPr/>
                  <p:nvPr/>
                </p:nvSpPr>
                <p:spPr>
                  <a:xfrm>
                    <a:off x="3252486"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0" name="四角形: 角を丸くする 39">
                    <a:extLst>
                      <a:ext uri="{FF2B5EF4-FFF2-40B4-BE49-F238E27FC236}">
                        <a16:creationId xmlns:a16="http://schemas.microsoft.com/office/drawing/2014/main" id="{C0B84F6F-3783-B58C-6FC8-367821E1D3A0}"/>
                      </a:ext>
                    </a:extLst>
                  </p:cNvPr>
                  <p:cNvSpPr/>
                  <p:nvPr/>
                </p:nvSpPr>
                <p:spPr>
                  <a:xfrm>
                    <a:off x="3358586"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1" name="四角形: 角を丸くする 40">
                    <a:extLst>
                      <a:ext uri="{FF2B5EF4-FFF2-40B4-BE49-F238E27FC236}">
                        <a16:creationId xmlns:a16="http://schemas.microsoft.com/office/drawing/2014/main" id="{ECEBC96E-958F-217D-3C0F-296D2B99B5BE}"/>
                      </a:ext>
                    </a:extLst>
                  </p:cNvPr>
                  <p:cNvSpPr/>
                  <p:nvPr/>
                </p:nvSpPr>
                <p:spPr>
                  <a:xfrm>
                    <a:off x="3476261"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2" name="四角形: 角を丸くする 41">
                    <a:extLst>
                      <a:ext uri="{FF2B5EF4-FFF2-40B4-BE49-F238E27FC236}">
                        <a16:creationId xmlns:a16="http://schemas.microsoft.com/office/drawing/2014/main" id="{F81C36D0-42E9-FB1E-B9E5-CDEBCC2B163D}"/>
                      </a:ext>
                    </a:extLst>
                  </p:cNvPr>
                  <p:cNvSpPr/>
                  <p:nvPr/>
                </p:nvSpPr>
                <p:spPr>
                  <a:xfrm>
                    <a:off x="3570786"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sp>
            <p:nvSpPr>
              <p:cNvPr id="48" name="楕円 47">
                <a:extLst>
                  <a:ext uri="{FF2B5EF4-FFF2-40B4-BE49-F238E27FC236}">
                    <a16:creationId xmlns:a16="http://schemas.microsoft.com/office/drawing/2014/main" id="{EEF36D31-EBEC-7F88-9FCA-EF2BED404C8F}"/>
                  </a:ext>
                </a:extLst>
              </p:cNvPr>
              <p:cNvSpPr/>
              <p:nvPr/>
            </p:nvSpPr>
            <p:spPr>
              <a:xfrm>
                <a:off x="3273706" y="1828799"/>
                <a:ext cx="212200" cy="266217"/>
              </a:xfrm>
              <a:prstGeom prst="ellipse">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nvGrpSpPr>
            <p:cNvPr id="54" name="グループ化 53">
              <a:extLst>
                <a:ext uri="{FF2B5EF4-FFF2-40B4-BE49-F238E27FC236}">
                  <a16:creationId xmlns:a16="http://schemas.microsoft.com/office/drawing/2014/main" id="{506A66B2-AE86-733F-1750-4355E4E4B0B2}"/>
                </a:ext>
              </a:extLst>
            </p:cNvPr>
            <p:cNvGrpSpPr/>
            <p:nvPr/>
          </p:nvGrpSpPr>
          <p:grpSpPr>
            <a:xfrm>
              <a:off x="4886435" y="1238495"/>
              <a:ext cx="393539" cy="1446832"/>
              <a:chOff x="1412103" y="1238495"/>
              <a:chExt cx="393539" cy="1446832"/>
            </a:xfrm>
          </p:grpSpPr>
          <p:grpSp>
            <p:nvGrpSpPr>
              <p:cNvPr id="55" name="グループ化 54">
                <a:extLst>
                  <a:ext uri="{FF2B5EF4-FFF2-40B4-BE49-F238E27FC236}">
                    <a16:creationId xmlns:a16="http://schemas.microsoft.com/office/drawing/2014/main" id="{5BB6613F-AF3F-BFE9-DBAE-840716BF3F18}"/>
                  </a:ext>
                </a:extLst>
              </p:cNvPr>
              <p:cNvGrpSpPr/>
              <p:nvPr/>
            </p:nvGrpSpPr>
            <p:grpSpPr>
              <a:xfrm>
                <a:off x="1412103" y="1238495"/>
                <a:ext cx="393539" cy="1446832"/>
                <a:chOff x="1956122" y="1238495"/>
                <a:chExt cx="393539" cy="1446832"/>
              </a:xfrm>
            </p:grpSpPr>
            <p:sp>
              <p:nvSpPr>
                <p:cNvPr id="57" name="四角形: 角を丸くする 56">
                  <a:extLst>
                    <a:ext uri="{FF2B5EF4-FFF2-40B4-BE49-F238E27FC236}">
                      <a16:creationId xmlns:a16="http://schemas.microsoft.com/office/drawing/2014/main" id="{7F22C8BA-46AF-3387-0FF6-5D643796B704}"/>
                    </a:ext>
                  </a:extLst>
                </p:cNvPr>
                <p:cNvSpPr/>
                <p:nvPr/>
              </p:nvSpPr>
              <p:spPr>
                <a:xfrm>
                  <a:off x="1956122" y="1504709"/>
                  <a:ext cx="393539" cy="1180618"/>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58" name="グループ化 57">
                  <a:extLst>
                    <a:ext uri="{FF2B5EF4-FFF2-40B4-BE49-F238E27FC236}">
                      <a16:creationId xmlns:a16="http://schemas.microsoft.com/office/drawing/2014/main" id="{D08CA022-E801-1B59-6383-2CAED3DB5353}"/>
                    </a:ext>
                  </a:extLst>
                </p:cNvPr>
                <p:cNvGrpSpPr/>
                <p:nvPr/>
              </p:nvGrpSpPr>
              <p:grpSpPr>
                <a:xfrm>
                  <a:off x="1956123" y="1238495"/>
                  <a:ext cx="376173" cy="266217"/>
                  <a:chOff x="3252486" y="856527"/>
                  <a:chExt cx="376173" cy="266217"/>
                </a:xfrm>
              </p:grpSpPr>
              <p:sp>
                <p:nvSpPr>
                  <p:cNvPr id="59" name="四角形: 角を丸くする 58">
                    <a:extLst>
                      <a:ext uri="{FF2B5EF4-FFF2-40B4-BE49-F238E27FC236}">
                        <a16:creationId xmlns:a16="http://schemas.microsoft.com/office/drawing/2014/main" id="{7D8BC7EE-0706-5728-3D6D-0A814A957EE0}"/>
                      </a:ext>
                    </a:extLst>
                  </p:cNvPr>
                  <p:cNvSpPr/>
                  <p:nvPr/>
                </p:nvSpPr>
                <p:spPr>
                  <a:xfrm>
                    <a:off x="3252486"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0" name="四角形: 角を丸くする 59">
                    <a:extLst>
                      <a:ext uri="{FF2B5EF4-FFF2-40B4-BE49-F238E27FC236}">
                        <a16:creationId xmlns:a16="http://schemas.microsoft.com/office/drawing/2014/main" id="{C75E6CCB-C597-F4FA-7AD2-E33E91134399}"/>
                      </a:ext>
                    </a:extLst>
                  </p:cNvPr>
                  <p:cNvSpPr/>
                  <p:nvPr/>
                </p:nvSpPr>
                <p:spPr>
                  <a:xfrm>
                    <a:off x="3358586"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1" name="四角形: 角を丸くする 60">
                    <a:extLst>
                      <a:ext uri="{FF2B5EF4-FFF2-40B4-BE49-F238E27FC236}">
                        <a16:creationId xmlns:a16="http://schemas.microsoft.com/office/drawing/2014/main" id="{232A33A6-85A0-98BC-081A-F06F182F7A42}"/>
                      </a:ext>
                    </a:extLst>
                  </p:cNvPr>
                  <p:cNvSpPr/>
                  <p:nvPr/>
                </p:nvSpPr>
                <p:spPr>
                  <a:xfrm>
                    <a:off x="3476261"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2" name="四角形: 角を丸くする 61">
                    <a:extLst>
                      <a:ext uri="{FF2B5EF4-FFF2-40B4-BE49-F238E27FC236}">
                        <a16:creationId xmlns:a16="http://schemas.microsoft.com/office/drawing/2014/main" id="{4885A883-4F6D-E549-BF98-6640B0A75FBD}"/>
                      </a:ext>
                    </a:extLst>
                  </p:cNvPr>
                  <p:cNvSpPr/>
                  <p:nvPr/>
                </p:nvSpPr>
                <p:spPr>
                  <a:xfrm>
                    <a:off x="3570786"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sp>
            <p:nvSpPr>
              <p:cNvPr id="56" name="楕円 55">
                <a:extLst>
                  <a:ext uri="{FF2B5EF4-FFF2-40B4-BE49-F238E27FC236}">
                    <a16:creationId xmlns:a16="http://schemas.microsoft.com/office/drawing/2014/main" id="{51446AC4-DA27-47B7-C47A-778BC955D2EA}"/>
                  </a:ext>
                </a:extLst>
              </p:cNvPr>
              <p:cNvSpPr/>
              <p:nvPr/>
            </p:nvSpPr>
            <p:spPr>
              <a:xfrm>
                <a:off x="1505670" y="1848088"/>
                <a:ext cx="212200" cy="266217"/>
              </a:xfrm>
              <a:prstGeom prst="ellipse">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nvGrpSpPr>
            <p:cNvPr id="63" name="グループ化 62">
              <a:extLst>
                <a:ext uri="{FF2B5EF4-FFF2-40B4-BE49-F238E27FC236}">
                  <a16:creationId xmlns:a16="http://schemas.microsoft.com/office/drawing/2014/main" id="{3C5426EE-978C-AB47-3D75-D4E13636D106}"/>
                </a:ext>
              </a:extLst>
            </p:cNvPr>
            <p:cNvGrpSpPr/>
            <p:nvPr/>
          </p:nvGrpSpPr>
          <p:grpSpPr>
            <a:xfrm>
              <a:off x="5397662" y="1238495"/>
              <a:ext cx="393539" cy="1446832"/>
              <a:chOff x="1853880" y="1238495"/>
              <a:chExt cx="393539" cy="1446832"/>
            </a:xfrm>
          </p:grpSpPr>
          <p:grpSp>
            <p:nvGrpSpPr>
              <p:cNvPr id="64" name="グループ化 63">
                <a:extLst>
                  <a:ext uri="{FF2B5EF4-FFF2-40B4-BE49-F238E27FC236}">
                    <a16:creationId xmlns:a16="http://schemas.microsoft.com/office/drawing/2014/main" id="{6BDB47BC-936D-77DF-96A4-7AD52CFC23BB}"/>
                  </a:ext>
                </a:extLst>
              </p:cNvPr>
              <p:cNvGrpSpPr/>
              <p:nvPr/>
            </p:nvGrpSpPr>
            <p:grpSpPr>
              <a:xfrm>
                <a:off x="1853880" y="1238495"/>
                <a:ext cx="393539" cy="1446832"/>
                <a:chOff x="1956122" y="1238495"/>
                <a:chExt cx="393539" cy="1446832"/>
              </a:xfrm>
            </p:grpSpPr>
            <p:sp>
              <p:nvSpPr>
                <p:cNvPr id="66" name="四角形: 角を丸くする 65">
                  <a:extLst>
                    <a:ext uri="{FF2B5EF4-FFF2-40B4-BE49-F238E27FC236}">
                      <a16:creationId xmlns:a16="http://schemas.microsoft.com/office/drawing/2014/main" id="{A9DC2D0C-602F-A31F-DC87-64968FA64BE6}"/>
                    </a:ext>
                  </a:extLst>
                </p:cNvPr>
                <p:cNvSpPr/>
                <p:nvPr/>
              </p:nvSpPr>
              <p:spPr>
                <a:xfrm>
                  <a:off x="1956122" y="1504709"/>
                  <a:ext cx="393539" cy="1180618"/>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67" name="グループ化 66">
                  <a:extLst>
                    <a:ext uri="{FF2B5EF4-FFF2-40B4-BE49-F238E27FC236}">
                      <a16:creationId xmlns:a16="http://schemas.microsoft.com/office/drawing/2014/main" id="{5402265D-00B2-BAFB-65F1-27A4A63A523A}"/>
                    </a:ext>
                  </a:extLst>
                </p:cNvPr>
                <p:cNvGrpSpPr/>
                <p:nvPr/>
              </p:nvGrpSpPr>
              <p:grpSpPr>
                <a:xfrm>
                  <a:off x="1956123" y="1238495"/>
                  <a:ext cx="376173" cy="266217"/>
                  <a:chOff x="3252486" y="856527"/>
                  <a:chExt cx="376173" cy="266217"/>
                </a:xfrm>
              </p:grpSpPr>
              <p:sp>
                <p:nvSpPr>
                  <p:cNvPr id="68" name="四角形: 角を丸くする 67">
                    <a:extLst>
                      <a:ext uri="{FF2B5EF4-FFF2-40B4-BE49-F238E27FC236}">
                        <a16:creationId xmlns:a16="http://schemas.microsoft.com/office/drawing/2014/main" id="{5BE62DC1-4F48-809B-2878-A73E5FAE243D}"/>
                      </a:ext>
                    </a:extLst>
                  </p:cNvPr>
                  <p:cNvSpPr/>
                  <p:nvPr/>
                </p:nvSpPr>
                <p:spPr>
                  <a:xfrm>
                    <a:off x="3252486"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9" name="四角形: 角を丸くする 68">
                    <a:extLst>
                      <a:ext uri="{FF2B5EF4-FFF2-40B4-BE49-F238E27FC236}">
                        <a16:creationId xmlns:a16="http://schemas.microsoft.com/office/drawing/2014/main" id="{05EE6AA0-02C9-9564-67A1-7ACE0ECCAE1C}"/>
                      </a:ext>
                    </a:extLst>
                  </p:cNvPr>
                  <p:cNvSpPr/>
                  <p:nvPr/>
                </p:nvSpPr>
                <p:spPr>
                  <a:xfrm>
                    <a:off x="3358586"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0" name="四角形: 角を丸くする 69">
                    <a:extLst>
                      <a:ext uri="{FF2B5EF4-FFF2-40B4-BE49-F238E27FC236}">
                        <a16:creationId xmlns:a16="http://schemas.microsoft.com/office/drawing/2014/main" id="{0814DC35-2949-B472-DCD7-F9CDDB716B62}"/>
                      </a:ext>
                    </a:extLst>
                  </p:cNvPr>
                  <p:cNvSpPr/>
                  <p:nvPr/>
                </p:nvSpPr>
                <p:spPr>
                  <a:xfrm>
                    <a:off x="3476261"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1" name="四角形: 角を丸くする 70">
                    <a:extLst>
                      <a:ext uri="{FF2B5EF4-FFF2-40B4-BE49-F238E27FC236}">
                        <a16:creationId xmlns:a16="http://schemas.microsoft.com/office/drawing/2014/main" id="{475EA76E-F322-3E7A-9E99-F485A078E8B5}"/>
                      </a:ext>
                    </a:extLst>
                  </p:cNvPr>
                  <p:cNvSpPr/>
                  <p:nvPr/>
                </p:nvSpPr>
                <p:spPr>
                  <a:xfrm>
                    <a:off x="3570786"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sp>
            <p:nvSpPr>
              <p:cNvPr id="65" name="楕円 64">
                <a:extLst>
                  <a:ext uri="{FF2B5EF4-FFF2-40B4-BE49-F238E27FC236}">
                    <a16:creationId xmlns:a16="http://schemas.microsoft.com/office/drawing/2014/main" id="{CC13422F-405C-83BE-0496-3D201A569792}"/>
                  </a:ext>
                </a:extLst>
              </p:cNvPr>
              <p:cNvSpPr/>
              <p:nvPr/>
            </p:nvSpPr>
            <p:spPr>
              <a:xfrm>
                <a:off x="1947447" y="1990844"/>
                <a:ext cx="212200" cy="266217"/>
              </a:xfrm>
              <a:prstGeom prst="ellipse">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nvGrpSpPr>
            <p:cNvPr id="72" name="グループ化 71">
              <a:extLst>
                <a:ext uri="{FF2B5EF4-FFF2-40B4-BE49-F238E27FC236}">
                  <a16:creationId xmlns:a16="http://schemas.microsoft.com/office/drawing/2014/main" id="{B9E96B03-EF6C-AB7A-06AB-74D741C7AFB2}"/>
                </a:ext>
              </a:extLst>
            </p:cNvPr>
            <p:cNvGrpSpPr/>
            <p:nvPr/>
          </p:nvGrpSpPr>
          <p:grpSpPr>
            <a:xfrm>
              <a:off x="5827854" y="1238495"/>
              <a:ext cx="393539" cy="1446832"/>
              <a:chOff x="2295647" y="1238495"/>
              <a:chExt cx="393539" cy="1446832"/>
            </a:xfrm>
          </p:grpSpPr>
          <p:grpSp>
            <p:nvGrpSpPr>
              <p:cNvPr id="73" name="グループ化 72">
                <a:extLst>
                  <a:ext uri="{FF2B5EF4-FFF2-40B4-BE49-F238E27FC236}">
                    <a16:creationId xmlns:a16="http://schemas.microsoft.com/office/drawing/2014/main" id="{67C54ADC-811A-0B3F-DB40-05AD52DFD1EE}"/>
                  </a:ext>
                </a:extLst>
              </p:cNvPr>
              <p:cNvGrpSpPr/>
              <p:nvPr/>
            </p:nvGrpSpPr>
            <p:grpSpPr>
              <a:xfrm>
                <a:off x="2295647" y="1238495"/>
                <a:ext cx="393539" cy="1446832"/>
                <a:chOff x="1956122" y="1238495"/>
                <a:chExt cx="393539" cy="1446832"/>
              </a:xfrm>
            </p:grpSpPr>
            <p:sp>
              <p:nvSpPr>
                <p:cNvPr id="75" name="四角形: 角を丸くする 74">
                  <a:extLst>
                    <a:ext uri="{FF2B5EF4-FFF2-40B4-BE49-F238E27FC236}">
                      <a16:creationId xmlns:a16="http://schemas.microsoft.com/office/drawing/2014/main" id="{8AD68B86-D13E-8EAD-EFC5-7570B2D7D0EC}"/>
                    </a:ext>
                  </a:extLst>
                </p:cNvPr>
                <p:cNvSpPr/>
                <p:nvPr/>
              </p:nvSpPr>
              <p:spPr>
                <a:xfrm>
                  <a:off x="1956122" y="1504709"/>
                  <a:ext cx="393539" cy="1180618"/>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76" name="グループ化 75">
                  <a:extLst>
                    <a:ext uri="{FF2B5EF4-FFF2-40B4-BE49-F238E27FC236}">
                      <a16:creationId xmlns:a16="http://schemas.microsoft.com/office/drawing/2014/main" id="{CC3EFCD3-F473-6222-74F9-CD91AD08B231}"/>
                    </a:ext>
                  </a:extLst>
                </p:cNvPr>
                <p:cNvGrpSpPr/>
                <p:nvPr/>
              </p:nvGrpSpPr>
              <p:grpSpPr>
                <a:xfrm>
                  <a:off x="1956123" y="1238495"/>
                  <a:ext cx="376173" cy="266217"/>
                  <a:chOff x="3252486" y="856527"/>
                  <a:chExt cx="376173" cy="266217"/>
                </a:xfrm>
              </p:grpSpPr>
              <p:sp>
                <p:nvSpPr>
                  <p:cNvPr id="77" name="四角形: 角を丸くする 76">
                    <a:extLst>
                      <a:ext uri="{FF2B5EF4-FFF2-40B4-BE49-F238E27FC236}">
                        <a16:creationId xmlns:a16="http://schemas.microsoft.com/office/drawing/2014/main" id="{E5C4584F-C637-2A5B-4D81-3FBE537F129E}"/>
                      </a:ext>
                    </a:extLst>
                  </p:cNvPr>
                  <p:cNvSpPr/>
                  <p:nvPr/>
                </p:nvSpPr>
                <p:spPr>
                  <a:xfrm>
                    <a:off x="3252486"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8" name="四角形: 角を丸くする 77">
                    <a:extLst>
                      <a:ext uri="{FF2B5EF4-FFF2-40B4-BE49-F238E27FC236}">
                        <a16:creationId xmlns:a16="http://schemas.microsoft.com/office/drawing/2014/main" id="{C1A23C25-6D6D-99AB-B7E6-A9AD0418EB44}"/>
                      </a:ext>
                    </a:extLst>
                  </p:cNvPr>
                  <p:cNvSpPr/>
                  <p:nvPr/>
                </p:nvSpPr>
                <p:spPr>
                  <a:xfrm>
                    <a:off x="3358586"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9" name="四角形: 角を丸くする 78">
                    <a:extLst>
                      <a:ext uri="{FF2B5EF4-FFF2-40B4-BE49-F238E27FC236}">
                        <a16:creationId xmlns:a16="http://schemas.microsoft.com/office/drawing/2014/main" id="{23058F41-04F3-958A-DBF5-569A812DD594}"/>
                      </a:ext>
                    </a:extLst>
                  </p:cNvPr>
                  <p:cNvSpPr/>
                  <p:nvPr/>
                </p:nvSpPr>
                <p:spPr>
                  <a:xfrm>
                    <a:off x="3476261"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0" name="四角形: 角を丸くする 79">
                    <a:extLst>
                      <a:ext uri="{FF2B5EF4-FFF2-40B4-BE49-F238E27FC236}">
                        <a16:creationId xmlns:a16="http://schemas.microsoft.com/office/drawing/2014/main" id="{4E241255-038A-DE30-4ADC-AF03219B372D}"/>
                      </a:ext>
                    </a:extLst>
                  </p:cNvPr>
                  <p:cNvSpPr/>
                  <p:nvPr/>
                </p:nvSpPr>
                <p:spPr>
                  <a:xfrm>
                    <a:off x="3570786"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sp>
            <p:nvSpPr>
              <p:cNvPr id="74" name="楕円 73">
                <a:extLst>
                  <a:ext uri="{FF2B5EF4-FFF2-40B4-BE49-F238E27FC236}">
                    <a16:creationId xmlns:a16="http://schemas.microsoft.com/office/drawing/2014/main" id="{FA16BEDD-DFBF-1964-7590-E1B71E9F347E}"/>
                  </a:ext>
                </a:extLst>
              </p:cNvPr>
              <p:cNvSpPr/>
              <p:nvPr/>
            </p:nvSpPr>
            <p:spPr>
              <a:xfrm>
                <a:off x="2370887" y="1848089"/>
                <a:ext cx="212200" cy="266217"/>
              </a:xfrm>
              <a:prstGeom prst="ellipse">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nvGrpSpPr>
            <p:cNvPr id="81" name="グループ化 80">
              <a:extLst>
                <a:ext uri="{FF2B5EF4-FFF2-40B4-BE49-F238E27FC236}">
                  <a16:creationId xmlns:a16="http://schemas.microsoft.com/office/drawing/2014/main" id="{8BEBF0B1-1EC6-A230-684C-8EB1FF713469}"/>
                </a:ext>
              </a:extLst>
            </p:cNvPr>
            <p:cNvGrpSpPr/>
            <p:nvPr/>
          </p:nvGrpSpPr>
          <p:grpSpPr>
            <a:xfrm>
              <a:off x="6269623" y="1238495"/>
              <a:ext cx="393539" cy="1446832"/>
              <a:chOff x="2725841" y="1238495"/>
              <a:chExt cx="393539" cy="1446832"/>
            </a:xfrm>
          </p:grpSpPr>
          <p:grpSp>
            <p:nvGrpSpPr>
              <p:cNvPr id="82" name="グループ化 81">
                <a:extLst>
                  <a:ext uri="{FF2B5EF4-FFF2-40B4-BE49-F238E27FC236}">
                    <a16:creationId xmlns:a16="http://schemas.microsoft.com/office/drawing/2014/main" id="{74B0A81C-FE30-2AAA-F080-E81945E92E93}"/>
                  </a:ext>
                </a:extLst>
              </p:cNvPr>
              <p:cNvGrpSpPr/>
              <p:nvPr/>
            </p:nvGrpSpPr>
            <p:grpSpPr>
              <a:xfrm>
                <a:off x="2725841" y="1238495"/>
                <a:ext cx="393539" cy="1446832"/>
                <a:chOff x="1956122" y="1238495"/>
                <a:chExt cx="393539" cy="1446832"/>
              </a:xfrm>
            </p:grpSpPr>
            <p:sp>
              <p:nvSpPr>
                <p:cNvPr id="84" name="四角形: 角を丸くする 83">
                  <a:extLst>
                    <a:ext uri="{FF2B5EF4-FFF2-40B4-BE49-F238E27FC236}">
                      <a16:creationId xmlns:a16="http://schemas.microsoft.com/office/drawing/2014/main" id="{53A3AC6E-FDCD-95EF-3C05-8F84E99AA87B}"/>
                    </a:ext>
                  </a:extLst>
                </p:cNvPr>
                <p:cNvSpPr/>
                <p:nvPr/>
              </p:nvSpPr>
              <p:spPr>
                <a:xfrm>
                  <a:off x="1956122" y="1504709"/>
                  <a:ext cx="393539" cy="1180618"/>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85" name="グループ化 84">
                  <a:extLst>
                    <a:ext uri="{FF2B5EF4-FFF2-40B4-BE49-F238E27FC236}">
                      <a16:creationId xmlns:a16="http://schemas.microsoft.com/office/drawing/2014/main" id="{01F3BF7D-FA69-ABB4-2347-11B700AC3481}"/>
                    </a:ext>
                  </a:extLst>
                </p:cNvPr>
                <p:cNvGrpSpPr/>
                <p:nvPr/>
              </p:nvGrpSpPr>
              <p:grpSpPr>
                <a:xfrm>
                  <a:off x="1956123" y="1238495"/>
                  <a:ext cx="376173" cy="266217"/>
                  <a:chOff x="3252486" y="856527"/>
                  <a:chExt cx="376173" cy="266217"/>
                </a:xfrm>
              </p:grpSpPr>
              <p:sp>
                <p:nvSpPr>
                  <p:cNvPr id="86" name="四角形: 角を丸くする 85">
                    <a:extLst>
                      <a:ext uri="{FF2B5EF4-FFF2-40B4-BE49-F238E27FC236}">
                        <a16:creationId xmlns:a16="http://schemas.microsoft.com/office/drawing/2014/main" id="{CA48F1EC-AA9C-09F6-E280-2119F4AFBE4D}"/>
                      </a:ext>
                    </a:extLst>
                  </p:cNvPr>
                  <p:cNvSpPr/>
                  <p:nvPr/>
                </p:nvSpPr>
                <p:spPr>
                  <a:xfrm>
                    <a:off x="3252486"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7" name="四角形: 角を丸くする 86">
                    <a:extLst>
                      <a:ext uri="{FF2B5EF4-FFF2-40B4-BE49-F238E27FC236}">
                        <a16:creationId xmlns:a16="http://schemas.microsoft.com/office/drawing/2014/main" id="{A8D07E75-C0F7-13DA-F226-B3DB6BC0162A}"/>
                      </a:ext>
                    </a:extLst>
                  </p:cNvPr>
                  <p:cNvSpPr/>
                  <p:nvPr/>
                </p:nvSpPr>
                <p:spPr>
                  <a:xfrm>
                    <a:off x="3358586"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8" name="四角形: 角を丸くする 87">
                    <a:extLst>
                      <a:ext uri="{FF2B5EF4-FFF2-40B4-BE49-F238E27FC236}">
                        <a16:creationId xmlns:a16="http://schemas.microsoft.com/office/drawing/2014/main" id="{29C08E64-0F39-802D-444D-103EDDB0A7CE}"/>
                      </a:ext>
                    </a:extLst>
                  </p:cNvPr>
                  <p:cNvSpPr/>
                  <p:nvPr/>
                </p:nvSpPr>
                <p:spPr>
                  <a:xfrm>
                    <a:off x="3476261"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9" name="四角形: 角を丸くする 88">
                    <a:extLst>
                      <a:ext uri="{FF2B5EF4-FFF2-40B4-BE49-F238E27FC236}">
                        <a16:creationId xmlns:a16="http://schemas.microsoft.com/office/drawing/2014/main" id="{7FA72CD3-FEB5-D326-89AB-4100E4EC8949}"/>
                      </a:ext>
                    </a:extLst>
                  </p:cNvPr>
                  <p:cNvSpPr/>
                  <p:nvPr/>
                </p:nvSpPr>
                <p:spPr>
                  <a:xfrm>
                    <a:off x="3570786"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sp>
            <p:nvSpPr>
              <p:cNvPr id="83" name="楕円 82">
                <a:extLst>
                  <a:ext uri="{FF2B5EF4-FFF2-40B4-BE49-F238E27FC236}">
                    <a16:creationId xmlns:a16="http://schemas.microsoft.com/office/drawing/2014/main" id="{EE5DC9FD-1D7C-A30C-440A-38568D53C972}"/>
                  </a:ext>
                </a:extLst>
              </p:cNvPr>
              <p:cNvSpPr/>
              <p:nvPr/>
            </p:nvSpPr>
            <p:spPr>
              <a:xfrm>
                <a:off x="2815547" y="1981199"/>
                <a:ext cx="212200" cy="266217"/>
              </a:xfrm>
              <a:prstGeom prst="ellipse">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nvGrpSpPr>
            <p:cNvPr id="90" name="グループ化 89">
              <a:extLst>
                <a:ext uri="{FF2B5EF4-FFF2-40B4-BE49-F238E27FC236}">
                  <a16:creationId xmlns:a16="http://schemas.microsoft.com/office/drawing/2014/main" id="{89A34C2B-BE36-59E6-D2E1-031AD94CED1A}"/>
                </a:ext>
              </a:extLst>
            </p:cNvPr>
            <p:cNvGrpSpPr/>
            <p:nvPr/>
          </p:nvGrpSpPr>
          <p:grpSpPr>
            <a:xfrm>
              <a:off x="6780837" y="1238495"/>
              <a:ext cx="393539" cy="1446832"/>
              <a:chOff x="3167605" y="1238495"/>
              <a:chExt cx="393539" cy="1446832"/>
            </a:xfrm>
          </p:grpSpPr>
          <p:grpSp>
            <p:nvGrpSpPr>
              <p:cNvPr id="91" name="グループ化 90">
                <a:extLst>
                  <a:ext uri="{FF2B5EF4-FFF2-40B4-BE49-F238E27FC236}">
                    <a16:creationId xmlns:a16="http://schemas.microsoft.com/office/drawing/2014/main" id="{543FF9E9-8593-3198-8683-0433113857AE}"/>
                  </a:ext>
                </a:extLst>
              </p:cNvPr>
              <p:cNvGrpSpPr/>
              <p:nvPr/>
            </p:nvGrpSpPr>
            <p:grpSpPr>
              <a:xfrm>
                <a:off x="3167605" y="1238495"/>
                <a:ext cx="393539" cy="1446832"/>
                <a:chOff x="1956122" y="1238495"/>
                <a:chExt cx="393539" cy="1446832"/>
              </a:xfrm>
            </p:grpSpPr>
            <p:sp>
              <p:nvSpPr>
                <p:cNvPr id="93" name="四角形: 角を丸くする 92">
                  <a:extLst>
                    <a:ext uri="{FF2B5EF4-FFF2-40B4-BE49-F238E27FC236}">
                      <a16:creationId xmlns:a16="http://schemas.microsoft.com/office/drawing/2014/main" id="{52EBB1B1-0A6D-1B60-38D2-7E73B0CFB062}"/>
                    </a:ext>
                  </a:extLst>
                </p:cNvPr>
                <p:cNvSpPr/>
                <p:nvPr/>
              </p:nvSpPr>
              <p:spPr>
                <a:xfrm>
                  <a:off x="1956122" y="1504709"/>
                  <a:ext cx="393539" cy="1180618"/>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94" name="グループ化 93">
                  <a:extLst>
                    <a:ext uri="{FF2B5EF4-FFF2-40B4-BE49-F238E27FC236}">
                      <a16:creationId xmlns:a16="http://schemas.microsoft.com/office/drawing/2014/main" id="{A6934A3C-07DE-7294-7018-3DAA9CA76D54}"/>
                    </a:ext>
                  </a:extLst>
                </p:cNvPr>
                <p:cNvGrpSpPr/>
                <p:nvPr/>
              </p:nvGrpSpPr>
              <p:grpSpPr>
                <a:xfrm>
                  <a:off x="1956123" y="1238495"/>
                  <a:ext cx="376173" cy="266217"/>
                  <a:chOff x="3252486" y="856527"/>
                  <a:chExt cx="376173" cy="266217"/>
                </a:xfrm>
              </p:grpSpPr>
              <p:sp>
                <p:nvSpPr>
                  <p:cNvPr id="95" name="四角形: 角を丸くする 94">
                    <a:extLst>
                      <a:ext uri="{FF2B5EF4-FFF2-40B4-BE49-F238E27FC236}">
                        <a16:creationId xmlns:a16="http://schemas.microsoft.com/office/drawing/2014/main" id="{566EE4CF-12B6-A8B6-19D8-5AD32C19C8A0}"/>
                      </a:ext>
                    </a:extLst>
                  </p:cNvPr>
                  <p:cNvSpPr/>
                  <p:nvPr/>
                </p:nvSpPr>
                <p:spPr>
                  <a:xfrm>
                    <a:off x="3252486"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6" name="四角形: 角を丸くする 95">
                    <a:extLst>
                      <a:ext uri="{FF2B5EF4-FFF2-40B4-BE49-F238E27FC236}">
                        <a16:creationId xmlns:a16="http://schemas.microsoft.com/office/drawing/2014/main" id="{8C2AD31C-740E-8DED-BD01-06C6CF7D471D}"/>
                      </a:ext>
                    </a:extLst>
                  </p:cNvPr>
                  <p:cNvSpPr/>
                  <p:nvPr/>
                </p:nvSpPr>
                <p:spPr>
                  <a:xfrm>
                    <a:off x="3358586"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7" name="四角形: 角を丸くする 96">
                    <a:extLst>
                      <a:ext uri="{FF2B5EF4-FFF2-40B4-BE49-F238E27FC236}">
                        <a16:creationId xmlns:a16="http://schemas.microsoft.com/office/drawing/2014/main" id="{BDD1DE26-B31F-C348-82A6-2908D1FDC5F4}"/>
                      </a:ext>
                    </a:extLst>
                  </p:cNvPr>
                  <p:cNvSpPr/>
                  <p:nvPr/>
                </p:nvSpPr>
                <p:spPr>
                  <a:xfrm>
                    <a:off x="3476261"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8" name="四角形: 角を丸くする 97">
                    <a:extLst>
                      <a:ext uri="{FF2B5EF4-FFF2-40B4-BE49-F238E27FC236}">
                        <a16:creationId xmlns:a16="http://schemas.microsoft.com/office/drawing/2014/main" id="{3B50DA13-A23E-7461-431A-B5BE91537E4C}"/>
                      </a:ext>
                    </a:extLst>
                  </p:cNvPr>
                  <p:cNvSpPr/>
                  <p:nvPr/>
                </p:nvSpPr>
                <p:spPr>
                  <a:xfrm>
                    <a:off x="3570786" y="856527"/>
                    <a:ext cx="57873" cy="266217"/>
                  </a:xfrm>
                  <a:prstGeom prst="roundRect">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sp>
            <p:nvSpPr>
              <p:cNvPr id="92" name="楕円 91">
                <a:extLst>
                  <a:ext uri="{FF2B5EF4-FFF2-40B4-BE49-F238E27FC236}">
                    <a16:creationId xmlns:a16="http://schemas.microsoft.com/office/drawing/2014/main" id="{CDDEAE17-8228-7FE5-D23F-2F70A196F29A}"/>
                  </a:ext>
                </a:extLst>
              </p:cNvPr>
              <p:cNvSpPr/>
              <p:nvPr/>
            </p:nvSpPr>
            <p:spPr>
              <a:xfrm>
                <a:off x="3273706" y="1828799"/>
                <a:ext cx="212200" cy="266217"/>
              </a:xfrm>
              <a:prstGeom prst="ellipse">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99" name="星: 12 pt 98">
              <a:extLst>
                <a:ext uri="{FF2B5EF4-FFF2-40B4-BE49-F238E27FC236}">
                  <a16:creationId xmlns:a16="http://schemas.microsoft.com/office/drawing/2014/main" id="{173FEFE3-3E57-D40F-4D5E-D80E4CA20677}"/>
                </a:ext>
              </a:extLst>
            </p:cNvPr>
            <p:cNvSpPr/>
            <p:nvPr/>
          </p:nvSpPr>
          <p:spPr>
            <a:xfrm>
              <a:off x="6630368" y="1419828"/>
              <a:ext cx="167836" cy="171692"/>
            </a:xfrm>
            <a:prstGeom prst="star12">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00" name="星: 12 pt 99">
              <a:extLst>
                <a:ext uri="{FF2B5EF4-FFF2-40B4-BE49-F238E27FC236}">
                  <a16:creationId xmlns:a16="http://schemas.microsoft.com/office/drawing/2014/main" id="{56CB5A53-3AED-B8BB-CFAB-C44D7F1CD5A4}"/>
                </a:ext>
              </a:extLst>
            </p:cNvPr>
            <p:cNvSpPr/>
            <p:nvPr/>
          </p:nvSpPr>
          <p:spPr>
            <a:xfrm>
              <a:off x="6782767" y="852672"/>
              <a:ext cx="219919" cy="219917"/>
            </a:xfrm>
            <a:prstGeom prst="star12">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01" name="星: 12 pt 100">
              <a:extLst>
                <a:ext uri="{FF2B5EF4-FFF2-40B4-BE49-F238E27FC236}">
                  <a16:creationId xmlns:a16="http://schemas.microsoft.com/office/drawing/2014/main" id="{77366E59-D90D-0D13-E7EA-B9023CF21B25}"/>
                </a:ext>
              </a:extLst>
            </p:cNvPr>
            <p:cNvSpPr/>
            <p:nvPr/>
          </p:nvSpPr>
          <p:spPr>
            <a:xfrm>
              <a:off x="5226449" y="2475635"/>
              <a:ext cx="182775" cy="169179"/>
            </a:xfrm>
            <a:prstGeom prst="star12">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02" name="星: 12 pt 101">
              <a:extLst>
                <a:ext uri="{FF2B5EF4-FFF2-40B4-BE49-F238E27FC236}">
                  <a16:creationId xmlns:a16="http://schemas.microsoft.com/office/drawing/2014/main" id="{5C2AA7B4-BCA2-EC29-2267-813B3B98B2B0}"/>
                </a:ext>
              </a:extLst>
            </p:cNvPr>
            <p:cNvSpPr/>
            <p:nvPr/>
          </p:nvSpPr>
          <p:spPr>
            <a:xfrm>
              <a:off x="1693761" y="821806"/>
              <a:ext cx="219919" cy="219917"/>
            </a:xfrm>
            <a:prstGeom prst="star12">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131" name="グループ化 130">
              <a:extLst>
                <a:ext uri="{FF2B5EF4-FFF2-40B4-BE49-F238E27FC236}">
                  <a16:creationId xmlns:a16="http://schemas.microsoft.com/office/drawing/2014/main" id="{BD56C286-87BF-3579-B65C-0F93E6BD6EB2}"/>
                </a:ext>
              </a:extLst>
            </p:cNvPr>
            <p:cNvGrpSpPr/>
            <p:nvPr/>
          </p:nvGrpSpPr>
          <p:grpSpPr>
            <a:xfrm>
              <a:off x="1994275" y="756179"/>
              <a:ext cx="311024" cy="204521"/>
              <a:chOff x="1994275" y="837202"/>
              <a:chExt cx="311024" cy="204521"/>
            </a:xfrm>
          </p:grpSpPr>
          <p:sp>
            <p:nvSpPr>
              <p:cNvPr id="103" name="フローチャート: 端子 102">
                <a:extLst>
                  <a:ext uri="{FF2B5EF4-FFF2-40B4-BE49-F238E27FC236}">
                    <a16:creationId xmlns:a16="http://schemas.microsoft.com/office/drawing/2014/main" id="{C9CEC53A-7207-ED3D-2DC4-DE18571AE9AC}"/>
                  </a:ext>
                </a:extLst>
              </p:cNvPr>
              <p:cNvSpPr/>
              <p:nvPr/>
            </p:nvSpPr>
            <p:spPr>
              <a:xfrm>
                <a:off x="2048713" y="972492"/>
                <a:ext cx="256586" cy="69231"/>
              </a:xfrm>
              <a:prstGeom prst="flowChartTerminator">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2" name="コネクタ: 曲線 111">
                <a:extLst>
                  <a:ext uri="{FF2B5EF4-FFF2-40B4-BE49-F238E27FC236}">
                    <a16:creationId xmlns:a16="http://schemas.microsoft.com/office/drawing/2014/main" id="{987EB7BA-D696-A55D-15FE-5CAEFB1A647A}"/>
                  </a:ext>
                </a:extLst>
              </p:cNvPr>
              <p:cNvCxnSpPr>
                <a:cxnSpLocks/>
              </p:cNvCxnSpPr>
              <p:nvPr/>
            </p:nvCxnSpPr>
            <p:spPr>
              <a:xfrm rot="16200000" flipH="1">
                <a:off x="1954918" y="876559"/>
                <a:ext cx="158225" cy="79512"/>
              </a:xfrm>
              <a:prstGeom prst="curvedConnector3">
                <a:avLst>
                  <a:gd name="adj1" fmla="val 56349"/>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7" name="グループ化 116">
              <a:extLst>
                <a:ext uri="{FF2B5EF4-FFF2-40B4-BE49-F238E27FC236}">
                  <a16:creationId xmlns:a16="http://schemas.microsoft.com/office/drawing/2014/main" id="{83D86C63-4B69-2DAC-63CD-FD8CEDE9F082}"/>
                </a:ext>
              </a:extLst>
            </p:cNvPr>
            <p:cNvGrpSpPr/>
            <p:nvPr/>
          </p:nvGrpSpPr>
          <p:grpSpPr>
            <a:xfrm>
              <a:off x="5361950" y="2409454"/>
              <a:ext cx="81982" cy="613456"/>
              <a:chOff x="9294471" y="1643605"/>
              <a:chExt cx="81982" cy="613456"/>
            </a:xfrm>
          </p:grpSpPr>
          <p:sp>
            <p:nvSpPr>
              <p:cNvPr id="118" name="フローチャート: 端子 117">
                <a:extLst>
                  <a:ext uri="{FF2B5EF4-FFF2-40B4-BE49-F238E27FC236}">
                    <a16:creationId xmlns:a16="http://schemas.microsoft.com/office/drawing/2014/main" id="{6F6A7A28-5B9A-986B-8503-E66638BBE7C0}"/>
                  </a:ext>
                </a:extLst>
              </p:cNvPr>
              <p:cNvSpPr/>
              <p:nvPr/>
            </p:nvSpPr>
            <p:spPr>
              <a:xfrm>
                <a:off x="9294471" y="1990844"/>
                <a:ext cx="81982" cy="266217"/>
              </a:xfrm>
              <a:prstGeom prst="flowChartTerminator">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9" name="コネクタ: 曲線 118">
                <a:extLst>
                  <a:ext uri="{FF2B5EF4-FFF2-40B4-BE49-F238E27FC236}">
                    <a16:creationId xmlns:a16="http://schemas.microsoft.com/office/drawing/2014/main" id="{0570C24B-49F5-B7AA-56C0-53CEA871BF38}"/>
                  </a:ext>
                </a:extLst>
              </p:cNvPr>
              <p:cNvCxnSpPr>
                <a:cxnSpLocks/>
              </p:cNvCxnSpPr>
              <p:nvPr/>
            </p:nvCxnSpPr>
            <p:spPr>
              <a:xfrm rot="16200000" flipH="1">
                <a:off x="9144959" y="1814336"/>
                <a:ext cx="364605" cy="23143"/>
              </a:xfrm>
              <a:prstGeom prst="curvedConnector3">
                <a:avLst>
                  <a:gd name="adj1" fmla="val 56349"/>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3" name="グループ化 122">
              <a:extLst>
                <a:ext uri="{FF2B5EF4-FFF2-40B4-BE49-F238E27FC236}">
                  <a16:creationId xmlns:a16="http://schemas.microsoft.com/office/drawing/2014/main" id="{50B36ED1-DD45-A19E-F1BA-11AEBF308697}"/>
                </a:ext>
              </a:extLst>
            </p:cNvPr>
            <p:cNvGrpSpPr/>
            <p:nvPr/>
          </p:nvGrpSpPr>
          <p:grpSpPr>
            <a:xfrm>
              <a:off x="5283843" y="978063"/>
              <a:ext cx="81982" cy="613456"/>
              <a:chOff x="9294471" y="1643605"/>
              <a:chExt cx="81982" cy="613456"/>
            </a:xfrm>
          </p:grpSpPr>
          <p:sp>
            <p:nvSpPr>
              <p:cNvPr id="124" name="フローチャート: 端子 123">
                <a:extLst>
                  <a:ext uri="{FF2B5EF4-FFF2-40B4-BE49-F238E27FC236}">
                    <a16:creationId xmlns:a16="http://schemas.microsoft.com/office/drawing/2014/main" id="{D3BF99E5-A266-279D-96F4-B735FC92E1C4}"/>
                  </a:ext>
                </a:extLst>
              </p:cNvPr>
              <p:cNvSpPr/>
              <p:nvPr/>
            </p:nvSpPr>
            <p:spPr>
              <a:xfrm>
                <a:off x="9294471" y="1990844"/>
                <a:ext cx="81982" cy="266217"/>
              </a:xfrm>
              <a:prstGeom prst="flowChartTerminator">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5" name="コネクタ: 曲線 124">
                <a:extLst>
                  <a:ext uri="{FF2B5EF4-FFF2-40B4-BE49-F238E27FC236}">
                    <a16:creationId xmlns:a16="http://schemas.microsoft.com/office/drawing/2014/main" id="{50B46285-24CE-215A-34DB-83A10F3065E5}"/>
                  </a:ext>
                </a:extLst>
              </p:cNvPr>
              <p:cNvCxnSpPr>
                <a:cxnSpLocks/>
              </p:cNvCxnSpPr>
              <p:nvPr/>
            </p:nvCxnSpPr>
            <p:spPr>
              <a:xfrm rot="16200000" flipH="1">
                <a:off x="9144959" y="1814336"/>
                <a:ext cx="364605" cy="23143"/>
              </a:xfrm>
              <a:prstGeom prst="curvedConnector3">
                <a:avLst>
                  <a:gd name="adj1" fmla="val 56349"/>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6" name="グループ化 125">
              <a:extLst>
                <a:ext uri="{FF2B5EF4-FFF2-40B4-BE49-F238E27FC236}">
                  <a16:creationId xmlns:a16="http://schemas.microsoft.com/office/drawing/2014/main" id="{C6A7D978-08A0-71D1-6464-55686E461E60}"/>
                </a:ext>
              </a:extLst>
            </p:cNvPr>
            <p:cNvGrpSpPr/>
            <p:nvPr/>
          </p:nvGrpSpPr>
          <p:grpSpPr>
            <a:xfrm>
              <a:off x="6674734" y="1940688"/>
              <a:ext cx="81982" cy="613456"/>
              <a:chOff x="9294471" y="1643605"/>
              <a:chExt cx="81982" cy="613456"/>
            </a:xfrm>
          </p:grpSpPr>
          <p:sp>
            <p:nvSpPr>
              <p:cNvPr id="127" name="フローチャート: 端子 126">
                <a:extLst>
                  <a:ext uri="{FF2B5EF4-FFF2-40B4-BE49-F238E27FC236}">
                    <a16:creationId xmlns:a16="http://schemas.microsoft.com/office/drawing/2014/main" id="{B0BA1212-0DE8-4744-72FE-9426DE9A6797}"/>
                  </a:ext>
                </a:extLst>
              </p:cNvPr>
              <p:cNvSpPr/>
              <p:nvPr/>
            </p:nvSpPr>
            <p:spPr>
              <a:xfrm>
                <a:off x="9294471" y="1990844"/>
                <a:ext cx="81982" cy="266217"/>
              </a:xfrm>
              <a:prstGeom prst="flowChartTerminator">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8" name="コネクタ: 曲線 127">
                <a:extLst>
                  <a:ext uri="{FF2B5EF4-FFF2-40B4-BE49-F238E27FC236}">
                    <a16:creationId xmlns:a16="http://schemas.microsoft.com/office/drawing/2014/main" id="{1FCAF598-D994-00BA-9107-8E474AD09600}"/>
                  </a:ext>
                </a:extLst>
              </p:cNvPr>
              <p:cNvCxnSpPr>
                <a:cxnSpLocks/>
              </p:cNvCxnSpPr>
              <p:nvPr/>
            </p:nvCxnSpPr>
            <p:spPr>
              <a:xfrm rot="16200000" flipH="1">
                <a:off x="9144959" y="1814336"/>
                <a:ext cx="364605" cy="23143"/>
              </a:xfrm>
              <a:prstGeom prst="curvedConnector3">
                <a:avLst>
                  <a:gd name="adj1" fmla="val 56349"/>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0" name="星: 12 pt 129">
              <a:extLst>
                <a:ext uri="{FF2B5EF4-FFF2-40B4-BE49-F238E27FC236}">
                  <a16:creationId xmlns:a16="http://schemas.microsoft.com/office/drawing/2014/main" id="{CF605701-A83B-6D56-D799-3E9D47DC8E13}"/>
                </a:ext>
              </a:extLst>
            </p:cNvPr>
            <p:cNvSpPr/>
            <p:nvPr/>
          </p:nvSpPr>
          <p:spPr>
            <a:xfrm>
              <a:off x="2982409" y="1057156"/>
              <a:ext cx="219919" cy="219917"/>
            </a:xfrm>
            <a:prstGeom prst="star12">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132" name="グループ化 131">
              <a:extLst>
                <a:ext uri="{FF2B5EF4-FFF2-40B4-BE49-F238E27FC236}">
                  <a16:creationId xmlns:a16="http://schemas.microsoft.com/office/drawing/2014/main" id="{42F15CB7-ABC3-D79E-1AA7-329E6DEFDFF1}"/>
                </a:ext>
              </a:extLst>
            </p:cNvPr>
            <p:cNvGrpSpPr/>
            <p:nvPr/>
          </p:nvGrpSpPr>
          <p:grpSpPr>
            <a:xfrm>
              <a:off x="2528641" y="989602"/>
              <a:ext cx="311024" cy="204521"/>
              <a:chOff x="1994275" y="837202"/>
              <a:chExt cx="311024" cy="204521"/>
            </a:xfrm>
          </p:grpSpPr>
          <p:sp>
            <p:nvSpPr>
              <p:cNvPr id="133" name="フローチャート: 端子 132">
                <a:extLst>
                  <a:ext uri="{FF2B5EF4-FFF2-40B4-BE49-F238E27FC236}">
                    <a16:creationId xmlns:a16="http://schemas.microsoft.com/office/drawing/2014/main" id="{15F9FB53-B040-2384-4DCD-AB3ED37F2676}"/>
                  </a:ext>
                </a:extLst>
              </p:cNvPr>
              <p:cNvSpPr/>
              <p:nvPr/>
            </p:nvSpPr>
            <p:spPr>
              <a:xfrm>
                <a:off x="2048713" y="972492"/>
                <a:ext cx="256586" cy="69231"/>
              </a:xfrm>
              <a:prstGeom prst="flowChartTerminator">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4" name="コネクタ: 曲線 133">
                <a:extLst>
                  <a:ext uri="{FF2B5EF4-FFF2-40B4-BE49-F238E27FC236}">
                    <a16:creationId xmlns:a16="http://schemas.microsoft.com/office/drawing/2014/main" id="{D4FC5AFD-E491-8F74-9410-FB0CB9CF8D4B}"/>
                  </a:ext>
                </a:extLst>
              </p:cNvPr>
              <p:cNvCxnSpPr>
                <a:cxnSpLocks/>
              </p:cNvCxnSpPr>
              <p:nvPr/>
            </p:nvCxnSpPr>
            <p:spPr>
              <a:xfrm rot="16200000" flipH="1">
                <a:off x="1954918" y="876559"/>
                <a:ext cx="158225" cy="79512"/>
              </a:xfrm>
              <a:prstGeom prst="curvedConnector3">
                <a:avLst>
                  <a:gd name="adj1" fmla="val 56349"/>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8" name="グループ化 137">
              <a:extLst>
                <a:ext uri="{FF2B5EF4-FFF2-40B4-BE49-F238E27FC236}">
                  <a16:creationId xmlns:a16="http://schemas.microsoft.com/office/drawing/2014/main" id="{8815BA50-A000-5FA6-3DFE-4C9DFEC3AF41}"/>
                </a:ext>
              </a:extLst>
            </p:cNvPr>
            <p:cNvGrpSpPr/>
            <p:nvPr/>
          </p:nvGrpSpPr>
          <p:grpSpPr>
            <a:xfrm>
              <a:off x="2206905" y="2164465"/>
              <a:ext cx="108031" cy="128669"/>
              <a:chOff x="3769488" y="578734"/>
              <a:chExt cx="108031" cy="128669"/>
            </a:xfrm>
          </p:grpSpPr>
          <p:sp>
            <p:nvSpPr>
              <p:cNvPr id="135" name="正方形/長方形 134">
                <a:extLst>
                  <a:ext uri="{FF2B5EF4-FFF2-40B4-BE49-F238E27FC236}">
                    <a16:creationId xmlns:a16="http://schemas.microsoft.com/office/drawing/2014/main" id="{749850D3-A410-C313-4946-261371A210F5}"/>
                  </a:ext>
                </a:extLst>
              </p:cNvPr>
              <p:cNvSpPr/>
              <p:nvPr/>
            </p:nvSpPr>
            <p:spPr>
              <a:xfrm>
                <a:off x="3769488" y="578734"/>
                <a:ext cx="10803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37" name="正方形/長方形 136">
                <a:extLst>
                  <a:ext uri="{FF2B5EF4-FFF2-40B4-BE49-F238E27FC236}">
                    <a16:creationId xmlns:a16="http://schemas.microsoft.com/office/drawing/2014/main" id="{14DEA5B4-497E-022F-C8AC-BFCA11337F94}"/>
                  </a:ext>
                </a:extLst>
              </p:cNvPr>
              <p:cNvSpPr/>
              <p:nvPr/>
            </p:nvSpPr>
            <p:spPr>
              <a:xfrm>
                <a:off x="3769488" y="661684"/>
                <a:ext cx="10803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139" name="グループ化 138">
              <a:extLst>
                <a:ext uri="{FF2B5EF4-FFF2-40B4-BE49-F238E27FC236}">
                  <a16:creationId xmlns:a16="http://schemas.microsoft.com/office/drawing/2014/main" id="{CB02D064-8F57-0E07-659C-8D53C66E4BBE}"/>
                </a:ext>
              </a:extLst>
            </p:cNvPr>
            <p:cNvGrpSpPr/>
            <p:nvPr/>
          </p:nvGrpSpPr>
          <p:grpSpPr>
            <a:xfrm>
              <a:off x="2637099" y="1807579"/>
              <a:ext cx="108031" cy="128669"/>
              <a:chOff x="3769488" y="578734"/>
              <a:chExt cx="108031" cy="128669"/>
            </a:xfrm>
          </p:grpSpPr>
          <p:sp>
            <p:nvSpPr>
              <p:cNvPr id="140" name="正方形/長方形 139">
                <a:extLst>
                  <a:ext uri="{FF2B5EF4-FFF2-40B4-BE49-F238E27FC236}">
                    <a16:creationId xmlns:a16="http://schemas.microsoft.com/office/drawing/2014/main" id="{07934949-80F0-F89B-1CDB-58EA9B18B702}"/>
                  </a:ext>
                </a:extLst>
              </p:cNvPr>
              <p:cNvSpPr/>
              <p:nvPr/>
            </p:nvSpPr>
            <p:spPr>
              <a:xfrm>
                <a:off x="3769488" y="578734"/>
                <a:ext cx="10803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41" name="正方形/長方形 140">
                <a:extLst>
                  <a:ext uri="{FF2B5EF4-FFF2-40B4-BE49-F238E27FC236}">
                    <a16:creationId xmlns:a16="http://schemas.microsoft.com/office/drawing/2014/main" id="{D5B0FAFA-B103-1698-E0FB-2485E30A63E3}"/>
                  </a:ext>
                </a:extLst>
              </p:cNvPr>
              <p:cNvSpPr/>
              <p:nvPr/>
            </p:nvSpPr>
            <p:spPr>
              <a:xfrm>
                <a:off x="3769488" y="661684"/>
                <a:ext cx="10803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142" name="グループ化 141">
              <a:extLst>
                <a:ext uri="{FF2B5EF4-FFF2-40B4-BE49-F238E27FC236}">
                  <a16:creationId xmlns:a16="http://schemas.microsoft.com/office/drawing/2014/main" id="{9BEFEA36-30F4-DB47-873C-643A5667C066}"/>
                </a:ext>
              </a:extLst>
            </p:cNvPr>
            <p:cNvGrpSpPr/>
            <p:nvPr/>
          </p:nvGrpSpPr>
          <p:grpSpPr>
            <a:xfrm>
              <a:off x="3090439" y="1867383"/>
              <a:ext cx="108031" cy="128669"/>
              <a:chOff x="3769488" y="578734"/>
              <a:chExt cx="108031" cy="128669"/>
            </a:xfrm>
          </p:grpSpPr>
          <p:sp>
            <p:nvSpPr>
              <p:cNvPr id="143" name="正方形/長方形 142">
                <a:extLst>
                  <a:ext uri="{FF2B5EF4-FFF2-40B4-BE49-F238E27FC236}">
                    <a16:creationId xmlns:a16="http://schemas.microsoft.com/office/drawing/2014/main" id="{E67E2BD3-E80F-532A-A1A5-024580C4651E}"/>
                  </a:ext>
                </a:extLst>
              </p:cNvPr>
              <p:cNvSpPr/>
              <p:nvPr/>
            </p:nvSpPr>
            <p:spPr>
              <a:xfrm>
                <a:off x="3769488" y="578734"/>
                <a:ext cx="10803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44" name="正方形/長方形 143">
                <a:extLst>
                  <a:ext uri="{FF2B5EF4-FFF2-40B4-BE49-F238E27FC236}">
                    <a16:creationId xmlns:a16="http://schemas.microsoft.com/office/drawing/2014/main" id="{F78B2D75-4539-8CEF-3933-469BD5EB1EF5}"/>
                  </a:ext>
                </a:extLst>
              </p:cNvPr>
              <p:cNvSpPr/>
              <p:nvPr/>
            </p:nvSpPr>
            <p:spPr>
              <a:xfrm>
                <a:off x="3769488" y="661684"/>
                <a:ext cx="10803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148" name="グループ化 147">
              <a:extLst>
                <a:ext uri="{FF2B5EF4-FFF2-40B4-BE49-F238E27FC236}">
                  <a16:creationId xmlns:a16="http://schemas.microsoft.com/office/drawing/2014/main" id="{E183311D-FA0C-F2AF-F457-99FC659316DC}"/>
                </a:ext>
              </a:extLst>
            </p:cNvPr>
            <p:cNvGrpSpPr/>
            <p:nvPr/>
          </p:nvGrpSpPr>
          <p:grpSpPr>
            <a:xfrm>
              <a:off x="1763211" y="1662896"/>
              <a:ext cx="108031" cy="128669"/>
              <a:chOff x="3769488" y="578734"/>
              <a:chExt cx="108031" cy="128669"/>
            </a:xfrm>
          </p:grpSpPr>
          <p:sp>
            <p:nvSpPr>
              <p:cNvPr id="149" name="正方形/長方形 148">
                <a:extLst>
                  <a:ext uri="{FF2B5EF4-FFF2-40B4-BE49-F238E27FC236}">
                    <a16:creationId xmlns:a16="http://schemas.microsoft.com/office/drawing/2014/main" id="{BC580088-DBC2-4D27-19C1-465494FE624F}"/>
                  </a:ext>
                </a:extLst>
              </p:cNvPr>
              <p:cNvSpPr/>
              <p:nvPr/>
            </p:nvSpPr>
            <p:spPr>
              <a:xfrm>
                <a:off x="3769488" y="578734"/>
                <a:ext cx="10803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50" name="正方形/長方形 149">
                <a:extLst>
                  <a:ext uri="{FF2B5EF4-FFF2-40B4-BE49-F238E27FC236}">
                    <a16:creationId xmlns:a16="http://schemas.microsoft.com/office/drawing/2014/main" id="{DB8C7721-9644-5878-8742-C8028F7F3DBC}"/>
                  </a:ext>
                </a:extLst>
              </p:cNvPr>
              <p:cNvSpPr/>
              <p:nvPr/>
            </p:nvSpPr>
            <p:spPr>
              <a:xfrm>
                <a:off x="3769488" y="661684"/>
                <a:ext cx="10803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160" name="グループ化 159">
              <a:extLst>
                <a:ext uri="{FF2B5EF4-FFF2-40B4-BE49-F238E27FC236}">
                  <a16:creationId xmlns:a16="http://schemas.microsoft.com/office/drawing/2014/main" id="{5A7768E2-8E2D-4DDA-A8E1-FC1407DBCF55}"/>
                </a:ext>
              </a:extLst>
            </p:cNvPr>
            <p:cNvGrpSpPr/>
            <p:nvPr/>
          </p:nvGrpSpPr>
          <p:grpSpPr>
            <a:xfrm>
              <a:off x="5885298" y="954879"/>
              <a:ext cx="311024" cy="204521"/>
              <a:chOff x="1994275" y="837202"/>
              <a:chExt cx="311024" cy="204521"/>
            </a:xfrm>
          </p:grpSpPr>
          <p:sp>
            <p:nvSpPr>
              <p:cNvPr id="161" name="フローチャート: 端子 160">
                <a:extLst>
                  <a:ext uri="{FF2B5EF4-FFF2-40B4-BE49-F238E27FC236}">
                    <a16:creationId xmlns:a16="http://schemas.microsoft.com/office/drawing/2014/main" id="{C70209EC-B95B-372D-E04E-65DE0CC2B374}"/>
                  </a:ext>
                </a:extLst>
              </p:cNvPr>
              <p:cNvSpPr/>
              <p:nvPr/>
            </p:nvSpPr>
            <p:spPr>
              <a:xfrm>
                <a:off x="2048713" y="972492"/>
                <a:ext cx="256586" cy="69231"/>
              </a:xfrm>
              <a:prstGeom prst="flowChartTerminator">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2" name="コネクタ: 曲線 161">
                <a:extLst>
                  <a:ext uri="{FF2B5EF4-FFF2-40B4-BE49-F238E27FC236}">
                    <a16:creationId xmlns:a16="http://schemas.microsoft.com/office/drawing/2014/main" id="{5258A482-5048-AACE-2465-FDAE213AC777}"/>
                  </a:ext>
                </a:extLst>
              </p:cNvPr>
              <p:cNvCxnSpPr>
                <a:cxnSpLocks/>
              </p:cNvCxnSpPr>
              <p:nvPr/>
            </p:nvCxnSpPr>
            <p:spPr>
              <a:xfrm rot="16200000" flipH="1">
                <a:off x="1954918" y="876559"/>
                <a:ext cx="158225" cy="79512"/>
              </a:xfrm>
              <a:prstGeom prst="curvedConnector3">
                <a:avLst>
                  <a:gd name="adj1" fmla="val 56349"/>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6" name="グループ化 205">
              <a:extLst>
                <a:ext uri="{FF2B5EF4-FFF2-40B4-BE49-F238E27FC236}">
                  <a16:creationId xmlns:a16="http://schemas.microsoft.com/office/drawing/2014/main" id="{59A7782B-C42C-11F0-6158-501F8EBFB1C0}"/>
                </a:ext>
              </a:extLst>
            </p:cNvPr>
            <p:cNvGrpSpPr/>
            <p:nvPr/>
          </p:nvGrpSpPr>
          <p:grpSpPr>
            <a:xfrm>
              <a:off x="3074990" y="2698828"/>
              <a:ext cx="578737" cy="119601"/>
              <a:chOff x="4892218" y="3543779"/>
              <a:chExt cx="578737" cy="119601"/>
            </a:xfrm>
          </p:grpSpPr>
          <p:cxnSp>
            <p:nvCxnSpPr>
              <p:cNvPr id="170" name="直線コネクタ 169">
                <a:extLst>
                  <a:ext uri="{FF2B5EF4-FFF2-40B4-BE49-F238E27FC236}">
                    <a16:creationId xmlns:a16="http://schemas.microsoft.com/office/drawing/2014/main" id="{1C97FBB6-7DD7-8B2B-76F9-0AF70620C7BA}"/>
                  </a:ext>
                </a:extLst>
              </p:cNvPr>
              <p:cNvCxnSpPr>
                <a:cxnSpLocks/>
              </p:cNvCxnSpPr>
              <p:nvPr/>
            </p:nvCxnSpPr>
            <p:spPr>
              <a:xfrm>
                <a:off x="4899945" y="3555354"/>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71" name="直線コネクタ 170">
                <a:extLst>
                  <a:ext uri="{FF2B5EF4-FFF2-40B4-BE49-F238E27FC236}">
                    <a16:creationId xmlns:a16="http://schemas.microsoft.com/office/drawing/2014/main" id="{220A38E0-2D11-0EBA-60B8-B8CF74E59DEA}"/>
                  </a:ext>
                </a:extLst>
              </p:cNvPr>
              <p:cNvCxnSpPr>
                <a:cxnSpLocks/>
              </p:cNvCxnSpPr>
              <p:nvPr/>
            </p:nvCxnSpPr>
            <p:spPr>
              <a:xfrm>
                <a:off x="4899945" y="3661454"/>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91" name="直線コネクタ 190">
                <a:extLst>
                  <a:ext uri="{FF2B5EF4-FFF2-40B4-BE49-F238E27FC236}">
                    <a16:creationId xmlns:a16="http://schemas.microsoft.com/office/drawing/2014/main" id="{BF46CF68-1CF4-F888-0CF0-7F7F7E056EC9}"/>
                  </a:ext>
                </a:extLst>
              </p:cNvPr>
              <p:cNvCxnSpPr>
                <a:cxnSpLocks/>
              </p:cNvCxnSpPr>
              <p:nvPr/>
            </p:nvCxnSpPr>
            <p:spPr>
              <a:xfrm>
                <a:off x="5168084" y="3543779"/>
                <a:ext cx="0" cy="117675"/>
              </a:xfrm>
              <a:prstGeom prst="line">
                <a:avLst/>
              </a:prstGeom>
            </p:spPr>
            <p:style>
              <a:lnRef idx="1">
                <a:schemeClr val="dk1"/>
              </a:lnRef>
              <a:fillRef idx="0">
                <a:schemeClr val="dk1"/>
              </a:fillRef>
              <a:effectRef idx="0">
                <a:schemeClr val="dk1"/>
              </a:effectRef>
              <a:fontRef idx="minor">
                <a:schemeClr val="tx1"/>
              </a:fontRef>
            </p:style>
          </p:cxnSp>
          <p:cxnSp>
            <p:nvCxnSpPr>
              <p:cNvPr id="192" name="直線コネクタ 191">
                <a:extLst>
                  <a:ext uri="{FF2B5EF4-FFF2-40B4-BE49-F238E27FC236}">
                    <a16:creationId xmlns:a16="http://schemas.microsoft.com/office/drawing/2014/main" id="{D89770E5-A42D-75AC-B159-28F8801DD95A}"/>
                  </a:ext>
                </a:extLst>
              </p:cNvPr>
              <p:cNvCxnSpPr/>
              <p:nvPr/>
            </p:nvCxnSpPr>
            <p:spPr>
              <a:xfrm>
                <a:off x="4892218" y="3545710"/>
                <a:ext cx="0" cy="106100"/>
              </a:xfrm>
              <a:prstGeom prst="line">
                <a:avLst/>
              </a:prstGeom>
            </p:spPr>
            <p:style>
              <a:lnRef idx="1">
                <a:schemeClr val="dk1"/>
              </a:lnRef>
              <a:fillRef idx="0">
                <a:schemeClr val="dk1"/>
              </a:fillRef>
              <a:effectRef idx="0">
                <a:schemeClr val="dk1"/>
              </a:effectRef>
              <a:fontRef idx="minor">
                <a:schemeClr val="tx1"/>
              </a:fontRef>
            </p:style>
          </p:cxnSp>
          <p:cxnSp>
            <p:nvCxnSpPr>
              <p:cNvPr id="202" name="直線コネクタ 201">
                <a:extLst>
                  <a:ext uri="{FF2B5EF4-FFF2-40B4-BE49-F238E27FC236}">
                    <a16:creationId xmlns:a16="http://schemas.microsoft.com/office/drawing/2014/main" id="{FD948C1D-4AA6-5DB4-4FF3-D3550CFCE48B}"/>
                  </a:ext>
                </a:extLst>
              </p:cNvPr>
              <p:cNvCxnSpPr>
                <a:cxnSpLocks/>
              </p:cNvCxnSpPr>
              <p:nvPr/>
            </p:nvCxnSpPr>
            <p:spPr>
              <a:xfrm>
                <a:off x="5202816" y="3557280"/>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03" name="直線コネクタ 202">
                <a:extLst>
                  <a:ext uri="{FF2B5EF4-FFF2-40B4-BE49-F238E27FC236}">
                    <a16:creationId xmlns:a16="http://schemas.microsoft.com/office/drawing/2014/main" id="{50B95847-97E2-6D2A-4218-B597FDF0E40B}"/>
                  </a:ext>
                </a:extLst>
              </p:cNvPr>
              <p:cNvCxnSpPr>
                <a:cxnSpLocks/>
              </p:cNvCxnSpPr>
              <p:nvPr/>
            </p:nvCxnSpPr>
            <p:spPr>
              <a:xfrm>
                <a:off x="5202816" y="3663380"/>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04" name="直線コネクタ 203">
                <a:extLst>
                  <a:ext uri="{FF2B5EF4-FFF2-40B4-BE49-F238E27FC236}">
                    <a16:creationId xmlns:a16="http://schemas.microsoft.com/office/drawing/2014/main" id="{1D8709E3-B2D8-9FD5-8321-A5FDC05FE8D7}"/>
                  </a:ext>
                </a:extLst>
              </p:cNvPr>
              <p:cNvCxnSpPr>
                <a:cxnSpLocks/>
              </p:cNvCxnSpPr>
              <p:nvPr/>
            </p:nvCxnSpPr>
            <p:spPr>
              <a:xfrm>
                <a:off x="5459380" y="3545705"/>
                <a:ext cx="0" cy="117675"/>
              </a:xfrm>
              <a:prstGeom prst="line">
                <a:avLst/>
              </a:prstGeom>
            </p:spPr>
            <p:style>
              <a:lnRef idx="1">
                <a:schemeClr val="dk1"/>
              </a:lnRef>
              <a:fillRef idx="0">
                <a:schemeClr val="dk1"/>
              </a:fillRef>
              <a:effectRef idx="0">
                <a:schemeClr val="dk1"/>
              </a:effectRef>
              <a:fontRef idx="minor">
                <a:schemeClr val="tx1"/>
              </a:fontRef>
            </p:style>
          </p:cxnSp>
          <p:cxnSp>
            <p:nvCxnSpPr>
              <p:cNvPr id="205" name="直線コネクタ 204">
                <a:extLst>
                  <a:ext uri="{FF2B5EF4-FFF2-40B4-BE49-F238E27FC236}">
                    <a16:creationId xmlns:a16="http://schemas.microsoft.com/office/drawing/2014/main" id="{AEF9E480-A173-8B1F-9976-339498F25E49}"/>
                  </a:ext>
                </a:extLst>
              </p:cNvPr>
              <p:cNvCxnSpPr/>
              <p:nvPr/>
            </p:nvCxnSpPr>
            <p:spPr>
              <a:xfrm>
                <a:off x="5183514" y="3547636"/>
                <a:ext cx="0" cy="106100"/>
              </a:xfrm>
              <a:prstGeom prst="line">
                <a:avLst/>
              </a:prstGeom>
            </p:spPr>
            <p:style>
              <a:lnRef idx="1">
                <a:schemeClr val="dk1"/>
              </a:lnRef>
              <a:fillRef idx="0">
                <a:schemeClr val="dk1"/>
              </a:fillRef>
              <a:effectRef idx="0">
                <a:schemeClr val="dk1"/>
              </a:effectRef>
              <a:fontRef idx="minor">
                <a:schemeClr val="tx1"/>
              </a:fontRef>
            </p:style>
          </p:cxnSp>
        </p:grpSp>
        <p:grpSp>
          <p:nvGrpSpPr>
            <p:cNvPr id="270" name="グループ化 269">
              <a:extLst>
                <a:ext uri="{FF2B5EF4-FFF2-40B4-BE49-F238E27FC236}">
                  <a16:creationId xmlns:a16="http://schemas.microsoft.com/office/drawing/2014/main" id="{1DF9D321-BAF7-2A0D-E25F-43944BFBED2E}"/>
                </a:ext>
              </a:extLst>
            </p:cNvPr>
            <p:cNvGrpSpPr/>
            <p:nvPr/>
          </p:nvGrpSpPr>
          <p:grpSpPr>
            <a:xfrm>
              <a:off x="4824697" y="3157953"/>
              <a:ext cx="1157468" cy="127323"/>
              <a:chOff x="4892218" y="3537985"/>
              <a:chExt cx="1157468" cy="127323"/>
            </a:xfrm>
          </p:grpSpPr>
          <p:grpSp>
            <p:nvGrpSpPr>
              <p:cNvPr id="271" name="グループ化 270">
                <a:extLst>
                  <a:ext uri="{FF2B5EF4-FFF2-40B4-BE49-F238E27FC236}">
                    <a16:creationId xmlns:a16="http://schemas.microsoft.com/office/drawing/2014/main" id="{7B2E1979-682C-DD42-4297-040BB1FD4A7A}"/>
                  </a:ext>
                </a:extLst>
              </p:cNvPr>
              <p:cNvGrpSpPr/>
              <p:nvPr/>
            </p:nvGrpSpPr>
            <p:grpSpPr>
              <a:xfrm>
                <a:off x="4892218" y="3543779"/>
                <a:ext cx="578737" cy="119601"/>
                <a:chOff x="4892218" y="3543779"/>
                <a:chExt cx="578737" cy="119601"/>
              </a:xfrm>
            </p:grpSpPr>
            <p:cxnSp>
              <p:nvCxnSpPr>
                <p:cNvPr id="280" name="直線コネクタ 279">
                  <a:extLst>
                    <a:ext uri="{FF2B5EF4-FFF2-40B4-BE49-F238E27FC236}">
                      <a16:creationId xmlns:a16="http://schemas.microsoft.com/office/drawing/2014/main" id="{E6836972-3E2D-F03A-75BD-328AA9A6CBC1}"/>
                    </a:ext>
                  </a:extLst>
                </p:cNvPr>
                <p:cNvCxnSpPr>
                  <a:cxnSpLocks/>
                </p:cNvCxnSpPr>
                <p:nvPr/>
              </p:nvCxnSpPr>
              <p:spPr>
                <a:xfrm>
                  <a:off x="4899945" y="3555354"/>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81" name="直線コネクタ 280">
                  <a:extLst>
                    <a:ext uri="{FF2B5EF4-FFF2-40B4-BE49-F238E27FC236}">
                      <a16:creationId xmlns:a16="http://schemas.microsoft.com/office/drawing/2014/main" id="{6AB382B0-EAAD-3189-E27D-97953794D840}"/>
                    </a:ext>
                  </a:extLst>
                </p:cNvPr>
                <p:cNvCxnSpPr>
                  <a:cxnSpLocks/>
                </p:cNvCxnSpPr>
                <p:nvPr/>
              </p:nvCxnSpPr>
              <p:spPr>
                <a:xfrm>
                  <a:off x="4899945" y="3661454"/>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82" name="直線コネクタ 281">
                  <a:extLst>
                    <a:ext uri="{FF2B5EF4-FFF2-40B4-BE49-F238E27FC236}">
                      <a16:creationId xmlns:a16="http://schemas.microsoft.com/office/drawing/2014/main" id="{2939244E-FE4E-856F-7A84-79131F753C27}"/>
                    </a:ext>
                  </a:extLst>
                </p:cNvPr>
                <p:cNvCxnSpPr>
                  <a:cxnSpLocks/>
                </p:cNvCxnSpPr>
                <p:nvPr/>
              </p:nvCxnSpPr>
              <p:spPr>
                <a:xfrm>
                  <a:off x="5168084" y="3543779"/>
                  <a:ext cx="0" cy="117675"/>
                </a:xfrm>
                <a:prstGeom prst="line">
                  <a:avLst/>
                </a:prstGeom>
              </p:spPr>
              <p:style>
                <a:lnRef idx="1">
                  <a:schemeClr val="dk1"/>
                </a:lnRef>
                <a:fillRef idx="0">
                  <a:schemeClr val="dk1"/>
                </a:fillRef>
                <a:effectRef idx="0">
                  <a:schemeClr val="dk1"/>
                </a:effectRef>
                <a:fontRef idx="minor">
                  <a:schemeClr val="tx1"/>
                </a:fontRef>
              </p:style>
            </p:cxnSp>
            <p:cxnSp>
              <p:nvCxnSpPr>
                <p:cNvPr id="283" name="直線コネクタ 282">
                  <a:extLst>
                    <a:ext uri="{FF2B5EF4-FFF2-40B4-BE49-F238E27FC236}">
                      <a16:creationId xmlns:a16="http://schemas.microsoft.com/office/drawing/2014/main" id="{D9B4A8B3-B32C-5A1D-8A54-72024EFAFAA6}"/>
                    </a:ext>
                  </a:extLst>
                </p:cNvPr>
                <p:cNvCxnSpPr/>
                <p:nvPr/>
              </p:nvCxnSpPr>
              <p:spPr>
                <a:xfrm>
                  <a:off x="4892218" y="3545710"/>
                  <a:ext cx="0" cy="106100"/>
                </a:xfrm>
                <a:prstGeom prst="line">
                  <a:avLst/>
                </a:prstGeom>
              </p:spPr>
              <p:style>
                <a:lnRef idx="1">
                  <a:schemeClr val="dk1"/>
                </a:lnRef>
                <a:fillRef idx="0">
                  <a:schemeClr val="dk1"/>
                </a:fillRef>
                <a:effectRef idx="0">
                  <a:schemeClr val="dk1"/>
                </a:effectRef>
                <a:fontRef idx="minor">
                  <a:schemeClr val="tx1"/>
                </a:fontRef>
              </p:style>
            </p:cxnSp>
            <p:cxnSp>
              <p:nvCxnSpPr>
                <p:cNvPr id="284" name="直線コネクタ 283">
                  <a:extLst>
                    <a:ext uri="{FF2B5EF4-FFF2-40B4-BE49-F238E27FC236}">
                      <a16:creationId xmlns:a16="http://schemas.microsoft.com/office/drawing/2014/main" id="{498827B4-BD0E-090D-795C-A83A29F6C6DD}"/>
                    </a:ext>
                  </a:extLst>
                </p:cNvPr>
                <p:cNvCxnSpPr>
                  <a:cxnSpLocks/>
                </p:cNvCxnSpPr>
                <p:nvPr/>
              </p:nvCxnSpPr>
              <p:spPr>
                <a:xfrm>
                  <a:off x="5202816" y="3557280"/>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85" name="直線コネクタ 284">
                  <a:extLst>
                    <a:ext uri="{FF2B5EF4-FFF2-40B4-BE49-F238E27FC236}">
                      <a16:creationId xmlns:a16="http://schemas.microsoft.com/office/drawing/2014/main" id="{BEFC65C5-628E-A3A0-7CB1-13BECB59BBC6}"/>
                    </a:ext>
                  </a:extLst>
                </p:cNvPr>
                <p:cNvCxnSpPr>
                  <a:cxnSpLocks/>
                </p:cNvCxnSpPr>
                <p:nvPr/>
              </p:nvCxnSpPr>
              <p:spPr>
                <a:xfrm>
                  <a:off x="5202816" y="3663380"/>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86" name="直線コネクタ 285">
                  <a:extLst>
                    <a:ext uri="{FF2B5EF4-FFF2-40B4-BE49-F238E27FC236}">
                      <a16:creationId xmlns:a16="http://schemas.microsoft.com/office/drawing/2014/main" id="{DABB9F70-C890-334E-CAB9-4081A3FC2E6B}"/>
                    </a:ext>
                  </a:extLst>
                </p:cNvPr>
                <p:cNvCxnSpPr>
                  <a:cxnSpLocks/>
                </p:cNvCxnSpPr>
                <p:nvPr/>
              </p:nvCxnSpPr>
              <p:spPr>
                <a:xfrm>
                  <a:off x="5459380" y="3545705"/>
                  <a:ext cx="0" cy="117675"/>
                </a:xfrm>
                <a:prstGeom prst="line">
                  <a:avLst/>
                </a:prstGeom>
              </p:spPr>
              <p:style>
                <a:lnRef idx="1">
                  <a:schemeClr val="dk1"/>
                </a:lnRef>
                <a:fillRef idx="0">
                  <a:schemeClr val="dk1"/>
                </a:fillRef>
                <a:effectRef idx="0">
                  <a:schemeClr val="dk1"/>
                </a:effectRef>
                <a:fontRef idx="minor">
                  <a:schemeClr val="tx1"/>
                </a:fontRef>
              </p:style>
            </p:cxnSp>
            <p:cxnSp>
              <p:nvCxnSpPr>
                <p:cNvPr id="287" name="直線コネクタ 286">
                  <a:extLst>
                    <a:ext uri="{FF2B5EF4-FFF2-40B4-BE49-F238E27FC236}">
                      <a16:creationId xmlns:a16="http://schemas.microsoft.com/office/drawing/2014/main" id="{F3329785-2A8E-DEFF-D6BF-E152BE6913E0}"/>
                    </a:ext>
                  </a:extLst>
                </p:cNvPr>
                <p:cNvCxnSpPr/>
                <p:nvPr/>
              </p:nvCxnSpPr>
              <p:spPr>
                <a:xfrm>
                  <a:off x="5183514" y="3547636"/>
                  <a:ext cx="0" cy="106100"/>
                </a:xfrm>
                <a:prstGeom prst="line">
                  <a:avLst/>
                </a:prstGeom>
              </p:spPr>
              <p:style>
                <a:lnRef idx="1">
                  <a:schemeClr val="dk1"/>
                </a:lnRef>
                <a:fillRef idx="0">
                  <a:schemeClr val="dk1"/>
                </a:fillRef>
                <a:effectRef idx="0">
                  <a:schemeClr val="dk1"/>
                </a:effectRef>
                <a:fontRef idx="minor">
                  <a:schemeClr val="tx1"/>
                </a:fontRef>
              </p:style>
            </p:cxnSp>
          </p:grpSp>
          <p:cxnSp>
            <p:nvCxnSpPr>
              <p:cNvPr id="272" name="直線コネクタ 271">
                <a:extLst>
                  <a:ext uri="{FF2B5EF4-FFF2-40B4-BE49-F238E27FC236}">
                    <a16:creationId xmlns:a16="http://schemas.microsoft.com/office/drawing/2014/main" id="{0CF88FD0-83FA-01F0-035A-CE873691D6E8}"/>
                  </a:ext>
                </a:extLst>
              </p:cNvPr>
              <p:cNvCxnSpPr>
                <a:cxnSpLocks/>
              </p:cNvCxnSpPr>
              <p:nvPr/>
            </p:nvCxnSpPr>
            <p:spPr>
              <a:xfrm>
                <a:off x="5491229" y="3557282"/>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73" name="直線コネクタ 272">
                <a:extLst>
                  <a:ext uri="{FF2B5EF4-FFF2-40B4-BE49-F238E27FC236}">
                    <a16:creationId xmlns:a16="http://schemas.microsoft.com/office/drawing/2014/main" id="{25ACAAFB-A08B-0A62-A3B0-44ABFF3E9A7F}"/>
                  </a:ext>
                </a:extLst>
              </p:cNvPr>
              <p:cNvCxnSpPr>
                <a:cxnSpLocks/>
              </p:cNvCxnSpPr>
              <p:nvPr/>
            </p:nvCxnSpPr>
            <p:spPr>
              <a:xfrm>
                <a:off x="5491229" y="3663382"/>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74" name="直線コネクタ 273">
                <a:extLst>
                  <a:ext uri="{FF2B5EF4-FFF2-40B4-BE49-F238E27FC236}">
                    <a16:creationId xmlns:a16="http://schemas.microsoft.com/office/drawing/2014/main" id="{8E467C00-E392-4864-F5F9-10DBF04F99EE}"/>
                  </a:ext>
                </a:extLst>
              </p:cNvPr>
              <p:cNvCxnSpPr/>
              <p:nvPr/>
            </p:nvCxnSpPr>
            <p:spPr>
              <a:xfrm>
                <a:off x="5483502" y="3547638"/>
                <a:ext cx="0" cy="106100"/>
              </a:xfrm>
              <a:prstGeom prst="line">
                <a:avLst/>
              </a:prstGeom>
            </p:spPr>
            <p:style>
              <a:lnRef idx="1">
                <a:schemeClr val="dk1"/>
              </a:lnRef>
              <a:fillRef idx="0">
                <a:schemeClr val="dk1"/>
              </a:fillRef>
              <a:effectRef idx="0">
                <a:schemeClr val="dk1"/>
              </a:effectRef>
              <a:fontRef idx="minor">
                <a:schemeClr val="tx1"/>
              </a:fontRef>
            </p:style>
          </p:cxnSp>
          <p:cxnSp>
            <p:nvCxnSpPr>
              <p:cNvPr id="275" name="直線コネクタ 274">
                <a:extLst>
                  <a:ext uri="{FF2B5EF4-FFF2-40B4-BE49-F238E27FC236}">
                    <a16:creationId xmlns:a16="http://schemas.microsoft.com/office/drawing/2014/main" id="{D0C84ED5-8704-9B8B-787E-F6A472FADC76}"/>
                  </a:ext>
                </a:extLst>
              </p:cNvPr>
              <p:cNvCxnSpPr>
                <a:cxnSpLocks/>
              </p:cNvCxnSpPr>
              <p:nvPr/>
            </p:nvCxnSpPr>
            <p:spPr>
              <a:xfrm>
                <a:off x="5749727" y="3547633"/>
                <a:ext cx="0" cy="117675"/>
              </a:xfrm>
              <a:prstGeom prst="line">
                <a:avLst/>
              </a:prstGeom>
            </p:spPr>
            <p:style>
              <a:lnRef idx="1">
                <a:schemeClr val="dk1"/>
              </a:lnRef>
              <a:fillRef idx="0">
                <a:schemeClr val="dk1"/>
              </a:fillRef>
              <a:effectRef idx="0">
                <a:schemeClr val="dk1"/>
              </a:effectRef>
              <a:fontRef idx="minor">
                <a:schemeClr val="tx1"/>
              </a:fontRef>
            </p:style>
          </p:cxnSp>
          <p:cxnSp>
            <p:nvCxnSpPr>
              <p:cNvPr id="276" name="直線コネクタ 275">
                <a:extLst>
                  <a:ext uri="{FF2B5EF4-FFF2-40B4-BE49-F238E27FC236}">
                    <a16:creationId xmlns:a16="http://schemas.microsoft.com/office/drawing/2014/main" id="{2FDC3CE1-97D3-19CD-57F5-A972BBFC791C}"/>
                  </a:ext>
                </a:extLst>
              </p:cNvPr>
              <p:cNvCxnSpPr>
                <a:cxnSpLocks/>
              </p:cNvCxnSpPr>
              <p:nvPr/>
            </p:nvCxnSpPr>
            <p:spPr>
              <a:xfrm>
                <a:off x="5781547" y="3557281"/>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77" name="直線コネクタ 276">
                <a:extLst>
                  <a:ext uri="{FF2B5EF4-FFF2-40B4-BE49-F238E27FC236}">
                    <a16:creationId xmlns:a16="http://schemas.microsoft.com/office/drawing/2014/main" id="{4F571028-842E-804A-50D3-56930501B5E7}"/>
                  </a:ext>
                </a:extLst>
              </p:cNvPr>
              <p:cNvCxnSpPr>
                <a:cxnSpLocks/>
              </p:cNvCxnSpPr>
              <p:nvPr/>
            </p:nvCxnSpPr>
            <p:spPr>
              <a:xfrm>
                <a:off x="5781547" y="3663381"/>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78" name="直線コネクタ 277">
                <a:extLst>
                  <a:ext uri="{FF2B5EF4-FFF2-40B4-BE49-F238E27FC236}">
                    <a16:creationId xmlns:a16="http://schemas.microsoft.com/office/drawing/2014/main" id="{2734D738-1981-1EFC-32B3-15B58C1B52D7}"/>
                  </a:ext>
                </a:extLst>
              </p:cNvPr>
              <p:cNvCxnSpPr/>
              <p:nvPr/>
            </p:nvCxnSpPr>
            <p:spPr>
              <a:xfrm>
                <a:off x="5773820" y="3547637"/>
                <a:ext cx="0" cy="106100"/>
              </a:xfrm>
              <a:prstGeom prst="line">
                <a:avLst/>
              </a:prstGeom>
            </p:spPr>
            <p:style>
              <a:lnRef idx="1">
                <a:schemeClr val="dk1"/>
              </a:lnRef>
              <a:fillRef idx="0">
                <a:schemeClr val="dk1"/>
              </a:fillRef>
              <a:effectRef idx="0">
                <a:schemeClr val="dk1"/>
              </a:effectRef>
              <a:fontRef idx="minor">
                <a:schemeClr val="tx1"/>
              </a:fontRef>
            </p:style>
          </p:cxnSp>
          <p:cxnSp>
            <p:nvCxnSpPr>
              <p:cNvPr id="279" name="直線コネクタ 278">
                <a:extLst>
                  <a:ext uri="{FF2B5EF4-FFF2-40B4-BE49-F238E27FC236}">
                    <a16:creationId xmlns:a16="http://schemas.microsoft.com/office/drawing/2014/main" id="{891147AD-AB2D-D4BF-1847-772C52AF1E85}"/>
                  </a:ext>
                </a:extLst>
              </p:cNvPr>
              <p:cNvCxnSpPr>
                <a:cxnSpLocks/>
              </p:cNvCxnSpPr>
              <p:nvPr/>
            </p:nvCxnSpPr>
            <p:spPr>
              <a:xfrm>
                <a:off x="6041022" y="3537985"/>
                <a:ext cx="0" cy="117675"/>
              </a:xfrm>
              <a:prstGeom prst="line">
                <a:avLst/>
              </a:prstGeom>
            </p:spPr>
            <p:style>
              <a:lnRef idx="1">
                <a:schemeClr val="dk1"/>
              </a:lnRef>
              <a:fillRef idx="0">
                <a:schemeClr val="dk1"/>
              </a:fillRef>
              <a:effectRef idx="0">
                <a:schemeClr val="dk1"/>
              </a:effectRef>
              <a:fontRef idx="minor">
                <a:schemeClr val="tx1"/>
              </a:fontRef>
            </p:style>
          </p:cxnSp>
        </p:grpSp>
        <p:cxnSp>
          <p:nvCxnSpPr>
            <p:cNvPr id="288" name="直線コネクタ 287">
              <a:extLst>
                <a:ext uri="{FF2B5EF4-FFF2-40B4-BE49-F238E27FC236}">
                  <a16:creationId xmlns:a16="http://schemas.microsoft.com/office/drawing/2014/main" id="{B10EC423-B51A-FC4D-E58F-DFEB020979CD}"/>
                </a:ext>
              </a:extLst>
            </p:cNvPr>
            <p:cNvCxnSpPr>
              <a:cxnSpLocks/>
            </p:cNvCxnSpPr>
            <p:nvPr/>
          </p:nvCxnSpPr>
          <p:spPr>
            <a:xfrm>
              <a:off x="6003394" y="3177251"/>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89" name="直線コネクタ 288">
              <a:extLst>
                <a:ext uri="{FF2B5EF4-FFF2-40B4-BE49-F238E27FC236}">
                  <a16:creationId xmlns:a16="http://schemas.microsoft.com/office/drawing/2014/main" id="{F1A1DFFB-46CB-A28F-DAF6-D6EE6563817D}"/>
                </a:ext>
              </a:extLst>
            </p:cNvPr>
            <p:cNvCxnSpPr>
              <a:cxnSpLocks/>
            </p:cNvCxnSpPr>
            <p:nvPr/>
          </p:nvCxnSpPr>
          <p:spPr>
            <a:xfrm>
              <a:off x="6003394" y="3283351"/>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90" name="直線コネクタ 289">
              <a:extLst>
                <a:ext uri="{FF2B5EF4-FFF2-40B4-BE49-F238E27FC236}">
                  <a16:creationId xmlns:a16="http://schemas.microsoft.com/office/drawing/2014/main" id="{337644E0-A8A9-D566-CEA8-77EC60209C5D}"/>
                </a:ext>
              </a:extLst>
            </p:cNvPr>
            <p:cNvCxnSpPr>
              <a:cxnSpLocks/>
            </p:cNvCxnSpPr>
            <p:nvPr/>
          </p:nvCxnSpPr>
          <p:spPr>
            <a:xfrm>
              <a:off x="6271533" y="3165676"/>
              <a:ext cx="0" cy="117675"/>
            </a:xfrm>
            <a:prstGeom prst="line">
              <a:avLst/>
            </a:prstGeom>
          </p:spPr>
          <p:style>
            <a:lnRef idx="1">
              <a:schemeClr val="dk1"/>
            </a:lnRef>
            <a:fillRef idx="0">
              <a:schemeClr val="dk1"/>
            </a:fillRef>
            <a:effectRef idx="0">
              <a:schemeClr val="dk1"/>
            </a:effectRef>
            <a:fontRef idx="minor">
              <a:schemeClr val="tx1"/>
            </a:fontRef>
          </p:style>
        </p:cxnSp>
        <p:cxnSp>
          <p:nvCxnSpPr>
            <p:cNvPr id="291" name="直線コネクタ 290">
              <a:extLst>
                <a:ext uri="{FF2B5EF4-FFF2-40B4-BE49-F238E27FC236}">
                  <a16:creationId xmlns:a16="http://schemas.microsoft.com/office/drawing/2014/main" id="{69E65E17-1E90-4473-91A2-27565AE43F6D}"/>
                </a:ext>
              </a:extLst>
            </p:cNvPr>
            <p:cNvCxnSpPr>
              <a:cxnSpLocks/>
            </p:cNvCxnSpPr>
            <p:nvPr/>
          </p:nvCxnSpPr>
          <p:spPr>
            <a:xfrm>
              <a:off x="5995667" y="3167607"/>
              <a:ext cx="0" cy="106100"/>
            </a:xfrm>
            <a:prstGeom prst="line">
              <a:avLst/>
            </a:prstGeom>
          </p:spPr>
          <p:style>
            <a:lnRef idx="1">
              <a:schemeClr val="dk1"/>
            </a:lnRef>
            <a:fillRef idx="0">
              <a:schemeClr val="dk1"/>
            </a:fillRef>
            <a:effectRef idx="0">
              <a:schemeClr val="dk1"/>
            </a:effectRef>
            <a:fontRef idx="minor">
              <a:schemeClr val="tx1"/>
            </a:fontRef>
          </p:style>
        </p:cxnSp>
        <p:cxnSp>
          <p:nvCxnSpPr>
            <p:cNvPr id="292" name="直線コネクタ 291">
              <a:extLst>
                <a:ext uri="{FF2B5EF4-FFF2-40B4-BE49-F238E27FC236}">
                  <a16:creationId xmlns:a16="http://schemas.microsoft.com/office/drawing/2014/main" id="{E33F29EE-F62F-3C5B-5201-88F7EB1BE0A4}"/>
                </a:ext>
              </a:extLst>
            </p:cNvPr>
            <p:cNvCxnSpPr>
              <a:cxnSpLocks/>
            </p:cNvCxnSpPr>
            <p:nvPr/>
          </p:nvCxnSpPr>
          <p:spPr>
            <a:xfrm>
              <a:off x="6306265" y="3179177"/>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93" name="直線コネクタ 292">
              <a:extLst>
                <a:ext uri="{FF2B5EF4-FFF2-40B4-BE49-F238E27FC236}">
                  <a16:creationId xmlns:a16="http://schemas.microsoft.com/office/drawing/2014/main" id="{89B9E007-6867-892E-C6E2-9A2604509068}"/>
                </a:ext>
              </a:extLst>
            </p:cNvPr>
            <p:cNvCxnSpPr>
              <a:cxnSpLocks/>
            </p:cNvCxnSpPr>
            <p:nvPr/>
          </p:nvCxnSpPr>
          <p:spPr>
            <a:xfrm>
              <a:off x="6306265" y="3285277"/>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94" name="直線コネクタ 293">
              <a:extLst>
                <a:ext uri="{FF2B5EF4-FFF2-40B4-BE49-F238E27FC236}">
                  <a16:creationId xmlns:a16="http://schemas.microsoft.com/office/drawing/2014/main" id="{455F4EC2-C5D5-CFA2-6820-3ED42CC827BC}"/>
                </a:ext>
              </a:extLst>
            </p:cNvPr>
            <p:cNvCxnSpPr>
              <a:cxnSpLocks/>
            </p:cNvCxnSpPr>
            <p:nvPr/>
          </p:nvCxnSpPr>
          <p:spPr>
            <a:xfrm>
              <a:off x="6562829" y="3167602"/>
              <a:ext cx="0" cy="117675"/>
            </a:xfrm>
            <a:prstGeom prst="line">
              <a:avLst/>
            </a:prstGeom>
          </p:spPr>
          <p:style>
            <a:lnRef idx="1">
              <a:schemeClr val="dk1"/>
            </a:lnRef>
            <a:fillRef idx="0">
              <a:schemeClr val="dk1"/>
            </a:fillRef>
            <a:effectRef idx="0">
              <a:schemeClr val="dk1"/>
            </a:effectRef>
            <a:fontRef idx="minor">
              <a:schemeClr val="tx1"/>
            </a:fontRef>
          </p:style>
        </p:cxnSp>
        <p:cxnSp>
          <p:nvCxnSpPr>
            <p:cNvPr id="295" name="直線コネクタ 294">
              <a:extLst>
                <a:ext uri="{FF2B5EF4-FFF2-40B4-BE49-F238E27FC236}">
                  <a16:creationId xmlns:a16="http://schemas.microsoft.com/office/drawing/2014/main" id="{6CD70DBE-9010-F325-FF20-939206DF6925}"/>
                </a:ext>
              </a:extLst>
            </p:cNvPr>
            <p:cNvCxnSpPr>
              <a:cxnSpLocks/>
            </p:cNvCxnSpPr>
            <p:nvPr/>
          </p:nvCxnSpPr>
          <p:spPr>
            <a:xfrm>
              <a:off x="6286963" y="3169533"/>
              <a:ext cx="0" cy="106100"/>
            </a:xfrm>
            <a:prstGeom prst="line">
              <a:avLst/>
            </a:prstGeom>
          </p:spPr>
          <p:style>
            <a:lnRef idx="1">
              <a:schemeClr val="dk1"/>
            </a:lnRef>
            <a:fillRef idx="0">
              <a:schemeClr val="dk1"/>
            </a:fillRef>
            <a:effectRef idx="0">
              <a:schemeClr val="dk1"/>
            </a:effectRef>
            <a:fontRef idx="minor">
              <a:schemeClr val="tx1"/>
            </a:fontRef>
          </p:style>
        </p:cxnSp>
        <p:cxnSp>
          <p:nvCxnSpPr>
            <p:cNvPr id="296" name="直線コネクタ 295">
              <a:extLst>
                <a:ext uri="{FF2B5EF4-FFF2-40B4-BE49-F238E27FC236}">
                  <a16:creationId xmlns:a16="http://schemas.microsoft.com/office/drawing/2014/main" id="{91F960B2-7130-1D20-9049-1D1010186366}"/>
                </a:ext>
              </a:extLst>
            </p:cNvPr>
            <p:cNvCxnSpPr>
              <a:cxnSpLocks/>
            </p:cNvCxnSpPr>
            <p:nvPr/>
          </p:nvCxnSpPr>
          <p:spPr>
            <a:xfrm>
              <a:off x="6594678" y="3179179"/>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97" name="直線コネクタ 296">
              <a:extLst>
                <a:ext uri="{FF2B5EF4-FFF2-40B4-BE49-F238E27FC236}">
                  <a16:creationId xmlns:a16="http://schemas.microsoft.com/office/drawing/2014/main" id="{4A4903B8-13C6-D340-4CB6-9C7E580E46A5}"/>
                </a:ext>
              </a:extLst>
            </p:cNvPr>
            <p:cNvCxnSpPr>
              <a:cxnSpLocks/>
            </p:cNvCxnSpPr>
            <p:nvPr/>
          </p:nvCxnSpPr>
          <p:spPr>
            <a:xfrm>
              <a:off x="6594678" y="3285279"/>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98" name="直線コネクタ 297">
              <a:extLst>
                <a:ext uri="{FF2B5EF4-FFF2-40B4-BE49-F238E27FC236}">
                  <a16:creationId xmlns:a16="http://schemas.microsoft.com/office/drawing/2014/main" id="{F7F76DA6-77C6-2B07-B4C2-8003929462F9}"/>
                </a:ext>
              </a:extLst>
            </p:cNvPr>
            <p:cNvCxnSpPr>
              <a:cxnSpLocks/>
            </p:cNvCxnSpPr>
            <p:nvPr/>
          </p:nvCxnSpPr>
          <p:spPr>
            <a:xfrm>
              <a:off x="6586951" y="3169535"/>
              <a:ext cx="0" cy="106100"/>
            </a:xfrm>
            <a:prstGeom prst="line">
              <a:avLst/>
            </a:prstGeom>
          </p:spPr>
          <p:style>
            <a:lnRef idx="1">
              <a:schemeClr val="dk1"/>
            </a:lnRef>
            <a:fillRef idx="0">
              <a:schemeClr val="dk1"/>
            </a:fillRef>
            <a:effectRef idx="0">
              <a:schemeClr val="dk1"/>
            </a:effectRef>
            <a:fontRef idx="minor">
              <a:schemeClr val="tx1"/>
            </a:fontRef>
          </p:style>
        </p:cxnSp>
        <p:cxnSp>
          <p:nvCxnSpPr>
            <p:cNvPr id="299" name="直線コネクタ 298">
              <a:extLst>
                <a:ext uri="{FF2B5EF4-FFF2-40B4-BE49-F238E27FC236}">
                  <a16:creationId xmlns:a16="http://schemas.microsoft.com/office/drawing/2014/main" id="{C2632362-DEAD-55D5-D4FA-4D03FFAA4550}"/>
                </a:ext>
              </a:extLst>
            </p:cNvPr>
            <p:cNvCxnSpPr>
              <a:cxnSpLocks/>
            </p:cNvCxnSpPr>
            <p:nvPr/>
          </p:nvCxnSpPr>
          <p:spPr>
            <a:xfrm>
              <a:off x="6853176" y="3169530"/>
              <a:ext cx="0" cy="117675"/>
            </a:xfrm>
            <a:prstGeom prst="line">
              <a:avLst/>
            </a:prstGeom>
          </p:spPr>
          <p:style>
            <a:lnRef idx="1">
              <a:schemeClr val="dk1"/>
            </a:lnRef>
            <a:fillRef idx="0">
              <a:schemeClr val="dk1"/>
            </a:fillRef>
            <a:effectRef idx="0">
              <a:schemeClr val="dk1"/>
            </a:effectRef>
            <a:fontRef idx="minor">
              <a:schemeClr val="tx1"/>
            </a:fontRef>
          </p:style>
        </p:cxnSp>
        <p:cxnSp>
          <p:nvCxnSpPr>
            <p:cNvPr id="300" name="直線コネクタ 299">
              <a:extLst>
                <a:ext uri="{FF2B5EF4-FFF2-40B4-BE49-F238E27FC236}">
                  <a16:creationId xmlns:a16="http://schemas.microsoft.com/office/drawing/2014/main" id="{EC3C9E9F-3192-9F48-A86E-584D4BC35288}"/>
                </a:ext>
              </a:extLst>
            </p:cNvPr>
            <p:cNvCxnSpPr>
              <a:cxnSpLocks/>
            </p:cNvCxnSpPr>
            <p:nvPr/>
          </p:nvCxnSpPr>
          <p:spPr>
            <a:xfrm>
              <a:off x="6884996" y="3179178"/>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01" name="直線コネクタ 300">
              <a:extLst>
                <a:ext uri="{FF2B5EF4-FFF2-40B4-BE49-F238E27FC236}">
                  <a16:creationId xmlns:a16="http://schemas.microsoft.com/office/drawing/2014/main" id="{B9DE9AF5-4DCC-BC67-C716-28241D3E1927}"/>
                </a:ext>
              </a:extLst>
            </p:cNvPr>
            <p:cNvCxnSpPr>
              <a:cxnSpLocks/>
            </p:cNvCxnSpPr>
            <p:nvPr/>
          </p:nvCxnSpPr>
          <p:spPr>
            <a:xfrm>
              <a:off x="6884996" y="3285278"/>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02" name="直線コネクタ 301">
              <a:extLst>
                <a:ext uri="{FF2B5EF4-FFF2-40B4-BE49-F238E27FC236}">
                  <a16:creationId xmlns:a16="http://schemas.microsoft.com/office/drawing/2014/main" id="{89E62A43-22CA-CD02-09E4-BA3BD4F9A2A4}"/>
                </a:ext>
              </a:extLst>
            </p:cNvPr>
            <p:cNvCxnSpPr>
              <a:cxnSpLocks/>
            </p:cNvCxnSpPr>
            <p:nvPr/>
          </p:nvCxnSpPr>
          <p:spPr>
            <a:xfrm>
              <a:off x="6877269" y="3169534"/>
              <a:ext cx="0" cy="106100"/>
            </a:xfrm>
            <a:prstGeom prst="line">
              <a:avLst/>
            </a:prstGeom>
          </p:spPr>
          <p:style>
            <a:lnRef idx="1">
              <a:schemeClr val="dk1"/>
            </a:lnRef>
            <a:fillRef idx="0">
              <a:schemeClr val="dk1"/>
            </a:fillRef>
            <a:effectRef idx="0">
              <a:schemeClr val="dk1"/>
            </a:effectRef>
            <a:fontRef idx="minor">
              <a:schemeClr val="tx1"/>
            </a:fontRef>
          </p:style>
        </p:cxnSp>
        <p:cxnSp>
          <p:nvCxnSpPr>
            <p:cNvPr id="303" name="直線コネクタ 302">
              <a:extLst>
                <a:ext uri="{FF2B5EF4-FFF2-40B4-BE49-F238E27FC236}">
                  <a16:creationId xmlns:a16="http://schemas.microsoft.com/office/drawing/2014/main" id="{3D636CDD-60E0-B44D-41ED-EA2B7F1F94F4}"/>
                </a:ext>
              </a:extLst>
            </p:cNvPr>
            <p:cNvCxnSpPr>
              <a:cxnSpLocks/>
            </p:cNvCxnSpPr>
            <p:nvPr/>
          </p:nvCxnSpPr>
          <p:spPr>
            <a:xfrm>
              <a:off x="7144471" y="3159882"/>
              <a:ext cx="0" cy="117675"/>
            </a:xfrm>
            <a:prstGeom prst="line">
              <a:avLst/>
            </a:prstGeom>
          </p:spPr>
          <p:style>
            <a:lnRef idx="1">
              <a:schemeClr val="dk1"/>
            </a:lnRef>
            <a:fillRef idx="0">
              <a:schemeClr val="dk1"/>
            </a:fillRef>
            <a:effectRef idx="0">
              <a:schemeClr val="dk1"/>
            </a:effectRef>
            <a:fontRef idx="minor">
              <a:schemeClr val="tx1"/>
            </a:fontRef>
          </p:style>
        </p:cxnSp>
        <p:cxnSp>
          <p:nvCxnSpPr>
            <p:cNvPr id="306" name="直線コネクタ 305">
              <a:extLst>
                <a:ext uri="{FF2B5EF4-FFF2-40B4-BE49-F238E27FC236}">
                  <a16:creationId xmlns:a16="http://schemas.microsoft.com/office/drawing/2014/main" id="{35119B5B-525B-D421-C9EB-9D90439C7268}"/>
                </a:ext>
              </a:extLst>
            </p:cNvPr>
            <p:cNvCxnSpPr>
              <a:cxnSpLocks/>
            </p:cNvCxnSpPr>
            <p:nvPr/>
          </p:nvCxnSpPr>
          <p:spPr>
            <a:xfrm>
              <a:off x="1337839" y="2714256"/>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07" name="直線コネクタ 306">
              <a:extLst>
                <a:ext uri="{FF2B5EF4-FFF2-40B4-BE49-F238E27FC236}">
                  <a16:creationId xmlns:a16="http://schemas.microsoft.com/office/drawing/2014/main" id="{0BA16B91-F307-446E-A786-A4F7AE1089CB}"/>
                </a:ext>
              </a:extLst>
            </p:cNvPr>
            <p:cNvCxnSpPr>
              <a:cxnSpLocks/>
            </p:cNvCxnSpPr>
            <p:nvPr/>
          </p:nvCxnSpPr>
          <p:spPr>
            <a:xfrm>
              <a:off x="1337839" y="2820356"/>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09" name="直線コネクタ 308">
              <a:extLst>
                <a:ext uri="{FF2B5EF4-FFF2-40B4-BE49-F238E27FC236}">
                  <a16:creationId xmlns:a16="http://schemas.microsoft.com/office/drawing/2014/main" id="{7F7AF5EE-C705-EAE8-FE61-4240FA72B285}"/>
                </a:ext>
              </a:extLst>
            </p:cNvPr>
            <p:cNvCxnSpPr>
              <a:cxnSpLocks/>
            </p:cNvCxnSpPr>
            <p:nvPr/>
          </p:nvCxnSpPr>
          <p:spPr>
            <a:xfrm>
              <a:off x="1596337" y="2704607"/>
              <a:ext cx="0" cy="117675"/>
            </a:xfrm>
            <a:prstGeom prst="line">
              <a:avLst/>
            </a:prstGeom>
          </p:spPr>
          <p:style>
            <a:lnRef idx="1">
              <a:schemeClr val="dk1"/>
            </a:lnRef>
            <a:fillRef idx="0">
              <a:schemeClr val="dk1"/>
            </a:fillRef>
            <a:effectRef idx="0">
              <a:schemeClr val="dk1"/>
            </a:effectRef>
            <a:fontRef idx="minor">
              <a:schemeClr val="tx1"/>
            </a:fontRef>
          </p:style>
        </p:cxnSp>
        <p:cxnSp>
          <p:nvCxnSpPr>
            <p:cNvPr id="310" name="直線コネクタ 309">
              <a:extLst>
                <a:ext uri="{FF2B5EF4-FFF2-40B4-BE49-F238E27FC236}">
                  <a16:creationId xmlns:a16="http://schemas.microsoft.com/office/drawing/2014/main" id="{485CC621-B4A4-9EAF-70BF-EAF130B67371}"/>
                </a:ext>
              </a:extLst>
            </p:cNvPr>
            <p:cNvCxnSpPr>
              <a:cxnSpLocks/>
            </p:cNvCxnSpPr>
            <p:nvPr/>
          </p:nvCxnSpPr>
          <p:spPr>
            <a:xfrm>
              <a:off x="1628157" y="2714255"/>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11" name="直線コネクタ 310">
              <a:extLst>
                <a:ext uri="{FF2B5EF4-FFF2-40B4-BE49-F238E27FC236}">
                  <a16:creationId xmlns:a16="http://schemas.microsoft.com/office/drawing/2014/main" id="{E808DE97-67BE-67A0-F19B-B37C4C928743}"/>
                </a:ext>
              </a:extLst>
            </p:cNvPr>
            <p:cNvCxnSpPr>
              <a:cxnSpLocks/>
            </p:cNvCxnSpPr>
            <p:nvPr/>
          </p:nvCxnSpPr>
          <p:spPr>
            <a:xfrm>
              <a:off x="1628157" y="2820355"/>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12" name="直線コネクタ 311">
              <a:extLst>
                <a:ext uri="{FF2B5EF4-FFF2-40B4-BE49-F238E27FC236}">
                  <a16:creationId xmlns:a16="http://schemas.microsoft.com/office/drawing/2014/main" id="{74CB3576-005E-AB02-5A60-094AADF78C3F}"/>
                </a:ext>
              </a:extLst>
            </p:cNvPr>
            <p:cNvCxnSpPr/>
            <p:nvPr/>
          </p:nvCxnSpPr>
          <p:spPr>
            <a:xfrm>
              <a:off x="1620430" y="2704611"/>
              <a:ext cx="0" cy="106100"/>
            </a:xfrm>
            <a:prstGeom prst="line">
              <a:avLst/>
            </a:prstGeom>
          </p:spPr>
          <p:style>
            <a:lnRef idx="1">
              <a:schemeClr val="dk1"/>
            </a:lnRef>
            <a:fillRef idx="0">
              <a:schemeClr val="dk1"/>
            </a:fillRef>
            <a:effectRef idx="0">
              <a:schemeClr val="dk1"/>
            </a:effectRef>
            <a:fontRef idx="minor">
              <a:schemeClr val="tx1"/>
            </a:fontRef>
          </p:style>
        </p:cxnSp>
        <p:cxnSp>
          <p:nvCxnSpPr>
            <p:cNvPr id="313" name="直線コネクタ 312">
              <a:extLst>
                <a:ext uri="{FF2B5EF4-FFF2-40B4-BE49-F238E27FC236}">
                  <a16:creationId xmlns:a16="http://schemas.microsoft.com/office/drawing/2014/main" id="{F3503AD0-9426-0397-C7B5-B58BE01A0F34}"/>
                </a:ext>
              </a:extLst>
            </p:cNvPr>
            <p:cNvCxnSpPr>
              <a:cxnSpLocks/>
            </p:cNvCxnSpPr>
            <p:nvPr/>
          </p:nvCxnSpPr>
          <p:spPr>
            <a:xfrm>
              <a:off x="1887632" y="2694959"/>
              <a:ext cx="0" cy="117675"/>
            </a:xfrm>
            <a:prstGeom prst="line">
              <a:avLst/>
            </a:prstGeom>
          </p:spPr>
          <p:style>
            <a:lnRef idx="1">
              <a:schemeClr val="dk1"/>
            </a:lnRef>
            <a:fillRef idx="0">
              <a:schemeClr val="dk1"/>
            </a:fillRef>
            <a:effectRef idx="0">
              <a:schemeClr val="dk1"/>
            </a:effectRef>
            <a:fontRef idx="minor">
              <a:schemeClr val="tx1"/>
            </a:fontRef>
          </p:style>
        </p:cxnSp>
        <p:cxnSp>
          <p:nvCxnSpPr>
            <p:cNvPr id="322" name="直線コネクタ 321">
              <a:extLst>
                <a:ext uri="{FF2B5EF4-FFF2-40B4-BE49-F238E27FC236}">
                  <a16:creationId xmlns:a16="http://schemas.microsoft.com/office/drawing/2014/main" id="{08448229-7E6E-4180-D014-701BFF6DA8BA}"/>
                </a:ext>
              </a:extLst>
            </p:cNvPr>
            <p:cNvCxnSpPr>
              <a:cxnSpLocks/>
            </p:cNvCxnSpPr>
            <p:nvPr/>
          </p:nvCxnSpPr>
          <p:spPr>
            <a:xfrm>
              <a:off x="1917525" y="2714257"/>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23" name="直線コネクタ 322">
              <a:extLst>
                <a:ext uri="{FF2B5EF4-FFF2-40B4-BE49-F238E27FC236}">
                  <a16:creationId xmlns:a16="http://schemas.microsoft.com/office/drawing/2014/main" id="{C638D908-D4E8-4C5A-6AB9-4167282AA1C0}"/>
                </a:ext>
              </a:extLst>
            </p:cNvPr>
            <p:cNvCxnSpPr>
              <a:cxnSpLocks/>
            </p:cNvCxnSpPr>
            <p:nvPr/>
          </p:nvCxnSpPr>
          <p:spPr>
            <a:xfrm>
              <a:off x="1917525" y="2820357"/>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24" name="直線コネクタ 323">
              <a:extLst>
                <a:ext uri="{FF2B5EF4-FFF2-40B4-BE49-F238E27FC236}">
                  <a16:creationId xmlns:a16="http://schemas.microsoft.com/office/drawing/2014/main" id="{F0F146AF-19E9-8CB9-BAEB-27471C4F718D}"/>
                </a:ext>
              </a:extLst>
            </p:cNvPr>
            <p:cNvCxnSpPr>
              <a:cxnSpLocks/>
            </p:cNvCxnSpPr>
            <p:nvPr/>
          </p:nvCxnSpPr>
          <p:spPr>
            <a:xfrm>
              <a:off x="2208814" y="2702682"/>
              <a:ext cx="0" cy="117675"/>
            </a:xfrm>
            <a:prstGeom prst="line">
              <a:avLst/>
            </a:prstGeom>
          </p:spPr>
          <p:style>
            <a:lnRef idx="1">
              <a:schemeClr val="dk1"/>
            </a:lnRef>
            <a:fillRef idx="0">
              <a:schemeClr val="dk1"/>
            </a:fillRef>
            <a:effectRef idx="0">
              <a:schemeClr val="dk1"/>
            </a:effectRef>
            <a:fontRef idx="minor">
              <a:schemeClr val="tx1"/>
            </a:fontRef>
          </p:style>
        </p:cxnSp>
        <p:cxnSp>
          <p:nvCxnSpPr>
            <p:cNvPr id="325" name="直線コネクタ 324">
              <a:extLst>
                <a:ext uri="{FF2B5EF4-FFF2-40B4-BE49-F238E27FC236}">
                  <a16:creationId xmlns:a16="http://schemas.microsoft.com/office/drawing/2014/main" id="{B70E8E0B-3258-E5CB-BC43-42737E38C071}"/>
                </a:ext>
              </a:extLst>
            </p:cNvPr>
            <p:cNvCxnSpPr>
              <a:cxnSpLocks/>
            </p:cNvCxnSpPr>
            <p:nvPr/>
          </p:nvCxnSpPr>
          <p:spPr>
            <a:xfrm>
              <a:off x="1909798" y="2704613"/>
              <a:ext cx="0" cy="106100"/>
            </a:xfrm>
            <a:prstGeom prst="line">
              <a:avLst/>
            </a:prstGeom>
          </p:spPr>
          <p:style>
            <a:lnRef idx="1">
              <a:schemeClr val="dk1"/>
            </a:lnRef>
            <a:fillRef idx="0">
              <a:schemeClr val="dk1"/>
            </a:fillRef>
            <a:effectRef idx="0">
              <a:schemeClr val="dk1"/>
            </a:effectRef>
            <a:fontRef idx="minor">
              <a:schemeClr val="tx1"/>
            </a:fontRef>
          </p:style>
        </p:cxnSp>
        <p:grpSp>
          <p:nvGrpSpPr>
            <p:cNvPr id="339" name="グループ化 338">
              <a:extLst>
                <a:ext uri="{FF2B5EF4-FFF2-40B4-BE49-F238E27FC236}">
                  <a16:creationId xmlns:a16="http://schemas.microsoft.com/office/drawing/2014/main" id="{83558374-BE20-F7FE-FB55-1FE1AB32BA4C}"/>
                </a:ext>
              </a:extLst>
            </p:cNvPr>
            <p:cNvGrpSpPr/>
            <p:nvPr/>
          </p:nvGrpSpPr>
          <p:grpSpPr>
            <a:xfrm>
              <a:off x="4815045" y="2714266"/>
              <a:ext cx="578737" cy="119601"/>
              <a:chOff x="4892218" y="3543779"/>
              <a:chExt cx="578737" cy="119601"/>
            </a:xfrm>
          </p:grpSpPr>
          <p:cxnSp>
            <p:nvCxnSpPr>
              <p:cNvPr id="348" name="直線コネクタ 347">
                <a:extLst>
                  <a:ext uri="{FF2B5EF4-FFF2-40B4-BE49-F238E27FC236}">
                    <a16:creationId xmlns:a16="http://schemas.microsoft.com/office/drawing/2014/main" id="{C2FE02E0-6065-78C9-77D3-4388F6586685}"/>
                  </a:ext>
                </a:extLst>
              </p:cNvPr>
              <p:cNvCxnSpPr>
                <a:cxnSpLocks/>
              </p:cNvCxnSpPr>
              <p:nvPr/>
            </p:nvCxnSpPr>
            <p:spPr>
              <a:xfrm>
                <a:off x="4899945" y="3555354"/>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49" name="直線コネクタ 348">
                <a:extLst>
                  <a:ext uri="{FF2B5EF4-FFF2-40B4-BE49-F238E27FC236}">
                    <a16:creationId xmlns:a16="http://schemas.microsoft.com/office/drawing/2014/main" id="{C44E4074-EDCE-F578-02E2-B716227AB28B}"/>
                  </a:ext>
                </a:extLst>
              </p:cNvPr>
              <p:cNvCxnSpPr>
                <a:cxnSpLocks/>
              </p:cNvCxnSpPr>
              <p:nvPr/>
            </p:nvCxnSpPr>
            <p:spPr>
              <a:xfrm>
                <a:off x="4899945" y="3661454"/>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50" name="直線コネクタ 349">
                <a:extLst>
                  <a:ext uri="{FF2B5EF4-FFF2-40B4-BE49-F238E27FC236}">
                    <a16:creationId xmlns:a16="http://schemas.microsoft.com/office/drawing/2014/main" id="{68885CFC-268A-CD87-C9BF-5068A47C3A60}"/>
                  </a:ext>
                </a:extLst>
              </p:cNvPr>
              <p:cNvCxnSpPr>
                <a:cxnSpLocks/>
              </p:cNvCxnSpPr>
              <p:nvPr/>
            </p:nvCxnSpPr>
            <p:spPr>
              <a:xfrm>
                <a:off x="5168084" y="3543779"/>
                <a:ext cx="0" cy="117675"/>
              </a:xfrm>
              <a:prstGeom prst="line">
                <a:avLst/>
              </a:prstGeom>
            </p:spPr>
            <p:style>
              <a:lnRef idx="1">
                <a:schemeClr val="dk1"/>
              </a:lnRef>
              <a:fillRef idx="0">
                <a:schemeClr val="dk1"/>
              </a:fillRef>
              <a:effectRef idx="0">
                <a:schemeClr val="dk1"/>
              </a:effectRef>
              <a:fontRef idx="minor">
                <a:schemeClr val="tx1"/>
              </a:fontRef>
            </p:style>
          </p:cxnSp>
          <p:cxnSp>
            <p:nvCxnSpPr>
              <p:cNvPr id="351" name="直線コネクタ 350">
                <a:extLst>
                  <a:ext uri="{FF2B5EF4-FFF2-40B4-BE49-F238E27FC236}">
                    <a16:creationId xmlns:a16="http://schemas.microsoft.com/office/drawing/2014/main" id="{E238DEBB-E795-FD20-5EAE-935BCFF01460}"/>
                  </a:ext>
                </a:extLst>
              </p:cNvPr>
              <p:cNvCxnSpPr/>
              <p:nvPr/>
            </p:nvCxnSpPr>
            <p:spPr>
              <a:xfrm>
                <a:off x="4892218" y="3545710"/>
                <a:ext cx="0" cy="106100"/>
              </a:xfrm>
              <a:prstGeom prst="line">
                <a:avLst/>
              </a:prstGeom>
            </p:spPr>
            <p:style>
              <a:lnRef idx="1">
                <a:schemeClr val="dk1"/>
              </a:lnRef>
              <a:fillRef idx="0">
                <a:schemeClr val="dk1"/>
              </a:fillRef>
              <a:effectRef idx="0">
                <a:schemeClr val="dk1"/>
              </a:effectRef>
              <a:fontRef idx="minor">
                <a:schemeClr val="tx1"/>
              </a:fontRef>
            </p:style>
          </p:cxnSp>
          <p:cxnSp>
            <p:nvCxnSpPr>
              <p:cNvPr id="352" name="直線コネクタ 351">
                <a:extLst>
                  <a:ext uri="{FF2B5EF4-FFF2-40B4-BE49-F238E27FC236}">
                    <a16:creationId xmlns:a16="http://schemas.microsoft.com/office/drawing/2014/main" id="{999E1C4B-6AED-0077-1B71-BCA21FA73CE4}"/>
                  </a:ext>
                </a:extLst>
              </p:cNvPr>
              <p:cNvCxnSpPr>
                <a:cxnSpLocks/>
              </p:cNvCxnSpPr>
              <p:nvPr/>
            </p:nvCxnSpPr>
            <p:spPr>
              <a:xfrm>
                <a:off x="5202816" y="3557280"/>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53" name="直線コネクタ 352">
                <a:extLst>
                  <a:ext uri="{FF2B5EF4-FFF2-40B4-BE49-F238E27FC236}">
                    <a16:creationId xmlns:a16="http://schemas.microsoft.com/office/drawing/2014/main" id="{DD251A97-F383-6FD2-D80E-521C9E120404}"/>
                  </a:ext>
                </a:extLst>
              </p:cNvPr>
              <p:cNvCxnSpPr>
                <a:cxnSpLocks/>
              </p:cNvCxnSpPr>
              <p:nvPr/>
            </p:nvCxnSpPr>
            <p:spPr>
              <a:xfrm>
                <a:off x="5202816" y="3663380"/>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54" name="直線コネクタ 353">
                <a:extLst>
                  <a:ext uri="{FF2B5EF4-FFF2-40B4-BE49-F238E27FC236}">
                    <a16:creationId xmlns:a16="http://schemas.microsoft.com/office/drawing/2014/main" id="{6B6F3D59-343B-DCFC-8D46-063AC95A1BC9}"/>
                  </a:ext>
                </a:extLst>
              </p:cNvPr>
              <p:cNvCxnSpPr>
                <a:cxnSpLocks/>
              </p:cNvCxnSpPr>
              <p:nvPr/>
            </p:nvCxnSpPr>
            <p:spPr>
              <a:xfrm>
                <a:off x="5459380" y="3545705"/>
                <a:ext cx="0" cy="117675"/>
              </a:xfrm>
              <a:prstGeom prst="line">
                <a:avLst/>
              </a:prstGeom>
            </p:spPr>
            <p:style>
              <a:lnRef idx="1">
                <a:schemeClr val="dk1"/>
              </a:lnRef>
              <a:fillRef idx="0">
                <a:schemeClr val="dk1"/>
              </a:fillRef>
              <a:effectRef idx="0">
                <a:schemeClr val="dk1"/>
              </a:effectRef>
              <a:fontRef idx="minor">
                <a:schemeClr val="tx1"/>
              </a:fontRef>
            </p:style>
          </p:cxnSp>
          <p:cxnSp>
            <p:nvCxnSpPr>
              <p:cNvPr id="355" name="直線コネクタ 354">
                <a:extLst>
                  <a:ext uri="{FF2B5EF4-FFF2-40B4-BE49-F238E27FC236}">
                    <a16:creationId xmlns:a16="http://schemas.microsoft.com/office/drawing/2014/main" id="{F08B8492-001B-7A4A-0A93-CD18F0473E6A}"/>
                  </a:ext>
                </a:extLst>
              </p:cNvPr>
              <p:cNvCxnSpPr/>
              <p:nvPr/>
            </p:nvCxnSpPr>
            <p:spPr>
              <a:xfrm>
                <a:off x="5183514" y="3547636"/>
                <a:ext cx="0" cy="106100"/>
              </a:xfrm>
              <a:prstGeom prst="line">
                <a:avLst/>
              </a:prstGeom>
            </p:spPr>
            <p:style>
              <a:lnRef idx="1">
                <a:schemeClr val="dk1"/>
              </a:lnRef>
              <a:fillRef idx="0">
                <a:schemeClr val="dk1"/>
              </a:fillRef>
              <a:effectRef idx="0">
                <a:schemeClr val="dk1"/>
              </a:effectRef>
              <a:fontRef idx="minor">
                <a:schemeClr val="tx1"/>
              </a:fontRef>
            </p:style>
          </p:cxnSp>
        </p:grpSp>
        <p:cxnSp>
          <p:nvCxnSpPr>
            <p:cNvPr id="340" name="直線コネクタ 339">
              <a:extLst>
                <a:ext uri="{FF2B5EF4-FFF2-40B4-BE49-F238E27FC236}">
                  <a16:creationId xmlns:a16="http://schemas.microsoft.com/office/drawing/2014/main" id="{5949ACFC-2E96-855C-E7AE-2F20B86185F5}"/>
                </a:ext>
              </a:extLst>
            </p:cNvPr>
            <p:cNvCxnSpPr>
              <a:cxnSpLocks/>
            </p:cNvCxnSpPr>
            <p:nvPr/>
          </p:nvCxnSpPr>
          <p:spPr>
            <a:xfrm>
              <a:off x="5460356" y="2727769"/>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41" name="直線コネクタ 340">
              <a:extLst>
                <a:ext uri="{FF2B5EF4-FFF2-40B4-BE49-F238E27FC236}">
                  <a16:creationId xmlns:a16="http://schemas.microsoft.com/office/drawing/2014/main" id="{6AEA9E28-8186-7DEF-B915-EEAEF1B05C70}"/>
                </a:ext>
              </a:extLst>
            </p:cNvPr>
            <p:cNvCxnSpPr>
              <a:cxnSpLocks/>
            </p:cNvCxnSpPr>
            <p:nvPr/>
          </p:nvCxnSpPr>
          <p:spPr>
            <a:xfrm>
              <a:off x="5460356" y="2833869"/>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42" name="直線コネクタ 341">
              <a:extLst>
                <a:ext uri="{FF2B5EF4-FFF2-40B4-BE49-F238E27FC236}">
                  <a16:creationId xmlns:a16="http://schemas.microsoft.com/office/drawing/2014/main" id="{A22F9482-CE4D-03E1-547F-8EE140305F66}"/>
                </a:ext>
              </a:extLst>
            </p:cNvPr>
            <p:cNvCxnSpPr/>
            <p:nvPr/>
          </p:nvCxnSpPr>
          <p:spPr>
            <a:xfrm>
              <a:off x="5429479" y="2718125"/>
              <a:ext cx="0" cy="106100"/>
            </a:xfrm>
            <a:prstGeom prst="line">
              <a:avLst/>
            </a:prstGeom>
          </p:spPr>
          <p:style>
            <a:lnRef idx="1">
              <a:schemeClr val="dk1"/>
            </a:lnRef>
            <a:fillRef idx="0">
              <a:schemeClr val="dk1"/>
            </a:fillRef>
            <a:effectRef idx="0">
              <a:schemeClr val="dk1"/>
            </a:effectRef>
            <a:fontRef idx="minor">
              <a:schemeClr val="tx1"/>
            </a:fontRef>
          </p:style>
        </p:cxnSp>
        <p:cxnSp>
          <p:nvCxnSpPr>
            <p:cNvPr id="343" name="直線コネクタ 342">
              <a:extLst>
                <a:ext uri="{FF2B5EF4-FFF2-40B4-BE49-F238E27FC236}">
                  <a16:creationId xmlns:a16="http://schemas.microsoft.com/office/drawing/2014/main" id="{364EFF36-461F-534D-ECCA-822FCAD2241F}"/>
                </a:ext>
              </a:extLst>
            </p:cNvPr>
            <p:cNvCxnSpPr>
              <a:cxnSpLocks/>
            </p:cNvCxnSpPr>
            <p:nvPr/>
          </p:nvCxnSpPr>
          <p:spPr>
            <a:xfrm>
              <a:off x="5718854" y="2718120"/>
              <a:ext cx="0" cy="117675"/>
            </a:xfrm>
            <a:prstGeom prst="line">
              <a:avLst/>
            </a:prstGeom>
          </p:spPr>
          <p:style>
            <a:lnRef idx="1">
              <a:schemeClr val="dk1"/>
            </a:lnRef>
            <a:fillRef idx="0">
              <a:schemeClr val="dk1"/>
            </a:fillRef>
            <a:effectRef idx="0">
              <a:schemeClr val="dk1"/>
            </a:effectRef>
            <a:fontRef idx="minor">
              <a:schemeClr val="tx1"/>
            </a:fontRef>
          </p:style>
        </p:cxnSp>
        <p:cxnSp>
          <p:nvCxnSpPr>
            <p:cNvPr id="344" name="直線コネクタ 343">
              <a:extLst>
                <a:ext uri="{FF2B5EF4-FFF2-40B4-BE49-F238E27FC236}">
                  <a16:creationId xmlns:a16="http://schemas.microsoft.com/office/drawing/2014/main" id="{730097B8-1312-8BA5-FF60-6698BBA0F6ED}"/>
                </a:ext>
              </a:extLst>
            </p:cNvPr>
            <p:cNvCxnSpPr>
              <a:cxnSpLocks/>
            </p:cNvCxnSpPr>
            <p:nvPr/>
          </p:nvCxnSpPr>
          <p:spPr>
            <a:xfrm>
              <a:off x="5750674" y="2727768"/>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45" name="直線コネクタ 344">
              <a:extLst>
                <a:ext uri="{FF2B5EF4-FFF2-40B4-BE49-F238E27FC236}">
                  <a16:creationId xmlns:a16="http://schemas.microsoft.com/office/drawing/2014/main" id="{957C396D-D101-0707-8A9A-FFF0680A342F}"/>
                </a:ext>
              </a:extLst>
            </p:cNvPr>
            <p:cNvCxnSpPr>
              <a:cxnSpLocks/>
            </p:cNvCxnSpPr>
            <p:nvPr/>
          </p:nvCxnSpPr>
          <p:spPr>
            <a:xfrm>
              <a:off x="5750674" y="2833868"/>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46" name="直線コネクタ 345">
              <a:extLst>
                <a:ext uri="{FF2B5EF4-FFF2-40B4-BE49-F238E27FC236}">
                  <a16:creationId xmlns:a16="http://schemas.microsoft.com/office/drawing/2014/main" id="{33BF1544-7707-0D35-9E18-63E403923311}"/>
                </a:ext>
              </a:extLst>
            </p:cNvPr>
            <p:cNvCxnSpPr/>
            <p:nvPr/>
          </p:nvCxnSpPr>
          <p:spPr>
            <a:xfrm>
              <a:off x="5742947" y="2718124"/>
              <a:ext cx="0" cy="106100"/>
            </a:xfrm>
            <a:prstGeom prst="line">
              <a:avLst/>
            </a:prstGeom>
          </p:spPr>
          <p:style>
            <a:lnRef idx="1">
              <a:schemeClr val="dk1"/>
            </a:lnRef>
            <a:fillRef idx="0">
              <a:schemeClr val="dk1"/>
            </a:fillRef>
            <a:effectRef idx="0">
              <a:schemeClr val="dk1"/>
            </a:effectRef>
            <a:fontRef idx="minor">
              <a:schemeClr val="tx1"/>
            </a:fontRef>
          </p:style>
        </p:cxnSp>
        <p:cxnSp>
          <p:nvCxnSpPr>
            <p:cNvPr id="347" name="直線コネクタ 346">
              <a:extLst>
                <a:ext uri="{FF2B5EF4-FFF2-40B4-BE49-F238E27FC236}">
                  <a16:creationId xmlns:a16="http://schemas.microsoft.com/office/drawing/2014/main" id="{EB5DBE47-C893-7DAB-5279-E2F38C1C7229}"/>
                </a:ext>
              </a:extLst>
            </p:cNvPr>
            <p:cNvCxnSpPr>
              <a:cxnSpLocks/>
            </p:cNvCxnSpPr>
            <p:nvPr/>
          </p:nvCxnSpPr>
          <p:spPr>
            <a:xfrm>
              <a:off x="6010149" y="2708472"/>
              <a:ext cx="0" cy="117675"/>
            </a:xfrm>
            <a:prstGeom prst="line">
              <a:avLst/>
            </a:prstGeom>
          </p:spPr>
          <p:style>
            <a:lnRef idx="1">
              <a:schemeClr val="dk1"/>
            </a:lnRef>
            <a:fillRef idx="0">
              <a:schemeClr val="dk1"/>
            </a:fillRef>
            <a:effectRef idx="0">
              <a:schemeClr val="dk1"/>
            </a:effectRef>
            <a:fontRef idx="minor">
              <a:schemeClr val="tx1"/>
            </a:fontRef>
          </p:style>
        </p:cxnSp>
        <p:cxnSp>
          <p:nvCxnSpPr>
            <p:cNvPr id="356" name="直線コネクタ 355">
              <a:extLst>
                <a:ext uri="{FF2B5EF4-FFF2-40B4-BE49-F238E27FC236}">
                  <a16:creationId xmlns:a16="http://schemas.microsoft.com/office/drawing/2014/main" id="{E4A9E1BD-F9B3-1679-4737-06A49AC2B3E9}"/>
                </a:ext>
              </a:extLst>
            </p:cNvPr>
            <p:cNvCxnSpPr>
              <a:cxnSpLocks/>
            </p:cNvCxnSpPr>
            <p:nvPr/>
          </p:nvCxnSpPr>
          <p:spPr>
            <a:xfrm>
              <a:off x="6040042" y="2727770"/>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57" name="直線コネクタ 356">
              <a:extLst>
                <a:ext uri="{FF2B5EF4-FFF2-40B4-BE49-F238E27FC236}">
                  <a16:creationId xmlns:a16="http://schemas.microsoft.com/office/drawing/2014/main" id="{857C7CDC-0CE5-A583-E70E-4B5487B36E90}"/>
                </a:ext>
              </a:extLst>
            </p:cNvPr>
            <p:cNvCxnSpPr>
              <a:cxnSpLocks/>
            </p:cNvCxnSpPr>
            <p:nvPr/>
          </p:nvCxnSpPr>
          <p:spPr>
            <a:xfrm>
              <a:off x="6040042" y="2833870"/>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58" name="直線コネクタ 357">
              <a:extLst>
                <a:ext uri="{FF2B5EF4-FFF2-40B4-BE49-F238E27FC236}">
                  <a16:creationId xmlns:a16="http://schemas.microsoft.com/office/drawing/2014/main" id="{62A1CC38-08B4-6879-CD2E-75C9259301B2}"/>
                </a:ext>
              </a:extLst>
            </p:cNvPr>
            <p:cNvCxnSpPr>
              <a:cxnSpLocks/>
            </p:cNvCxnSpPr>
            <p:nvPr/>
          </p:nvCxnSpPr>
          <p:spPr>
            <a:xfrm>
              <a:off x="6354481" y="2716195"/>
              <a:ext cx="0" cy="117675"/>
            </a:xfrm>
            <a:prstGeom prst="line">
              <a:avLst/>
            </a:prstGeom>
          </p:spPr>
          <p:style>
            <a:lnRef idx="1">
              <a:schemeClr val="dk1"/>
            </a:lnRef>
            <a:fillRef idx="0">
              <a:schemeClr val="dk1"/>
            </a:fillRef>
            <a:effectRef idx="0">
              <a:schemeClr val="dk1"/>
            </a:effectRef>
            <a:fontRef idx="minor">
              <a:schemeClr val="tx1"/>
            </a:fontRef>
          </p:style>
        </p:cxnSp>
        <p:cxnSp>
          <p:nvCxnSpPr>
            <p:cNvPr id="359" name="直線コネクタ 358">
              <a:extLst>
                <a:ext uri="{FF2B5EF4-FFF2-40B4-BE49-F238E27FC236}">
                  <a16:creationId xmlns:a16="http://schemas.microsoft.com/office/drawing/2014/main" id="{9CF83F74-3F7A-C0C2-0637-638BD5DD18DF}"/>
                </a:ext>
              </a:extLst>
            </p:cNvPr>
            <p:cNvCxnSpPr>
              <a:cxnSpLocks/>
            </p:cNvCxnSpPr>
            <p:nvPr/>
          </p:nvCxnSpPr>
          <p:spPr>
            <a:xfrm>
              <a:off x="6032315" y="2718126"/>
              <a:ext cx="0" cy="106100"/>
            </a:xfrm>
            <a:prstGeom prst="line">
              <a:avLst/>
            </a:prstGeom>
          </p:spPr>
          <p:style>
            <a:lnRef idx="1">
              <a:schemeClr val="dk1"/>
            </a:lnRef>
            <a:fillRef idx="0">
              <a:schemeClr val="dk1"/>
            </a:fillRef>
            <a:effectRef idx="0">
              <a:schemeClr val="dk1"/>
            </a:effectRef>
            <a:fontRef idx="minor">
              <a:schemeClr val="tx1"/>
            </a:fontRef>
          </p:style>
        </p:cxnSp>
        <p:cxnSp>
          <p:nvCxnSpPr>
            <p:cNvPr id="360" name="直線コネクタ 359">
              <a:extLst>
                <a:ext uri="{FF2B5EF4-FFF2-40B4-BE49-F238E27FC236}">
                  <a16:creationId xmlns:a16="http://schemas.microsoft.com/office/drawing/2014/main" id="{13C94429-9197-0EAC-994E-81D61412ABD1}"/>
                </a:ext>
              </a:extLst>
            </p:cNvPr>
            <p:cNvCxnSpPr>
              <a:cxnSpLocks/>
            </p:cNvCxnSpPr>
            <p:nvPr/>
          </p:nvCxnSpPr>
          <p:spPr>
            <a:xfrm>
              <a:off x="6389213" y="2729696"/>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61" name="直線コネクタ 360">
              <a:extLst>
                <a:ext uri="{FF2B5EF4-FFF2-40B4-BE49-F238E27FC236}">
                  <a16:creationId xmlns:a16="http://schemas.microsoft.com/office/drawing/2014/main" id="{642B906E-B944-32EB-6475-2FEB7FD02D80}"/>
                </a:ext>
              </a:extLst>
            </p:cNvPr>
            <p:cNvCxnSpPr>
              <a:cxnSpLocks/>
            </p:cNvCxnSpPr>
            <p:nvPr/>
          </p:nvCxnSpPr>
          <p:spPr>
            <a:xfrm>
              <a:off x="6389213" y="2835796"/>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62" name="直線コネクタ 361">
              <a:extLst>
                <a:ext uri="{FF2B5EF4-FFF2-40B4-BE49-F238E27FC236}">
                  <a16:creationId xmlns:a16="http://schemas.microsoft.com/office/drawing/2014/main" id="{7E327FDF-A457-F6C6-CCB9-01BFF497F599}"/>
                </a:ext>
              </a:extLst>
            </p:cNvPr>
            <p:cNvCxnSpPr>
              <a:cxnSpLocks/>
            </p:cNvCxnSpPr>
            <p:nvPr/>
          </p:nvCxnSpPr>
          <p:spPr>
            <a:xfrm>
              <a:off x="6645777" y="2718121"/>
              <a:ext cx="0" cy="117675"/>
            </a:xfrm>
            <a:prstGeom prst="line">
              <a:avLst/>
            </a:prstGeom>
          </p:spPr>
          <p:style>
            <a:lnRef idx="1">
              <a:schemeClr val="dk1"/>
            </a:lnRef>
            <a:fillRef idx="0">
              <a:schemeClr val="dk1"/>
            </a:fillRef>
            <a:effectRef idx="0">
              <a:schemeClr val="dk1"/>
            </a:effectRef>
            <a:fontRef idx="minor">
              <a:schemeClr val="tx1"/>
            </a:fontRef>
          </p:style>
        </p:cxnSp>
        <p:cxnSp>
          <p:nvCxnSpPr>
            <p:cNvPr id="363" name="直線コネクタ 362">
              <a:extLst>
                <a:ext uri="{FF2B5EF4-FFF2-40B4-BE49-F238E27FC236}">
                  <a16:creationId xmlns:a16="http://schemas.microsoft.com/office/drawing/2014/main" id="{82D7EF28-9920-AD87-5ACE-00D98280134A}"/>
                </a:ext>
              </a:extLst>
            </p:cNvPr>
            <p:cNvCxnSpPr>
              <a:cxnSpLocks/>
            </p:cNvCxnSpPr>
            <p:nvPr/>
          </p:nvCxnSpPr>
          <p:spPr>
            <a:xfrm>
              <a:off x="6346761" y="2720052"/>
              <a:ext cx="0" cy="106100"/>
            </a:xfrm>
            <a:prstGeom prst="line">
              <a:avLst/>
            </a:prstGeom>
          </p:spPr>
          <p:style>
            <a:lnRef idx="1">
              <a:schemeClr val="dk1"/>
            </a:lnRef>
            <a:fillRef idx="0">
              <a:schemeClr val="dk1"/>
            </a:fillRef>
            <a:effectRef idx="0">
              <a:schemeClr val="dk1"/>
            </a:effectRef>
            <a:fontRef idx="minor">
              <a:schemeClr val="tx1"/>
            </a:fontRef>
          </p:style>
        </p:cxnSp>
        <p:cxnSp>
          <p:nvCxnSpPr>
            <p:cNvPr id="364" name="直線コネクタ 363">
              <a:extLst>
                <a:ext uri="{FF2B5EF4-FFF2-40B4-BE49-F238E27FC236}">
                  <a16:creationId xmlns:a16="http://schemas.microsoft.com/office/drawing/2014/main" id="{1C3DDA0C-0275-8331-09DF-C9CED53ABF37}"/>
                </a:ext>
              </a:extLst>
            </p:cNvPr>
            <p:cNvCxnSpPr>
              <a:cxnSpLocks/>
            </p:cNvCxnSpPr>
            <p:nvPr/>
          </p:nvCxnSpPr>
          <p:spPr>
            <a:xfrm>
              <a:off x="6677626" y="2729698"/>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65" name="直線コネクタ 364">
              <a:extLst>
                <a:ext uri="{FF2B5EF4-FFF2-40B4-BE49-F238E27FC236}">
                  <a16:creationId xmlns:a16="http://schemas.microsoft.com/office/drawing/2014/main" id="{0A293372-F9CA-1303-3020-6691A2D4F37F}"/>
                </a:ext>
              </a:extLst>
            </p:cNvPr>
            <p:cNvCxnSpPr>
              <a:cxnSpLocks/>
            </p:cNvCxnSpPr>
            <p:nvPr/>
          </p:nvCxnSpPr>
          <p:spPr>
            <a:xfrm>
              <a:off x="6677626" y="2835798"/>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66" name="直線コネクタ 365">
              <a:extLst>
                <a:ext uri="{FF2B5EF4-FFF2-40B4-BE49-F238E27FC236}">
                  <a16:creationId xmlns:a16="http://schemas.microsoft.com/office/drawing/2014/main" id="{39E68C6C-2A78-367E-204E-0DF4342DC96C}"/>
                </a:ext>
              </a:extLst>
            </p:cNvPr>
            <p:cNvCxnSpPr>
              <a:cxnSpLocks/>
            </p:cNvCxnSpPr>
            <p:nvPr/>
          </p:nvCxnSpPr>
          <p:spPr>
            <a:xfrm>
              <a:off x="6669899" y="2720054"/>
              <a:ext cx="0" cy="106100"/>
            </a:xfrm>
            <a:prstGeom prst="line">
              <a:avLst/>
            </a:prstGeom>
          </p:spPr>
          <p:style>
            <a:lnRef idx="1">
              <a:schemeClr val="dk1"/>
            </a:lnRef>
            <a:fillRef idx="0">
              <a:schemeClr val="dk1"/>
            </a:fillRef>
            <a:effectRef idx="0">
              <a:schemeClr val="dk1"/>
            </a:effectRef>
            <a:fontRef idx="minor">
              <a:schemeClr val="tx1"/>
            </a:fontRef>
          </p:style>
        </p:cxnSp>
        <p:cxnSp>
          <p:nvCxnSpPr>
            <p:cNvPr id="367" name="直線コネクタ 366">
              <a:extLst>
                <a:ext uri="{FF2B5EF4-FFF2-40B4-BE49-F238E27FC236}">
                  <a16:creationId xmlns:a16="http://schemas.microsoft.com/office/drawing/2014/main" id="{E44A73ED-53E1-5278-35E4-3DE268BAB6C1}"/>
                </a:ext>
              </a:extLst>
            </p:cNvPr>
            <p:cNvCxnSpPr>
              <a:cxnSpLocks/>
            </p:cNvCxnSpPr>
            <p:nvPr/>
          </p:nvCxnSpPr>
          <p:spPr>
            <a:xfrm>
              <a:off x="6936124" y="2720049"/>
              <a:ext cx="0" cy="117675"/>
            </a:xfrm>
            <a:prstGeom prst="line">
              <a:avLst/>
            </a:prstGeom>
          </p:spPr>
          <p:style>
            <a:lnRef idx="1">
              <a:schemeClr val="dk1"/>
            </a:lnRef>
            <a:fillRef idx="0">
              <a:schemeClr val="dk1"/>
            </a:fillRef>
            <a:effectRef idx="0">
              <a:schemeClr val="dk1"/>
            </a:effectRef>
            <a:fontRef idx="minor">
              <a:schemeClr val="tx1"/>
            </a:fontRef>
          </p:style>
        </p:cxnSp>
        <p:cxnSp>
          <p:nvCxnSpPr>
            <p:cNvPr id="368" name="直線コネクタ 367">
              <a:extLst>
                <a:ext uri="{FF2B5EF4-FFF2-40B4-BE49-F238E27FC236}">
                  <a16:creationId xmlns:a16="http://schemas.microsoft.com/office/drawing/2014/main" id="{BAB380C8-8560-F179-BD81-D3EF91CE49A2}"/>
                </a:ext>
              </a:extLst>
            </p:cNvPr>
            <p:cNvCxnSpPr>
              <a:cxnSpLocks/>
            </p:cNvCxnSpPr>
            <p:nvPr/>
          </p:nvCxnSpPr>
          <p:spPr>
            <a:xfrm>
              <a:off x="6967944" y="2729697"/>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69" name="直線コネクタ 368">
              <a:extLst>
                <a:ext uri="{FF2B5EF4-FFF2-40B4-BE49-F238E27FC236}">
                  <a16:creationId xmlns:a16="http://schemas.microsoft.com/office/drawing/2014/main" id="{5875F781-9BF9-FBEB-DCDE-ECC886519B14}"/>
                </a:ext>
              </a:extLst>
            </p:cNvPr>
            <p:cNvCxnSpPr>
              <a:cxnSpLocks/>
            </p:cNvCxnSpPr>
            <p:nvPr/>
          </p:nvCxnSpPr>
          <p:spPr>
            <a:xfrm>
              <a:off x="6967944" y="2835797"/>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70" name="直線コネクタ 369">
              <a:extLst>
                <a:ext uri="{FF2B5EF4-FFF2-40B4-BE49-F238E27FC236}">
                  <a16:creationId xmlns:a16="http://schemas.microsoft.com/office/drawing/2014/main" id="{82BFCCAE-C62E-23B5-79DB-A6AD8BC17917}"/>
                </a:ext>
              </a:extLst>
            </p:cNvPr>
            <p:cNvCxnSpPr>
              <a:cxnSpLocks/>
            </p:cNvCxnSpPr>
            <p:nvPr/>
          </p:nvCxnSpPr>
          <p:spPr>
            <a:xfrm>
              <a:off x="6960217" y="2720053"/>
              <a:ext cx="0" cy="106100"/>
            </a:xfrm>
            <a:prstGeom prst="line">
              <a:avLst/>
            </a:prstGeom>
          </p:spPr>
          <p:style>
            <a:lnRef idx="1">
              <a:schemeClr val="dk1"/>
            </a:lnRef>
            <a:fillRef idx="0">
              <a:schemeClr val="dk1"/>
            </a:fillRef>
            <a:effectRef idx="0">
              <a:schemeClr val="dk1"/>
            </a:effectRef>
            <a:fontRef idx="minor">
              <a:schemeClr val="tx1"/>
            </a:fontRef>
          </p:style>
        </p:cxnSp>
        <p:cxnSp>
          <p:nvCxnSpPr>
            <p:cNvPr id="371" name="直線コネクタ 370">
              <a:extLst>
                <a:ext uri="{FF2B5EF4-FFF2-40B4-BE49-F238E27FC236}">
                  <a16:creationId xmlns:a16="http://schemas.microsoft.com/office/drawing/2014/main" id="{AD54FC60-80A4-AA3F-6CD0-96506950223D}"/>
                </a:ext>
              </a:extLst>
            </p:cNvPr>
            <p:cNvCxnSpPr>
              <a:cxnSpLocks/>
            </p:cNvCxnSpPr>
            <p:nvPr/>
          </p:nvCxnSpPr>
          <p:spPr>
            <a:xfrm>
              <a:off x="7227419" y="2710401"/>
              <a:ext cx="0" cy="117675"/>
            </a:xfrm>
            <a:prstGeom prst="line">
              <a:avLst/>
            </a:prstGeom>
          </p:spPr>
          <p:style>
            <a:lnRef idx="1">
              <a:schemeClr val="dk1"/>
            </a:lnRef>
            <a:fillRef idx="0">
              <a:schemeClr val="dk1"/>
            </a:fillRef>
            <a:effectRef idx="0">
              <a:schemeClr val="dk1"/>
            </a:effectRef>
            <a:fontRef idx="minor">
              <a:schemeClr val="tx1"/>
            </a:fontRef>
          </p:style>
        </p:cxnSp>
        <p:cxnSp>
          <p:nvCxnSpPr>
            <p:cNvPr id="373" name="直線コネクタ 372">
              <a:extLst>
                <a:ext uri="{FF2B5EF4-FFF2-40B4-BE49-F238E27FC236}">
                  <a16:creationId xmlns:a16="http://schemas.microsoft.com/office/drawing/2014/main" id="{FFFBA79C-F3AF-EEC1-C609-9BFD4B4CFB14}"/>
                </a:ext>
              </a:extLst>
            </p:cNvPr>
            <p:cNvCxnSpPr/>
            <p:nvPr/>
          </p:nvCxnSpPr>
          <p:spPr>
            <a:xfrm>
              <a:off x="1332995" y="2706536"/>
              <a:ext cx="0" cy="106100"/>
            </a:xfrm>
            <a:prstGeom prst="line">
              <a:avLst/>
            </a:prstGeom>
          </p:spPr>
          <p:style>
            <a:lnRef idx="1">
              <a:schemeClr val="dk1"/>
            </a:lnRef>
            <a:fillRef idx="0">
              <a:schemeClr val="dk1"/>
            </a:fillRef>
            <a:effectRef idx="0">
              <a:schemeClr val="dk1"/>
            </a:effectRef>
            <a:fontRef idx="minor">
              <a:schemeClr val="tx1"/>
            </a:fontRef>
          </p:style>
        </p:cxnSp>
        <p:cxnSp>
          <p:nvCxnSpPr>
            <p:cNvPr id="374" name="直線コネクタ 373">
              <a:extLst>
                <a:ext uri="{FF2B5EF4-FFF2-40B4-BE49-F238E27FC236}">
                  <a16:creationId xmlns:a16="http://schemas.microsoft.com/office/drawing/2014/main" id="{6C684B5E-AD79-E711-BAB1-B8514D325416}"/>
                </a:ext>
              </a:extLst>
            </p:cNvPr>
            <p:cNvCxnSpPr>
              <a:cxnSpLocks/>
            </p:cNvCxnSpPr>
            <p:nvPr/>
          </p:nvCxnSpPr>
          <p:spPr>
            <a:xfrm>
              <a:off x="2207870" y="2716183"/>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75" name="直線コネクタ 374">
              <a:extLst>
                <a:ext uri="{FF2B5EF4-FFF2-40B4-BE49-F238E27FC236}">
                  <a16:creationId xmlns:a16="http://schemas.microsoft.com/office/drawing/2014/main" id="{B7D4C35E-57A0-3BA6-18D9-CE78DB9496EB}"/>
                </a:ext>
              </a:extLst>
            </p:cNvPr>
            <p:cNvCxnSpPr>
              <a:cxnSpLocks/>
            </p:cNvCxnSpPr>
            <p:nvPr/>
          </p:nvCxnSpPr>
          <p:spPr>
            <a:xfrm>
              <a:off x="2207870" y="2822283"/>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76" name="直線コネクタ 375">
              <a:extLst>
                <a:ext uri="{FF2B5EF4-FFF2-40B4-BE49-F238E27FC236}">
                  <a16:creationId xmlns:a16="http://schemas.microsoft.com/office/drawing/2014/main" id="{4466D638-F303-B80C-5A89-5353B9EBACF1}"/>
                </a:ext>
              </a:extLst>
            </p:cNvPr>
            <p:cNvCxnSpPr>
              <a:cxnSpLocks/>
            </p:cNvCxnSpPr>
            <p:nvPr/>
          </p:nvCxnSpPr>
          <p:spPr>
            <a:xfrm>
              <a:off x="2466368" y="2706534"/>
              <a:ext cx="0" cy="117675"/>
            </a:xfrm>
            <a:prstGeom prst="line">
              <a:avLst/>
            </a:prstGeom>
          </p:spPr>
          <p:style>
            <a:lnRef idx="1">
              <a:schemeClr val="dk1"/>
            </a:lnRef>
            <a:fillRef idx="0">
              <a:schemeClr val="dk1"/>
            </a:fillRef>
            <a:effectRef idx="0">
              <a:schemeClr val="dk1"/>
            </a:effectRef>
            <a:fontRef idx="minor">
              <a:schemeClr val="tx1"/>
            </a:fontRef>
          </p:style>
        </p:cxnSp>
        <p:cxnSp>
          <p:nvCxnSpPr>
            <p:cNvPr id="377" name="直線コネクタ 376">
              <a:extLst>
                <a:ext uri="{FF2B5EF4-FFF2-40B4-BE49-F238E27FC236}">
                  <a16:creationId xmlns:a16="http://schemas.microsoft.com/office/drawing/2014/main" id="{CE29A93B-0E58-AC09-68AA-D22490451C9A}"/>
                </a:ext>
              </a:extLst>
            </p:cNvPr>
            <p:cNvCxnSpPr>
              <a:cxnSpLocks/>
            </p:cNvCxnSpPr>
            <p:nvPr/>
          </p:nvCxnSpPr>
          <p:spPr>
            <a:xfrm>
              <a:off x="2498188" y="2716182"/>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78" name="直線コネクタ 377">
              <a:extLst>
                <a:ext uri="{FF2B5EF4-FFF2-40B4-BE49-F238E27FC236}">
                  <a16:creationId xmlns:a16="http://schemas.microsoft.com/office/drawing/2014/main" id="{1DE065AB-A928-03B8-8224-E7F7F74B3FBD}"/>
                </a:ext>
              </a:extLst>
            </p:cNvPr>
            <p:cNvCxnSpPr>
              <a:cxnSpLocks/>
            </p:cNvCxnSpPr>
            <p:nvPr/>
          </p:nvCxnSpPr>
          <p:spPr>
            <a:xfrm>
              <a:off x="2498188" y="2822282"/>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79" name="直線コネクタ 378">
              <a:extLst>
                <a:ext uri="{FF2B5EF4-FFF2-40B4-BE49-F238E27FC236}">
                  <a16:creationId xmlns:a16="http://schemas.microsoft.com/office/drawing/2014/main" id="{42C19D82-EFAA-120D-96C9-69F1EC95A923}"/>
                </a:ext>
              </a:extLst>
            </p:cNvPr>
            <p:cNvCxnSpPr/>
            <p:nvPr/>
          </p:nvCxnSpPr>
          <p:spPr>
            <a:xfrm>
              <a:off x="2490461" y="2706538"/>
              <a:ext cx="0" cy="106100"/>
            </a:xfrm>
            <a:prstGeom prst="line">
              <a:avLst/>
            </a:prstGeom>
          </p:spPr>
          <p:style>
            <a:lnRef idx="1">
              <a:schemeClr val="dk1"/>
            </a:lnRef>
            <a:fillRef idx="0">
              <a:schemeClr val="dk1"/>
            </a:fillRef>
            <a:effectRef idx="0">
              <a:schemeClr val="dk1"/>
            </a:effectRef>
            <a:fontRef idx="minor">
              <a:schemeClr val="tx1"/>
            </a:fontRef>
          </p:style>
        </p:cxnSp>
        <p:cxnSp>
          <p:nvCxnSpPr>
            <p:cNvPr id="380" name="直線コネクタ 379">
              <a:extLst>
                <a:ext uri="{FF2B5EF4-FFF2-40B4-BE49-F238E27FC236}">
                  <a16:creationId xmlns:a16="http://schemas.microsoft.com/office/drawing/2014/main" id="{5B9EEA1D-745D-6E6B-D9A8-65F1D7A930FC}"/>
                </a:ext>
              </a:extLst>
            </p:cNvPr>
            <p:cNvCxnSpPr>
              <a:cxnSpLocks/>
            </p:cNvCxnSpPr>
            <p:nvPr/>
          </p:nvCxnSpPr>
          <p:spPr>
            <a:xfrm>
              <a:off x="2757663" y="2696886"/>
              <a:ext cx="0" cy="117675"/>
            </a:xfrm>
            <a:prstGeom prst="line">
              <a:avLst/>
            </a:prstGeom>
          </p:spPr>
          <p:style>
            <a:lnRef idx="1">
              <a:schemeClr val="dk1"/>
            </a:lnRef>
            <a:fillRef idx="0">
              <a:schemeClr val="dk1"/>
            </a:fillRef>
            <a:effectRef idx="0">
              <a:schemeClr val="dk1"/>
            </a:effectRef>
            <a:fontRef idx="minor">
              <a:schemeClr val="tx1"/>
            </a:fontRef>
          </p:style>
        </p:cxnSp>
        <p:cxnSp>
          <p:nvCxnSpPr>
            <p:cNvPr id="381" name="直線コネクタ 380">
              <a:extLst>
                <a:ext uri="{FF2B5EF4-FFF2-40B4-BE49-F238E27FC236}">
                  <a16:creationId xmlns:a16="http://schemas.microsoft.com/office/drawing/2014/main" id="{35696A91-232E-457F-6EEF-7780E0B7FA10}"/>
                </a:ext>
              </a:extLst>
            </p:cNvPr>
            <p:cNvCxnSpPr>
              <a:cxnSpLocks/>
            </p:cNvCxnSpPr>
            <p:nvPr/>
          </p:nvCxnSpPr>
          <p:spPr>
            <a:xfrm>
              <a:off x="2787556" y="2716184"/>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82" name="直線コネクタ 381">
              <a:extLst>
                <a:ext uri="{FF2B5EF4-FFF2-40B4-BE49-F238E27FC236}">
                  <a16:creationId xmlns:a16="http://schemas.microsoft.com/office/drawing/2014/main" id="{59653FF7-427F-6AD7-C278-E24C1BBC4860}"/>
                </a:ext>
              </a:extLst>
            </p:cNvPr>
            <p:cNvCxnSpPr>
              <a:cxnSpLocks/>
            </p:cNvCxnSpPr>
            <p:nvPr/>
          </p:nvCxnSpPr>
          <p:spPr>
            <a:xfrm>
              <a:off x="2787556" y="2822284"/>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83" name="直線コネクタ 382">
              <a:extLst>
                <a:ext uri="{FF2B5EF4-FFF2-40B4-BE49-F238E27FC236}">
                  <a16:creationId xmlns:a16="http://schemas.microsoft.com/office/drawing/2014/main" id="{FB58779D-5BD8-C644-810D-0BD74F389F9D}"/>
                </a:ext>
              </a:extLst>
            </p:cNvPr>
            <p:cNvCxnSpPr>
              <a:cxnSpLocks/>
            </p:cNvCxnSpPr>
            <p:nvPr/>
          </p:nvCxnSpPr>
          <p:spPr>
            <a:xfrm>
              <a:off x="3032545" y="2704609"/>
              <a:ext cx="0" cy="117675"/>
            </a:xfrm>
            <a:prstGeom prst="line">
              <a:avLst/>
            </a:prstGeom>
          </p:spPr>
          <p:style>
            <a:lnRef idx="1">
              <a:schemeClr val="dk1"/>
            </a:lnRef>
            <a:fillRef idx="0">
              <a:schemeClr val="dk1"/>
            </a:fillRef>
            <a:effectRef idx="0">
              <a:schemeClr val="dk1"/>
            </a:effectRef>
            <a:fontRef idx="minor">
              <a:schemeClr val="tx1"/>
            </a:fontRef>
          </p:style>
        </p:cxnSp>
        <p:cxnSp>
          <p:nvCxnSpPr>
            <p:cNvPr id="384" name="直線コネクタ 383">
              <a:extLst>
                <a:ext uri="{FF2B5EF4-FFF2-40B4-BE49-F238E27FC236}">
                  <a16:creationId xmlns:a16="http://schemas.microsoft.com/office/drawing/2014/main" id="{62441944-7854-5D66-BC61-BCED14240486}"/>
                </a:ext>
              </a:extLst>
            </p:cNvPr>
            <p:cNvCxnSpPr>
              <a:cxnSpLocks/>
            </p:cNvCxnSpPr>
            <p:nvPr/>
          </p:nvCxnSpPr>
          <p:spPr>
            <a:xfrm>
              <a:off x="2779829" y="2706540"/>
              <a:ext cx="0" cy="106100"/>
            </a:xfrm>
            <a:prstGeom prst="line">
              <a:avLst/>
            </a:prstGeom>
          </p:spPr>
          <p:style>
            <a:lnRef idx="1">
              <a:schemeClr val="dk1"/>
            </a:lnRef>
            <a:fillRef idx="0">
              <a:schemeClr val="dk1"/>
            </a:fillRef>
            <a:effectRef idx="0">
              <a:schemeClr val="dk1"/>
            </a:effectRef>
            <a:fontRef idx="minor">
              <a:schemeClr val="tx1"/>
            </a:fontRef>
          </p:style>
        </p:cxnSp>
        <p:cxnSp>
          <p:nvCxnSpPr>
            <p:cNvPr id="385" name="直線コネクタ 384">
              <a:extLst>
                <a:ext uri="{FF2B5EF4-FFF2-40B4-BE49-F238E27FC236}">
                  <a16:creationId xmlns:a16="http://schemas.microsoft.com/office/drawing/2014/main" id="{C8C442EB-C190-9592-7430-98AA8A44C638}"/>
                </a:ext>
              </a:extLst>
            </p:cNvPr>
            <p:cNvCxnSpPr/>
            <p:nvPr/>
          </p:nvCxnSpPr>
          <p:spPr>
            <a:xfrm>
              <a:off x="2203026" y="2708463"/>
              <a:ext cx="0" cy="106100"/>
            </a:xfrm>
            <a:prstGeom prst="line">
              <a:avLst/>
            </a:prstGeom>
          </p:spPr>
          <p:style>
            <a:lnRef idx="1">
              <a:schemeClr val="dk1"/>
            </a:lnRef>
            <a:fillRef idx="0">
              <a:schemeClr val="dk1"/>
            </a:fillRef>
            <a:effectRef idx="0">
              <a:schemeClr val="dk1"/>
            </a:effectRef>
            <a:fontRef idx="minor">
              <a:schemeClr val="tx1"/>
            </a:fontRef>
          </p:style>
        </p:cxnSp>
        <p:grpSp>
          <p:nvGrpSpPr>
            <p:cNvPr id="386" name="グループ化 385">
              <a:extLst>
                <a:ext uri="{FF2B5EF4-FFF2-40B4-BE49-F238E27FC236}">
                  <a16:creationId xmlns:a16="http://schemas.microsoft.com/office/drawing/2014/main" id="{D697E571-9FCC-46FC-EF65-71775F47F271}"/>
                </a:ext>
              </a:extLst>
            </p:cNvPr>
            <p:cNvGrpSpPr/>
            <p:nvPr/>
          </p:nvGrpSpPr>
          <p:grpSpPr>
            <a:xfrm>
              <a:off x="3076919" y="3186898"/>
              <a:ext cx="578737" cy="119601"/>
              <a:chOff x="4892218" y="3543779"/>
              <a:chExt cx="578737" cy="119601"/>
            </a:xfrm>
          </p:grpSpPr>
          <p:cxnSp>
            <p:nvCxnSpPr>
              <p:cNvPr id="387" name="直線コネクタ 386">
                <a:extLst>
                  <a:ext uri="{FF2B5EF4-FFF2-40B4-BE49-F238E27FC236}">
                    <a16:creationId xmlns:a16="http://schemas.microsoft.com/office/drawing/2014/main" id="{A2C251C1-904B-28DD-1C20-945119A682BD}"/>
                  </a:ext>
                </a:extLst>
              </p:cNvPr>
              <p:cNvCxnSpPr>
                <a:cxnSpLocks/>
              </p:cNvCxnSpPr>
              <p:nvPr/>
            </p:nvCxnSpPr>
            <p:spPr>
              <a:xfrm>
                <a:off x="4899945" y="3555354"/>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88" name="直線コネクタ 387">
                <a:extLst>
                  <a:ext uri="{FF2B5EF4-FFF2-40B4-BE49-F238E27FC236}">
                    <a16:creationId xmlns:a16="http://schemas.microsoft.com/office/drawing/2014/main" id="{2E564DBE-5DF7-8AE7-8B40-5BEB7D5B34BD}"/>
                  </a:ext>
                </a:extLst>
              </p:cNvPr>
              <p:cNvCxnSpPr>
                <a:cxnSpLocks/>
              </p:cNvCxnSpPr>
              <p:nvPr/>
            </p:nvCxnSpPr>
            <p:spPr>
              <a:xfrm>
                <a:off x="4899945" y="3661454"/>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89" name="直線コネクタ 388">
                <a:extLst>
                  <a:ext uri="{FF2B5EF4-FFF2-40B4-BE49-F238E27FC236}">
                    <a16:creationId xmlns:a16="http://schemas.microsoft.com/office/drawing/2014/main" id="{7083CD45-7826-8958-C828-2EA15BEED1C8}"/>
                  </a:ext>
                </a:extLst>
              </p:cNvPr>
              <p:cNvCxnSpPr>
                <a:cxnSpLocks/>
              </p:cNvCxnSpPr>
              <p:nvPr/>
            </p:nvCxnSpPr>
            <p:spPr>
              <a:xfrm>
                <a:off x="5168084" y="3543779"/>
                <a:ext cx="0" cy="117675"/>
              </a:xfrm>
              <a:prstGeom prst="line">
                <a:avLst/>
              </a:prstGeom>
            </p:spPr>
            <p:style>
              <a:lnRef idx="1">
                <a:schemeClr val="dk1"/>
              </a:lnRef>
              <a:fillRef idx="0">
                <a:schemeClr val="dk1"/>
              </a:fillRef>
              <a:effectRef idx="0">
                <a:schemeClr val="dk1"/>
              </a:effectRef>
              <a:fontRef idx="minor">
                <a:schemeClr val="tx1"/>
              </a:fontRef>
            </p:style>
          </p:cxnSp>
          <p:cxnSp>
            <p:nvCxnSpPr>
              <p:cNvPr id="390" name="直線コネクタ 389">
                <a:extLst>
                  <a:ext uri="{FF2B5EF4-FFF2-40B4-BE49-F238E27FC236}">
                    <a16:creationId xmlns:a16="http://schemas.microsoft.com/office/drawing/2014/main" id="{1AB1C1EC-D8A5-5DC1-AB59-E9009022289F}"/>
                  </a:ext>
                </a:extLst>
              </p:cNvPr>
              <p:cNvCxnSpPr/>
              <p:nvPr/>
            </p:nvCxnSpPr>
            <p:spPr>
              <a:xfrm>
                <a:off x="4892218" y="3545710"/>
                <a:ext cx="0" cy="106100"/>
              </a:xfrm>
              <a:prstGeom prst="line">
                <a:avLst/>
              </a:prstGeom>
            </p:spPr>
            <p:style>
              <a:lnRef idx="1">
                <a:schemeClr val="dk1"/>
              </a:lnRef>
              <a:fillRef idx="0">
                <a:schemeClr val="dk1"/>
              </a:fillRef>
              <a:effectRef idx="0">
                <a:schemeClr val="dk1"/>
              </a:effectRef>
              <a:fontRef idx="minor">
                <a:schemeClr val="tx1"/>
              </a:fontRef>
            </p:style>
          </p:cxnSp>
          <p:cxnSp>
            <p:nvCxnSpPr>
              <p:cNvPr id="391" name="直線コネクタ 390">
                <a:extLst>
                  <a:ext uri="{FF2B5EF4-FFF2-40B4-BE49-F238E27FC236}">
                    <a16:creationId xmlns:a16="http://schemas.microsoft.com/office/drawing/2014/main" id="{971692D7-4B7B-9C9A-4AF3-05D18F9F4B53}"/>
                  </a:ext>
                </a:extLst>
              </p:cNvPr>
              <p:cNvCxnSpPr>
                <a:cxnSpLocks/>
              </p:cNvCxnSpPr>
              <p:nvPr/>
            </p:nvCxnSpPr>
            <p:spPr>
              <a:xfrm>
                <a:off x="5202816" y="3557280"/>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92" name="直線コネクタ 391">
                <a:extLst>
                  <a:ext uri="{FF2B5EF4-FFF2-40B4-BE49-F238E27FC236}">
                    <a16:creationId xmlns:a16="http://schemas.microsoft.com/office/drawing/2014/main" id="{0DBFE40F-D5F0-266F-61FB-55B8915F67CE}"/>
                  </a:ext>
                </a:extLst>
              </p:cNvPr>
              <p:cNvCxnSpPr>
                <a:cxnSpLocks/>
              </p:cNvCxnSpPr>
              <p:nvPr/>
            </p:nvCxnSpPr>
            <p:spPr>
              <a:xfrm>
                <a:off x="5202816" y="3663380"/>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93" name="直線コネクタ 392">
                <a:extLst>
                  <a:ext uri="{FF2B5EF4-FFF2-40B4-BE49-F238E27FC236}">
                    <a16:creationId xmlns:a16="http://schemas.microsoft.com/office/drawing/2014/main" id="{62EF3AF5-53BB-0C65-BC35-F9C081EC2872}"/>
                  </a:ext>
                </a:extLst>
              </p:cNvPr>
              <p:cNvCxnSpPr>
                <a:cxnSpLocks/>
              </p:cNvCxnSpPr>
              <p:nvPr/>
            </p:nvCxnSpPr>
            <p:spPr>
              <a:xfrm>
                <a:off x="5459380" y="3545705"/>
                <a:ext cx="0" cy="117675"/>
              </a:xfrm>
              <a:prstGeom prst="line">
                <a:avLst/>
              </a:prstGeom>
            </p:spPr>
            <p:style>
              <a:lnRef idx="1">
                <a:schemeClr val="dk1"/>
              </a:lnRef>
              <a:fillRef idx="0">
                <a:schemeClr val="dk1"/>
              </a:fillRef>
              <a:effectRef idx="0">
                <a:schemeClr val="dk1"/>
              </a:effectRef>
              <a:fontRef idx="minor">
                <a:schemeClr val="tx1"/>
              </a:fontRef>
            </p:style>
          </p:cxnSp>
          <p:cxnSp>
            <p:nvCxnSpPr>
              <p:cNvPr id="394" name="直線コネクタ 393">
                <a:extLst>
                  <a:ext uri="{FF2B5EF4-FFF2-40B4-BE49-F238E27FC236}">
                    <a16:creationId xmlns:a16="http://schemas.microsoft.com/office/drawing/2014/main" id="{B0B1286E-328A-74F5-1804-9668F18B2BF4}"/>
                  </a:ext>
                </a:extLst>
              </p:cNvPr>
              <p:cNvCxnSpPr/>
              <p:nvPr/>
            </p:nvCxnSpPr>
            <p:spPr>
              <a:xfrm>
                <a:off x="5183514" y="3547636"/>
                <a:ext cx="0" cy="106100"/>
              </a:xfrm>
              <a:prstGeom prst="line">
                <a:avLst/>
              </a:prstGeom>
            </p:spPr>
            <p:style>
              <a:lnRef idx="1">
                <a:schemeClr val="dk1"/>
              </a:lnRef>
              <a:fillRef idx="0">
                <a:schemeClr val="dk1"/>
              </a:fillRef>
              <a:effectRef idx="0">
                <a:schemeClr val="dk1"/>
              </a:effectRef>
              <a:fontRef idx="minor">
                <a:schemeClr val="tx1"/>
              </a:fontRef>
            </p:style>
          </p:cxnSp>
        </p:grpSp>
        <p:cxnSp>
          <p:nvCxnSpPr>
            <p:cNvPr id="395" name="直線コネクタ 394">
              <a:extLst>
                <a:ext uri="{FF2B5EF4-FFF2-40B4-BE49-F238E27FC236}">
                  <a16:creationId xmlns:a16="http://schemas.microsoft.com/office/drawing/2014/main" id="{1ECEAC9D-EBDB-745E-96A3-8D789F47C6C5}"/>
                </a:ext>
              </a:extLst>
            </p:cNvPr>
            <p:cNvCxnSpPr>
              <a:cxnSpLocks/>
            </p:cNvCxnSpPr>
            <p:nvPr/>
          </p:nvCxnSpPr>
          <p:spPr>
            <a:xfrm>
              <a:off x="1339768" y="3202326"/>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96" name="直線コネクタ 395">
              <a:extLst>
                <a:ext uri="{FF2B5EF4-FFF2-40B4-BE49-F238E27FC236}">
                  <a16:creationId xmlns:a16="http://schemas.microsoft.com/office/drawing/2014/main" id="{35C638A7-810A-FDC5-CCAF-8A4E7BF36705}"/>
                </a:ext>
              </a:extLst>
            </p:cNvPr>
            <p:cNvCxnSpPr>
              <a:cxnSpLocks/>
            </p:cNvCxnSpPr>
            <p:nvPr/>
          </p:nvCxnSpPr>
          <p:spPr>
            <a:xfrm>
              <a:off x="1339768" y="3308426"/>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97" name="直線コネクタ 396">
              <a:extLst>
                <a:ext uri="{FF2B5EF4-FFF2-40B4-BE49-F238E27FC236}">
                  <a16:creationId xmlns:a16="http://schemas.microsoft.com/office/drawing/2014/main" id="{06D10410-4DBA-A9BD-CF19-70958F2742D8}"/>
                </a:ext>
              </a:extLst>
            </p:cNvPr>
            <p:cNvCxnSpPr>
              <a:cxnSpLocks/>
            </p:cNvCxnSpPr>
            <p:nvPr/>
          </p:nvCxnSpPr>
          <p:spPr>
            <a:xfrm>
              <a:off x="1598266" y="3192677"/>
              <a:ext cx="0" cy="117675"/>
            </a:xfrm>
            <a:prstGeom prst="line">
              <a:avLst/>
            </a:prstGeom>
          </p:spPr>
          <p:style>
            <a:lnRef idx="1">
              <a:schemeClr val="dk1"/>
            </a:lnRef>
            <a:fillRef idx="0">
              <a:schemeClr val="dk1"/>
            </a:fillRef>
            <a:effectRef idx="0">
              <a:schemeClr val="dk1"/>
            </a:effectRef>
            <a:fontRef idx="minor">
              <a:schemeClr val="tx1"/>
            </a:fontRef>
          </p:style>
        </p:cxnSp>
        <p:cxnSp>
          <p:nvCxnSpPr>
            <p:cNvPr id="398" name="直線コネクタ 397">
              <a:extLst>
                <a:ext uri="{FF2B5EF4-FFF2-40B4-BE49-F238E27FC236}">
                  <a16:creationId xmlns:a16="http://schemas.microsoft.com/office/drawing/2014/main" id="{3E6F5CC1-B958-3393-9C81-374D9837D7CF}"/>
                </a:ext>
              </a:extLst>
            </p:cNvPr>
            <p:cNvCxnSpPr>
              <a:cxnSpLocks/>
            </p:cNvCxnSpPr>
            <p:nvPr/>
          </p:nvCxnSpPr>
          <p:spPr>
            <a:xfrm>
              <a:off x="1630086" y="3202325"/>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99" name="直線コネクタ 398">
              <a:extLst>
                <a:ext uri="{FF2B5EF4-FFF2-40B4-BE49-F238E27FC236}">
                  <a16:creationId xmlns:a16="http://schemas.microsoft.com/office/drawing/2014/main" id="{F7E7281C-D7C8-DF80-1F99-08A8142915BC}"/>
                </a:ext>
              </a:extLst>
            </p:cNvPr>
            <p:cNvCxnSpPr>
              <a:cxnSpLocks/>
            </p:cNvCxnSpPr>
            <p:nvPr/>
          </p:nvCxnSpPr>
          <p:spPr>
            <a:xfrm>
              <a:off x="1630086" y="3308425"/>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400" name="直線コネクタ 399">
              <a:extLst>
                <a:ext uri="{FF2B5EF4-FFF2-40B4-BE49-F238E27FC236}">
                  <a16:creationId xmlns:a16="http://schemas.microsoft.com/office/drawing/2014/main" id="{DACA2E51-73F6-1A97-A1D2-5238DC5181D0}"/>
                </a:ext>
              </a:extLst>
            </p:cNvPr>
            <p:cNvCxnSpPr/>
            <p:nvPr/>
          </p:nvCxnSpPr>
          <p:spPr>
            <a:xfrm>
              <a:off x="1622359" y="3192681"/>
              <a:ext cx="0" cy="106100"/>
            </a:xfrm>
            <a:prstGeom prst="line">
              <a:avLst/>
            </a:prstGeom>
          </p:spPr>
          <p:style>
            <a:lnRef idx="1">
              <a:schemeClr val="dk1"/>
            </a:lnRef>
            <a:fillRef idx="0">
              <a:schemeClr val="dk1"/>
            </a:fillRef>
            <a:effectRef idx="0">
              <a:schemeClr val="dk1"/>
            </a:effectRef>
            <a:fontRef idx="minor">
              <a:schemeClr val="tx1"/>
            </a:fontRef>
          </p:style>
        </p:cxnSp>
        <p:cxnSp>
          <p:nvCxnSpPr>
            <p:cNvPr id="401" name="直線コネクタ 400">
              <a:extLst>
                <a:ext uri="{FF2B5EF4-FFF2-40B4-BE49-F238E27FC236}">
                  <a16:creationId xmlns:a16="http://schemas.microsoft.com/office/drawing/2014/main" id="{249B1B97-B823-0C64-2A6F-2C32D8D5F8FC}"/>
                </a:ext>
              </a:extLst>
            </p:cNvPr>
            <p:cNvCxnSpPr>
              <a:cxnSpLocks/>
            </p:cNvCxnSpPr>
            <p:nvPr/>
          </p:nvCxnSpPr>
          <p:spPr>
            <a:xfrm>
              <a:off x="1889561" y="3183029"/>
              <a:ext cx="0" cy="117675"/>
            </a:xfrm>
            <a:prstGeom prst="line">
              <a:avLst/>
            </a:prstGeom>
          </p:spPr>
          <p:style>
            <a:lnRef idx="1">
              <a:schemeClr val="dk1"/>
            </a:lnRef>
            <a:fillRef idx="0">
              <a:schemeClr val="dk1"/>
            </a:fillRef>
            <a:effectRef idx="0">
              <a:schemeClr val="dk1"/>
            </a:effectRef>
            <a:fontRef idx="minor">
              <a:schemeClr val="tx1"/>
            </a:fontRef>
          </p:style>
        </p:cxnSp>
        <p:cxnSp>
          <p:nvCxnSpPr>
            <p:cNvPr id="402" name="直線コネクタ 401">
              <a:extLst>
                <a:ext uri="{FF2B5EF4-FFF2-40B4-BE49-F238E27FC236}">
                  <a16:creationId xmlns:a16="http://schemas.microsoft.com/office/drawing/2014/main" id="{A4771F62-C7E7-A893-2CB1-6F41B2936B18}"/>
                </a:ext>
              </a:extLst>
            </p:cNvPr>
            <p:cNvCxnSpPr>
              <a:cxnSpLocks/>
            </p:cNvCxnSpPr>
            <p:nvPr/>
          </p:nvCxnSpPr>
          <p:spPr>
            <a:xfrm>
              <a:off x="1919454" y="3202327"/>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403" name="直線コネクタ 402">
              <a:extLst>
                <a:ext uri="{FF2B5EF4-FFF2-40B4-BE49-F238E27FC236}">
                  <a16:creationId xmlns:a16="http://schemas.microsoft.com/office/drawing/2014/main" id="{D732261B-830D-4F0F-4516-27B0622E6565}"/>
                </a:ext>
              </a:extLst>
            </p:cNvPr>
            <p:cNvCxnSpPr>
              <a:cxnSpLocks/>
            </p:cNvCxnSpPr>
            <p:nvPr/>
          </p:nvCxnSpPr>
          <p:spPr>
            <a:xfrm>
              <a:off x="1919454" y="3308427"/>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404" name="直線コネクタ 403">
              <a:extLst>
                <a:ext uri="{FF2B5EF4-FFF2-40B4-BE49-F238E27FC236}">
                  <a16:creationId xmlns:a16="http://schemas.microsoft.com/office/drawing/2014/main" id="{61AF0079-A25D-0D3E-DDCB-82EF06BE29F0}"/>
                </a:ext>
              </a:extLst>
            </p:cNvPr>
            <p:cNvCxnSpPr>
              <a:cxnSpLocks/>
            </p:cNvCxnSpPr>
            <p:nvPr/>
          </p:nvCxnSpPr>
          <p:spPr>
            <a:xfrm>
              <a:off x="2210743" y="3190752"/>
              <a:ext cx="0" cy="117675"/>
            </a:xfrm>
            <a:prstGeom prst="line">
              <a:avLst/>
            </a:prstGeom>
          </p:spPr>
          <p:style>
            <a:lnRef idx="1">
              <a:schemeClr val="dk1"/>
            </a:lnRef>
            <a:fillRef idx="0">
              <a:schemeClr val="dk1"/>
            </a:fillRef>
            <a:effectRef idx="0">
              <a:schemeClr val="dk1"/>
            </a:effectRef>
            <a:fontRef idx="minor">
              <a:schemeClr val="tx1"/>
            </a:fontRef>
          </p:style>
        </p:cxnSp>
        <p:cxnSp>
          <p:nvCxnSpPr>
            <p:cNvPr id="405" name="直線コネクタ 404">
              <a:extLst>
                <a:ext uri="{FF2B5EF4-FFF2-40B4-BE49-F238E27FC236}">
                  <a16:creationId xmlns:a16="http://schemas.microsoft.com/office/drawing/2014/main" id="{A85ECDB6-2459-238D-97B7-0F07AF0093B5}"/>
                </a:ext>
              </a:extLst>
            </p:cNvPr>
            <p:cNvCxnSpPr>
              <a:cxnSpLocks/>
            </p:cNvCxnSpPr>
            <p:nvPr/>
          </p:nvCxnSpPr>
          <p:spPr>
            <a:xfrm>
              <a:off x="1911727" y="3192683"/>
              <a:ext cx="0" cy="106100"/>
            </a:xfrm>
            <a:prstGeom prst="line">
              <a:avLst/>
            </a:prstGeom>
          </p:spPr>
          <p:style>
            <a:lnRef idx="1">
              <a:schemeClr val="dk1"/>
            </a:lnRef>
            <a:fillRef idx="0">
              <a:schemeClr val="dk1"/>
            </a:fillRef>
            <a:effectRef idx="0">
              <a:schemeClr val="dk1"/>
            </a:effectRef>
            <a:fontRef idx="minor">
              <a:schemeClr val="tx1"/>
            </a:fontRef>
          </p:style>
        </p:cxnSp>
        <p:cxnSp>
          <p:nvCxnSpPr>
            <p:cNvPr id="406" name="直線コネクタ 405">
              <a:extLst>
                <a:ext uri="{FF2B5EF4-FFF2-40B4-BE49-F238E27FC236}">
                  <a16:creationId xmlns:a16="http://schemas.microsoft.com/office/drawing/2014/main" id="{794484D6-2174-BF6A-4174-7C79327DC633}"/>
                </a:ext>
              </a:extLst>
            </p:cNvPr>
            <p:cNvCxnSpPr/>
            <p:nvPr/>
          </p:nvCxnSpPr>
          <p:spPr>
            <a:xfrm>
              <a:off x="1334924" y="3194606"/>
              <a:ext cx="0" cy="106100"/>
            </a:xfrm>
            <a:prstGeom prst="line">
              <a:avLst/>
            </a:prstGeom>
          </p:spPr>
          <p:style>
            <a:lnRef idx="1">
              <a:schemeClr val="dk1"/>
            </a:lnRef>
            <a:fillRef idx="0">
              <a:schemeClr val="dk1"/>
            </a:fillRef>
            <a:effectRef idx="0">
              <a:schemeClr val="dk1"/>
            </a:effectRef>
            <a:fontRef idx="minor">
              <a:schemeClr val="tx1"/>
            </a:fontRef>
          </p:style>
        </p:cxnSp>
        <p:cxnSp>
          <p:nvCxnSpPr>
            <p:cNvPr id="407" name="直線コネクタ 406">
              <a:extLst>
                <a:ext uri="{FF2B5EF4-FFF2-40B4-BE49-F238E27FC236}">
                  <a16:creationId xmlns:a16="http://schemas.microsoft.com/office/drawing/2014/main" id="{486A8BEC-E357-7F81-346D-F0C02A4ECA19}"/>
                </a:ext>
              </a:extLst>
            </p:cNvPr>
            <p:cNvCxnSpPr>
              <a:cxnSpLocks/>
            </p:cNvCxnSpPr>
            <p:nvPr/>
          </p:nvCxnSpPr>
          <p:spPr>
            <a:xfrm>
              <a:off x="2209799" y="3204253"/>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408" name="直線コネクタ 407">
              <a:extLst>
                <a:ext uri="{FF2B5EF4-FFF2-40B4-BE49-F238E27FC236}">
                  <a16:creationId xmlns:a16="http://schemas.microsoft.com/office/drawing/2014/main" id="{6AAE5A1F-130F-F8DA-0A28-764F765B217A}"/>
                </a:ext>
              </a:extLst>
            </p:cNvPr>
            <p:cNvCxnSpPr>
              <a:cxnSpLocks/>
            </p:cNvCxnSpPr>
            <p:nvPr/>
          </p:nvCxnSpPr>
          <p:spPr>
            <a:xfrm>
              <a:off x="2209799" y="3310353"/>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409" name="直線コネクタ 408">
              <a:extLst>
                <a:ext uri="{FF2B5EF4-FFF2-40B4-BE49-F238E27FC236}">
                  <a16:creationId xmlns:a16="http://schemas.microsoft.com/office/drawing/2014/main" id="{58E7B556-C4AB-06CF-AAE9-0B8F21AD334A}"/>
                </a:ext>
              </a:extLst>
            </p:cNvPr>
            <p:cNvCxnSpPr>
              <a:cxnSpLocks/>
            </p:cNvCxnSpPr>
            <p:nvPr/>
          </p:nvCxnSpPr>
          <p:spPr>
            <a:xfrm>
              <a:off x="2468297" y="3194604"/>
              <a:ext cx="0" cy="117675"/>
            </a:xfrm>
            <a:prstGeom prst="line">
              <a:avLst/>
            </a:prstGeom>
          </p:spPr>
          <p:style>
            <a:lnRef idx="1">
              <a:schemeClr val="dk1"/>
            </a:lnRef>
            <a:fillRef idx="0">
              <a:schemeClr val="dk1"/>
            </a:fillRef>
            <a:effectRef idx="0">
              <a:schemeClr val="dk1"/>
            </a:effectRef>
            <a:fontRef idx="minor">
              <a:schemeClr val="tx1"/>
            </a:fontRef>
          </p:style>
        </p:cxnSp>
        <p:cxnSp>
          <p:nvCxnSpPr>
            <p:cNvPr id="410" name="直線コネクタ 409">
              <a:extLst>
                <a:ext uri="{FF2B5EF4-FFF2-40B4-BE49-F238E27FC236}">
                  <a16:creationId xmlns:a16="http://schemas.microsoft.com/office/drawing/2014/main" id="{05A5AFD9-C360-B0C7-92A0-FB50CCD87E14}"/>
                </a:ext>
              </a:extLst>
            </p:cNvPr>
            <p:cNvCxnSpPr>
              <a:cxnSpLocks/>
            </p:cNvCxnSpPr>
            <p:nvPr/>
          </p:nvCxnSpPr>
          <p:spPr>
            <a:xfrm>
              <a:off x="2500117" y="3204252"/>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411" name="直線コネクタ 410">
              <a:extLst>
                <a:ext uri="{FF2B5EF4-FFF2-40B4-BE49-F238E27FC236}">
                  <a16:creationId xmlns:a16="http://schemas.microsoft.com/office/drawing/2014/main" id="{199A338C-147C-87FF-D67F-6EFC74C0E558}"/>
                </a:ext>
              </a:extLst>
            </p:cNvPr>
            <p:cNvCxnSpPr>
              <a:cxnSpLocks/>
            </p:cNvCxnSpPr>
            <p:nvPr/>
          </p:nvCxnSpPr>
          <p:spPr>
            <a:xfrm>
              <a:off x="2500117" y="3310352"/>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412" name="直線コネクタ 411">
              <a:extLst>
                <a:ext uri="{FF2B5EF4-FFF2-40B4-BE49-F238E27FC236}">
                  <a16:creationId xmlns:a16="http://schemas.microsoft.com/office/drawing/2014/main" id="{16622DD2-8C88-2E11-B6CF-26D8A0DC7A2E}"/>
                </a:ext>
              </a:extLst>
            </p:cNvPr>
            <p:cNvCxnSpPr/>
            <p:nvPr/>
          </p:nvCxnSpPr>
          <p:spPr>
            <a:xfrm>
              <a:off x="2492390" y="3194608"/>
              <a:ext cx="0" cy="106100"/>
            </a:xfrm>
            <a:prstGeom prst="line">
              <a:avLst/>
            </a:prstGeom>
          </p:spPr>
          <p:style>
            <a:lnRef idx="1">
              <a:schemeClr val="dk1"/>
            </a:lnRef>
            <a:fillRef idx="0">
              <a:schemeClr val="dk1"/>
            </a:fillRef>
            <a:effectRef idx="0">
              <a:schemeClr val="dk1"/>
            </a:effectRef>
            <a:fontRef idx="minor">
              <a:schemeClr val="tx1"/>
            </a:fontRef>
          </p:style>
        </p:cxnSp>
        <p:cxnSp>
          <p:nvCxnSpPr>
            <p:cNvPr id="413" name="直線コネクタ 412">
              <a:extLst>
                <a:ext uri="{FF2B5EF4-FFF2-40B4-BE49-F238E27FC236}">
                  <a16:creationId xmlns:a16="http://schemas.microsoft.com/office/drawing/2014/main" id="{5509FBD5-A1A0-1A68-4C2A-8B11E432C2C2}"/>
                </a:ext>
              </a:extLst>
            </p:cNvPr>
            <p:cNvCxnSpPr>
              <a:cxnSpLocks/>
            </p:cNvCxnSpPr>
            <p:nvPr/>
          </p:nvCxnSpPr>
          <p:spPr>
            <a:xfrm>
              <a:off x="2759592" y="3184956"/>
              <a:ext cx="0" cy="117675"/>
            </a:xfrm>
            <a:prstGeom prst="line">
              <a:avLst/>
            </a:prstGeom>
          </p:spPr>
          <p:style>
            <a:lnRef idx="1">
              <a:schemeClr val="dk1"/>
            </a:lnRef>
            <a:fillRef idx="0">
              <a:schemeClr val="dk1"/>
            </a:fillRef>
            <a:effectRef idx="0">
              <a:schemeClr val="dk1"/>
            </a:effectRef>
            <a:fontRef idx="minor">
              <a:schemeClr val="tx1"/>
            </a:fontRef>
          </p:style>
        </p:cxnSp>
        <p:cxnSp>
          <p:nvCxnSpPr>
            <p:cNvPr id="414" name="直線コネクタ 413">
              <a:extLst>
                <a:ext uri="{FF2B5EF4-FFF2-40B4-BE49-F238E27FC236}">
                  <a16:creationId xmlns:a16="http://schemas.microsoft.com/office/drawing/2014/main" id="{6F5228D7-CBF6-2323-38C7-6D3F115A5FB2}"/>
                </a:ext>
              </a:extLst>
            </p:cNvPr>
            <p:cNvCxnSpPr>
              <a:cxnSpLocks/>
            </p:cNvCxnSpPr>
            <p:nvPr/>
          </p:nvCxnSpPr>
          <p:spPr>
            <a:xfrm>
              <a:off x="2789485" y="3204254"/>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415" name="直線コネクタ 414">
              <a:extLst>
                <a:ext uri="{FF2B5EF4-FFF2-40B4-BE49-F238E27FC236}">
                  <a16:creationId xmlns:a16="http://schemas.microsoft.com/office/drawing/2014/main" id="{F6F783FC-A88A-8BB0-439E-7F40E712AF89}"/>
                </a:ext>
              </a:extLst>
            </p:cNvPr>
            <p:cNvCxnSpPr>
              <a:cxnSpLocks/>
            </p:cNvCxnSpPr>
            <p:nvPr/>
          </p:nvCxnSpPr>
          <p:spPr>
            <a:xfrm>
              <a:off x="2789485" y="3310354"/>
              <a:ext cx="2681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416" name="直線コネクタ 415">
              <a:extLst>
                <a:ext uri="{FF2B5EF4-FFF2-40B4-BE49-F238E27FC236}">
                  <a16:creationId xmlns:a16="http://schemas.microsoft.com/office/drawing/2014/main" id="{FB1C1E57-CD5F-5030-F9DA-00135DF96B25}"/>
                </a:ext>
              </a:extLst>
            </p:cNvPr>
            <p:cNvCxnSpPr>
              <a:cxnSpLocks/>
            </p:cNvCxnSpPr>
            <p:nvPr/>
          </p:nvCxnSpPr>
          <p:spPr>
            <a:xfrm>
              <a:off x="3034474" y="3192679"/>
              <a:ext cx="0" cy="117675"/>
            </a:xfrm>
            <a:prstGeom prst="line">
              <a:avLst/>
            </a:prstGeom>
          </p:spPr>
          <p:style>
            <a:lnRef idx="1">
              <a:schemeClr val="dk1"/>
            </a:lnRef>
            <a:fillRef idx="0">
              <a:schemeClr val="dk1"/>
            </a:fillRef>
            <a:effectRef idx="0">
              <a:schemeClr val="dk1"/>
            </a:effectRef>
            <a:fontRef idx="minor">
              <a:schemeClr val="tx1"/>
            </a:fontRef>
          </p:style>
        </p:cxnSp>
        <p:cxnSp>
          <p:nvCxnSpPr>
            <p:cNvPr id="417" name="直線コネクタ 416">
              <a:extLst>
                <a:ext uri="{FF2B5EF4-FFF2-40B4-BE49-F238E27FC236}">
                  <a16:creationId xmlns:a16="http://schemas.microsoft.com/office/drawing/2014/main" id="{051EEE66-4321-2FA7-A654-B920E14E94FF}"/>
                </a:ext>
              </a:extLst>
            </p:cNvPr>
            <p:cNvCxnSpPr>
              <a:cxnSpLocks/>
            </p:cNvCxnSpPr>
            <p:nvPr/>
          </p:nvCxnSpPr>
          <p:spPr>
            <a:xfrm>
              <a:off x="2781758" y="3194610"/>
              <a:ext cx="0" cy="106100"/>
            </a:xfrm>
            <a:prstGeom prst="line">
              <a:avLst/>
            </a:prstGeom>
          </p:spPr>
          <p:style>
            <a:lnRef idx="1">
              <a:schemeClr val="dk1"/>
            </a:lnRef>
            <a:fillRef idx="0">
              <a:schemeClr val="dk1"/>
            </a:fillRef>
            <a:effectRef idx="0">
              <a:schemeClr val="dk1"/>
            </a:effectRef>
            <a:fontRef idx="minor">
              <a:schemeClr val="tx1"/>
            </a:fontRef>
          </p:style>
        </p:cxnSp>
        <p:cxnSp>
          <p:nvCxnSpPr>
            <p:cNvPr id="418" name="直線コネクタ 417">
              <a:extLst>
                <a:ext uri="{FF2B5EF4-FFF2-40B4-BE49-F238E27FC236}">
                  <a16:creationId xmlns:a16="http://schemas.microsoft.com/office/drawing/2014/main" id="{B0C5253F-CF55-618F-9B97-E284218AE226}"/>
                </a:ext>
              </a:extLst>
            </p:cNvPr>
            <p:cNvCxnSpPr/>
            <p:nvPr/>
          </p:nvCxnSpPr>
          <p:spPr>
            <a:xfrm>
              <a:off x="2204955" y="3196533"/>
              <a:ext cx="0" cy="106100"/>
            </a:xfrm>
            <a:prstGeom prst="line">
              <a:avLst/>
            </a:prstGeom>
          </p:spPr>
          <p:style>
            <a:lnRef idx="1">
              <a:schemeClr val="dk1"/>
            </a:lnRef>
            <a:fillRef idx="0">
              <a:schemeClr val="dk1"/>
            </a:fillRef>
            <a:effectRef idx="0">
              <a:schemeClr val="dk1"/>
            </a:effectRef>
            <a:fontRef idx="minor">
              <a:schemeClr val="tx1"/>
            </a:fontRef>
          </p:style>
        </p:cxnSp>
        <p:sp>
          <p:nvSpPr>
            <p:cNvPr id="419" name="星: 12 pt 418">
              <a:extLst>
                <a:ext uri="{FF2B5EF4-FFF2-40B4-BE49-F238E27FC236}">
                  <a16:creationId xmlns:a16="http://schemas.microsoft.com/office/drawing/2014/main" id="{528AFAAD-7A30-E310-850C-1C81106B1065}"/>
                </a:ext>
              </a:extLst>
            </p:cNvPr>
            <p:cNvSpPr/>
            <p:nvPr/>
          </p:nvSpPr>
          <p:spPr>
            <a:xfrm>
              <a:off x="6536317" y="2836381"/>
              <a:ext cx="182775" cy="169179"/>
            </a:xfrm>
            <a:prstGeom prst="star12">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20" name="テキスト ボックス 419">
              <a:extLst>
                <a:ext uri="{FF2B5EF4-FFF2-40B4-BE49-F238E27FC236}">
                  <a16:creationId xmlns:a16="http://schemas.microsoft.com/office/drawing/2014/main" id="{C6C83DCA-B76B-4E41-FABF-F772ED91616B}"/>
                </a:ext>
              </a:extLst>
            </p:cNvPr>
            <p:cNvSpPr txBox="1"/>
            <p:nvPr/>
          </p:nvSpPr>
          <p:spPr>
            <a:xfrm>
              <a:off x="1763211" y="3692324"/>
              <a:ext cx="1569660" cy="369332"/>
            </a:xfrm>
            <a:prstGeom prst="rect">
              <a:avLst/>
            </a:prstGeom>
            <a:noFill/>
          </p:spPr>
          <p:txBody>
            <a:bodyPr wrap="none" rtlCol="0">
              <a:spAutoFit/>
            </a:bodyPr>
            <a:lstStyle/>
            <a:p>
              <a:r>
                <a:rPr lang="ja-JP" altLang="en-US" dirty="0"/>
                <a:t>正常</a:t>
              </a:r>
              <a:r>
                <a:rPr kumimoji="1" lang="ja-JP" altLang="en-US" dirty="0"/>
                <a:t>な腸粘膜</a:t>
              </a:r>
            </a:p>
          </p:txBody>
        </p:sp>
        <p:sp>
          <p:nvSpPr>
            <p:cNvPr id="421" name="テキスト ボックス 420">
              <a:extLst>
                <a:ext uri="{FF2B5EF4-FFF2-40B4-BE49-F238E27FC236}">
                  <a16:creationId xmlns:a16="http://schemas.microsoft.com/office/drawing/2014/main" id="{EFFCFF01-DA45-081A-AACD-7A17D1B665BD}"/>
                </a:ext>
              </a:extLst>
            </p:cNvPr>
            <p:cNvSpPr txBox="1"/>
            <p:nvPr/>
          </p:nvSpPr>
          <p:spPr>
            <a:xfrm>
              <a:off x="5052352" y="3682679"/>
              <a:ext cx="1800493" cy="369332"/>
            </a:xfrm>
            <a:prstGeom prst="rect">
              <a:avLst/>
            </a:prstGeom>
            <a:noFill/>
          </p:spPr>
          <p:txBody>
            <a:bodyPr wrap="none" rtlCol="0">
              <a:spAutoFit/>
            </a:bodyPr>
            <a:lstStyle/>
            <a:p>
              <a:r>
                <a:rPr kumimoji="1" lang="ja-JP" altLang="en-US" dirty="0"/>
                <a:t>リーキーガット</a:t>
              </a:r>
            </a:p>
          </p:txBody>
        </p:sp>
        <p:sp>
          <p:nvSpPr>
            <p:cNvPr id="423" name="テキスト ボックス 422">
              <a:extLst>
                <a:ext uri="{FF2B5EF4-FFF2-40B4-BE49-F238E27FC236}">
                  <a16:creationId xmlns:a16="http://schemas.microsoft.com/office/drawing/2014/main" id="{36ACA383-2D6B-8976-A4E0-3AE11EC595E3}"/>
                </a:ext>
              </a:extLst>
            </p:cNvPr>
            <p:cNvSpPr txBox="1"/>
            <p:nvPr/>
          </p:nvSpPr>
          <p:spPr>
            <a:xfrm>
              <a:off x="1469977" y="4386805"/>
              <a:ext cx="2492990" cy="923330"/>
            </a:xfrm>
            <a:prstGeom prst="rect">
              <a:avLst/>
            </a:prstGeom>
            <a:noFill/>
          </p:spPr>
          <p:txBody>
            <a:bodyPr wrap="none" rtlCol="0">
              <a:spAutoFit/>
            </a:bodyPr>
            <a:lstStyle/>
            <a:p>
              <a:r>
                <a:rPr kumimoji="1" lang="ja-JP" altLang="en-US" dirty="0"/>
                <a:t>善玉細菌と豊富粘液と</a:t>
              </a:r>
              <a:endParaRPr kumimoji="1" lang="en-US" altLang="ja-JP" dirty="0"/>
            </a:p>
            <a:p>
              <a:r>
                <a:rPr lang="ja-JP" altLang="en-US" dirty="0"/>
                <a:t>タイトジャンクション</a:t>
              </a:r>
              <a:endParaRPr lang="en-US" altLang="ja-JP" dirty="0"/>
            </a:p>
            <a:p>
              <a:r>
                <a:rPr kumimoji="1" lang="ja-JP" altLang="en-US" dirty="0"/>
                <a:t>で異物は通らない</a:t>
              </a:r>
            </a:p>
          </p:txBody>
        </p:sp>
        <p:sp>
          <p:nvSpPr>
            <p:cNvPr id="424" name="テキスト ボックス 423">
              <a:extLst>
                <a:ext uri="{FF2B5EF4-FFF2-40B4-BE49-F238E27FC236}">
                  <a16:creationId xmlns:a16="http://schemas.microsoft.com/office/drawing/2014/main" id="{3F11725C-7E75-1E6E-0F41-40D5562DA1CA}"/>
                </a:ext>
              </a:extLst>
            </p:cNvPr>
            <p:cNvSpPr txBox="1"/>
            <p:nvPr/>
          </p:nvSpPr>
          <p:spPr>
            <a:xfrm>
              <a:off x="4793842" y="4423458"/>
              <a:ext cx="2492990" cy="923330"/>
            </a:xfrm>
            <a:prstGeom prst="rect">
              <a:avLst/>
            </a:prstGeom>
            <a:noFill/>
          </p:spPr>
          <p:txBody>
            <a:bodyPr wrap="none" rtlCol="0">
              <a:spAutoFit/>
            </a:bodyPr>
            <a:lstStyle/>
            <a:p>
              <a:r>
                <a:rPr lang="ja-JP" altLang="en-US" dirty="0"/>
                <a:t>悪</a:t>
              </a:r>
              <a:r>
                <a:rPr kumimoji="1" lang="ja-JP" altLang="en-US" dirty="0"/>
                <a:t>玉細菌と粘液不足と</a:t>
              </a:r>
              <a:endParaRPr kumimoji="1" lang="en-US" altLang="ja-JP" dirty="0"/>
            </a:p>
            <a:p>
              <a:r>
                <a:rPr lang="ja-JP" altLang="en-US" dirty="0"/>
                <a:t>タイトジャンクション</a:t>
              </a:r>
              <a:endParaRPr lang="en-US" altLang="ja-JP" dirty="0"/>
            </a:p>
            <a:p>
              <a:r>
                <a:rPr kumimoji="1" lang="ja-JP" altLang="en-US" dirty="0"/>
                <a:t>の緩みで異物</a:t>
              </a:r>
              <a:r>
                <a:rPr lang="ja-JP" altLang="en-US" dirty="0"/>
                <a:t>が</a:t>
              </a:r>
              <a:r>
                <a:rPr kumimoji="1" lang="ja-JP" altLang="en-US" dirty="0"/>
                <a:t>通る</a:t>
              </a:r>
            </a:p>
          </p:txBody>
        </p:sp>
        <p:grpSp>
          <p:nvGrpSpPr>
            <p:cNvPr id="425" name="グループ化 424">
              <a:extLst>
                <a:ext uri="{FF2B5EF4-FFF2-40B4-BE49-F238E27FC236}">
                  <a16:creationId xmlns:a16="http://schemas.microsoft.com/office/drawing/2014/main" id="{DE71FAD0-77B1-DFF9-52CB-1E8DDE6FBDB9}"/>
                </a:ext>
              </a:extLst>
            </p:cNvPr>
            <p:cNvGrpSpPr/>
            <p:nvPr/>
          </p:nvGrpSpPr>
          <p:grpSpPr>
            <a:xfrm>
              <a:off x="5752615" y="1959979"/>
              <a:ext cx="108031" cy="128669"/>
              <a:chOff x="3769488" y="578734"/>
              <a:chExt cx="108031" cy="128669"/>
            </a:xfrm>
          </p:grpSpPr>
          <p:sp>
            <p:nvSpPr>
              <p:cNvPr id="426" name="正方形/長方形 425">
                <a:extLst>
                  <a:ext uri="{FF2B5EF4-FFF2-40B4-BE49-F238E27FC236}">
                    <a16:creationId xmlns:a16="http://schemas.microsoft.com/office/drawing/2014/main" id="{C9F12A6E-E0EA-7875-BC20-3B0F7760DA89}"/>
                  </a:ext>
                </a:extLst>
              </p:cNvPr>
              <p:cNvSpPr/>
              <p:nvPr/>
            </p:nvSpPr>
            <p:spPr>
              <a:xfrm>
                <a:off x="3769488" y="578734"/>
                <a:ext cx="10803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27" name="正方形/長方形 426">
                <a:extLst>
                  <a:ext uri="{FF2B5EF4-FFF2-40B4-BE49-F238E27FC236}">
                    <a16:creationId xmlns:a16="http://schemas.microsoft.com/office/drawing/2014/main" id="{6B52AE50-1167-9423-2D30-7147EF39A77C}"/>
                  </a:ext>
                </a:extLst>
              </p:cNvPr>
              <p:cNvSpPr/>
              <p:nvPr/>
            </p:nvSpPr>
            <p:spPr>
              <a:xfrm>
                <a:off x="3769488" y="661684"/>
                <a:ext cx="10803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428" name="グループ化 427">
              <a:extLst>
                <a:ext uri="{FF2B5EF4-FFF2-40B4-BE49-F238E27FC236}">
                  <a16:creationId xmlns:a16="http://schemas.microsoft.com/office/drawing/2014/main" id="{A2D09AA3-178D-36FA-C08E-D454F0014AA5}"/>
                </a:ext>
              </a:extLst>
            </p:cNvPr>
            <p:cNvGrpSpPr/>
            <p:nvPr/>
          </p:nvGrpSpPr>
          <p:grpSpPr>
            <a:xfrm>
              <a:off x="6182810" y="2158679"/>
              <a:ext cx="108031" cy="128669"/>
              <a:chOff x="3769488" y="578734"/>
              <a:chExt cx="108031" cy="128669"/>
            </a:xfrm>
          </p:grpSpPr>
          <p:sp>
            <p:nvSpPr>
              <p:cNvPr id="429" name="正方形/長方形 428">
                <a:extLst>
                  <a:ext uri="{FF2B5EF4-FFF2-40B4-BE49-F238E27FC236}">
                    <a16:creationId xmlns:a16="http://schemas.microsoft.com/office/drawing/2014/main" id="{03F5D2EE-EE6C-D43F-46FD-A6CCBCC857D1}"/>
                  </a:ext>
                </a:extLst>
              </p:cNvPr>
              <p:cNvSpPr/>
              <p:nvPr/>
            </p:nvSpPr>
            <p:spPr>
              <a:xfrm>
                <a:off x="3769488" y="578734"/>
                <a:ext cx="10803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30" name="正方形/長方形 429">
                <a:extLst>
                  <a:ext uri="{FF2B5EF4-FFF2-40B4-BE49-F238E27FC236}">
                    <a16:creationId xmlns:a16="http://schemas.microsoft.com/office/drawing/2014/main" id="{5F69FBFA-6D61-927D-D68A-7C289B608D25}"/>
                  </a:ext>
                </a:extLst>
              </p:cNvPr>
              <p:cNvSpPr/>
              <p:nvPr/>
            </p:nvSpPr>
            <p:spPr>
              <a:xfrm>
                <a:off x="3769488" y="661684"/>
                <a:ext cx="10803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431" name="円: 塗りつぶしなし 430">
              <a:extLst>
                <a:ext uri="{FF2B5EF4-FFF2-40B4-BE49-F238E27FC236}">
                  <a16:creationId xmlns:a16="http://schemas.microsoft.com/office/drawing/2014/main" id="{E4DC570A-A72F-E391-FA9E-9EE7C4D8F9DA}"/>
                </a:ext>
              </a:extLst>
            </p:cNvPr>
            <p:cNvSpPr/>
            <p:nvPr/>
          </p:nvSpPr>
          <p:spPr>
            <a:xfrm>
              <a:off x="3032572" y="2937073"/>
              <a:ext cx="223763" cy="192913"/>
            </a:xfrm>
            <a:prstGeom prst="donut">
              <a:avLst/>
            </a:prstGeom>
            <a:solidFill>
              <a:schemeClr val="accent3"/>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solidFill>
                  <a:schemeClr val="tx1"/>
                </a:solidFill>
              </a:endParaRPr>
            </a:p>
          </p:txBody>
        </p:sp>
        <p:sp>
          <p:nvSpPr>
            <p:cNvPr id="432" name="円: 塗りつぶしなし 431">
              <a:extLst>
                <a:ext uri="{FF2B5EF4-FFF2-40B4-BE49-F238E27FC236}">
                  <a16:creationId xmlns:a16="http://schemas.microsoft.com/office/drawing/2014/main" id="{75FAAB30-BFCB-ED25-74CC-C01C0B5B805D}"/>
                </a:ext>
              </a:extLst>
            </p:cNvPr>
            <p:cNvSpPr/>
            <p:nvPr/>
          </p:nvSpPr>
          <p:spPr>
            <a:xfrm>
              <a:off x="2166841" y="2832879"/>
              <a:ext cx="223763" cy="192913"/>
            </a:xfrm>
            <a:prstGeom prst="donut">
              <a:avLst/>
            </a:prstGeom>
            <a:solidFill>
              <a:schemeClr val="accent3"/>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solidFill>
                  <a:schemeClr val="tx1"/>
                </a:solidFill>
              </a:endParaRPr>
            </a:p>
          </p:txBody>
        </p:sp>
        <p:sp>
          <p:nvSpPr>
            <p:cNvPr id="433" name="円: 塗りつぶしなし 432">
              <a:extLst>
                <a:ext uri="{FF2B5EF4-FFF2-40B4-BE49-F238E27FC236}">
                  <a16:creationId xmlns:a16="http://schemas.microsoft.com/office/drawing/2014/main" id="{6CEE6E73-11CC-E771-ABC0-B363C3AB407F}"/>
                </a:ext>
              </a:extLst>
            </p:cNvPr>
            <p:cNvSpPr/>
            <p:nvPr/>
          </p:nvSpPr>
          <p:spPr>
            <a:xfrm>
              <a:off x="1435230" y="2940538"/>
              <a:ext cx="223763" cy="192913"/>
            </a:xfrm>
            <a:prstGeom prst="donut">
              <a:avLst/>
            </a:prstGeom>
            <a:solidFill>
              <a:schemeClr val="accent3"/>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solidFill>
                  <a:schemeClr val="tx1"/>
                </a:solidFill>
              </a:endParaRPr>
            </a:p>
          </p:txBody>
        </p:sp>
        <p:sp>
          <p:nvSpPr>
            <p:cNvPr id="434" name="円: 塗りつぶしなし 433">
              <a:extLst>
                <a:ext uri="{FF2B5EF4-FFF2-40B4-BE49-F238E27FC236}">
                  <a16:creationId xmlns:a16="http://schemas.microsoft.com/office/drawing/2014/main" id="{801753EE-C56C-8C27-9782-E2C1F2EAEF21}"/>
                </a:ext>
              </a:extLst>
            </p:cNvPr>
            <p:cNvSpPr/>
            <p:nvPr/>
          </p:nvSpPr>
          <p:spPr>
            <a:xfrm>
              <a:off x="4990621" y="2938998"/>
              <a:ext cx="223763" cy="192913"/>
            </a:xfrm>
            <a:prstGeom prst="donut">
              <a:avLst/>
            </a:prstGeom>
            <a:solidFill>
              <a:schemeClr val="accent3"/>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solidFill>
                  <a:schemeClr val="tx1"/>
                </a:solidFill>
              </a:endParaRPr>
            </a:p>
          </p:txBody>
        </p:sp>
        <p:sp>
          <p:nvSpPr>
            <p:cNvPr id="435" name="円: 塗りつぶしなし 434">
              <a:extLst>
                <a:ext uri="{FF2B5EF4-FFF2-40B4-BE49-F238E27FC236}">
                  <a16:creationId xmlns:a16="http://schemas.microsoft.com/office/drawing/2014/main" id="{EA0A7744-0A99-EFA5-C13F-95ABA540EE0E}"/>
                </a:ext>
              </a:extLst>
            </p:cNvPr>
            <p:cNvSpPr/>
            <p:nvPr/>
          </p:nvSpPr>
          <p:spPr>
            <a:xfrm>
              <a:off x="5675457" y="2848330"/>
              <a:ext cx="223763" cy="192913"/>
            </a:xfrm>
            <a:prstGeom prst="donut">
              <a:avLst/>
            </a:prstGeom>
            <a:solidFill>
              <a:schemeClr val="accent3"/>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solidFill>
                  <a:schemeClr val="tx1"/>
                </a:solidFill>
              </a:endParaRPr>
            </a:p>
          </p:txBody>
        </p:sp>
        <p:sp>
          <p:nvSpPr>
            <p:cNvPr id="436" name="円: 塗りつぶしなし 435">
              <a:extLst>
                <a:ext uri="{FF2B5EF4-FFF2-40B4-BE49-F238E27FC236}">
                  <a16:creationId xmlns:a16="http://schemas.microsoft.com/office/drawing/2014/main" id="{1384452C-EEF8-E66C-F98F-1B33FEED95B0}"/>
                </a:ext>
              </a:extLst>
            </p:cNvPr>
            <p:cNvSpPr/>
            <p:nvPr/>
          </p:nvSpPr>
          <p:spPr>
            <a:xfrm>
              <a:off x="6730685" y="2966005"/>
              <a:ext cx="223763" cy="192913"/>
            </a:xfrm>
            <a:prstGeom prst="donut">
              <a:avLst/>
            </a:prstGeom>
            <a:solidFill>
              <a:schemeClr val="accent3"/>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solidFill>
                  <a:schemeClr val="tx1"/>
                </a:solidFill>
              </a:endParaRPr>
            </a:p>
          </p:txBody>
        </p:sp>
      </p:grpSp>
    </p:spTree>
    <p:extLst>
      <p:ext uri="{BB962C8B-B14F-4D97-AF65-F5344CB8AC3E}">
        <p14:creationId xmlns:p14="http://schemas.microsoft.com/office/powerpoint/2010/main" val="33802378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6" name="グループ化 495">
            <a:extLst>
              <a:ext uri="{FF2B5EF4-FFF2-40B4-BE49-F238E27FC236}">
                <a16:creationId xmlns:a16="http://schemas.microsoft.com/office/drawing/2014/main" id="{BBA4DEC6-98BC-3451-0535-D623E4915E2F}"/>
              </a:ext>
            </a:extLst>
          </p:cNvPr>
          <p:cNvGrpSpPr/>
          <p:nvPr/>
        </p:nvGrpSpPr>
        <p:grpSpPr>
          <a:xfrm>
            <a:off x="5582671" y="2519424"/>
            <a:ext cx="3177433" cy="3079104"/>
            <a:chOff x="5582671" y="2519424"/>
            <a:chExt cx="3177433" cy="3079104"/>
          </a:xfrm>
        </p:grpSpPr>
        <p:grpSp>
          <p:nvGrpSpPr>
            <p:cNvPr id="488" name="グループ化 487">
              <a:extLst>
                <a:ext uri="{FF2B5EF4-FFF2-40B4-BE49-F238E27FC236}">
                  <a16:creationId xmlns:a16="http://schemas.microsoft.com/office/drawing/2014/main" id="{A0E6357C-7EFA-8583-2972-86E0E21494BC}"/>
                </a:ext>
              </a:extLst>
            </p:cNvPr>
            <p:cNvGrpSpPr/>
            <p:nvPr/>
          </p:nvGrpSpPr>
          <p:grpSpPr>
            <a:xfrm rot="5400000">
              <a:off x="5631836" y="2470259"/>
              <a:ext cx="3079104" cy="3177433"/>
              <a:chOff x="8070932" y="1675554"/>
              <a:chExt cx="3079104" cy="3177433"/>
            </a:xfrm>
          </p:grpSpPr>
          <p:grpSp>
            <p:nvGrpSpPr>
              <p:cNvPr id="489" name="グループ化 488">
                <a:extLst>
                  <a:ext uri="{FF2B5EF4-FFF2-40B4-BE49-F238E27FC236}">
                    <a16:creationId xmlns:a16="http://schemas.microsoft.com/office/drawing/2014/main" id="{7FA75AA2-40FD-F186-BA98-6B7495597259}"/>
                  </a:ext>
                </a:extLst>
              </p:cNvPr>
              <p:cNvGrpSpPr/>
              <p:nvPr/>
            </p:nvGrpSpPr>
            <p:grpSpPr>
              <a:xfrm>
                <a:off x="8070932" y="1675554"/>
                <a:ext cx="2971800" cy="3177433"/>
                <a:chOff x="8070932" y="1675554"/>
                <a:chExt cx="2971800" cy="3177433"/>
              </a:xfrm>
            </p:grpSpPr>
            <p:pic>
              <p:nvPicPr>
                <p:cNvPr id="491" name="図 490">
                  <a:extLst>
                    <a:ext uri="{FF2B5EF4-FFF2-40B4-BE49-F238E27FC236}">
                      <a16:creationId xmlns:a16="http://schemas.microsoft.com/office/drawing/2014/main" id="{96D96F7E-15E1-265F-7390-77D13382B1D7}"/>
                    </a:ext>
                  </a:extLst>
                </p:cNvPr>
                <p:cNvPicPr>
                  <a:picLocks noChangeAspect="1"/>
                </p:cNvPicPr>
                <p:nvPr/>
              </p:nvPicPr>
              <p:blipFill>
                <a:blip r:embed="rId2"/>
                <a:stretch>
                  <a:fillRect/>
                </a:stretch>
              </p:blipFill>
              <p:spPr>
                <a:xfrm rot="10800000">
                  <a:off x="8070932" y="2005012"/>
                  <a:ext cx="2971800" cy="2847975"/>
                </a:xfrm>
                <a:prstGeom prst="rect">
                  <a:avLst/>
                </a:prstGeom>
              </p:spPr>
            </p:pic>
            <p:sp>
              <p:nvSpPr>
                <p:cNvPr id="492" name="正方形/長方形 491">
                  <a:extLst>
                    <a:ext uri="{FF2B5EF4-FFF2-40B4-BE49-F238E27FC236}">
                      <a16:creationId xmlns:a16="http://schemas.microsoft.com/office/drawing/2014/main" id="{FEC44203-11B7-0810-1C79-6F891FBCF4D7}"/>
                    </a:ext>
                  </a:extLst>
                </p:cNvPr>
                <p:cNvSpPr/>
                <p:nvPr/>
              </p:nvSpPr>
              <p:spPr>
                <a:xfrm>
                  <a:off x="9164259" y="1675554"/>
                  <a:ext cx="808296" cy="38389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490" name="正方形/長方形 489">
                <a:extLst>
                  <a:ext uri="{FF2B5EF4-FFF2-40B4-BE49-F238E27FC236}">
                    <a16:creationId xmlns:a16="http://schemas.microsoft.com/office/drawing/2014/main" id="{40D37833-F334-2248-C6C7-2496A3153EAA}"/>
                  </a:ext>
                </a:extLst>
              </p:cNvPr>
              <p:cNvSpPr/>
              <p:nvPr/>
            </p:nvSpPr>
            <p:spPr>
              <a:xfrm>
                <a:off x="8178236" y="3948897"/>
                <a:ext cx="2971800" cy="904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95" name="正方形/長方形 494">
              <a:extLst>
                <a:ext uri="{FF2B5EF4-FFF2-40B4-BE49-F238E27FC236}">
                  <a16:creationId xmlns:a16="http://schemas.microsoft.com/office/drawing/2014/main" id="{3168D569-CC27-E64A-D9DA-CBEC52067F9F}"/>
                </a:ext>
              </a:extLst>
            </p:cNvPr>
            <p:cNvSpPr/>
            <p:nvPr/>
          </p:nvSpPr>
          <p:spPr>
            <a:xfrm>
              <a:off x="5737090" y="4259499"/>
              <a:ext cx="2759690" cy="1112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94" name="グループ化 493">
            <a:extLst>
              <a:ext uri="{FF2B5EF4-FFF2-40B4-BE49-F238E27FC236}">
                <a16:creationId xmlns:a16="http://schemas.microsoft.com/office/drawing/2014/main" id="{34B07044-E5D4-269E-B84C-EA715551ED7E}"/>
              </a:ext>
            </a:extLst>
          </p:cNvPr>
          <p:cNvGrpSpPr/>
          <p:nvPr/>
        </p:nvGrpSpPr>
        <p:grpSpPr>
          <a:xfrm>
            <a:off x="1256497" y="2277370"/>
            <a:ext cx="3197975" cy="3273461"/>
            <a:chOff x="1256497" y="2277370"/>
            <a:chExt cx="3197975" cy="3273461"/>
          </a:xfrm>
        </p:grpSpPr>
        <p:grpSp>
          <p:nvGrpSpPr>
            <p:cNvPr id="478" name="グループ化 477">
              <a:extLst>
                <a:ext uri="{FF2B5EF4-FFF2-40B4-BE49-F238E27FC236}">
                  <a16:creationId xmlns:a16="http://schemas.microsoft.com/office/drawing/2014/main" id="{3832E22E-4ACD-3912-C9F5-84D378483D3F}"/>
                </a:ext>
              </a:extLst>
            </p:cNvPr>
            <p:cNvGrpSpPr/>
            <p:nvPr/>
          </p:nvGrpSpPr>
          <p:grpSpPr>
            <a:xfrm rot="5400000">
              <a:off x="1199712" y="2334155"/>
              <a:ext cx="3273461" cy="3159891"/>
              <a:chOff x="2824225" y="1840375"/>
              <a:chExt cx="3273461" cy="3159891"/>
            </a:xfrm>
          </p:grpSpPr>
          <p:grpSp>
            <p:nvGrpSpPr>
              <p:cNvPr id="479" name="グループ化 478">
                <a:extLst>
                  <a:ext uri="{FF2B5EF4-FFF2-40B4-BE49-F238E27FC236}">
                    <a16:creationId xmlns:a16="http://schemas.microsoft.com/office/drawing/2014/main" id="{A6F3C7C7-6F62-6354-A728-B5EC164042DB}"/>
                  </a:ext>
                </a:extLst>
              </p:cNvPr>
              <p:cNvGrpSpPr/>
              <p:nvPr/>
            </p:nvGrpSpPr>
            <p:grpSpPr>
              <a:xfrm>
                <a:off x="2824225" y="1840375"/>
                <a:ext cx="3273461" cy="3045950"/>
                <a:chOff x="4398380" y="1840375"/>
                <a:chExt cx="3273461" cy="3045950"/>
              </a:xfrm>
            </p:grpSpPr>
            <p:pic>
              <p:nvPicPr>
                <p:cNvPr id="481" name="図 480">
                  <a:extLst>
                    <a:ext uri="{FF2B5EF4-FFF2-40B4-BE49-F238E27FC236}">
                      <a16:creationId xmlns:a16="http://schemas.microsoft.com/office/drawing/2014/main" id="{7CF390F4-1ADF-BF64-D3E1-27263D148987}"/>
                    </a:ext>
                  </a:extLst>
                </p:cNvPr>
                <p:cNvPicPr>
                  <a:picLocks noChangeAspect="1"/>
                </p:cNvPicPr>
                <p:nvPr/>
              </p:nvPicPr>
              <p:blipFill>
                <a:blip r:embed="rId3"/>
                <a:stretch>
                  <a:fillRect/>
                </a:stretch>
              </p:blipFill>
              <p:spPr>
                <a:xfrm rot="10800000">
                  <a:off x="4629150" y="1971675"/>
                  <a:ext cx="2933700" cy="2914650"/>
                </a:xfrm>
                <a:prstGeom prst="rect">
                  <a:avLst/>
                </a:prstGeom>
              </p:spPr>
            </p:pic>
            <p:sp>
              <p:nvSpPr>
                <p:cNvPr id="482" name="正方形/長方形 481">
                  <a:extLst>
                    <a:ext uri="{FF2B5EF4-FFF2-40B4-BE49-F238E27FC236}">
                      <a16:creationId xmlns:a16="http://schemas.microsoft.com/office/drawing/2014/main" id="{6E113C35-4559-6911-AF24-51AFF962521C}"/>
                    </a:ext>
                  </a:extLst>
                </p:cNvPr>
                <p:cNvSpPr/>
                <p:nvPr/>
              </p:nvSpPr>
              <p:spPr>
                <a:xfrm>
                  <a:off x="4398380" y="1840375"/>
                  <a:ext cx="1157468" cy="75235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83" name="正方形/長方形 482">
                  <a:extLst>
                    <a:ext uri="{FF2B5EF4-FFF2-40B4-BE49-F238E27FC236}">
                      <a16:creationId xmlns:a16="http://schemas.microsoft.com/office/drawing/2014/main" id="{51775B5D-F324-5B16-5CAF-C16B3DE26823}"/>
                    </a:ext>
                  </a:extLst>
                </p:cNvPr>
                <p:cNvSpPr/>
                <p:nvPr/>
              </p:nvSpPr>
              <p:spPr>
                <a:xfrm>
                  <a:off x="6435522" y="1992775"/>
                  <a:ext cx="752355" cy="3800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84" name="正方形/長方形 483">
                  <a:extLst>
                    <a:ext uri="{FF2B5EF4-FFF2-40B4-BE49-F238E27FC236}">
                      <a16:creationId xmlns:a16="http://schemas.microsoft.com/office/drawing/2014/main" id="{BD87583F-17D3-B9D4-AD32-0C1C72E7A636}"/>
                    </a:ext>
                  </a:extLst>
                </p:cNvPr>
                <p:cNvSpPr/>
                <p:nvPr/>
              </p:nvSpPr>
              <p:spPr>
                <a:xfrm>
                  <a:off x="6347508" y="2450095"/>
                  <a:ext cx="1157468" cy="3800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85" name="正方形/長方形 484">
                  <a:extLst>
                    <a:ext uri="{FF2B5EF4-FFF2-40B4-BE49-F238E27FC236}">
                      <a16:creationId xmlns:a16="http://schemas.microsoft.com/office/drawing/2014/main" id="{4E028583-E5B2-3812-BC77-E69C77C7EE11}"/>
                    </a:ext>
                  </a:extLst>
                </p:cNvPr>
                <p:cNvSpPr/>
                <p:nvPr/>
              </p:nvSpPr>
              <p:spPr>
                <a:xfrm>
                  <a:off x="4759127" y="3948897"/>
                  <a:ext cx="1157468" cy="75235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86" name="正方形/長方形 485">
                  <a:extLst>
                    <a:ext uri="{FF2B5EF4-FFF2-40B4-BE49-F238E27FC236}">
                      <a16:creationId xmlns:a16="http://schemas.microsoft.com/office/drawing/2014/main" id="{40E20C98-F640-C0A2-4D4E-3F33883DB0FC}"/>
                    </a:ext>
                  </a:extLst>
                </p:cNvPr>
                <p:cNvSpPr/>
                <p:nvPr/>
              </p:nvSpPr>
              <p:spPr>
                <a:xfrm>
                  <a:off x="6698003" y="2640112"/>
                  <a:ext cx="456477" cy="3800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87" name="正方形/長方形 486">
                  <a:extLst>
                    <a:ext uri="{FF2B5EF4-FFF2-40B4-BE49-F238E27FC236}">
                      <a16:creationId xmlns:a16="http://schemas.microsoft.com/office/drawing/2014/main" id="{42955D59-2A2C-6F50-5DE7-719793CBD5ED}"/>
                    </a:ext>
                  </a:extLst>
                </p:cNvPr>
                <p:cNvSpPr/>
                <p:nvPr/>
              </p:nvSpPr>
              <p:spPr>
                <a:xfrm>
                  <a:off x="6863545" y="3178213"/>
                  <a:ext cx="808296" cy="38389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480" name="正方形/長方形 479">
                <a:extLst>
                  <a:ext uri="{FF2B5EF4-FFF2-40B4-BE49-F238E27FC236}">
                    <a16:creationId xmlns:a16="http://schemas.microsoft.com/office/drawing/2014/main" id="{77A2B286-7FA5-C164-31BA-B8E99B63A72E}"/>
                  </a:ext>
                </a:extLst>
              </p:cNvPr>
              <p:cNvSpPr/>
              <p:nvPr/>
            </p:nvSpPr>
            <p:spPr>
              <a:xfrm>
                <a:off x="3171460" y="3942029"/>
                <a:ext cx="2924539" cy="1058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93" name="正方形/長方形 492">
              <a:extLst>
                <a:ext uri="{FF2B5EF4-FFF2-40B4-BE49-F238E27FC236}">
                  <a16:creationId xmlns:a16="http://schemas.microsoft.com/office/drawing/2014/main" id="{D39694FF-7419-7889-0044-168511131EEB}"/>
                </a:ext>
              </a:extLst>
            </p:cNvPr>
            <p:cNvSpPr/>
            <p:nvPr/>
          </p:nvSpPr>
          <p:spPr>
            <a:xfrm>
              <a:off x="1828561" y="4259499"/>
              <a:ext cx="2625911" cy="1182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四角形: 角を丸くする 1">
            <a:extLst>
              <a:ext uri="{FF2B5EF4-FFF2-40B4-BE49-F238E27FC236}">
                <a16:creationId xmlns:a16="http://schemas.microsoft.com/office/drawing/2014/main" id="{45829AAB-D6ED-DCC1-147D-3E1B7DFA61E7}"/>
              </a:ext>
            </a:extLst>
          </p:cNvPr>
          <p:cNvSpPr/>
          <p:nvPr/>
        </p:nvSpPr>
        <p:spPr>
          <a:xfrm rot="5400000">
            <a:off x="1412103" y="1504709"/>
            <a:ext cx="393539" cy="1180618"/>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04" name="四角形: 角を丸くする 303">
            <a:extLst>
              <a:ext uri="{FF2B5EF4-FFF2-40B4-BE49-F238E27FC236}">
                <a16:creationId xmlns:a16="http://schemas.microsoft.com/office/drawing/2014/main" id="{FC9DFCF1-C0F8-BC3A-6AE6-AB7CF7CED1FC}"/>
              </a:ext>
            </a:extLst>
          </p:cNvPr>
          <p:cNvSpPr/>
          <p:nvPr/>
        </p:nvSpPr>
        <p:spPr>
          <a:xfrm rot="5400000">
            <a:off x="2652521" y="1506637"/>
            <a:ext cx="393539" cy="1180618"/>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08" name="四角形: 角を丸くする 307">
            <a:extLst>
              <a:ext uri="{FF2B5EF4-FFF2-40B4-BE49-F238E27FC236}">
                <a16:creationId xmlns:a16="http://schemas.microsoft.com/office/drawing/2014/main" id="{A25537DE-CB91-61B6-BF4C-1C17B2F089C9}"/>
              </a:ext>
            </a:extLst>
          </p:cNvPr>
          <p:cNvSpPr/>
          <p:nvPr/>
        </p:nvSpPr>
        <p:spPr>
          <a:xfrm rot="5400000">
            <a:off x="3867865" y="1506634"/>
            <a:ext cx="393539" cy="1180618"/>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3" name="楕円 42">
            <a:extLst>
              <a:ext uri="{FF2B5EF4-FFF2-40B4-BE49-F238E27FC236}">
                <a16:creationId xmlns:a16="http://schemas.microsoft.com/office/drawing/2014/main" id="{1F17D917-ADD0-C49B-8881-68E401AF1135}"/>
              </a:ext>
            </a:extLst>
          </p:cNvPr>
          <p:cNvSpPr/>
          <p:nvPr/>
        </p:nvSpPr>
        <p:spPr>
          <a:xfrm rot="5400000">
            <a:off x="1505670" y="1963835"/>
            <a:ext cx="212200" cy="266217"/>
          </a:xfrm>
          <a:prstGeom prst="ellipse">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138" name="グループ化 137">
            <a:extLst>
              <a:ext uri="{FF2B5EF4-FFF2-40B4-BE49-F238E27FC236}">
                <a16:creationId xmlns:a16="http://schemas.microsoft.com/office/drawing/2014/main" id="{8815BA50-A000-5FA6-3DFE-4C9DFEC3AF41}"/>
              </a:ext>
            </a:extLst>
          </p:cNvPr>
          <p:cNvGrpSpPr/>
          <p:nvPr/>
        </p:nvGrpSpPr>
        <p:grpSpPr>
          <a:xfrm>
            <a:off x="2170691" y="1932306"/>
            <a:ext cx="108031" cy="128669"/>
            <a:chOff x="3769488" y="578734"/>
            <a:chExt cx="108031" cy="128669"/>
          </a:xfrm>
        </p:grpSpPr>
        <p:sp>
          <p:nvSpPr>
            <p:cNvPr id="135" name="正方形/長方形 134">
              <a:extLst>
                <a:ext uri="{FF2B5EF4-FFF2-40B4-BE49-F238E27FC236}">
                  <a16:creationId xmlns:a16="http://schemas.microsoft.com/office/drawing/2014/main" id="{749850D3-A410-C313-4946-261371A210F5}"/>
                </a:ext>
              </a:extLst>
            </p:cNvPr>
            <p:cNvSpPr/>
            <p:nvPr/>
          </p:nvSpPr>
          <p:spPr>
            <a:xfrm>
              <a:off x="3769488" y="578734"/>
              <a:ext cx="10803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37" name="正方形/長方形 136">
              <a:extLst>
                <a:ext uri="{FF2B5EF4-FFF2-40B4-BE49-F238E27FC236}">
                  <a16:creationId xmlns:a16="http://schemas.microsoft.com/office/drawing/2014/main" id="{14DEA5B4-497E-022F-C8AC-BFCA11337F94}"/>
                </a:ext>
              </a:extLst>
            </p:cNvPr>
            <p:cNvSpPr/>
            <p:nvPr/>
          </p:nvSpPr>
          <p:spPr>
            <a:xfrm>
              <a:off x="3769488" y="661684"/>
              <a:ext cx="10803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139" name="グループ化 138">
            <a:extLst>
              <a:ext uri="{FF2B5EF4-FFF2-40B4-BE49-F238E27FC236}">
                <a16:creationId xmlns:a16="http://schemas.microsoft.com/office/drawing/2014/main" id="{CB02D064-8F57-0E07-659C-8D53C66E4BBE}"/>
              </a:ext>
            </a:extLst>
          </p:cNvPr>
          <p:cNvGrpSpPr/>
          <p:nvPr/>
        </p:nvGrpSpPr>
        <p:grpSpPr>
          <a:xfrm>
            <a:off x="3415480" y="1950921"/>
            <a:ext cx="108031" cy="128669"/>
            <a:chOff x="3769488" y="578734"/>
            <a:chExt cx="108031" cy="128669"/>
          </a:xfrm>
        </p:grpSpPr>
        <p:sp>
          <p:nvSpPr>
            <p:cNvPr id="140" name="正方形/長方形 139">
              <a:extLst>
                <a:ext uri="{FF2B5EF4-FFF2-40B4-BE49-F238E27FC236}">
                  <a16:creationId xmlns:a16="http://schemas.microsoft.com/office/drawing/2014/main" id="{07934949-80F0-F89B-1CDB-58EA9B18B702}"/>
                </a:ext>
              </a:extLst>
            </p:cNvPr>
            <p:cNvSpPr/>
            <p:nvPr/>
          </p:nvSpPr>
          <p:spPr>
            <a:xfrm>
              <a:off x="3769488" y="578734"/>
              <a:ext cx="10803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41" name="正方形/長方形 140">
              <a:extLst>
                <a:ext uri="{FF2B5EF4-FFF2-40B4-BE49-F238E27FC236}">
                  <a16:creationId xmlns:a16="http://schemas.microsoft.com/office/drawing/2014/main" id="{D5B0FAFA-B103-1698-E0FB-2485E30A63E3}"/>
                </a:ext>
              </a:extLst>
            </p:cNvPr>
            <p:cNvSpPr/>
            <p:nvPr/>
          </p:nvSpPr>
          <p:spPr>
            <a:xfrm>
              <a:off x="3769488" y="661684"/>
              <a:ext cx="10803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142" name="グループ化 141">
            <a:extLst>
              <a:ext uri="{FF2B5EF4-FFF2-40B4-BE49-F238E27FC236}">
                <a16:creationId xmlns:a16="http://schemas.microsoft.com/office/drawing/2014/main" id="{9BEFEA36-30F4-DB47-873C-643A5667C066}"/>
              </a:ext>
            </a:extLst>
          </p:cNvPr>
          <p:cNvGrpSpPr/>
          <p:nvPr/>
        </p:nvGrpSpPr>
        <p:grpSpPr>
          <a:xfrm>
            <a:off x="3415479" y="2129364"/>
            <a:ext cx="108031" cy="128669"/>
            <a:chOff x="3769488" y="578734"/>
            <a:chExt cx="108031" cy="128669"/>
          </a:xfrm>
        </p:grpSpPr>
        <p:sp>
          <p:nvSpPr>
            <p:cNvPr id="143" name="正方形/長方形 142">
              <a:extLst>
                <a:ext uri="{FF2B5EF4-FFF2-40B4-BE49-F238E27FC236}">
                  <a16:creationId xmlns:a16="http://schemas.microsoft.com/office/drawing/2014/main" id="{E67E2BD3-E80F-532A-A1A5-024580C4651E}"/>
                </a:ext>
              </a:extLst>
            </p:cNvPr>
            <p:cNvSpPr/>
            <p:nvPr/>
          </p:nvSpPr>
          <p:spPr>
            <a:xfrm>
              <a:off x="3769488" y="578734"/>
              <a:ext cx="10803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44" name="正方形/長方形 143">
              <a:extLst>
                <a:ext uri="{FF2B5EF4-FFF2-40B4-BE49-F238E27FC236}">
                  <a16:creationId xmlns:a16="http://schemas.microsoft.com/office/drawing/2014/main" id="{F78B2D75-4539-8CEF-3933-469BD5EB1EF5}"/>
                </a:ext>
              </a:extLst>
            </p:cNvPr>
            <p:cNvSpPr/>
            <p:nvPr/>
          </p:nvSpPr>
          <p:spPr>
            <a:xfrm>
              <a:off x="3769488" y="661684"/>
              <a:ext cx="10803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148" name="グループ化 147">
            <a:extLst>
              <a:ext uri="{FF2B5EF4-FFF2-40B4-BE49-F238E27FC236}">
                <a16:creationId xmlns:a16="http://schemas.microsoft.com/office/drawing/2014/main" id="{E183311D-FA0C-F2AF-F457-99FC659316DC}"/>
              </a:ext>
            </a:extLst>
          </p:cNvPr>
          <p:cNvGrpSpPr/>
          <p:nvPr/>
        </p:nvGrpSpPr>
        <p:grpSpPr>
          <a:xfrm>
            <a:off x="2179891" y="2133890"/>
            <a:ext cx="108031" cy="128669"/>
            <a:chOff x="3769488" y="578734"/>
            <a:chExt cx="108031" cy="128669"/>
          </a:xfrm>
        </p:grpSpPr>
        <p:sp>
          <p:nvSpPr>
            <p:cNvPr id="149" name="正方形/長方形 148">
              <a:extLst>
                <a:ext uri="{FF2B5EF4-FFF2-40B4-BE49-F238E27FC236}">
                  <a16:creationId xmlns:a16="http://schemas.microsoft.com/office/drawing/2014/main" id="{BC580088-DBC2-4D27-19C1-465494FE624F}"/>
                </a:ext>
              </a:extLst>
            </p:cNvPr>
            <p:cNvSpPr/>
            <p:nvPr/>
          </p:nvSpPr>
          <p:spPr>
            <a:xfrm>
              <a:off x="3769488" y="578734"/>
              <a:ext cx="10803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50" name="正方形/長方形 149">
              <a:extLst>
                <a:ext uri="{FF2B5EF4-FFF2-40B4-BE49-F238E27FC236}">
                  <a16:creationId xmlns:a16="http://schemas.microsoft.com/office/drawing/2014/main" id="{DB8C7721-9644-5878-8742-C8028F7F3DBC}"/>
                </a:ext>
              </a:extLst>
            </p:cNvPr>
            <p:cNvSpPr/>
            <p:nvPr/>
          </p:nvSpPr>
          <p:spPr>
            <a:xfrm>
              <a:off x="3769488" y="661684"/>
              <a:ext cx="10803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420" name="テキスト ボックス 419">
            <a:extLst>
              <a:ext uri="{FF2B5EF4-FFF2-40B4-BE49-F238E27FC236}">
                <a16:creationId xmlns:a16="http://schemas.microsoft.com/office/drawing/2014/main" id="{C6C83DCA-B76B-4E41-FABF-F772ED91616B}"/>
              </a:ext>
            </a:extLst>
          </p:cNvPr>
          <p:cNvSpPr txBox="1"/>
          <p:nvPr/>
        </p:nvSpPr>
        <p:spPr>
          <a:xfrm>
            <a:off x="1842260" y="4768076"/>
            <a:ext cx="2031325" cy="369332"/>
          </a:xfrm>
          <a:prstGeom prst="rect">
            <a:avLst/>
          </a:prstGeom>
          <a:noFill/>
        </p:spPr>
        <p:txBody>
          <a:bodyPr wrap="none" rtlCol="0">
            <a:spAutoFit/>
          </a:bodyPr>
          <a:lstStyle/>
          <a:p>
            <a:r>
              <a:rPr lang="ja-JP" altLang="en-US" b="1" dirty="0">
                <a:solidFill>
                  <a:srgbClr val="00B050"/>
                </a:solidFill>
              </a:rPr>
              <a:t>正常</a:t>
            </a:r>
            <a:r>
              <a:rPr kumimoji="1" lang="ja-JP" altLang="en-US" b="1" dirty="0">
                <a:solidFill>
                  <a:srgbClr val="00B050"/>
                </a:solidFill>
              </a:rPr>
              <a:t>な脳血液関門</a:t>
            </a:r>
          </a:p>
        </p:txBody>
      </p:sp>
      <p:sp>
        <p:nvSpPr>
          <p:cNvPr id="421" name="テキスト ボックス 420">
            <a:extLst>
              <a:ext uri="{FF2B5EF4-FFF2-40B4-BE49-F238E27FC236}">
                <a16:creationId xmlns:a16="http://schemas.microsoft.com/office/drawing/2014/main" id="{EFFCFF01-DA45-081A-AACD-7A17D1B665BD}"/>
              </a:ext>
            </a:extLst>
          </p:cNvPr>
          <p:cNvSpPr txBox="1"/>
          <p:nvPr/>
        </p:nvSpPr>
        <p:spPr>
          <a:xfrm>
            <a:off x="6065581" y="4795353"/>
            <a:ext cx="2031325" cy="369332"/>
          </a:xfrm>
          <a:prstGeom prst="rect">
            <a:avLst/>
          </a:prstGeom>
          <a:noFill/>
        </p:spPr>
        <p:txBody>
          <a:bodyPr wrap="none" rtlCol="0">
            <a:spAutoFit/>
          </a:bodyPr>
          <a:lstStyle/>
          <a:p>
            <a:r>
              <a:rPr kumimoji="1" lang="ja-JP" altLang="en-US" b="1" dirty="0">
                <a:solidFill>
                  <a:srgbClr val="FF0000"/>
                </a:solidFill>
              </a:rPr>
              <a:t>リーキーブレイン</a:t>
            </a:r>
          </a:p>
        </p:txBody>
      </p:sp>
      <p:sp>
        <p:nvSpPr>
          <p:cNvPr id="423" name="テキスト ボックス 422">
            <a:extLst>
              <a:ext uri="{FF2B5EF4-FFF2-40B4-BE49-F238E27FC236}">
                <a16:creationId xmlns:a16="http://schemas.microsoft.com/office/drawing/2014/main" id="{36ACA383-2D6B-8976-A4E0-3AE11EC595E3}"/>
              </a:ext>
            </a:extLst>
          </p:cNvPr>
          <p:cNvSpPr txBox="1"/>
          <p:nvPr/>
        </p:nvSpPr>
        <p:spPr>
          <a:xfrm>
            <a:off x="1092618" y="541817"/>
            <a:ext cx="7563289" cy="646331"/>
          </a:xfrm>
          <a:prstGeom prst="rect">
            <a:avLst/>
          </a:prstGeom>
          <a:noFill/>
        </p:spPr>
        <p:txBody>
          <a:bodyPr wrap="none" rtlCol="0">
            <a:spAutoFit/>
          </a:bodyPr>
          <a:lstStyle/>
          <a:p>
            <a:r>
              <a:rPr kumimoji="1" lang="ja-JP" altLang="en-US" dirty="0"/>
              <a:t>血液脳関門（</a:t>
            </a:r>
            <a:r>
              <a:rPr kumimoji="1" lang="en-US" altLang="ja-JP" dirty="0"/>
              <a:t>BBB: Blood Brain Barrier</a:t>
            </a:r>
            <a:r>
              <a:rPr kumimoji="1" lang="ja-JP" altLang="en-US" dirty="0"/>
              <a:t>）は</a:t>
            </a:r>
            <a:r>
              <a:rPr kumimoji="1" lang="en-US" altLang="ja-JP" dirty="0"/>
              <a:t>3</a:t>
            </a:r>
            <a:r>
              <a:rPr kumimoji="1" lang="ja-JP" altLang="en-US" dirty="0"/>
              <a:t>層の細胞で構成されている</a:t>
            </a:r>
            <a:endParaRPr kumimoji="1" lang="en-US" altLang="ja-JP" dirty="0"/>
          </a:p>
          <a:p>
            <a:r>
              <a:rPr kumimoji="1" lang="ja-JP" altLang="en-US" dirty="0"/>
              <a:t>（血管内皮細胞、ペリサイト、アストロサイト）</a:t>
            </a:r>
          </a:p>
        </p:txBody>
      </p:sp>
      <p:sp>
        <p:nvSpPr>
          <p:cNvPr id="424" name="テキスト ボックス 423">
            <a:extLst>
              <a:ext uri="{FF2B5EF4-FFF2-40B4-BE49-F238E27FC236}">
                <a16:creationId xmlns:a16="http://schemas.microsoft.com/office/drawing/2014/main" id="{3F11725C-7E75-1E6E-0F41-40D5562DA1CA}"/>
              </a:ext>
            </a:extLst>
          </p:cNvPr>
          <p:cNvSpPr txBox="1"/>
          <p:nvPr/>
        </p:nvSpPr>
        <p:spPr>
          <a:xfrm>
            <a:off x="2478138" y="5725415"/>
            <a:ext cx="5405323" cy="923330"/>
          </a:xfrm>
          <a:prstGeom prst="rect">
            <a:avLst/>
          </a:prstGeom>
          <a:noFill/>
        </p:spPr>
        <p:txBody>
          <a:bodyPr wrap="square" rtlCol="0">
            <a:spAutoFit/>
          </a:bodyPr>
          <a:lstStyle/>
          <a:p>
            <a:r>
              <a:rPr kumimoji="1" lang="ja-JP" altLang="en-US" dirty="0"/>
              <a:t>リーキーブレインでは、バリア機能障害による有害物質の流入と炎症性サイトカインによるミクログリアの活性化、神経細胞の興奮が見られる</a:t>
            </a:r>
          </a:p>
        </p:txBody>
      </p:sp>
      <p:sp>
        <p:nvSpPr>
          <p:cNvPr id="305" name="楕円 304">
            <a:extLst>
              <a:ext uri="{FF2B5EF4-FFF2-40B4-BE49-F238E27FC236}">
                <a16:creationId xmlns:a16="http://schemas.microsoft.com/office/drawing/2014/main" id="{2232279A-8139-4D1F-1EE0-C4A7F15CCC82}"/>
              </a:ext>
            </a:extLst>
          </p:cNvPr>
          <p:cNvSpPr/>
          <p:nvPr/>
        </p:nvSpPr>
        <p:spPr>
          <a:xfrm rot="5400000">
            <a:off x="2676641" y="1965764"/>
            <a:ext cx="212200" cy="266217"/>
          </a:xfrm>
          <a:prstGeom prst="ellipse">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14" name="楕円 313">
            <a:extLst>
              <a:ext uri="{FF2B5EF4-FFF2-40B4-BE49-F238E27FC236}">
                <a16:creationId xmlns:a16="http://schemas.microsoft.com/office/drawing/2014/main" id="{423A4E31-550F-65F8-1619-54AA1598E959}"/>
              </a:ext>
            </a:extLst>
          </p:cNvPr>
          <p:cNvSpPr/>
          <p:nvPr/>
        </p:nvSpPr>
        <p:spPr>
          <a:xfrm rot="5400000">
            <a:off x="3961432" y="1965760"/>
            <a:ext cx="212200" cy="266217"/>
          </a:xfrm>
          <a:prstGeom prst="ellipse">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17" name="四角形: 角を丸くする 316">
            <a:extLst>
              <a:ext uri="{FF2B5EF4-FFF2-40B4-BE49-F238E27FC236}">
                <a16:creationId xmlns:a16="http://schemas.microsoft.com/office/drawing/2014/main" id="{5FECA62C-6750-AD38-9CEE-30C798DA05BF}"/>
              </a:ext>
            </a:extLst>
          </p:cNvPr>
          <p:cNvSpPr/>
          <p:nvPr/>
        </p:nvSpPr>
        <p:spPr>
          <a:xfrm rot="5400000">
            <a:off x="5685092" y="1506638"/>
            <a:ext cx="393539" cy="1180618"/>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18" name="四角形: 角を丸くする 317">
            <a:extLst>
              <a:ext uri="{FF2B5EF4-FFF2-40B4-BE49-F238E27FC236}">
                <a16:creationId xmlns:a16="http://schemas.microsoft.com/office/drawing/2014/main" id="{5ED640BF-D7B5-B08A-D287-9BBF3CC3FF95}"/>
              </a:ext>
            </a:extLst>
          </p:cNvPr>
          <p:cNvSpPr/>
          <p:nvPr/>
        </p:nvSpPr>
        <p:spPr>
          <a:xfrm rot="5400000">
            <a:off x="6948660" y="1508566"/>
            <a:ext cx="393539" cy="1180618"/>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19" name="四角形: 角を丸くする 318">
            <a:extLst>
              <a:ext uri="{FF2B5EF4-FFF2-40B4-BE49-F238E27FC236}">
                <a16:creationId xmlns:a16="http://schemas.microsoft.com/office/drawing/2014/main" id="{FFA5A40F-3400-758F-4B77-357385DDB56F}"/>
              </a:ext>
            </a:extLst>
          </p:cNvPr>
          <p:cNvSpPr/>
          <p:nvPr/>
        </p:nvSpPr>
        <p:spPr>
          <a:xfrm rot="5400000">
            <a:off x="8198729" y="1508563"/>
            <a:ext cx="393539" cy="1180618"/>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20" name="楕円 319">
            <a:extLst>
              <a:ext uri="{FF2B5EF4-FFF2-40B4-BE49-F238E27FC236}">
                <a16:creationId xmlns:a16="http://schemas.microsoft.com/office/drawing/2014/main" id="{F43B32C4-79DE-D843-580D-4C943EFE26D3}"/>
              </a:ext>
            </a:extLst>
          </p:cNvPr>
          <p:cNvSpPr/>
          <p:nvPr/>
        </p:nvSpPr>
        <p:spPr>
          <a:xfrm rot="5400000">
            <a:off x="5778659" y="1965764"/>
            <a:ext cx="212200" cy="266217"/>
          </a:xfrm>
          <a:prstGeom prst="ellipse">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39" name="楕円 438">
            <a:extLst>
              <a:ext uri="{FF2B5EF4-FFF2-40B4-BE49-F238E27FC236}">
                <a16:creationId xmlns:a16="http://schemas.microsoft.com/office/drawing/2014/main" id="{A2551C1F-CCCA-61CB-2BB0-ED66925271CE}"/>
              </a:ext>
            </a:extLst>
          </p:cNvPr>
          <p:cNvSpPr/>
          <p:nvPr/>
        </p:nvSpPr>
        <p:spPr>
          <a:xfrm rot="5400000">
            <a:off x="6972780" y="1967693"/>
            <a:ext cx="212200" cy="266217"/>
          </a:xfrm>
          <a:prstGeom prst="ellipse">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40" name="楕円 439">
            <a:extLst>
              <a:ext uri="{FF2B5EF4-FFF2-40B4-BE49-F238E27FC236}">
                <a16:creationId xmlns:a16="http://schemas.microsoft.com/office/drawing/2014/main" id="{5A392788-6C41-BAE8-3F96-9E0694340386}"/>
              </a:ext>
            </a:extLst>
          </p:cNvPr>
          <p:cNvSpPr/>
          <p:nvPr/>
        </p:nvSpPr>
        <p:spPr>
          <a:xfrm rot="5400000">
            <a:off x="8257571" y="1967689"/>
            <a:ext cx="212200" cy="266217"/>
          </a:xfrm>
          <a:prstGeom prst="ellipse">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44" name="グループ化 43">
            <a:extLst>
              <a:ext uri="{FF2B5EF4-FFF2-40B4-BE49-F238E27FC236}">
                <a16:creationId xmlns:a16="http://schemas.microsoft.com/office/drawing/2014/main" id="{9F5FF2BA-5FC7-126F-9C25-B0B8CD37166E}"/>
              </a:ext>
            </a:extLst>
          </p:cNvPr>
          <p:cNvGrpSpPr/>
          <p:nvPr/>
        </p:nvGrpSpPr>
        <p:grpSpPr>
          <a:xfrm>
            <a:off x="1493136" y="2326511"/>
            <a:ext cx="1424568" cy="303973"/>
            <a:chOff x="1111170" y="2465408"/>
            <a:chExt cx="1424568" cy="303973"/>
          </a:xfrm>
        </p:grpSpPr>
        <p:cxnSp>
          <p:nvCxnSpPr>
            <p:cNvPr id="6" name="直線コネクタ 5">
              <a:extLst>
                <a:ext uri="{FF2B5EF4-FFF2-40B4-BE49-F238E27FC236}">
                  <a16:creationId xmlns:a16="http://schemas.microsoft.com/office/drawing/2014/main" id="{6722062C-902D-31C8-F8FF-E28FD56AB384}"/>
                </a:ext>
              </a:extLst>
            </p:cNvPr>
            <p:cNvCxnSpPr>
              <a:cxnSpLocks/>
              <a:endCxn id="7" idx="15"/>
            </p:cNvCxnSpPr>
            <p:nvPr/>
          </p:nvCxnSpPr>
          <p:spPr>
            <a:xfrm>
              <a:off x="1111170" y="2465408"/>
              <a:ext cx="1423686" cy="11574"/>
            </a:xfrm>
            <a:prstGeom prst="line">
              <a:avLst/>
            </a:prstGeom>
            <a:ln w="28575"/>
          </p:spPr>
          <p:style>
            <a:lnRef idx="1">
              <a:schemeClr val="dk1"/>
            </a:lnRef>
            <a:fillRef idx="0">
              <a:schemeClr val="dk1"/>
            </a:fillRef>
            <a:effectRef idx="0">
              <a:schemeClr val="dk1"/>
            </a:effectRef>
            <a:fontRef idx="minor">
              <a:schemeClr val="tx1"/>
            </a:fontRef>
          </p:style>
        </p:cxnSp>
        <p:sp>
          <p:nvSpPr>
            <p:cNvPr id="7" name="フリーフォーム: 図形 6">
              <a:extLst>
                <a:ext uri="{FF2B5EF4-FFF2-40B4-BE49-F238E27FC236}">
                  <a16:creationId xmlns:a16="http://schemas.microsoft.com/office/drawing/2014/main" id="{E1B06819-3D08-86A9-9153-440E5F873499}"/>
                </a:ext>
              </a:extLst>
            </p:cNvPr>
            <p:cNvSpPr/>
            <p:nvPr/>
          </p:nvSpPr>
          <p:spPr>
            <a:xfrm>
              <a:off x="1111170" y="2465408"/>
              <a:ext cx="1424568" cy="303973"/>
            </a:xfrm>
            <a:custGeom>
              <a:avLst/>
              <a:gdLst>
                <a:gd name="connsiteX0" fmla="*/ 0 w 1424568"/>
                <a:gd name="connsiteY0" fmla="*/ 0 h 303973"/>
                <a:gd name="connsiteX1" fmla="*/ 57873 w 1424568"/>
                <a:gd name="connsiteY1" fmla="*/ 46298 h 303973"/>
                <a:gd name="connsiteX2" fmla="*/ 92597 w 1424568"/>
                <a:gd name="connsiteY2" fmla="*/ 57873 h 303973"/>
                <a:gd name="connsiteX3" fmla="*/ 162045 w 1424568"/>
                <a:gd name="connsiteY3" fmla="*/ 104172 h 303973"/>
                <a:gd name="connsiteX4" fmla="*/ 185195 w 1424568"/>
                <a:gd name="connsiteY4" fmla="*/ 127321 h 303973"/>
                <a:gd name="connsiteX5" fmla="*/ 243068 w 1424568"/>
                <a:gd name="connsiteY5" fmla="*/ 173620 h 303973"/>
                <a:gd name="connsiteX6" fmla="*/ 266217 w 1424568"/>
                <a:gd name="connsiteY6" fmla="*/ 208344 h 303973"/>
                <a:gd name="connsiteX7" fmla="*/ 300941 w 1424568"/>
                <a:gd name="connsiteY7" fmla="*/ 231493 h 303973"/>
                <a:gd name="connsiteX8" fmla="*/ 335665 w 1424568"/>
                <a:gd name="connsiteY8" fmla="*/ 266217 h 303973"/>
                <a:gd name="connsiteX9" fmla="*/ 520860 w 1424568"/>
                <a:gd name="connsiteY9" fmla="*/ 300941 h 303973"/>
                <a:gd name="connsiteX10" fmla="*/ 706055 w 1424568"/>
                <a:gd name="connsiteY10" fmla="*/ 266217 h 303973"/>
                <a:gd name="connsiteX11" fmla="*/ 740779 w 1424568"/>
                <a:gd name="connsiteY11" fmla="*/ 208344 h 303973"/>
                <a:gd name="connsiteX12" fmla="*/ 775503 w 1424568"/>
                <a:gd name="connsiteY12" fmla="*/ 138896 h 303973"/>
                <a:gd name="connsiteX13" fmla="*/ 798653 w 1424568"/>
                <a:gd name="connsiteY13" fmla="*/ 115746 h 303973"/>
                <a:gd name="connsiteX14" fmla="*/ 1354238 w 1424568"/>
                <a:gd name="connsiteY14" fmla="*/ 92597 h 303973"/>
                <a:gd name="connsiteX15" fmla="*/ 1423686 w 1424568"/>
                <a:gd name="connsiteY15" fmla="*/ 11574 h 303973"/>
                <a:gd name="connsiteX16" fmla="*/ 1423686 w 1424568"/>
                <a:gd name="connsiteY16" fmla="*/ 0 h 30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4568" h="303973">
                  <a:moveTo>
                    <a:pt x="0" y="0"/>
                  </a:moveTo>
                  <a:cubicBezTo>
                    <a:pt x="19291" y="15433"/>
                    <a:pt x="36924" y="33205"/>
                    <a:pt x="57873" y="46298"/>
                  </a:cubicBezTo>
                  <a:cubicBezTo>
                    <a:pt x="68219" y="52764"/>
                    <a:pt x="82445" y="51105"/>
                    <a:pt x="92597" y="57873"/>
                  </a:cubicBezTo>
                  <a:cubicBezTo>
                    <a:pt x="179300" y="115675"/>
                    <a:pt x="79480" y="76649"/>
                    <a:pt x="162045" y="104172"/>
                  </a:cubicBezTo>
                  <a:cubicBezTo>
                    <a:pt x="169762" y="111888"/>
                    <a:pt x="176909" y="120219"/>
                    <a:pt x="185195" y="127321"/>
                  </a:cubicBezTo>
                  <a:cubicBezTo>
                    <a:pt x="203952" y="143399"/>
                    <a:pt x="225599" y="156151"/>
                    <a:pt x="243068" y="173620"/>
                  </a:cubicBezTo>
                  <a:cubicBezTo>
                    <a:pt x="252904" y="183457"/>
                    <a:pt x="256380" y="198507"/>
                    <a:pt x="266217" y="208344"/>
                  </a:cubicBezTo>
                  <a:cubicBezTo>
                    <a:pt x="276054" y="218181"/>
                    <a:pt x="290254" y="222587"/>
                    <a:pt x="300941" y="231493"/>
                  </a:cubicBezTo>
                  <a:cubicBezTo>
                    <a:pt x="313516" y="241972"/>
                    <a:pt x="320763" y="259443"/>
                    <a:pt x="335665" y="266217"/>
                  </a:cubicBezTo>
                  <a:cubicBezTo>
                    <a:pt x="382238" y="287387"/>
                    <a:pt x="471194" y="294733"/>
                    <a:pt x="520860" y="300941"/>
                  </a:cubicBezTo>
                  <a:cubicBezTo>
                    <a:pt x="602005" y="295145"/>
                    <a:pt x="663111" y="326339"/>
                    <a:pt x="706055" y="266217"/>
                  </a:cubicBezTo>
                  <a:cubicBezTo>
                    <a:pt x="719131" y="247910"/>
                    <a:pt x="730718" y="228466"/>
                    <a:pt x="740779" y="208344"/>
                  </a:cubicBezTo>
                  <a:cubicBezTo>
                    <a:pt x="769304" y="151294"/>
                    <a:pt x="731276" y="194180"/>
                    <a:pt x="775503" y="138896"/>
                  </a:cubicBezTo>
                  <a:cubicBezTo>
                    <a:pt x="782320" y="130374"/>
                    <a:pt x="787775" y="116616"/>
                    <a:pt x="798653" y="115746"/>
                  </a:cubicBezTo>
                  <a:cubicBezTo>
                    <a:pt x="983418" y="100965"/>
                    <a:pt x="1169043" y="100313"/>
                    <a:pt x="1354238" y="92597"/>
                  </a:cubicBezTo>
                  <a:cubicBezTo>
                    <a:pt x="1383705" y="63130"/>
                    <a:pt x="1401412" y="48697"/>
                    <a:pt x="1423686" y="11574"/>
                  </a:cubicBezTo>
                  <a:cubicBezTo>
                    <a:pt x="1425671" y="8266"/>
                    <a:pt x="1423686" y="3858"/>
                    <a:pt x="1423686" y="0"/>
                  </a:cubicBezTo>
                </a:path>
              </a:pathLst>
            </a:custGeom>
            <a:ln w="28575">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41" name="楕円 440">
              <a:extLst>
                <a:ext uri="{FF2B5EF4-FFF2-40B4-BE49-F238E27FC236}">
                  <a16:creationId xmlns:a16="http://schemas.microsoft.com/office/drawing/2014/main" id="{05F780AA-C9C4-598B-B9F9-9D267D2C9DF6}"/>
                </a:ext>
              </a:extLst>
            </p:cNvPr>
            <p:cNvSpPr/>
            <p:nvPr/>
          </p:nvSpPr>
          <p:spPr>
            <a:xfrm rot="5400000">
              <a:off x="1553950" y="2532005"/>
              <a:ext cx="120469" cy="174589"/>
            </a:xfrm>
            <a:prstGeom prst="ellipse">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nvGrpSpPr>
          <p:cNvPr id="454" name="グループ化 453">
            <a:extLst>
              <a:ext uri="{FF2B5EF4-FFF2-40B4-BE49-F238E27FC236}">
                <a16:creationId xmlns:a16="http://schemas.microsoft.com/office/drawing/2014/main" id="{428E5E0C-287B-1DE2-64F2-B1280ACACC31}"/>
              </a:ext>
            </a:extLst>
          </p:cNvPr>
          <p:cNvGrpSpPr/>
          <p:nvPr/>
        </p:nvGrpSpPr>
        <p:grpSpPr>
          <a:xfrm>
            <a:off x="6541630" y="2351590"/>
            <a:ext cx="1180619" cy="303973"/>
            <a:chOff x="1111170" y="2465408"/>
            <a:chExt cx="1424568" cy="303973"/>
          </a:xfrm>
        </p:grpSpPr>
        <p:cxnSp>
          <p:nvCxnSpPr>
            <p:cNvPr id="455" name="直線コネクタ 454">
              <a:extLst>
                <a:ext uri="{FF2B5EF4-FFF2-40B4-BE49-F238E27FC236}">
                  <a16:creationId xmlns:a16="http://schemas.microsoft.com/office/drawing/2014/main" id="{78BAB1BF-C843-2AEA-E0F8-7262DB2D6A01}"/>
                </a:ext>
              </a:extLst>
            </p:cNvPr>
            <p:cNvCxnSpPr>
              <a:cxnSpLocks/>
              <a:endCxn id="456" idx="15"/>
            </p:cNvCxnSpPr>
            <p:nvPr/>
          </p:nvCxnSpPr>
          <p:spPr>
            <a:xfrm>
              <a:off x="1111170" y="2465408"/>
              <a:ext cx="1423686" cy="11574"/>
            </a:xfrm>
            <a:prstGeom prst="line">
              <a:avLst/>
            </a:prstGeom>
            <a:ln w="28575"/>
          </p:spPr>
          <p:style>
            <a:lnRef idx="1">
              <a:schemeClr val="dk1"/>
            </a:lnRef>
            <a:fillRef idx="0">
              <a:schemeClr val="dk1"/>
            </a:fillRef>
            <a:effectRef idx="0">
              <a:schemeClr val="dk1"/>
            </a:effectRef>
            <a:fontRef idx="minor">
              <a:schemeClr val="tx1"/>
            </a:fontRef>
          </p:style>
        </p:cxnSp>
        <p:sp>
          <p:nvSpPr>
            <p:cNvPr id="456" name="フリーフォーム: 図形 455">
              <a:extLst>
                <a:ext uri="{FF2B5EF4-FFF2-40B4-BE49-F238E27FC236}">
                  <a16:creationId xmlns:a16="http://schemas.microsoft.com/office/drawing/2014/main" id="{E589F93B-64BA-79C8-B89C-DE642372461E}"/>
                </a:ext>
              </a:extLst>
            </p:cNvPr>
            <p:cNvSpPr/>
            <p:nvPr/>
          </p:nvSpPr>
          <p:spPr>
            <a:xfrm>
              <a:off x="1111170" y="2465408"/>
              <a:ext cx="1424568" cy="303973"/>
            </a:xfrm>
            <a:custGeom>
              <a:avLst/>
              <a:gdLst>
                <a:gd name="connsiteX0" fmla="*/ 0 w 1424568"/>
                <a:gd name="connsiteY0" fmla="*/ 0 h 303973"/>
                <a:gd name="connsiteX1" fmla="*/ 57873 w 1424568"/>
                <a:gd name="connsiteY1" fmla="*/ 46298 h 303973"/>
                <a:gd name="connsiteX2" fmla="*/ 92597 w 1424568"/>
                <a:gd name="connsiteY2" fmla="*/ 57873 h 303973"/>
                <a:gd name="connsiteX3" fmla="*/ 162045 w 1424568"/>
                <a:gd name="connsiteY3" fmla="*/ 104172 h 303973"/>
                <a:gd name="connsiteX4" fmla="*/ 185195 w 1424568"/>
                <a:gd name="connsiteY4" fmla="*/ 127321 h 303973"/>
                <a:gd name="connsiteX5" fmla="*/ 243068 w 1424568"/>
                <a:gd name="connsiteY5" fmla="*/ 173620 h 303973"/>
                <a:gd name="connsiteX6" fmla="*/ 266217 w 1424568"/>
                <a:gd name="connsiteY6" fmla="*/ 208344 h 303973"/>
                <a:gd name="connsiteX7" fmla="*/ 300941 w 1424568"/>
                <a:gd name="connsiteY7" fmla="*/ 231493 h 303973"/>
                <a:gd name="connsiteX8" fmla="*/ 335665 w 1424568"/>
                <a:gd name="connsiteY8" fmla="*/ 266217 h 303973"/>
                <a:gd name="connsiteX9" fmla="*/ 520860 w 1424568"/>
                <a:gd name="connsiteY9" fmla="*/ 300941 h 303973"/>
                <a:gd name="connsiteX10" fmla="*/ 706055 w 1424568"/>
                <a:gd name="connsiteY10" fmla="*/ 266217 h 303973"/>
                <a:gd name="connsiteX11" fmla="*/ 740779 w 1424568"/>
                <a:gd name="connsiteY11" fmla="*/ 208344 h 303973"/>
                <a:gd name="connsiteX12" fmla="*/ 775503 w 1424568"/>
                <a:gd name="connsiteY12" fmla="*/ 138896 h 303973"/>
                <a:gd name="connsiteX13" fmla="*/ 798653 w 1424568"/>
                <a:gd name="connsiteY13" fmla="*/ 115746 h 303973"/>
                <a:gd name="connsiteX14" fmla="*/ 1354238 w 1424568"/>
                <a:gd name="connsiteY14" fmla="*/ 92597 h 303973"/>
                <a:gd name="connsiteX15" fmla="*/ 1423686 w 1424568"/>
                <a:gd name="connsiteY15" fmla="*/ 11574 h 303973"/>
                <a:gd name="connsiteX16" fmla="*/ 1423686 w 1424568"/>
                <a:gd name="connsiteY16" fmla="*/ 0 h 30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4568" h="303973">
                  <a:moveTo>
                    <a:pt x="0" y="0"/>
                  </a:moveTo>
                  <a:cubicBezTo>
                    <a:pt x="19291" y="15433"/>
                    <a:pt x="36924" y="33205"/>
                    <a:pt x="57873" y="46298"/>
                  </a:cubicBezTo>
                  <a:cubicBezTo>
                    <a:pt x="68219" y="52764"/>
                    <a:pt x="82445" y="51105"/>
                    <a:pt x="92597" y="57873"/>
                  </a:cubicBezTo>
                  <a:cubicBezTo>
                    <a:pt x="179300" y="115675"/>
                    <a:pt x="79480" y="76649"/>
                    <a:pt x="162045" y="104172"/>
                  </a:cubicBezTo>
                  <a:cubicBezTo>
                    <a:pt x="169762" y="111888"/>
                    <a:pt x="176909" y="120219"/>
                    <a:pt x="185195" y="127321"/>
                  </a:cubicBezTo>
                  <a:cubicBezTo>
                    <a:pt x="203952" y="143399"/>
                    <a:pt x="225599" y="156151"/>
                    <a:pt x="243068" y="173620"/>
                  </a:cubicBezTo>
                  <a:cubicBezTo>
                    <a:pt x="252904" y="183457"/>
                    <a:pt x="256380" y="198507"/>
                    <a:pt x="266217" y="208344"/>
                  </a:cubicBezTo>
                  <a:cubicBezTo>
                    <a:pt x="276054" y="218181"/>
                    <a:pt x="290254" y="222587"/>
                    <a:pt x="300941" y="231493"/>
                  </a:cubicBezTo>
                  <a:cubicBezTo>
                    <a:pt x="313516" y="241972"/>
                    <a:pt x="320763" y="259443"/>
                    <a:pt x="335665" y="266217"/>
                  </a:cubicBezTo>
                  <a:cubicBezTo>
                    <a:pt x="382238" y="287387"/>
                    <a:pt x="471194" y="294733"/>
                    <a:pt x="520860" y="300941"/>
                  </a:cubicBezTo>
                  <a:cubicBezTo>
                    <a:pt x="602005" y="295145"/>
                    <a:pt x="663111" y="326339"/>
                    <a:pt x="706055" y="266217"/>
                  </a:cubicBezTo>
                  <a:cubicBezTo>
                    <a:pt x="719131" y="247910"/>
                    <a:pt x="730718" y="228466"/>
                    <a:pt x="740779" y="208344"/>
                  </a:cubicBezTo>
                  <a:cubicBezTo>
                    <a:pt x="769304" y="151294"/>
                    <a:pt x="731276" y="194180"/>
                    <a:pt x="775503" y="138896"/>
                  </a:cubicBezTo>
                  <a:cubicBezTo>
                    <a:pt x="782320" y="130374"/>
                    <a:pt x="787775" y="116616"/>
                    <a:pt x="798653" y="115746"/>
                  </a:cubicBezTo>
                  <a:cubicBezTo>
                    <a:pt x="983418" y="100965"/>
                    <a:pt x="1169043" y="100313"/>
                    <a:pt x="1354238" y="92597"/>
                  </a:cubicBezTo>
                  <a:cubicBezTo>
                    <a:pt x="1383705" y="63130"/>
                    <a:pt x="1401412" y="48697"/>
                    <a:pt x="1423686" y="11574"/>
                  </a:cubicBezTo>
                  <a:cubicBezTo>
                    <a:pt x="1425671" y="8266"/>
                    <a:pt x="1423686" y="3858"/>
                    <a:pt x="1423686" y="0"/>
                  </a:cubicBezTo>
                </a:path>
              </a:pathLst>
            </a:custGeom>
            <a:ln w="28575">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57" name="楕円 456">
              <a:extLst>
                <a:ext uri="{FF2B5EF4-FFF2-40B4-BE49-F238E27FC236}">
                  <a16:creationId xmlns:a16="http://schemas.microsoft.com/office/drawing/2014/main" id="{724E9F5A-AB1C-FBE1-0371-0EA8F4C0FF48}"/>
                </a:ext>
              </a:extLst>
            </p:cNvPr>
            <p:cNvSpPr/>
            <p:nvPr/>
          </p:nvSpPr>
          <p:spPr>
            <a:xfrm rot="5400000">
              <a:off x="1553950" y="2532005"/>
              <a:ext cx="120469" cy="174589"/>
            </a:xfrm>
            <a:prstGeom prst="ellipse">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nvGrpSpPr>
          <p:cNvPr id="462" name="グループ化 461">
            <a:extLst>
              <a:ext uri="{FF2B5EF4-FFF2-40B4-BE49-F238E27FC236}">
                <a16:creationId xmlns:a16="http://schemas.microsoft.com/office/drawing/2014/main" id="{E24BB6D2-97D3-B612-E6BB-48254608AB47}"/>
              </a:ext>
            </a:extLst>
          </p:cNvPr>
          <p:cNvGrpSpPr/>
          <p:nvPr/>
        </p:nvGrpSpPr>
        <p:grpSpPr>
          <a:xfrm>
            <a:off x="2957328" y="2343869"/>
            <a:ext cx="1424568" cy="303973"/>
            <a:chOff x="1111170" y="2465408"/>
            <a:chExt cx="1424568" cy="303973"/>
          </a:xfrm>
        </p:grpSpPr>
        <p:cxnSp>
          <p:nvCxnSpPr>
            <p:cNvPr id="463" name="直線コネクタ 462">
              <a:extLst>
                <a:ext uri="{FF2B5EF4-FFF2-40B4-BE49-F238E27FC236}">
                  <a16:creationId xmlns:a16="http://schemas.microsoft.com/office/drawing/2014/main" id="{12D2626F-6917-13FD-C1BF-BB8EED8BCF2C}"/>
                </a:ext>
              </a:extLst>
            </p:cNvPr>
            <p:cNvCxnSpPr>
              <a:cxnSpLocks/>
              <a:endCxn id="464" idx="15"/>
            </p:cNvCxnSpPr>
            <p:nvPr/>
          </p:nvCxnSpPr>
          <p:spPr>
            <a:xfrm>
              <a:off x="1111170" y="2465408"/>
              <a:ext cx="1423686" cy="11574"/>
            </a:xfrm>
            <a:prstGeom prst="line">
              <a:avLst/>
            </a:prstGeom>
            <a:ln w="28575"/>
          </p:spPr>
          <p:style>
            <a:lnRef idx="1">
              <a:schemeClr val="dk1"/>
            </a:lnRef>
            <a:fillRef idx="0">
              <a:schemeClr val="dk1"/>
            </a:fillRef>
            <a:effectRef idx="0">
              <a:schemeClr val="dk1"/>
            </a:effectRef>
            <a:fontRef idx="minor">
              <a:schemeClr val="tx1"/>
            </a:fontRef>
          </p:style>
        </p:cxnSp>
        <p:sp>
          <p:nvSpPr>
            <p:cNvPr id="464" name="フリーフォーム: 図形 463">
              <a:extLst>
                <a:ext uri="{FF2B5EF4-FFF2-40B4-BE49-F238E27FC236}">
                  <a16:creationId xmlns:a16="http://schemas.microsoft.com/office/drawing/2014/main" id="{7D749191-0FE5-9CC8-7B4F-0399AC25CB57}"/>
                </a:ext>
              </a:extLst>
            </p:cNvPr>
            <p:cNvSpPr/>
            <p:nvPr/>
          </p:nvSpPr>
          <p:spPr>
            <a:xfrm>
              <a:off x="1111170" y="2465408"/>
              <a:ext cx="1424568" cy="303973"/>
            </a:xfrm>
            <a:custGeom>
              <a:avLst/>
              <a:gdLst>
                <a:gd name="connsiteX0" fmla="*/ 0 w 1424568"/>
                <a:gd name="connsiteY0" fmla="*/ 0 h 303973"/>
                <a:gd name="connsiteX1" fmla="*/ 57873 w 1424568"/>
                <a:gd name="connsiteY1" fmla="*/ 46298 h 303973"/>
                <a:gd name="connsiteX2" fmla="*/ 92597 w 1424568"/>
                <a:gd name="connsiteY2" fmla="*/ 57873 h 303973"/>
                <a:gd name="connsiteX3" fmla="*/ 162045 w 1424568"/>
                <a:gd name="connsiteY3" fmla="*/ 104172 h 303973"/>
                <a:gd name="connsiteX4" fmla="*/ 185195 w 1424568"/>
                <a:gd name="connsiteY4" fmla="*/ 127321 h 303973"/>
                <a:gd name="connsiteX5" fmla="*/ 243068 w 1424568"/>
                <a:gd name="connsiteY5" fmla="*/ 173620 h 303973"/>
                <a:gd name="connsiteX6" fmla="*/ 266217 w 1424568"/>
                <a:gd name="connsiteY6" fmla="*/ 208344 h 303973"/>
                <a:gd name="connsiteX7" fmla="*/ 300941 w 1424568"/>
                <a:gd name="connsiteY7" fmla="*/ 231493 h 303973"/>
                <a:gd name="connsiteX8" fmla="*/ 335665 w 1424568"/>
                <a:gd name="connsiteY8" fmla="*/ 266217 h 303973"/>
                <a:gd name="connsiteX9" fmla="*/ 520860 w 1424568"/>
                <a:gd name="connsiteY9" fmla="*/ 300941 h 303973"/>
                <a:gd name="connsiteX10" fmla="*/ 706055 w 1424568"/>
                <a:gd name="connsiteY10" fmla="*/ 266217 h 303973"/>
                <a:gd name="connsiteX11" fmla="*/ 740779 w 1424568"/>
                <a:gd name="connsiteY11" fmla="*/ 208344 h 303973"/>
                <a:gd name="connsiteX12" fmla="*/ 775503 w 1424568"/>
                <a:gd name="connsiteY12" fmla="*/ 138896 h 303973"/>
                <a:gd name="connsiteX13" fmla="*/ 798653 w 1424568"/>
                <a:gd name="connsiteY13" fmla="*/ 115746 h 303973"/>
                <a:gd name="connsiteX14" fmla="*/ 1354238 w 1424568"/>
                <a:gd name="connsiteY14" fmla="*/ 92597 h 303973"/>
                <a:gd name="connsiteX15" fmla="*/ 1423686 w 1424568"/>
                <a:gd name="connsiteY15" fmla="*/ 11574 h 303973"/>
                <a:gd name="connsiteX16" fmla="*/ 1423686 w 1424568"/>
                <a:gd name="connsiteY16" fmla="*/ 0 h 30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4568" h="303973">
                  <a:moveTo>
                    <a:pt x="0" y="0"/>
                  </a:moveTo>
                  <a:cubicBezTo>
                    <a:pt x="19291" y="15433"/>
                    <a:pt x="36924" y="33205"/>
                    <a:pt x="57873" y="46298"/>
                  </a:cubicBezTo>
                  <a:cubicBezTo>
                    <a:pt x="68219" y="52764"/>
                    <a:pt x="82445" y="51105"/>
                    <a:pt x="92597" y="57873"/>
                  </a:cubicBezTo>
                  <a:cubicBezTo>
                    <a:pt x="179300" y="115675"/>
                    <a:pt x="79480" y="76649"/>
                    <a:pt x="162045" y="104172"/>
                  </a:cubicBezTo>
                  <a:cubicBezTo>
                    <a:pt x="169762" y="111888"/>
                    <a:pt x="176909" y="120219"/>
                    <a:pt x="185195" y="127321"/>
                  </a:cubicBezTo>
                  <a:cubicBezTo>
                    <a:pt x="203952" y="143399"/>
                    <a:pt x="225599" y="156151"/>
                    <a:pt x="243068" y="173620"/>
                  </a:cubicBezTo>
                  <a:cubicBezTo>
                    <a:pt x="252904" y="183457"/>
                    <a:pt x="256380" y="198507"/>
                    <a:pt x="266217" y="208344"/>
                  </a:cubicBezTo>
                  <a:cubicBezTo>
                    <a:pt x="276054" y="218181"/>
                    <a:pt x="290254" y="222587"/>
                    <a:pt x="300941" y="231493"/>
                  </a:cubicBezTo>
                  <a:cubicBezTo>
                    <a:pt x="313516" y="241972"/>
                    <a:pt x="320763" y="259443"/>
                    <a:pt x="335665" y="266217"/>
                  </a:cubicBezTo>
                  <a:cubicBezTo>
                    <a:pt x="382238" y="287387"/>
                    <a:pt x="471194" y="294733"/>
                    <a:pt x="520860" y="300941"/>
                  </a:cubicBezTo>
                  <a:cubicBezTo>
                    <a:pt x="602005" y="295145"/>
                    <a:pt x="663111" y="326339"/>
                    <a:pt x="706055" y="266217"/>
                  </a:cubicBezTo>
                  <a:cubicBezTo>
                    <a:pt x="719131" y="247910"/>
                    <a:pt x="730718" y="228466"/>
                    <a:pt x="740779" y="208344"/>
                  </a:cubicBezTo>
                  <a:cubicBezTo>
                    <a:pt x="769304" y="151294"/>
                    <a:pt x="731276" y="194180"/>
                    <a:pt x="775503" y="138896"/>
                  </a:cubicBezTo>
                  <a:cubicBezTo>
                    <a:pt x="782320" y="130374"/>
                    <a:pt x="787775" y="116616"/>
                    <a:pt x="798653" y="115746"/>
                  </a:cubicBezTo>
                  <a:cubicBezTo>
                    <a:pt x="983418" y="100965"/>
                    <a:pt x="1169043" y="100313"/>
                    <a:pt x="1354238" y="92597"/>
                  </a:cubicBezTo>
                  <a:cubicBezTo>
                    <a:pt x="1383705" y="63130"/>
                    <a:pt x="1401412" y="48697"/>
                    <a:pt x="1423686" y="11574"/>
                  </a:cubicBezTo>
                  <a:cubicBezTo>
                    <a:pt x="1425671" y="8266"/>
                    <a:pt x="1423686" y="3858"/>
                    <a:pt x="1423686" y="0"/>
                  </a:cubicBezTo>
                </a:path>
              </a:pathLst>
            </a:custGeom>
            <a:ln w="28575">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65" name="楕円 464">
              <a:extLst>
                <a:ext uri="{FF2B5EF4-FFF2-40B4-BE49-F238E27FC236}">
                  <a16:creationId xmlns:a16="http://schemas.microsoft.com/office/drawing/2014/main" id="{7D9467EB-96C9-2262-C930-B855C671CA7D}"/>
                </a:ext>
              </a:extLst>
            </p:cNvPr>
            <p:cNvSpPr/>
            <p:nvPr/>
          </p:nvSpPr>
          <p:spPr>
            <a:xfrm rot="5400000">
              <a:off x="1553950" y="2532005"/>
              <a:ext cx="120469" cy="174589"/>
            </a:xfrm>
            <a:prstGeom prst="ellipse">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469" name="フローチャート: 端子 468">
            <a:extLst>
              <a:ext uri="{FF2B5EF4-FFF2-40B4-BE49-F238E27FC236}">
                <a16:creationId xmlns:a16="http://schemas.microsoft.com/office/drawing/2014/main" id="{4A68B8AC-D495-3807-04E3-EE0BE80DA883}"/>
              </a:ext>
            </a:extLst>
          </p:cNvPr>
          <p:cNvSpPr/>
          <p:nvPr/>
        </p:nvSpPr>
        <p:spPr>
          <a:xfrm>
            <a:off x="1010857" y="2674808"/>
            <a:ext cx="1635408" cy="373284"/>
          </a:xfrm>
          <a:prstGeom prst="flowChartTerminator">
            <a:avLst/>
          </a:prstGeom>
          <a:no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74" name="フローチャート: 端子 473">
            <a:extLst>
              <a:ext uri="{FF2B5EF4-FFF2-40B4-BE49-F238E27FC236}">
                <a16:creationId xmlns:a16="http://schemas.microsoft.com/office/drawing/2014/main" id="{C831CBEC-C4E2-ED93-E432-55AF308F8594}"/>
              </a:ext>
            </a:extLst>
          </p:cNvPr>
          <p:cNvSpPr/>
          <p:nvPr/>
        </p:nvSpPr>
        <p:spPr>
          <a:xfrm>
            <a:off x="3269369" y="2688312"/>
            <a:ext cx="1333500" cy="373284"/>
          </a:xfrm>
          <a:prstGeom prst="flowChartTerminator">
            <a:avLst/>
          </a:prstGeom>
          <a:no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76" name="フローチャート: 端子 475">
            <a:extLst>
              <a:ext uri="{FF2B5EF4-FFF2-40B4-BE49-F238E27FC236}">
                <a16:creationId xmlns:a16="http://schemas.microsoft.com/office/drawing/2014/main" id="{011C587E-F80F-C0CC-3292-3468C047309E}"/>
              </a:ext>
            </a:extLst>
          </p:cNvPr>
          <p:cNvSpPr/>
          <p:nvPr/>
        </p:nvSpPr>
        <p:spPr>
          <a:xfrm>
            <a:off x="5225973" y="2665164"/>
            <a:ext cx="1329147" cy="373284"/>
          </a:xfrm>
          <a:prstGeom prst="flowChartTerminator">
            <a:avLst/>
          </a:prstGeom>
          <a:no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77" name="フローチャート: 端子 476">
            <a:extLst>
              <a:ext uri="{FF2B5EF4-FFF2-40B4-BE49-F238E27FC236}">
                <a16:creationId xmlns:a16="http://schemas.microsoft.com/office/drawing/2014/main" id="{D55AEBBC-9782-6D85-913D-5616B492E2C1}"/>
              </a:ext>
            </a:extLst>
          </p:cNvPr>
          <p:cNvSpPr/>
          <p:nvPr/>
        </p:nvSpPr>
        <p:spPr>
          <a:xfrm>
            <a:off x="7589133" y="2678668"/>
            <a:ext cx="1479075" cy="373284"/>
          </a:xfrm>
          <a:prstGeom prst="flowChartTerminator">
            <a:avLst/>
          </a:prstGeom>
          <a:no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97" name="テキスト ボックス 496">
            <a:extLst>
              <a:ext uri="{FF2B5EF4-FFF2-40B4-BE49-F238E27FC236}">
                <a16:creationId xmlns:a16="http://schemas.microsoft.com/office/drawing/2014/main" id="{725D9869-290A-A342-7A06-F2BA1C7ECE82}"/>
              </a:ext>
            </a:extLst>
          </p:cNvPr>
          <p:cNvSpPr txBox="1"/>
          <p:nvPr/>
        </p:nvSpPr>
        <p:spPr>
          <a:xfrm>
            <a:off x="328577" y="3145792"/>
            <a:ext cx="1441420" cy="307777"/>
          </a:xfrm>
          <a:prstGeom prst="rect">
            <a:avLst/>
          </a:prstGeom>
          <a:noFill/>
        </p:spPr>
        <p:txBody>
          <a:bodyPr wrap="none" rtlCol="0">
            <a:spAutoFit/>
          </a:bodyPr>
          <a:lstStyle/>
          <a:p>
            <a:r>
              <a:rPr kumimoji="1" lang="ja-JP" altLang="en-US" sz="1400" dirty="0"/>
              <a:t>アストロサイト</a:t>
            </a:r>
          </a:p>
        </p:txBody>
      </p:sp>
      <p:sp>
        <p:nvSpPr>
          <p:cNvPr id="498" name="テキスト ボックス 497">
            <a:extLst>
              <a:ext uri="{FF2B5EF4-FFF2-40B4-BE49-F238E27FC236}">
                <a16:creationId xmlns:a16="http://schemas.microsoft.com/office/drawing/2014/main" id="{4F7B3F43-B935-D9C6-22F0-1077236B0D0C}"/>
              </a:ext>
            </a:extLst>
          </p:cNvPr>
          <p:cNvSpPr txBox="1"/>
          <p:nvPr/>
        </p:nvSpPr>
        <p:spPr>
          <a:xfrm>
            <a:off x="310599" y="2375756"/>
            <a:ext cx="1082348" cy="307777"/>
          </a:xfrm>
          <a:prstGeom prst="rect">
            <a:avLst/>
          </a:prstGeom>
          <a:noFill/>
        </p:spPr>
        <p:txBody>
          <a:bodyPr wrap="none" rtlCol="0">
            <a:spAutoFit/>
          </a:bodyPr>
          <a:lstStyle/>
          <a:p>
            <a:r>
              <a:rPr lang="ja-JP" altLang="en-US" sz="1400" dirty="0"/>
              <a:t>ぺり</a:t>
            </a:r>
            <a:r>
              <a:rPr kumimoji="1" lang="ja-JP" altLang="en-US" sz="1400" dirty="0"/>
              <a:t>サイト</a:t>
            </a:r>
          </a:p>
        </p:txBody>
      </p:sp>
      <p:sp>
        <p:nvSpPr>
          <p:cNvPr id="499" name="テキスト ボックス 498">
            <a:extLst>
              <a:ext uri="{FF2B5EF4-FFF2-40B4-BE49-F238E27FC236}">
                <a16:creationId xmlns:a16="http://schemas.microsoft.com/office/drawing/2014/main" id="{D469C70D-181B-CBCD-579E-70A386ABCCB9}"/>
              </a:ext>
            </a:extLst>
          </p:cNvPr>
          <p:cNvSpPr txBox="1"/>
          <p:nvPr/>
        </p:nvSpPr>
        <p:spPr>
          <a:xfrm>
            <a:off x="346988" y="1474373"/>
            <a:ext cx="1261884" cy="307777"/>
          </a:xfrm>
          <a:prstGeom prst="rect">
            <a:avLst/>
          </a:prstGeom>
          <a:noFill/>
        </p:spPr>
        <p:txBody>
          <a:bodyPr wrap="none" rtlCol="0">
            <a:spAutoFit/>
          </a:bodyPr>
          <a:lstStyle/>
          <a:p>
            <a:r>
              <a:rPr kumimoji="1" lang="ja-JP" altLang="en-US" sz="1400" dirty="0"/>
              <a:t>血管内皮細胞</a:t>
            </a:r>
          </a:p>
        </p:txBody>
      </p:sp>
      <p:sp>
        <p:nvSpPr>
          <p:cNvPr id="500" name="楕円 499">
            <a:extLst>
              <a:ext uri="{FF2B5EF4-FFF2-40B4-BE49-F238E27FC236}">
                <a16:creationId xmlns:a16="http://schemas.microsoft.com/office/drawing/2014/main" id="{94BDE783-EA4E-D8F4-CD0B-A5F721CB7287}"/>
              </a:ext>
            </a:extLst>
          </p:cNvPr>
          <p:cNvSpPr/>
          <p:nvPr/>
        </p:nvSpPr>
        <p:spPr>
          <a:xfrm>
            <a:off x="1984207" y="1964617"/>
            <a:ext cx="68358" cy="8032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1" name="楕円 500">
            <a:extLst>
              <a:ext uri="{FF2B5EF4-FFF2-40B4-BE49-F238E27FC236}">
                <a16:creationId xmlns:a16="http://schemas.microsoft.com/office/drawing/2014/main" id="{8861E82E-DF26-27F1-8D92-0029FF8DBE49}"/>
              </a:ext>
            </a:extLst>
          </p:cNvPr>
          <p:cNvSpPr/>
          <p:nvPr/>
        </p:nvSpPr>
        <p:spPr>
          <a:xfrm>
            <a:off x="5377523" y="1966546"/>
            <a:ext cx="68358" cy="8032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2" name="楕円 501">
            <a:extLst>
              <a:ext uri="{FF2B5EF4-FFF2-40B4-BE49-F238E27FC236}">
                <a16:creationId xmlns:a16="http://schemas.microsoft.com/office/drawing/2014/main" id="{6AB8CBD8-D7D5-D8BC-B5C9-0C6C3C53A450}"/>
              </a:ext>
            </a:extLst>
          </p:cNvPr>
          <p:cNvSpPr/>
          <p:nvPr/>
        </p:nvSpPr>
        <p:spPr>
          <a:xfrm>
            <a:off x="7532341" y="2153670"/>
            <a:ext cx="68358" cy="8032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3" name="楕円 502">
            <a:extLst>
              <a:ext uri="{FF2B5EF4-FFF2-40B4-BE49-F238E27FC236}">
                <a16:creationId xmlns:a16="http://schemas.microsoft.com/office/drawing/2014/main" id="{1DEACBB9-311C-0BAC-A3E6-52D90BED70EE}"/>
              </a:ext>
            </a:extLst>
          </p:cNvPr>
          <p:cNvSpPr/>
          <p:nvPr/>
        </p:nvSpPr>
        <p:spPr>
          <a:xfrm>
            <a:off x="6758767" y="2086152"/>
            <a:ext cx="68358" cy="8032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4" name="楕円 503">
            <a:extLst>
              <a:ext uri="{FF2B5EF4-FFF2-40B4-BE49-F238E27FC236}">
                <a16:creationId xmlns:a16="http://schemas.microsoft.com/office/drawing/2014/main" id="{3685ED9B-2141-1FAE-F383-26E0DBB51743}"/>
              </a:ext>
            </a:extLst>
          </p:cNvPr>
          <p:cNvSpPr/>
          <p:nvPr/>
        </p:nvSpPr>
        <p:spPr>
          <a:xfrm>
            <a:off x="7316281" y="1960760"/>
            <a:ext cx="68358" cy="8032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5" name="楕円 504">
            <a:extLst>
              <a:ext uri="{FF2B5EF4-FFF2-40B4-BE49-F238E27FC236}">
                <a16:creationId xmlns:a16="http://schemas.microsoft.com/office/drawing/2014/main" id="{C3CFC3DA-F21D-3CF1-6F4C-7DA5DD005D50}"/>
              </a:ext>
            </a:extLst>
          </p:cNvPr>
          <p:cNvSpPr/>
          <p:nvPr/>
        </p:nvSpPr>
        <p:spPr>
          <a:xfrm>
            <a:off x="3213052" y="2117017"/>
            <a:ext cx="68358" cy="8032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6" name="楕円 505">
            <a:extLst>
              <a:ext uri="{FF2B5EF4-FFF2-40B4-BE49-F238E27FC236}">
                <a16:creationId xmlns:a16="http://schemas.microsoft.com/office/drawing/2014/main" id="{36C3A9B9-045C-E65B-4AD0-6B6BC141AFB5}"/>
              </a:ext>
            </a:extLst>
          </p:cNvPr>
          <p:cNvSpPr/>
          <p:nvPr/>
        </p:nvSpPr>
        <p:spPr>
          <a:xfrm>
            <a:off x="3573797" y="2037922"/>
            <a:ext cx="68358" cy="8032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7" name="楕円 506">
            <a:extLst>
              <a:ext uri="{FF2B5EF4-FFF2-40B4-BE49-F238E27FC236}">
                <a16:creationId xmlns:a16="http://schemas.microsoft.com/office/drawing/2014/main" id="{535E0705-C51B-BFEA-554E-559075A6F359}"/>
              </a:ext>
            </a:extLst>
          </p:cNvPr>
          <p:cNvSpPr/>
          <p:nvPr/>
        </p:nvSpPr>
        <p:spPr>
          <a:xfrm>
            <a:off x="5529923" y="2118946"/>
            <a:ext cx="68358" cy="8032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8" name="楕円 507">
            <a:extLst>
              <a:ext uri="{FF2B5EF4-FFF2-40B4-BE49-F238E27FC236}">
                <a16:creationId xmlns:a16="http://schemas.microsoft.com/office/drawing/2014/main" id="{4BE94972-0A23-62E9-9E84-476C2A490108}"/>
              </a:ext>
            </a:extLst>
          </p:cNvPr>
          <p:cNvSpPr/>
          <p:nvPr/>
        </p:nvSpPr>
        <p:spPr>
          <a:xfrm>
            <a:off x="6191608" y="1993553"/>
            <a:ext cx="68358" cy="8032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9" name="楕円 508">
            <a:extLst>
              <a:ext uri="{FF2B5EF4-FFF2-40B4-BE49-F238E27FC236}">
                <a16:creationId xmlns:a16="http://schemas.microsoft.com/office/drawing/2014/main" id="{74B36662-E8D9-A67E-F175-CCB638F9E8CB}"/>
              </a:ext>
            </a:extLst>
          </p:cNvPr>
          <p:cNvSpPr/>
          <p:nvPr/>
        </p:nvSpPr>
        <p:spPr>
          <a:xfrm>
            <a:off x="6100939" y="2169103"/>
            <a:ext cx="68358" cy="8032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0" name="楕円 509">
            <a:extLst>
              <a:ext uri="{FF2B5EF4-FFF2-40B4-BE49-F238E27FC236}">
                <a16:creationId xmlns:a16="http://schemas.microsoft.com/office/drawing/2014/main" id="{9BC4D58F-E323-5B19-88C0-119FB432A3A3}"/>
              </a:ext>
            </a:extLst>
          </p:cNvPr>
          <p:cNvSpPr/>
          <p:nvPr/>
        </p:nvSpPr>
        <p:spPr>
          <a:xfrm>
            <a:off x="7943241" y="1939539"/>
            <a:ext cx="68358" cy="8032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1" name="楕円 510">
            <a:extLst>
              <a:ext uri="{FF2B5EF4-FFF2-40B4-BE49-F238E27FC236}">
                <a16:creationId xmlns:a16="http://schemas.microsoft.com/office/drawing/2014/main" id="{8FABB1C5-8C4B-F27C-5EEB-28BEA0B5ADB0}"/>
              </a:ext>
            </a:extLst>
          </p:cNvPr>
          <p:cNvSpPr/>
          <p:nvPr/>
        </p:nvSpPr>
        <p:spPr>
          <a:xfrm>
            <a:off x="8095641" y="2091939"/>
            <a:ext cx="68358" cy="8032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2" name="楕円 511">
            <a:extLst>
              <a:ext uri="{FF2B5EF4-FFF2-40B4-BE49-F238E27FC236}">
                <a16:creationId xmlns:a16="http://schemas.microsoft.com/office/drawing/2014/main" id="{5D5D5E67-D863-AE18-B7B5-6CA31D584520}"/>
              </a:ext>
            </a:extLst>
          </p:cNvPr>
          <p:cNvSpPr/>
          <p:nvPr/>
        </p:nvSpPr>
        <p:spPr>
          <a:xfrm>
            <a:off x="8583707" y="2001270"/>
            <a:ext cx="68358" cy="8032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3" name="楕円 512">
            <a:extLst>
              <a:ext uri="{FF2B5EF4-FFF2-40B4-BE49-F238E27FC236}">
                <a16:creationId xmlns:a16="http://schemas.microsoft.com/office/drawing/2014/main" id="{3585BE54-A027-68A2-001B-27303FB2AF26}"/>
              </a:ext>
            </a:extLst>
          </p:cNvPr>
          <p:cNvSpPr/>
          <p:nvPr/>
        </p:nvSpPr>
        <p:spPr>
          <a:xfrm>
            <a:off x="8828703" y="2095796"/>
            <a:ext cx="68358" cy="8032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5" name="正方形/長方形 514">
            <a:extLst>
              <a:ext uri="{FF2B5EF4-FFF2-40B4-BE49-F238E27FC236}">
                <a16:creationId xmlns:a16="http://schemas.microsoft.com/office/drawing/2014/main" id="{183C6E55-5304-E1AF-CBA7-78454BF5AA9E}"/>
              </a:ext>
            </a:extLst>
          </p:cNvPr>
          <p:cNvSpPr/>
          <p:nvPr/>
        </p:nvSpPr>
        <p:spPr>
          <a:xfrm>
            <a:off x="7723193" y="2172771"/>
            <a:ext cx="10803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516" name="正方形/長方形 515">
            <a:extLst>
              <a:ext uri="{FF2B5EF4-FFF2-40B4-BE49-F238E27FC236}">
                <a16:creationId xmlns:a16="http://schemas.microsoft.com/office/drawing/2014/main" id="{0052D980-F45C-EE30-A795-99AF3A70E5D1}"/>
              </a:ext>
            </a:extLst>
          </p:cNvPr>
          <p:cNvSpPr/>
          <p:nvPr/>
        </p:nvSpPr>
        <p:spPr>
          <a:xfrm>
            <a:off x="6426829" y="1954780"/>
            <a:ext cx="10803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517" name="テキスト ボックス 516">
            <a:extLst>
              <a:ext uri="{FF2B5EF4-FFF2-40B4-BE49-F238E27FC236}">
                <a16:creationId xmlns:a16="http://schemas.microsoft.com/office/drawing/2014/main" id="{02EDFEF3-5296-709D-C79F-5B09734F15B3}"/>
              </a:ext>
            </a:extLst>
          </p:cNvPr>
          <p:cNvSpPr txBox="1"/>
          <p:nvPr/>
        </p:nvSpPr>
        <p:spPr>
          <a:xfrm>
            <a:off x="3559843" y="3078273"/>
            <a:ext cx="1620957" cy="307777"/>
          </a:xfrm>
          <a:prstGeom prst="rect">
            <a:avLst/>
          </a:prstGeom>
          <a:noFill/>
        </p:spPr>
        <p:txBody>
          <a:bodyPr wrap="none" rtlCol="0">
            <a:spAutoFit/>
          </a:bodyPr>
          <a:lstStyle/>
          <a:p>
            <a:r>
              <a:rPr lang="ja-JP" altLang="en-US" sz="1400" dirty="0"/>
              <a:t>正常ミクログリア</a:t>
            </a:r>
            <a:endParaRPr kumimoji="1" lang="ja-JP" altLang="en-US" sz="1400" dirty="0"/>
          </a:p>
        </p:txBody>
      </p:sp>
      <p:sp>
        <p:nvSpPr>
          <p:cNvPr id="518" name="テキスト ボックス 517">
            <a:extLst>
              <a:ext uri="{FF2B5EF4-FFF2-40B4-BE49-F238E27FC236}">
                <a16:creationId xmlns:a16="http://schemas.microsoft.com/office/drawing/2014/main" id="{57A3E592-2345-F077-C98F-B03F353F1CFB}"/>
              </a:ext>
            </a:extLst>
          </p:cNvPr>
          <p:cNvSpPr txBox="1"/>
          <p:nvPr/>
        </p:nvSpPr>
        <p:spPr>
          <a:xfrm>
            <a:off x="7763388" y="3103349"/>
            <a:ext cx="1800493" cy="307777"/>
          </a:xfrm>
          <a:prstGeom prst="rect">
            <a:avLst/>
          </a:prstGeom>
          <a:noFill/>
        </p:spPr>
        <p:txBody>
          <a:bodyPr wrap="none" rtlCol="0">
            <a:spAutoFit/>
          </a:bodyPr>
          <a:lstStyle/>
          <a:p>
            <a:r>
              <a:rPr lang="ja-JP" altLang="en-US" sz="1400" dirty="0"/>
              <a:t>活性化ミクログリア</a:t>
            </a:r>
            <a:endParaRPr kumimoji="1" lang="ja-JP" altLang="en-US" sz="1400" dirty="0"/>
          </a:p>
        </p:txBody>
      </p:sp>
      <p:sp>
        <p:nvSpPr>
          <p:cNvPr id="519" name="テキスト ボックス 518">
            <a:extLst>
              <a:ext uri="{FF2B5EF4-FFF2-40B4-BE49-F238E27FC236}">
                <a16:creationId xmlns:a16="http://schemas.microsoft.com/office/drawing/2014/main" id="{B061C66D-B1A2-F4AB-21B0-7D812237C6ED}"/>
              </a:ext>
            </a:extLst>
          </p:cNvPr>
          <p:cNvSpPr txBox="1"/>
          <p:nvPr/>
        </p:nvSpPr>
        <p:spPr>
          <a:xfrm>
            <a:off x="8425075" y="3857630"/>
            <a:ext cx="1261884" cy="307777"/>
          </a:xfrm>
          <a:prstGeom prst="rect">
            <a:avLst/>
          </a:prstGeom>
          <a:noFill/>
        </p:spPr>
        <p:txBody>
          <a:bodyPr wrap="none" rtlCol="0">
            <a:spAutoFit/>
          </a:bodyPr>
          <a:lstStyle/>
          <a:p>
            <a:r>
              <a:rPr kumimoji="1" lang="ja-JP" altLang="en-US" sz="1400" dirty="0"/>
              <a:t>興奮神経細胞</a:t>
            </a:r>
          </a:p>
        </p:txBody>
      </p:sp>
      <p:sp>
        <p:nvSpPr>
          <p:cNvPr id="520" name="テキスト ボックス 519">
            <a:extLst>
              <a:ext uri="{FF2B5EF4-FFF2-40B4-BE49-F238E27FC236}">
                <a16:creationId xmlns:a16="http://schemas.microsoft.com/office/drawing/2014/main" id="{911A3B74-0A14-F2B8-3D4E-38F65DCB8456}"/>
              </a:ext>
            </a:extLst>
          </p:cNvPr>
          <p:cNvSpPr txBox="1"/>
          <p:nvPr/>
        </p:nvSpPr>
        <p:spPr>
          <a:xfrm>
            <a:off x="4225392" y="3824835"/>
            <a:ext cx="1261884" cy="307777"/>
          </a:xfrm>
          <a:prstGeom prst="rect">
            <a:avLst/>
          </a:prstGeom>
          <a:noFill/>
        </p:spPr>
        <p:txBody>
          <a:bodyPr wrap="none" rtlCol="0">
            <a:spAutoFit/>
          </a:bodyPr>
          <a:lstStyle/>
          <a:p>
            <a:r>
              <a:rPr lang="ja-JP" altLang="en-US" sz="1400" dirty="0"/>
              <a:t>正常</a:t>
            </a:r>
            <a:r>
              <a:rPr kumimoji="1" lang="ja-JP" altLang="en-US" sz="1400" dirty="0"/>
              <a:t>神経細胞</a:t>
            </a:r>
          </a:p>
        </p:txBody>
      </p:sp>
      <p:sp>
        <p:nvSpPr>
          <p:cNvPr id="104" name="二等辺三角形 103">
            <a:extLst>
              <a:ext uri="{FF2B5EF4-FFF2-40B4-BE49-F238E27FC236}">
                <a16:creationId xmlns:a16="http://schemas.microsoft.com/office/drawing/2014/main" id="{8F71EBD1-35B6-2876-BD62-8498429633A1}"/>
              </a:ext>
            </a:extLst>
          </p:cNvPr>
          <p:cNvSpPr/>
          <p:nvPr/>
        </p:nvSpPr>
        <p:spPr>
          <a:xfrm rot="12454998">
            <a:off x="6123969" y="2435914"/>
            <a:ext cx="172650" cy="15681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1" name="テキスト ボックス 520">
            <a:extLst>
              <a:ext uri="{FF2B5EF4-FFF2-40B4-BE49-F238E27FC236}">
                <a16:creationId xmlns:a16="http://schemas.microsoft.com/office/drawing/2014/main" id="{1F5D6058-87A0-71CF-51E9-47480B2432DF}"/>
              </a:ext>
            </a:extLst>
          </p:cNvPr>
          <p:cNvSpPr txBox="1"/>
          <p:nvPr/>
        </p:nvSpPr>
        <p:spPr>
          <a:xfrm flipH="1">
            <a:off x="5445881" y="3374022"/>
            <a:ext cx="1371058" cy="523220"/>
          </a:xfrm>
          <a:prstGeom prst="rect">
            <a:avLst/>
          </a:prstGeom>
          <a:noFill/>
        </p:spPr>
        <p:txBody>
          <a:bodyPr wrap="square" rtlCol="0">
            <a:spAutoFit/>
          </a:bodyPr>
          <a:lstStyle/>
          <a:p>
            <a:r>
              <a:rPr kumimoji="1" lang="ja-JP" altLang="en-US" sz="1400" dirty="0">
                <a:solidFill>
                  <a:srgbClr val="0070C0"/>
                </a:solidFill>
              </a:rPr>
              <a:t>炎症性</a:t>
            </a:r>
            <a:endParaRPr kumimoji="1" lang="en-US" altLang="ja-JP" sz="1400" dirty="0">
              <a:solidFill>
                <a:srgbClr val="0070C0"/>
              </a:solidFill>
            </a:endParaRPr>
          </a:p>
          <a:p>
            <a:r>
              <a:rPr kumimoji="1" lang="ja-JP" altLang="en-US" sz="1400" dirty="0">
                <a:solidFill>
                  <a:srgbClr val="0070C0"/>
                </a:solidFill>
              </a:rPr>
              <a:t>サイトカイン</a:t>
            </a:r>
          </a:p>
        </p:txBody>
      </p:sp>
      <p:sp>
        <p:nvSpPr>
          <p:cNvPr id="522" name="二等辺三角形 521">
            <a:extLst>
              <a:ext uri="{FF2B5EF4-FFF2-40B4-BE49-F238E27FC236}">
                <a16:creationId xmlns:a16="http://schemas.microsoft.com/office/drawing/2014/main" id="{1E922275-E2CC-F3F0-6C2D-718401BF3AB2}"/>
              </a:ext>
            </a:extLst>
          </p:cNvPr>
          <p:cNvSpPr/>
          <p:nvPr/>
        </p:nvSpPr>
        <p:spPr>
          <a:xfrm rot="6233902">
            <a:off x="6276369" y="3155475"/>
            <a:ext cx="172650" cy="15681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3" name="二等辺三角形 522">
            <a:extLst>
              <a:ext uri="{FF2B5EF4-FFF2-40B4-BE49-F238E27FC236}">
                <a16:creationId xmlns:a16="http://schemas.microsoft.com/office/drawing/2014/main" id="{DB59385C-8EA0-2D7F-EDA3-AE9E90D79CB2}"/>
              </a:ext>
            </a:extLst>
          </p:cNvPr>
          <p:cNvSpPr/>
          <p:nvPr/>
        </p:nvSpPr>
        <p:spPr>
          <a:xfrm rot="10800000">
            <a:off x="6613964" y="3527794"/>
            <a:ext cx="172650" cy="15681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4" name="二等辺三角形 523">
            <a:extLst>
              <a:ext uri="{FF2B5EF4-FFF2-40B4-BE49-F238E27FC236}">
                <a16:creationId xmlns:a16="http://schemas.microsoft.com/office/drawing/2014/main" id="{5A2854E7-EC39-2277-CB05-B35EDE1D4279}"/>
              </a:ext>
            </a:extLst>
          </p:cNvPr>
          <p:cNvSpPr/>
          <p:nvPr/>
        </p:nvSpPr>
        <p:spPr>
          <a:xfrm rot="20770330">
            <a:off x="6014011" y="3900113"/>
            <a:ext cx="172650" cy="15681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5" name="二等辺三角形 524">
            <a:extLst>
              <a:ext uri="{FF2B5EF4-FFF2-40B4-BE49-F238E27FC236}">
                <a16:creationId xmlns:a16="http://schemas.microsoft.com/office/drawing/2014/main" id="{F5A20C52-A23C-35A5-5F27-CD6BEE62ECD4}"/>
              </a:ext>
            </a:extLst>
          </p:cNvPr>
          <p:cNvSpPr/>
          <p:nvPr/>
        </p:nvSpPr>
        <p:spPr>
          <a:xfrm rot="7853167">
            <a:off x="8840160" y="3496927"/>
            <a:ext cx="172650" cy="15681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6" name="二等辺三角形 525">
            <a:extLst>
              <a:ext uri="{FF2B5EF4-FFF2-40B4-BE49-F238E27FC236}">
                <a16:creationId xmlns:a16="http://schemas.microsoft.com/office/drawing/2014/main" id="{FE8E6518-2499-FE2C-BCA7-3D4655C25240}"/>
              </a:ext>
            </a:extLst>
          </p:cNvPr>
          <p:cNvSpPr/>
          <p:nvPr/>
        </p:nvSpPr>
        <p:spPr>
          <a:xfrm rot="13450615">
            <a:off x="8077674" y="2396039"/>
            <a:ext cx="172650" cy="15681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7" name="テキスト ボックス 526">
            <a:extLst>
              <a:ext uri="{FF2B5EF4-FFF2-40B4-BE49-F238E27FC236}">
                <a16:creationId xmlns:a16="http://schemas.microsoft.com/office/drawing/2014/main" id="{F0D5199F-F98F-69C2-7442-2CAA7451E9CB}"/>
              </a:ext>
            </a:extLst>
          </p:cNvPr>
          <p:cNvSpPr txBox="1"/>
          <p:nvPr/>
        </p:nvSpPr>
        <p:spPr>
          <a:xfrm>
            <a:off x="8182006" y="1565844"/>
            <a:ext cx="1082348" cy="307777"/>
          </a:xfrm>
          <a:prstGeom prst="rect">
            <a:avLst/>
          </a:prstGeom>
          <a:noFill/>
        </p:spPr>
        <p:txBody>
          <a:bodyPr wrap="none" rtlCol="0">
            <a:spAutoFit/>
          </a:bodyPr>
          <a:lstStyle/>
          <a:p>
            <a:r>
              <a:rPr kumimoji="1" lang="ja-JP" altLang="en-US" sz="1400" dirty="0"/>
              <a:t>細胞内小胞</a:t>
            </a:r>
          </a:p>
        </p:txBody>
      </p:sp>
      <p:sp>
        <p:nvSpPr>
          <p:cNvPr id="528" name="楕円 527">
            <a:extLst>
              <a:ext uri="{FF2B5EF4-FFF2-40B4-BE49-F238E27FC236}">
                <a16:creationId xmlns:a16="http://schemas.microsoft.com/office/drawing/2014/main" id="{6BBCEC61-37AE-13D8-5981-56AF14646A25}"/>
              </a:ext>
            </a:extLst>
          </p:cNvPr>
          <p:cNvSpPr/>
          <p:nvPr/>
        </p:nvSpPr>
        <p:spPr>
          <a:xfrm rot="5400000">
            <a:off x="1712250" y="2709416"/>
            <a:ext cx="270902" cy="294381"/>
          </a:xfrm>
          <a:prstGeom prst="ellipse">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29" name="楕円 528">
            <a:extLst>
              <a:ext uri="{FF2B5EF4-FFF2-40B4-BE49-F238E27FC236}">
                <a16:creationId xmlns:a16="http://schemas.microsoft.com/office/drawing/2014/main" id="{D912DC22-9CBE-FA6D-EEAC-7A99E60C29CA}"/>
              </a:ext>
            </a:extLst>
          </p:cNvPr>
          <p:cNvSpPr/>
          <p:nvPr/>
        </p:nvSpPr>
        <p:spPr>
          <a:xfrm rot="5400000">
            <a:off x="3843919" y="2722916"/>
            <a:ext cx="270902" cy="294381"/>
          </a:xfrm>
          <a:prstGeom prst="ellipse">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30" name="楕円 529">
            <a:extLst>
              <a:ext uri="{FF2B5EF4-FFF2-40B4-BE49-F238E27FC236}">
                <a16:creationId xmlns:a16="http://schemas.microsoft.com/office/drawing/2014/main" id="{5FC8367F-4B1C-8511-76A9-0F4C69916F6B}"/>
              </a:ext>
            </a:extLst>
          </p:cNvPr>
          <p:cNvSpPr/>
          <p:nvPr/>
        </p:nvSpPr>
        <p:spPr>
          <a:xfrm rot="5400000">
            <a:off x="5778818" y="2701697"/>
            <a:ext cx="270902" cy="294381"/>
          </a:xfrm>
          <a:prstGeom prst="ellipse">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31" name="楕円 530">
            <a:extLst>
              <a:ext uri="{FF2B5EF4-FFF2-40B4-BE49-F238E27FC236}">
                <a16:creationId xmlns:a16="http://schemas.microsoft.com/office/drawing/2014/main" id="{989C53DD-1A69-FAD7-CB99-2C868959397A}"/>
              </a:ext>
            </a:extLst>
          </p:cNvPr>
          <p:cNvSpPr/>
          <p:nvPr/>
        </p:nvSpPr>
        <p:spPr>
          <a:xfrm rot="5400000">
            <a:off x="8188280" y="2715200"/>
            <a:ext cx="270902" cy="294381"/>
          </a:xfrm>
          <a:prstGeom prst="ellipse">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5111546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全ての病気は腸から始まる リーキーガットの話 | 宮本内科">
            <a:extLst>
              <a:ext uri="{FF2B5EF4-FFF2-40B4-BE49-F238E27FC236}">
                <a16:creationId xmlns:a16="http://schemas.microsoft.com/office/drawing/2014/main" id="{2C72162D-EBF1-8577-0DAB-5AC83DFB03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22CBAF11-E5F0-1F41-246B-569394CE4775}"/>
              </a:ext>
            </a:extLst>
          </p:cNvPr>
          <p:cNvSpPr txBox="1"/>
          <p:nvPr/>
        </p:nvSpPr>
        <p:spPr>
          <a:xfrm>
            <a:off x="2572474" y="655291"/>
            <a:ext cx="7620964" cy="646331"/>
          </a:xfrm>
          <a:prstGeom prst="rect">
            <a:avLst/>
          </a:prstGeom>
          <a:noFill/>
        </p:spPr>
        <p:txBody>
          <a:bodyPr wrap="square">
            <a:spAutoFit/>
          </a:bodyPr>
          <a:lstStyle/>
          <a:p>
            <a:r>
              <a:rPr lang="ja-JP" altLang="en-US" dirty="0"/>
              <a:t>https://miyamotocl.com/wp/wp-content/uploads/2023/01/78692eb8438a92f7e11a516981ad7fad.jpg</a:t>
            </a:r>
          </a:p>
        </p:txBody>
      </p:sp>
    </p:spTree>
    <p:extLst>
      <p:ext uri="{BB962C8B-B14F-4D97-AF65-F5344CB8AC3E}">
        <p14:creationId xmlns:p14="http://schemas.microsoft.com/office/powerpoint/2010/main" val="19254633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持続的なストレスによって血液脳関門の機能が低下する新たなメカニズムを発見 ～うつ病などのストレス性精神疾患の新たな治療法の開発へ～ |  国立研究開発法人 国立精神・神経医療研究センター National Center of Neurology and Psychiatry">
            <a:extLst>
              <a:ext uri="{FF2B5EF4-FFF2-40B4-BE49-F238E27FC236}">
                <a16:creationId xmlns:a16="http://schemas.microsoft.com/office/drawing/2014/main" id="{559F8CBF-C6E2-83D2-781A-BB6282B8B4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2463"/>
            <a:ext cx="12192000" cy="5551487"/>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830F0BCC-06C4-A3DF-98FB-2B9B3249C5DC}"/>
              </a:ext>
            </a:extLst>
          </p:cNvPr>
          <p:cNvSpPr txBox="1"/>
          <p:nvPr/>
        </p:nvSpPr>
        <p:spPr>
          <a:xfrm>
            <a:off x="3012312" y="6203950"/>
            <a:ext cx="7138686" cy="369332"/>
          </a:xfrm>
          <a:prstGeom prst="rect">
            <a:avLst/>
          </a:prstGeom>
          <a:noFill/>
        </p:spPr>
        <p:txBody>
          <a:bodyPr wrap="square">
            <a:spAutoFit/>
          </a:bodyPr>
          <a:lstStyle/>
          <a:p>
            <a:r>
              <a:rPr lang="ja-JP" altLang="en-US" dirty="0"/>
              <a:t>https://www.ncnp.go.jp/topics/images/20220622-fig1.png</a:t>
            </a:r>
          </a:p>
        </p:txBody>
      </p:sp>
    </p:spTree>
    <p:extLst>
      <p:ext uri="{BB962C8B-B14F-4D97-AF65-F5344CB8AC3E}">
        <p14:creationId xmlns:p14="http://schemas.microsoft.com/office/powerpoint/2010/main" val="41551184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93614CE-5EA6-74CA-A310-B08660629CF7}"/>
              </a:ext>
            </a:extLst>
          </p:cNvPr>
          <p:cNvSpPr>
            <a:spLocks noGrp="1"/>
          </p:cNvSpPr>
          <p:nvPr>
            <p:ph type="sldNum" sz="quarter" idx="12"/>
          </p:nvPr>
        </p:nvSpPr>
        <p:spPr/>
        <p:txBody>
          <a:bodyPr/>
          <a:lstStyle/>
          <a:p>
            <a:fld id="{58E70909-AA54-413C-B4A4-65B2E83BDFAE}" type="slidenum">
              <a:rPr kumimoji="1" lang="ja-JP" altLang="en-US" smtClean="0"/>
              <a:t>66</a:t>
            </a:fld>
            <a:endParaRPr kumimoji="1" lang="ja-JP" altLang="en-US"/>
          </a:p>
        </p:txBody>
      </p:sp>
      <p:grpSp>
        <p:nvGrpSpPr>
          <p:cNvPr id="24" name="グループ化 23">
            <a:extLst>
              <a:ext uri="{FF2B5EF4-FFF2-40B4-BE49-F238E27FC236}">
                <a16:creationId xmlns:a16="http://schemas.microsoft.com/office/drawing/2014/main" id="{2C1CA739-BF3B-86B8-08CF-167DE2BF5C4E}"/>
              </a:ext>
            </a:extLst>
          </p:cNvPr>
          <p:cNvGrpSpPr/>
          <p:nvPr/>
        </p:nvGrpSpPr>
        <p:grpSpPr>
          <a:xfrm>
            <a:off x="210584" y="1281196"/>
            <a:ext cx="11826351" cy="4392798"/>
            <a:chOff x="396561" y="1467173"/>
            <a:chExt cx="11826351" cy="4392798"/>
          </a:xfrm>
        </p:grpSpPr>
        <p:sp>
          <p:nvSpPr>
            <p:cNvPr id="3" name="楕円 2">
              <a:extLst>
                <a:ext uri="{FF2B5EF4-FFF2-40B4-BE49-F238E27FC236}">
                  <a16:creationId xmlns:a16="http://schemas.microsoft.com/office/drawing/2014/main" id="{2345F152-49C4-D0ED-8470-D342E7887BD1}"/>
                </a:ext>
              </a:extLst>
            </p:cNvPr>
            <p:cNvSpPr/>
            <p:nvPr/>
          </p:nvSpPr>
          <p:spPr>
            <a:xfrm>
              <a:off x="5057614" y="2546888"/>
              <a:ext cx="2614047" cy="2417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latin typeface="ＭＳ Ｐゴシック" panose="020B0600070205080204" pitchFamily="50" charset="-128"/>
                  <a:ea typeface="ＭＳ Ｐゴシック" panose="020B0600070205080204" pitchFamily="50" charset="-128"/>
                </a:rPr>
                <a:t>脳室周囲器官</a:t>
              </a:r>
            </a:p>
          </p:txBody>
        </p:sp>
        <p:sp>
          <p:nvSpPr>
            <p:cNvPr id="4" name="矢印: 右 3">
              <a:extLst>
                <a:ext uri="{FF2B5EF4-FFF2-40B4-BE49-F238E27FC236}">
                  <a16:creationId xmlns:a16="http://schemas.microsoft.com/office/drawing/2014/main" id="{BEE9A7BF-092E-3437-3998-7B97B67CBCD2}"/>
                </a:ext>
              </a:extLst>
            </p:cNvPr>
            <p:cNvSpPr/>
            <p:nvPr/>
          </p:nvSpPr>
          <p:spPr>
            <a:xfrm flipH="1">
              <a:off x="7759485" y="3146156"/>
              <a:ext cx="749084" cy="282844"/>
            </a:xfrm>
            <a:prstGeom prst="rightArrow">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chemeClr val="tx1"/>
                  </a:solidFill>
                  <a:prstDash val="sysDash"/>
                </a:ln>
                <a:solidFill>
                  <a:schemeClr val="tx1"/>
                </a:solidFill>
              </a:endParaRPr>
            </a:p>
          </p:txBody>
        </p:sp>
        <p:sp>
          <p:nvSpPr>
            <p:cNvPr id="5" name="矢印: 右 4">
              <a:extLst>
                <a:ext uri="{FF2B5EF4-FFF2-40B4-BE49-F238E27FC236}">
                  <a16:creationId xmlns:a16="http://schemas.microsoft.com/office/drawing/2014/main" id="{6735A248-C185-E96F-A167-29C348468F60}"/>
                </a:ext>
              </a:extLst>
            </p:cNvPr>
            <p:cNvSpPr/>
            <p:nvPr/>
          </p:nvSpPr>
          <p:spPr>
            <a:xfrm flipH="1">
              <a:off x="7756905" y="4104469"/>
              <a:ext cx="749084" cy="282844"/>
            </a:xfrm>
            <a:prstGeom prst="rightArrow">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chemeClr val="tx1"/>
                  </a:solidFill>
                  <a:prstDash val="sysDash"/>
                </a:ln>
                <a:solidFill>
                  <a:schemeClr val="tx1"/>
                </a:solidFill>
              </a:endParaRPr>
            </a:p>
          </p:txBody>
        </p:sp>
        <p:sp>
          <p:nvSpPr>
            <p:cNvPr id="6" name="テキスト ボックス 5">
              <a:extLst>
                <a:ext uri="{FF2B5EF4-FFF2-40B4-BE49-F238E27FC236}">
                  <a16:creationId xmlns:a16="http://schemas.microsoft.com/office/drawing/2014/main" id="{570B5B22-42C1-D7EB-3494-58CA5CBC661E}"/>
                </a:ext>
              </a:extLst>
            </p:cNvPr>
            <p:cNvSpPr txBox="1"/>
            <p:nvPr/>
          </p:nvSpPr>
          <p:spPr>
            <a:xfrm>
              <a:off x="8239933" y="2882683"/>
              <a:ext cx="3698448" cy="954107"/>
            </a:xfrm>
            <a:prstGeom prst="rect">
              <a:avLst/>
            </a:prstGeom>
            <a:noFill/>
          </p:spPr>
          <p:txBody>
            <a:bodyPr wrap="none" rtlCol="0">
              <a:spAutoFit/>
            </a:bodyPr>
            <a:lstStyle/>
            <a:p>
              <a:pPr algn="ctr"/>
              <a:r>
                <a:rPr kumimoji="1" lang="ja-JP" altLang="en-US" sz="2800" dirty="0">
                  <a:highlight>
                    <a:srgbClr val="00FF00"/>
                  </a:highlight>
                  <a:latin typeface="ＭＳ Ｐゴシック" panose="020B0600070205080204" pitchFamily="50" charset="-128"/>
                  <a:ea typeface="ＭＳ Ｐゴシック" panose="020B0600070205080204" pitchFamily="50" charset="-128"/>
                </a:rPr>
                <a:t>内部環境ストレス</a:t>
              </a:r>
              <a:endParaRPr kumimoji="1" lang="en-US" altLang="ja-JP" sz="2800" dirty="0">
                <a:highlight>
                  <a:srgbClr val="00FF00"/>
                </a:highlight>
                <a:latin typeface="ＭＳ Ｐゴシック" panose="020B0600070205080204" pitchFamily="50" charset="-128"/>
                <a:ea typeface="ＭＳ Ｐゴシック" panose="020B0600070205080204" pitchFamily="50" charset="-128"/>
              </a:endParaRPr>
            </a:p>
            <a:p>
              <a:pPr algn="ctr"/>
              <a:r>
                <a:rPr lang="ja-JP" altLang="en-US" sz="2800" dirty="0">
                  <a:highlight>
                    <a:srgbClr val="00FF00"/>
                  </a:highlight>
                  <a:latin typeface="ＭＳ Ｐゴシック" panose="020B0600070205080204" pitchFamily="50" charset="-128"/>
                  <a:ea typeface="ＭＳ Ｐゴシック" panose="020B0600070205080204" pitchFamily="50" charset="-128"/>
                </a:rPr>
                <a:t>（身体・内臓・血液など）</a:t>
              </a:r>
              <a:endParaRPr kumimoji="1" lang="ja-JP" altLang="en-US" sz="2800" dirty="0">
                <a:highlight>
                  <a:srgbClr val="00FF00"/>
                </a:highlight>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DCD9B297-9B8A-0170-C7CC-EDB7DBC1720B}"/>
                </a:ext>
              </a:extLst>
            </p:cNvPr>
            <p:cNvSpPr txBox="1"/>
            <p:nvPr/>
          </p:nvSpPr>
          <p:spPr>
            <a:xfrm>
              <a:off x="7908911" y="3985649"/>
              <a:ext cx="4314001" cy="1815882"/>
            </a:xfrm>
            <a:prstGeom prst="rect">
              <a:avLst/>
            </a:prstGeom>
            <a:noFill/>
          </p:spPr>
          <p:txBody>
            <a:bodyPr wrap="none" rtlCol="0">
              <a:spAutoFit/>
            </a:bodyPr>
            <a:lstStyle/>
            <a:p>
              <a:pPr algn="ctr"/>
              <a:r>
                <a:rPr lang="ja-JP" altLang="en-US" sz="2800" dirty="0">
                  <a:highlight>
                    <a:srgbClr val="FFFF00"/>
                  </a:highlight>
                  <a:latin typeface="ＭＳ Ｐゴシック" panose="020B0600070205080204" pitchFamily="50" charset="-128"/>
                  <a:ea typeface="ＭＳ Ｐゴシック" panose="020B0600070205080204" pitchFamily="50" charset="-128"/>
                </a:rPr>
                <a:t>外</a:t>
              </a:r>
              <a:r>
                <a:rPr kumimoji="1" lang="ja-JP" altLang="en-US" sz="2800" dirty="0">
                  <a:highlight>
                    <a:srgbClr val="FFFF00"/>
                  </a:highlight>
                  <a:latin typeface="ＭＳ Ｐゴシック" panose="020B0600070205080204" pitchFamily="50" charset="-128"/>
                  <a:ea typeface="ＭＳ Ｐゴシック" panose="020B0600070205080204" pitchFamily="50" charset="-128"/>
                </a:rPr>
                <a:t>部環境ストレス</a:t>
              </a:r>
              <a:endParaRPr kumimoji="1" lang="en-US" altLang="ja-JP" sz="2800" dirty="0">
                <a:highlight>
                  <a:srgbClr val="FFFF00"/>
                </a:highlight>
                <a:latin typeface="ＭＳ Ｐゴシック" panose="020B0600070205080204" pitchFamily="50" charset="-128"/>
                <a:ea typeface="ＭＳ Ｐゴシック" panose="020B0600070205080204" pitchFamily="50" charset="-128"/>
              </a:endParaRPr>
            </a:p>
            <a:p>
              <a:pPr algn="ctr"/>
              <a:r>
                <a:rPr lang="ja-JP" altLang="en-US" sz="2800" dirty="0">
                  <a:highlight>
                    <a:srgbClr val="FFFF00"/>
                  </a:highlight>
                  <a:latin typeface="ＭＳ Ｐゴシック" panose="020B0600070205080204" pitchFamily="50" charset="-128"/>
                  <a:ea typeface="ＭＳ Ｐゴシック" panose="020B0600070205080204" pitchFamily="50" charset="-128"/>
                </a:rPr>
                <a:t>（物理化学的・心理社会的）</a:t>
              </a:r>
              <a:endParaRPr lang="en-US" altLang="ja-JP" sz="2800" dirty="0">
                <a:highlight>
                  <a:srgbClr val="FFFF00"/>
                </a:highlight>
                <a:latin typeface="ＭＳ Ｐゴシック" panose="020B0600070205080204" pitchFamily="50" charset="-128"/>
                <a:ea typeface="ＭＳ Ｐゴシック" panose="020B0600070205080204" pitchFamily="50" charset="-128"/>
              </a:endParaRPr>
            </a:p>
            <a:p>
              <a:pPr algn="ctr"/>
              <a:r>
                <a:rPr lang="ja-JP" altLang="en-US" sz="2800" dirty="0">
                  <a:highlight>
                    <a:srgbClr val="FFFF00"/>
                  </a:highlight>
                  <a:latin typeface="ＭＳ Ｐゴシック" panose="020B0600070205080204" pitchFamily="50" charset="-128"/>
                  <a:ea typeface="ＭＳ Ｐゴシック" panose="020B0600070205080204" pitchFamily="50" charset="-128"/>
                </a:rPr>
                <a:t>（感染・炎症・免疫・凝固系）</a:t>
              </a:r>
              <a:endParaRPr kumimoji="1" lang="ja-JP" altLang="en-US" sz="2800" dirty="0">
                <a:highlight>
                  <a:srgbClr val="FFFF00"/>
                </a:highlight>
                <a:latin typeface="ＭＳ Ｐゴシック" panose="020B0600070205080204" pitchFamily="50" charset="-128"/>
                <a:ea typeface="ＭＳ Ｐゴシック" panose="020B0600070205080204" pitchFamily="50" charset="-128"/>
              </a:endParaRPr>
            </a:p>
            <a:p>
              <a:pPr algn="ctr"/>
              <a:endParaRPr kumimoji="1" lang="ja-JP" altLang="en-US" sz="2800" dirty="0">
                <a:latin typeface="ＭＳ Ｐゴシック" panose="020B0600070205080204" pitchFamily="50" charset="-128"/>
                <a:ea typeface="ＭＳ Ｐゴシック" panose="020B0600070205080204" pitchFamily="50" charset="-128"/>
              </a:endParaRPr>
            </a:p>
          </p:txBody>
        </p:sp>
        <p:grpSp>
          <p:nvGrpSpPr>
            <p:cNvPr id="10" name="グループ化 9">
              <a:extLst>
                <a:ext uri="{FF2B5EF4-FFF2-40B4-BE49-F238E27FC236}">
                  <a16:creationId xmlns:a16="http://schemas.microsoft.com/office/drawing/2014/main" id="{648C5457-1E71-9067-15BE-46C4A666D50B}"/>
                </a:ext>
              </a:extLst>
            </p:cNvPr>
            <p:cNvGrpSpPr/>
            <p:nvPr/>
          </p:nvGrpSpPr>
          <p:grpSpPr>
            <a:xfrm rot="20184064">
              <a:off x="4516557" y="4415381"/>
              <a:ext cx="555352" cy="457198"/>
              <a:chOff x="4187129" y="3311472"/>
              <a:chExt cx="555352" cy="457198"/>
            </a:xfrm>
          </p:grpSpPr>
          <p:sp>
            <p:nvSpPr>
              <p:cNvPr id="8" name="矢印: 右 7">
                <a:extLst>
                  <a:ext uri="{FF2B5EF4-FFF2-40B4-BE49-F238E27FC236}">
                    <a16:creationId xmlns:a16="http://schemas.microsoft.com/office/drawing/2014/main" id="{CA99E6E9-9330-C36C-7EAB-8B465A5EEB1D}"/>
                  </a:ext>
                </a:extLst>
              </p:cNvPr>
              <p:cNvSpPr/>
              <p:nvPr/>
            </p:nvSpPr>
            <p:spPr>
              <a:xfrm>
                <a:off x="4194875" y="3311472"/>
                <a:ext cx="547606" cy="21697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右 8">
                <a:extLst>
                  <a:ext uri="{FF2B5EF4-FFF2-40B4-BE49-F238E27FC236}">
                    <a16:creationId xmlns:a16="http://schemas.microsoft.com/office/drawing/2014/main" id="{A052E1D4-F8C4-219C-4AC5-4CD10D8D0676}"/>
                  </a:ext>
                </a:extLst>
              </p:cNvPr>
              <p:cNvSpPr/>
              <p:nvPr/>
            </p:nvSpPr>
            <p:spPr>
              <a:xfrm flipH="1">
                <a:off x="4187129" y="3551694"/>
                <a:ext cx="547606" cy="21697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 name="グループ化 10">
              <a:extLst>
                <a:ext uri="{FF2B5EF4-FFF2-40B4-BE49-F238E27FC236}">
                  <a16:creationId xmlns:a16="http://schemas.microsoft.com/office/drawing/2014/main" id="{1897C701-F9F1-AECA-438F-1CBC030042ED}"/>
                </a:ext>
              </a:extLst>
            </p:cNvPr>
            <p:cNvGrpSpPr/>
            <p:nvPr/>
          </p:nvGrpSpPr>
          <p:grpSpPr>
            <a:xfrm>
              <a:off x="4339529" y="3463872"/>
              <a:ext cx="555352" cy="457198"/>
              <a:chOff x="4187129" y="3311472"/>
              <a:chExt cx="555352" cy="457198"/>
            </a:xfrm>
          </p:grpSpPr>
          <p:sp>
            <p:nvSpPr>
              <p:cNvPr id="12" name="矢印: 右 11">
                <a:extLst>
                  <a:ext uri="{FF2B5EF4-FFF2-40B4-BE49-F238E27FC236}">
                    <a16:creationId xmlns:a16="http://schemas.microsoft.com/office/drawing/2014/main" id="{BD3527F5-79CB-D4D6-3805-7A96B6CA432A}"/>
                  </a:ext>
                </a:extLst>
              </p:cNvPr>
              <p:cNvSpPr/>
              <p:nvPr/>
            </p:nvSpPr>
            <p:spPr>
              <a:xfrm>
                <a:off x="4194875" y="3311472"/>
                <a:ext cx="547606" cy="21697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右 12">
                <a:extLst>
                  <a:ext uri="{FF2B5EF4-FFF2-40B4-BE49-F238E27FC236}">
                    <a16:creationId xmlns:a16="http://schemas.microsoft.com/office/drawing/2014/main" id="{A3B14A90-0D80-92C1-D9D5-9B9911B9CA8B}"/>
                  </a:ext>
                </a:extLst>
              </p:cNvPr>
              <p:cNvSpPr/>
              <p:nvPr/>
            </p:nvSpPr>
            <p:spPr>
              <a:xfrm flipH="1">
                <a:off x="4187129" y="3551694"/>
                <a:ext cx="547606" cy="21697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C972E6FB-2668-F261-2AF1-F6BFB1B2BBFE}"/>
                </a:ext>
              </a:extLst>
            </p:cNvPr>
            <p:cNvGrpSpPr/>
            <p:nvPr/>
          </p:nvGrpSpPr>
          <p:grpSpPr>
            <a:xfrm rot="1526737">
              <a:off x="4491929" y="2448732"/>
              <a:ext cx="555352" cy="457198"/>
              <a:chOff x="4187129" y="3311472"/>
              <a:chExt cx="555352" cy="457198"/>
            </a:xfrm>
          </p:grpSpPr>
          <p:sp>
            <p:nvSpPr>
              <p:cNvPr id="15" name="矢印: 右 14">
                <a:extLst>
                  <a:ext uri="{FF2B5EF4-FFF2-40B4-BE49-F238E27FC236}">
                    <a16:creationId xmlns:a16="http://schemas.microsoft.com/office/drawing/2014/main" id="{AB611055-E06D-E1C1-6A97-459EA03D03AF}"/>
                  </a:ext>
                </a:extLst>
              </p:cNvPr>
              <p:cNvSpPr/>
              <p:nvPr/>
            </p:nvSpPr>
            <p:spPr>
              <a:xfrm>
                <a:off x="4194875" y="3311472"/>
                <a:ext cx="547606" cy="21697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右 15">
                <a:extLst>
                  <a:ext uri="{FF2B5EF4-FFF2-40B4-BE49-F238E27FC236}">
                    <a16:creationId xmlns:a16="http://schemas.microsoft.com/office/drawing/2014/main" id="{4850CDD2-7276-7CC1-3ADC-0B2C9A96F083}"/>
                  </a:ext>
                </a:extLst>
              </p:cNvPr>
              <p:cNvSpPr/>
              <p:nvPr/>
            </p:nvSpPr>
            <p:spPr>
              <a:xfrm flipH="1">
                <a:off x="4187129" y="3551694"/>
                <a:ext cx="547606" cy="21697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楕円 16">
              <a:extLst>
                <a:ext uri="{FF2B5EF4-FFF2-40B4-BE49-F238E27FC236}">
                  <a16:creationId xmlns:a16="http://schemas.microsoft.com/office/drawing/2014/main" id="{4D440F88-BF91-22E8-1B7E-9616FE33F3B4}"/>
                </a:ext>
              </a:extLst>
            </p:cNvPr>
            <p:cNvSpPr/>
            <p:nvPr/>
          </p:nvSpPr>
          <p:spPr>
            <a:xfrm>
              <a:off x="2825858" y="1467173"/>
              <a:ext cx="1357539" cy="131896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ＭＳ Ｐゴシック" panose="020B0600070205080204" pitchFamily="50" charset="-128"/>
                  <a:ea typeface="ＭＳ Ｐゴシック" panose="020B0600070205080204" pitchFamily="50" charset="-128"/>
                </a:rPr>
                <a:t>内臓器官</a:t>
              </a:r>
            </a:p>
          </p:txBody>
        </p:sp>
        <p:sp>
          <p:nvSpPr>
            <p:cNvPr id="18" name="楕円 17">
              <a:extLst>
                <a:ext uri="{FF2B5EF4-FFF2-40B4-BE49-F238E27FC236}">
                  <a16:creationId xmlns:a16="http://schemas.microsoft.com/office/drawing/2014/main" id="{9BEDCC05-2290-AC64-F068-B40931CCA725}"/>
                </a:ext>
              </a:extLst>
            </p:cNvPr>
            <p:cNvSpPr/>
            <p:nvPr/>
          </p:nvSpPr>
          <p:spPr>
            <a:xfrm>
              <a:off x="2187841" y="3045418"/>
              <a:ext cx="1357539" cy="131896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ＭＳ Ｐゴシック" panose="020B0600070205080204" pitchFamily="50" charset="-128"/>
                  <a:ea typeface="ＭＳ Ｐゴシック" panose="020B0600070205080204" pitchFamily="50" charset="-128"/>
                </a:rPr>
                <a:t>内分泌器官</a:t>
              </a:r>
            </a:p>
          </p:txBody>
        </p:sp>
        <p:sp>
          <p:nvSpPr>
            <p:cNvPr id="19" name="楕円 18">
              <a:extLst>
                <a:ext uri="{FF2B5EF4-FFF2-40B4-BE49-F238E27FC236}">
                  <a16:creationId xmlns:a16="http://schemas.microsoft.com/office/drawing/2014/main" id="{54602726-631C-DD85-4D5A-81283A4731FD}"/>
                </a:ext>
              </a:extLst>
            </p:cNvPr>
            <p:cNvSpPr/>
            <p:nvPr/>
          </p:nvSpPr>
          <p:spPr>
            <a:xfrm>
              <a:off x="2856855" y="4541003"/>
              <a:ext cx="1357539" cy="131896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a:latin typeface="ＭＳ Ｐゴシック" panose="020B0600070205080204" pitchFamily="50" charset="-128"/>
                  <a:ea typeface="ＭＳ Ｐゴシック" panose="020B0600070205080204" pitchFamily="50" charset="-128"/>
                </a:rPr>
                <a:t>免疫</a:t>
              </a:r>
              <a:r>
                <a:rPr lang="ja-JP" altLang="en-US" sz="2400">
                  <a:latin typeface="ＭＳ Ｐゴシック" panose="020B0600070205080204" pitchFamily="50" charset="-128"/>
                  <a:ea typeface="ＭＳ Ｐゴシック" panose="020B0600070205080204" pitchFamily="50" charset="-128"/>
                </a:rPr>
                <a:t>器官</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20" name="テキスト ボックス 19">
              <a:extLst>
                <a:ext uri="{FF2B5EF4-FFF2-40B4-BE49-F238E27FC236}">
                  <a16:creationId xmlns:a16="http://schemas.microsoft.com/office/drawing/2014/main" id="{4083552A-1B40-C683-47F2-777C215A873A}"/>
                </a:ext>
              </a:extLst>
            </p:cNvPr>
            <p:cNvSpPr txBox="1"/>
            <p:nvPr/>
          </p:nvSpPr>
          <p:spPr>
            <a:xfrm>
              <a:off x="847242" y="1802972"/>
              <a:ext cx="1620957" cy="523220"/>
            </a:xfrm>
            <a:prstGeom prst="rect">
              <a:avLst/>
            </a:prstGeom>
            <a:noFill/>
          </p:spPr>
          <p:txBody>
            <a:bodyPr wrap="none" rtlCol="0">
              <a:spAutoFit/>
            </a:bodyPr>
            <a:lstStyle/>
            <a:p>
              <a:r>
                <a:rPr kumimoji="1" lang="ja-JP" altLang="en-US" sz="2800" dirty="0">
                  <a:solidFill>
                    <a:srgbClr val="7030A0"/>
                  </a:solidFill>
                  <a:latin typeface="ＭＳ Ｐゴシック" panose="020B0600070205080204" pitchFamily="50" charset="-128"/>
                  <a:ea typeface="ＭＳ Ｐゴシック" panose="020B0600070205080204" pitchFamily="50" charset="-128"/>
                </a:rPr>
                <a:t>自律神経</a:t>
              </a:r>
            </a:p>
          </p:txBody>
        </p:sp>
        <p:sp>
          <p:nvSpPr>
            <p:cNvPr id="21" name="テキスト ボックス 20">
              <a:extLst>
                <a:ext uri="{FF2B5EF4-FFF2-40B4-BE49-F238E27FC236}">
                  <a16:creationId xmlns:a16="http://schemas.microsoft.com/office/drawing/2014/main" id="{B40CFDE6-77D8-39B0-E5E2-5911991E3DB5}"/>
                </a:ext>
              </a:extLst>
            </p:cNvPr>
            <p:cNvSpPr txBox="1"/>
            <p:nvPr/>
          </p:nvSpPr>
          <p:spPr>
            <a:xfrm>
              <a:off x="396561" y="3388965"/>
              <a:ext cx="1507144" cy="523220"/>
            </a:xfrm>
            <a:prstGeom prst="rect">
              <a:avLst/>
            </a:prstGeom>
            <a:noFill/>
          </p:spPr>
          <p:txBody>
            <a:bodyPr wrap="none" rtlCol="0">
              <a:spAutoFit/>
            </a:bodyPr>
            <a:lstStyle/>
            <a:p>
              <a:r>
                <a:rPr kumimoji="1" lang="ja-JP" altLang="en-US" sz="2800" dirty="0">
                  <a:solidFill>
                    <a:srgbClr val="0202BE"/>
                  </a:solidFill>
                  <a:latin typeface="ＭＳ Ｐゴシック" panose="020B0600070205080204" pitchFamily="50" charset="-128"/>
                  <a:ea typeface="ＭＳ Ｐゴシック" panose="020B0600070205080204" pitchFamily="50" charset="-128"/>
                </a:rPr>
                <a:t>ホルモン</a:t>
              </a:r>
              <a:endParaRPr kumimoji="1" lang="en-US" altLang="ja-JP" sz="2800" dirty="0">
                <a:solidFill>
                  <a:srgbClr val="0202BE"/>
                </a:solidFill>
                <a:latin typeface="ＭＳ Ｐゴシック" panose="020B0600070205080204" pitchFamily="50" charset="-128"/>
                <a:ea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6BAE25A1-1A28-0DC4-12E1-BDAFCC7A1A0F}"/>
                </a:ext>
              </a:extLst>
            </p:cNvPr>
            <p:cNvSpPr txBox="1"/>
            <p:nvPr/>
          </p:nvSpPr>
          <p:spPr>
            <a:xfrm>
              <a:off x="847242" y="4974958"/>
              <a:ext cx="1620957" cy="523220"/>
            </a:xfrm>
            <a:prstGeom prst="rect">
              <a:avLst/>
            </a:prstGeom>
            <a:noFill/>
          </p:spPr>
          <p:txBody>
            <a:bodyPr wrap="none" rtlCol="0">
              <a:spAutoFit/>
            </a:bodyPr>
            <a:lstStyle/>
            <a:p>
              <a:r>
                <a:rPr lang="ja-JP" altLang="en-US" sz="2800" dirty="0">
                  <a:solidFill>
                    <a:srgbClr val="FF0000"/>
                  </a:solidFill>
                  <a:latin typeface="ＭＳ Ｐゴシック" panose="020B0600070205080204" pitchFamily="50" charset="-128"/>
                  <a:ea typeface="ＭＳ Ｐゴシック" panose="020B0600070205080204" pitchFamily="50" charset="-128"/>
                </a:rPr>
                <a:t>免疫細胞</a:t>
              </a:r>
              <a:endParaRPr kumimoji="1" lang="ja-JP" altLang="en-US" sz="2800" dirty="0">
                <a:solidFill>
                  <a:srgbClr val="FF0000"/>
                </a:solidFill>
                <a:latin typeface="ＭＳ Ｐゴシック" panose="020B0600070205080204" pitchFamily="50" charset="-128"/>
                <a:ea typeface="ＭＳ Ｐゴシック" panose="020B0600070205080204" pitchFamily="50" charset="-128"/>
              </a:endParaRPr>
            </a:p>
          </p:txBody>
        </p:sp>
        <p:sp>
          <p:nvSpPr>
            <p:cNvPr id="23" name="テキスト ボックス 22">
              <a:extLst>
                <a:ext uri="{FF2B5EF4-FFF2-40B4-BE49-F238E27FC236}">
                  <a16:creationId xmlns:a16="http://schemas.microsoft.com/office/drawing/2014/main" id="{6716C53A-4EDA-CFD0-C5F7-CE9208DF7985}"/>
                </a:ext>
              </a:extLst>
            </p:cNvPr>
            <p:cNvSpPr txBox="1"/>
            <p:nvPr/>
          </p:nvSpPr>
          <p:spPr>
            <a:xfrm>
              <a:off x="5424407" y="1472780"/>
              <a:ext cx="5865708" cy="646331"/>
            </a:xfrm>
            <a:prstGeom prst="rect">
              <a:avLst/>
            </a:prstGeom>
            <a:noFill/>
          </p:spPr>
          <p:txBody>
            <a:bodyPr wrap="none" rtlCol="0">
              <a:spAutoFit/>
            </a:bodyPr>
            <a:lstStyle/>
            <a:p>
              <a:r>
                <a:rPr lang="ja-JP" altLang="en-US" sz="36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ストレス中枢（脳室周囲器官）</a:t>
              </a:r>
              <a:endParaRPr kumimoji="1" lang="ja-JP" altLang="en-US" sz="36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sp>
        <p:nvSpPr>
          <p:cNvPr id="25" name="日付プレースホルダー 24">
            <a:extLst>
              <a:ext uri="{FF2B5EF4-FFF2-40B4-BE49-F238E27FC236}">
                <a16:creationId xmlns:a16="http://schemas.microsoft.com/office/drawing/2014/main" id="{62002D7C-B5AF-10B5-F00E-CD539B9EB0D0}"/>
              </a:ext>
            </a:extLst>
          </p:cNvPr>
          <p:cNvSpPr>
            <a:spLocks noGrp="1"/>
          </p:cNvSpPr>
          <p:nvPr>
            <p:ph type="dt" sz="half" idx="10"/>
          </p:nvPr>
        </p:nvSpPr>
        <p:spPr/>
        <p:txBody>
          <a:bodyPr/>
          <a:lstStyle/>
          <a:p>
            <a:fld id="{F1C6D469-EB6E-406D-AA56-6DD842F1A1A9}" type="datetime1">
              <a:rPr kumimoji="1" lang="ja-JP" altLang="en-US" smtClean="0"/>
              <a:t>2023/12/4</a:t>
            </a:fld>
            <a:endParaRPr kumimoji="1" lang="ja-JP" altLang="en-US"/>
          </a:p>
        </p:txBody>
      </p:sp>
      <p:sp>
        <p:nvSpPr>
          <p:cNvPr id="26" name="フッター プレースホルダー 25">
            <a:extLst>
              <a:ext uri="{FF2B5EF4-FFF2-40B4-BE49-F238E27FC236}">
                <a16:creationId xmlns:a16="http://schemas.microsoft.com/office/drawing/2014/main" id="{E4CA8979-2E06-D03F-FF72-AFE10113DCE5}"/>
              </a:ext>
            </a:extLst>
          </p:cNvPr>
          <p:cNvSpPr>
            <a:spLocks noGrp="1"/>
          </p:cNvSpPr>
          <p:nvPr>
            <p:ph type="ftr" sz="quarter" idx="11"/>
          </p:nvPr>
        </p:nvSpPr>
        <p:spPr/>
        <p:txBody>
          <a:bodyPr/>
          <a:lstStyle/>
          <a:p>
            <a:r>
              <a:rPr kumimoji="1" lang="ja-JP" altLang="en-US"/>
              <a:t>心の処方箋（十勝むつみのクリニック）</a:t>
            </a:r>
          </a:p>
        </p:txBody>
      </p:sp>
      <p:sp>
        <p:nvSpPr>
          <p:cNvPr id="27" name="テキスト ボックス 26">
            <a:extLst>
              <a:ext uri="{FF2B5EF4-FFF2-40B4-BE49-F238E27FC236}">
                <a16:creationId xmlns:a16="http://schemas.microsoft.com/office/drawing/2014/main" id="{C8B88AD2-0E40-809F-A6BF-9CB4502D436A}"/>
              </a:ext>
            </a:extLst>
          </p:cNvPr>
          <p:cNvSpPr txBox="1"/>
          <p:nvPr/>
        </p:nvSpPr>
        <p:spPr>
          <a:xfrm>
            <a:off x="6583354" y="5644692"/>
            <a:ext cx="5212966" cy="646331"/>
          </a:xfrm>
          <a:prstGeom prst="rect">
            <a:avLst/>
          </a:prstGeom>
          <a:noFill/>
        </p:spPr>
        <p:txBody>
          <a:bodyPr wrap="square">
            <a:spAutoFit/>
          </a:bodyPr>
          <a:lstStyle/>
          <a:p>
            <a:r>
              <a:rPr lang="ja-JP" altLang="en-US" b="1" dirty="0">
                <a:hlinkClick r:id="rId2"/>
              </a:rPr>
              <a:t>https://tarzanweb.jp/uploads/2018/10/02/</a:t>
            </a:r>
            <a:endParaRPr lang="en-US" altLang="ja-JP" b="1" dirty="0"/>
          </a:p>
          <a:p>
            <a:r>
              <a:rPr lang="ja-JP" altLang="en-US" b="1" dirty="0"/>
              <a:t>20181002_698_p14_01-w1280.jpg</a:t>
            </a:r>
          </a:p>
        </p:txBody>
      </p:sp>
    </p:spTree>
    <p:extLst>
      <p:ext uri="{BB962C8B-B14F-4D97-AF65-F5344CB8AC3E}">
        <p14:creationId xmlns:p14="http://schemas.microsoft.com/office/powerpoint/2010/main" val="3634930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93614CE-5EA6-74CA-A310-B08660629CF7}"/>
              </a:ext>
            </a:extLst>
          </p:cNvPr>
          <p:cNvSpPr>
            <a:spLocks noGrp="1"/>
          </p:cNvSpPr>
          <p:nvPr>
            <p:ph type="sldNum" sz="quarter" idx="12"/>
          </p:nvPr>
        </p:nvSpPr>
        <p:spPr/>
        <p:txBody>
          <a:bodyPr/>
          <a:lstStyle/>
          <a:p>
            <a:fld id="{58E70909-AA54-413C-B4A4-65B2E83BDFAE}" type="slidenum">
              <a:rPr kumimoji="1" lang="ja-JP" altLang="en-US" smtClean="0"/>
              <a:t>67</a:t>
            </a:fld>
            <a:endParaRPr kumimoji="1" lang="ja-JP" altLang="en-US"/>
          </a:p>
        </p:txBody>
      </p:sp>
      <p:grpSp>
        <p:nvGrpSpPr>
          <p:cNvPr id="24" name="グループ化 23">
            <a:extLst>
              <a:ext uri="{FF2B5EF4-FFF2-40B4-BE49-F238E27FC236}">
                <a16:creationId xmlns:a16="http://schemas.microsoft.com/office/drawing/2014/main" id="{2C1CA739-BF3B-86B8-08CF-167DE2BF5C4E}"/>
              </a:ext>
            </a:extLst>
          </p:cNvPr>
          <p:cNvGrpSpPr/>
          <p:nvPr/>
        </p:nvGrpSpPr>
        <p:grpSpPr>
          <a:xfrm>
            <a:off x="210584" y="1281196"/>
            <a:ext cx="11826351" cy="4392798"/>
            <a:chOff x="396561" y="1467173"/>
            <a:chExt cx="11826351" cy="4392798"/>
          </a:xfrm>
        </p:grpSpPr>
        <p:sp>
          <p:nvSpPr>
            <p:cNvPr id="3" name="楕円 2">
              <a:extLst>
                <a:ext uri="{FF2B5EF4-FFF2-40B4-BE49-F238E27FC236}">
                  <a16:creationId xmlns:a16="http://schemas.microsoft.com/office/drawing/2014/main" id="{2345F152-49C4-D0ED-8470-D342E7887BD1}"/>
                </a:ext>
              </a:extLst>
            </p:cNvPr>
            <p:cNvSpPr/>
            <p:nvPr/>
          </p:nvSpPr>
          <p:spPr>
            <a:xfrm>
              <a:off x="5057614" y="2546888"/>
              <a:ext cx="2614047" cy="2417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latin typeface="ＭＳ Ｐゴシック" panose="020B0600070205080204" pitchFamily="50" charset="-128"/>
                  <a:ea typeface="ＭＳ Ｐゴシック" panose="020B0600070205080204" pitchFamily="50" charset="-128"/>
                </a:rPr>
                <a:t>脳室周囲器官</a:t>
              </a:r>
            </a:p>
          </p:txBody>
        </p:sp>
        <p:sp>
          <p:nvSpPr>
            <p:cNvPr id="4" name="矢印: 右 3">
              <a:extLst>
                <a:ext uri="{FF2B5EF4-FFF2-40B4-BE49-F238E27FC236}">
                  <a16:creationId xmlns:a16="http://schemas.microsoft.com/office/drawing/2014/main" id="{BEE9A7BF-092E-3437-3998-7B97B67CBCD2}"/>
                </a:ext>
              </a:extLst>
            </p:cNvPr>
            <p:cNvSpPr/>
            <p:nvPr/>
          </p:nvSpPr>
          <p:spPr>
            <a:xfrm flipH="1">
              <a:off x="7759485" y="3146156"/>
              <a:ext cx="749084" cy="282844"/>
            </a:xfrm>
            <a:prstGeom prst="rightArrow">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chemeClr val="tx1"/>
                  </a:solidFill>
                  <a:prstDash val="sysDash"/>
                </a:ln>
                <a:solidFill>
                  <a:schemeClr val="tx1"/>
                </a:solidFill>
              </a:endParaRPr>
            </a:p>
          </p:txBody>
        </p:sp>
        <p:sp>
          <p:nvSpPr>
            <p:cNvPr id="5" name="矢印: 右 4">
              <a:extLst>
                <a:ext uri="{FF2B5EF4-FFF2-40B4-BE49-F238E27FC236}">
                  <a16:creationId xmlns:a16="http://schemas.microsoft.com/office/drawing/2014/main" id="{6735A248-C185-E96F-A167-29C348468F60}"/>
                </a:ext>
              </a:extLst>
            </p:cNvPr>
            <p:cNvSpPr/>
            <p:nvPr/>
          </p:nvSpPr>
          <p:spPr>
            <a:xfrm flipH="1">
              <a:off x="7756905" y="4104469"/>
              <a:ext cx="749084" cy="282844"/>
            </a:xfrm>
            <a:prstGeom prst="rightArrow">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chemeClr val="tx1"/>
                  </a:solidFill>
                  <a:prstDash val="sysDash"/>
                </a:ln>
                <a:solidFill>
                  <a:schemeClr val="tx1"/>
                </a:solidFill>
              </a:endParaRPr>
            </a:p>
          </p:txBody>
        </p:sp>
        <p:sp>
          <p:nvSpPr>
            <p:cNvPr id="6" name="テキスト ボックス 5">
              <a:extLst>
                <a:ext uri="{FF2B5EF4-FFF2-40B4-BE49-F238E27FC236}">
                  <a16:creationId xmlns:a16="http://schemas.microsoft.com/office/drawing/2014/main" id="{570B5B22-42C1-D7EB-3494-58CA5CBC661E}"/>
                </a:ext>
              </a:extLst>
            </p:cNvPr>
            <p:cNvSpPr txBox="1"/>
            <p:nvPr/>
          </p:nvSpPr>
          <p:spPr>
            <a:xfrm>
              <a:off x="8239933" y="2882683"/>
              <a:ext cx="3698448" cy="954107"/>
            </a:xfrm>
            <a:prstGeom prst="rect">
              <a:avLst/>
            </a:prstGeom>
            <a:noFill/>
          </p:spPr>
          <p:txBody>
            <a:bodyPr wrap="none" rtlCol="0">
              <a:spAutoFit/>
            </a:bodyPr>
            <a:lstStyle/>
            <a:p>
              <a:pPr algn="ctr"/>
              <a:r>
                <a:rPr kumimoji="1" lang="ja-JP" altLang="en-US" sz="2800" dirty="0">
                  <a:highlight>
                    <a:srgbClr val="00FF00"/>
                  </a:highlight>
                  <a:latin typeface="ＭＳ Ｐゴシック" panose="020B0600070205080204" pitchFamily="50" charset="-128"/>
                  <a:ea typeface="ＭＳ Ｐゴシック" panose="020B0600070205080204" pitchFamily="50" charset="-128"/>
                </a:rPr>
                <a:t>内部環境ストレス</a:t>
              </a:r>
              <a:endParaRPr kumimoji="1" lang="en-US" altLang="ja-JP" sz="2800" dirty="0">
                <a:highlight>
                  <a:srgbClr val="00FF00"/>
                </a:highlight>
                <a:latin typeface="ＭＳ Ｐゴシック" panose="020B0600070205080204" pitchFamily="50" charset="-128"/>
                <a:ea typeface="ＭＳ Ｐゴシック" panose="020B0600070205080204" pitchFamily="50" charset="-128"/>
              </a:endParaRPr>
            </a:p>
            <a:p>
              <a:pPr algn="ctr"/>
              <a:r>
                <a:rPr lang="ja-JP" altLang="en-US" sz="2800" dirty="0">
                  <a:highlight>
                    <a:srgbClr val="00FF00"/>
                  </a:highlight>
                  <a:latin typeface="ＭＳ Ｐゴシック" panose="020B0600070205080204" pitchFamily="50" charset="-128"/>
                  <a:ea typeface="ＭＳ Ｐゴシック" panose="020B0600070205080204" pitchFamily="50" charset="-128"/>
                </a:rPr>
                <a:t>（身体・内臓・血液など）</a:t>
              </a:r>
              <a:endParaRPr kumimoji="1" lang="ja-JP" altLang="en-US" sz="2800" dirty="0">
                <a:highlight>
                  <a:srgbClr val="00FF00"/>
                </a:highlight>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DCD9B297-9B8A-0170-C7CC-EDB7DBC1720B}"/>
                </a:ext>
              </a:extLst>
            </p:cNvPr>
            <p:cNvSpPr txBox="1"/>
            <p:nvPr/>
          </p:nvSpPr>
          <p:spPr>
            <a:xfrm>
              <a:off x="7908911" y="3985649"/>
              <a:ext cx="4314001" cy="1815882"/>
            </a:xfrm>
            <a:prstGeom prst="rect">
              <a:avLst/>
            </a:prstGeom>
            <a:noFill/>
          </p:spPr>
          <p:txBody>
            <a:bodyPr wrap="none" rtlCol="0">
              <a:spAutoFit/>
            </a:bodyPr>
            <a:lstStyle/>
            <a:p>
              <a:pPr algn="ctr"/>
              <a:r>
                <a:rPr lang="ja-JP" altLang="en-US" sz="2800" dirty="0">
                  <a:highlight>
                    <a:srgbClr val="FFFF00"/>
                  </a:highlight>
                  <a:latin typeface="ＭＳ Ｐゴシック" panose="020B0600070205080204" pitchFamily="50" charset="-128"/>
                  <a:ea typeface="ＭＳ Ｐゴシック" panose="020B0600070205080204" pitchFamily="50" charset="-128"/>
                </a:rPr>
                <a:t>外</a:t>
              </a:r>
              <a:r>
                <a:rPr kumimoji="1" lang="ja-JP" altLang="en-US" sz="2800" dirty="0">
                  <a:highlight>
                    <a:srgbClr val="FFFF00"/>
                  </a:highlight>
                  <a:latin typeface="ＭＳ Ｐゴシック" panose="020B0600070205080204" pitchFamily="50" charset="-128"/>
                  <a:ea typeface="ＭＳ Ｐゴシック" panose="020B0600070205080204" pitchFamily="50" charset="-128"/>
                </a:rPr>
                <a:t>部環境ストレス</a:t>
              </a:r>
              <a:endParaRPr kumimoji="1" lang="en-US" altLang="ja-JP" sz="2800" dirty="0">
                <a:highlight>
                  <a:srgbClr val="FFFF00"/>
                </a:highlight>
                <a:latin typeface="ＭＳ Ｐゴシック" panose="020B0600070205080204" pitchFamily="50" charset="-128"/>
                <a:ea typeface="ＭＳ Ｐゴシック" panose="020B0600070205080204" pitchFamily="50" charset="-128"/>
              </a:endParaRPr>
            </a:p>
            <a:p>
              <a:pPr algn="ctr"/>
              <a:r>
                <a:rPr lang="ja-JP" altLang="en-US" sz="2800" dirty="0">
                  <a:highlight>
                    <a:srgbClr val="FFFF00"/>
                  </a:highlight>
                  <a:latin typeface="ＭＳ Ｐゴシック" panose="020B0600070205080204" pitchFamily="50" charset="-128"/>
                  <a:ea typeface="ＭＳ Ｐゴシック" panose="020B0600070205080204" pitchFamily="50" charset="-128"/>
                </a:rPr>
                <a:t>（物理化学的・心理社会的）</a:t>
              </a:r>
              <a:endParaRPr lang="en-US" altLang="ja-JP" sz="2800" dirty="0">
                <a:highlight>
                  <a:srgbClr val="FFFF00"/>
                </a:highlight>
                <a:latin typeface="ＭＳ Ｐゴシック" panose="020B0600070205080204" pitchFamily="50" charset="-128"/>
                <a:ea typeface="ＭＳ Ｐゴシック" panose="020B0600070205080204" pitchFamily="50" charset="-128"/>
              </a:endParaRPr>
            </a:p>
            <a:p>
              <a:pPr algn="ctr"/>
              <a:r>
                <a:rPr lang="ja-JP" altLang="en-US" sz="2800" dirty="0">
                  <a:highlight>
                    <a:srgbClr val="FFFF00"/>
                  </a:highlight>
                  <a:latin typeface="ＭＳ Ｐゴシック" panose="020B0600070205080204" pitchFamily="50" charset="-128"/>
                  <a:ea typeface="ＭＳ Ｐゴシック" panose="020B0600070205080204" pitchFamily="50" charset="-128"/>
                </a:rPr>
                <a:t>（感染・炎症・免疫・凝固系）</a:t>
              </a:r>
              <a:endParaRPr kumimoji="1" lang="ja-JP" altLang="en-US" sz="2800" dirty="0">
                <a:highlight>
                  <a:srgbClr val="FFFF00"/>
                </a:highlight>
                <a:latin typeface="ＭＳ Ｐゴシック" panose="020B0600070205080204" pitchFamily="50" charset="-128"/>
                <a:ea typeface="ＭＳ Ｐゴシック" panose="020B0600070205080204" pitchFamily="50" charset="-128"/>
              </a:endParaRPr>
            </a:p>
            <a:p>
              <a:pPr algn="ctr"/>
              <a:endParaRPr kumimoji="1" lang="ja-JP" altLang="en-US" sz="2800" dirty="0">
                <a:latin typeface="ＭＳ Ｐゴシック" panose="020B0600070205080204" pitchFamily="50" charset="-128"/>
                <a:ea typeface="ＭＳ Ｐゴシック" panose="020B0600070205080204" pitchFamily="50" charset="-128"/>
              </a:endParaRPr>
            </a:p>
          </p:txBody>
        </p:sp>
        <p:grpSp>
          <p:nvGrpSpPr>
            <p:cNvPr id="10" name="グループ化 9">
              <a:extLst>
                <a:ext uri="{FF2B5EF4-FFF2-40B4-BE49-F238E27FC236}">
                  <a16:creationId xmlns:a16="http://schemas.microsoft.com/office/drawing/2014/main" id="{648C5457-1E71-9067-15BE-46C4A666D50B}"/>
                </a:ext>
              </a:extLst>
            </p:cNvPr>
            <p:cNvGrpSpPr/>
            <p:nvPr/>
          </p:nvGrpSpPr>
          <p:grpSpPr>
            <a:xfrm rot="20184064">
              <a:off x="4516557" y="4415381"/>
              <a:ext cx="555352" cy="457198"/>
              <a:chOff x="4187129" y="3311472"/>
              <a:chExt cx="555352" cy="457198"/>
            </a:xfrm>
          </p:grpSpPr>
          <p:sp>
            <p:nvSpPr>
              <p:cNvPr id="8" name="矢印: 右 7">
                <a:extLst>
                  <a:ext uri="{FF2B5EF4-FFF2-40B4-BE49-F238E27FC236}">
                    <a16:creationId xmlns:a16="http://schemas.microsoft.com/office/drawing/2014/main" id="{CA99E6E9-9330-C36C-7EAB-8B465A5EEB1D}"/>
                  </a:ext>
                </a:extLst>
              </p:cNvPr>
              <p:cNvSpPr/>
              <p:nvPr/>
            </p:nvSpPr>
            <p:spPr>
              <a:xfrm>
                <a:off x="4194875" y="3311472"/>
                <a:ext cx="547606" cy="21697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右 8">
                <a:extLst>
                  <a:ext uri="{FF2B5EF4-FFF2-40B4-BE49-F238E27FC236}">
                    <a16:creationId xmlns:a16="http://schemas.microsoft.com/office/drawing/2014/main" id="{A052E1D4-F8C4-219C-4AC5-4CD10D8D0676}"/>
                  </a:ext>
                </a:extLst>
              </p:cNvPr>
              <p:cNvSpPr/>
              <p:nvPr/>
            </p:nvSpPr>
            <p:spPr>
              <a:xfrm flipH="1">
                <a:off x="4187129" y="3551694"/>
                <a:ext cx="547606" cy="21697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 name="グループ化 10">
              <a:extLst>
                <a:ext uri="{FF2B5EF4-FFF2-40B4-BE49-F238E27FC236}">
                  <a16:creationId xmlns:a16="http://schemas.microsoft.com/office/drawing/2014/main" id="{1897C701-F9F1-AECA-438F-1CBC030042ED}"/>
                </a:ext>
              </a:extLst>
            </p:cNvPr>
            <p:cNvGrpSpPr/>
            <p:nvPr/>
          </p:nvGrpSpPr>
          <p:grpSpPr>
            <a:xfrm>
              <a:off x="4339529" y="3463872"/>
              <a:ext cx="555352" cy="457198"/>
              <a:chOff x="4187129" y="3311472"/>
              <a:chExt cx="555352" cy="457198"/>
            </a:xfrm>
          </p:grpSpPr>
          <p:sp>
            <p:nvSpPr>
              <p:cNvPr id="12" name="矢印: 右 11">
                <a:extLst>
                  <a:ext uri="{FF2B5EF4-FFF2-40B4-BE49-F238E27FC236}">
                    <a16:creationId xmlns:a16="http://schemas.microsoft.com/office/drawing/2014/main" id="{BD3527F5-79CB-D4D6-3805-7A96B6CA432A}"/>
                  </a:ext>
                </a:extLst>
              </p:cNvPr>
              <p:cNvSpPr/>
              <p:nvPr/>
            </p:nvSpPr>
            <p:spPr>
              <a:xfrm>
                <a:off x="4194875" y="3311472"/>
                <a:ext cx="547606" cy="21697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右 12">
                <a:extLst>
                  <a:ext uri="{FF2B5EF4-FFF2-40B4-BE49-F238E27FC236}">
                    <a16:creationId xmlns:a16="http://schemas.microsoft.com/office/drawing/2014/main" id="{A3B14A90-0D80-92C1-D9D5-9B9911B9CA8B}"/>
                  </a:ext>
                </a:extLst>
              </p:cNvPr>
              <p:cNvSpPr/>
              <p:nvPr/>
            </p:nvSpPr>
            <p:spPr>
              <a:xfrm flipH="1">
                <a:off x="4187129" y="3551694"/>
                <a:ext cx="547606" cy="21697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C972E6FB-2668-F261-2AF1-F6BFB1B2BBFE}"/>
                </a:ext>
              </a:extLst>
            </p:cNvPr>
            <p:cNvGrpSpPr/>
            <p:nvPr/>
          </p:nvGrpSpPr>
          <p:grpSpPr>
            <a:xfrm rot="1526737">
              <a:off x="4491929" y="2448732"/>
              <a:ext cx="555352" cy="457198"/>
              <a:chOff x="4187129" y="3311472"/>
              <a:chExt cx="555352" cy="457198"/>
            </a:xfrm>
          </p:grpSpPr>
          <p:sp>
            <p:nvSpPr>
              <p:cNvPr id="15" name="矢印: 右 14">
                <a:extLst>
                  <a:ext uri="{FF2B5EF4-FFF2-40B4-BE49-F238E27FC236}">
                    <a16:creationId xmlns:a16="http://schemas.microsoft.com/office/drawing/2014/main" id="{AB611055-E06D-E1C1-6A97-459EA03D03AF}"/>
                  </a:ext>
                </a:extLst>
              </p:cNvPr>
              <p:cNvSpPr/>
              <p:nvPr/>
            </p:nvSpPr>
            <p:spPr>
              <a:xfrm>
                <a:off x="4194875" y="3311472"/>
                <a:ext cx="547606" cy="21697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右 15">
                <a:extLst>
                  <a:ext uri="{FF2B5EF4-FFF2-40B4-BE49-F238E27FC236}">
                    <a16:creationId xmlns:a16="http://schemas.microsoft.com/office/drawing/2014/main" id="{4850CDD2-7276-7CC1-3ADC-0B2C9A96F083}"/>
                  </a:ext>
                </a:extLst>
              </p:cNvPr>
              <p:cNvSpPr/>
              <p:nvPr/>
            </p:nvSpPr>
            <p:spPr>
              <a:xfrm flipH="1">
                <a:off x="4187129" y="3551694"/>
                <a:ext cx="547606" cy="21697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楕円 16">
              <a:extLst>
                <a:ext uri="{FF2B5EF4-FFF2-40B4-BE49-F238E27FC236}">
                  <a16:creationId xmlns:a16="http://schemas.microsoft.com/office/drawing/2014/main" id="{4D440F88-BF91-22E8-1B7E-9616FE33F3B4}"/>
                </a:ext>
              </a:extLst>
            </p:cNvPr>
            <p:cNvSpPr/>
            <p:nvPr/>
          </p:nvSpPr>
          <p:spPr>
            <a:xfrm>
              <a:off x="2825858" y="1467173"/>
              <a:ext cx="1357539" cy="131896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ＭＳ Ｐゴシック" panose="020B0600070205080204" pitchFamily="50" charset="-128"/>
                  <a:ea typeface="ＭＳ Ｐゴシック" panose="020B0600070205080204" pitchFamily="50" charset="-128"/>
                </a:rPr>
                <a:t>内臓器官</a:t>
              </a:r>
            </a:p>
          </p:txBody>
        </p:sp>
        <p:sp>
          <p:nvSpPr>
            <p:cNvPr id="18" name="楕円 17">
              <a:extLst>
                <a:ext uri="{FF2B5EF4-FFF2-40B4-BE49-F238E27FC236}">
                  <a16:creationId xmlns:a16="http://schemas.microsoft.com/office/drawing/2014/main" id="{9BEDCC05-2290-AC64-F068-B40931CCA725}"/>
                </a:ext>
              </a:extLst>
            </p:cNvPr>
            <p:cNvSpPr/>
            <p:nvPr/>
          </p:nvSpPr>
          <p:spPr>
            <a:xfrm>
              <a:off x="2187841" y="3045418"/>
              <a:ext cx="1357539" cy="131896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ＭＳ Ｐゴシック" panose="020B0600070205080204" pitchFamily="50" charset="-128"/>
                  <a:ea typeface="ＭＳ Ｐゴシック" panose="020B0600070205080204" pitchFamily="50" charset="-128"/>
                </a:rPr>
                <a:t>内分泌器官</a:t>
              </a:r>
            </a:p>
          </p:txBody>
        </p:sp>
        <p:sp>
          <p:nvSpPr>
            <p:cNvPr id="19" name="楕円 18">
              <a:extLst>
                <a:ext uri="{FF2B5EF4-FFF2-40B4-BE49-F238E27FC236}">
                  <a16:creationId xmlns:a16="http://schemas.microsoft.com/office/drawing/2014/main" id="{54602726-631C-DD85-4D5A-81283A4731FD}"/>
                </a:ext>
              </a:extLst>
            </p:cNvPr>
            <p:cNvSpPr/>
            <p:nvPr/>
          </p:nvSpPr>
          <p:spPr>
            <a:xfrm>
              <a:off x="2856855" y="4541003"/>
              <a:ext cx="1357539" cy="131896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latin typeface="ＭＳ Ｐゴシック" panose="020B0600070205080204" pitchFamily="50" charset="-128"/>
                  <a:ea typeface="ＭＳ Ｐゴシック" panose="020B0600070205080204" pitchFamily="50" charset="-128"/>
                </a:rPr>
                <a:t>運動器官</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20" name="テキスト ボックス 19">
              <a:extLst>
                <a:ext uri="{FF2B5EF4-FFF2-40B4-BE49-F238E27FC236}">
                  <a16:creationId xmlns:a16="http://schemas.microsoft.com/office/drawing/2014/main" id="{4083552A-1B40-C683-47F2-777C215A873A}"/>
                </a:ext>
              </a:extLst>
            </p:cNvPr>
            <p:cNvSpPr txBox="1"/>
            <p:nvPr/>
          </p:nvSpPr>
          <p:spPr>
            <a:xfrm>
              <a:off x="847242" y="1802972"/>
              <a:ext cx="1980029" cy="523220"/>
            </a:xfrm>
            <a:prstGeom prst="rect">
              <a:avLst/>
            </a:prstGeom>
            <a:noFill/>
          </p:spPr>
          <p:txBody>
            <a:bodyPr wrap="none" rtlCol="0">
              <a:spAutoFit/>
            </a:bodyPr>
            <a:lstStyle/>
            <a:p>
              <a:r>
                <a:rPr kumimoji="1" lang="ja-JP" altLang="en-US" sz="2800" dirty="0">
                  <a:solidFill>
                    <a:srgbClr val="7030A0"/>
                  </a:solidFill>
                  <a:latin typeface="ＭＳ Ｐゴシック" panose="020B0600070205080204" pitchFamily="50" charset="-128"/>
                  <a:ea typeface="ＭＳ Ｐゴシック" panose="020B0600070205080204" pitchFamily="50" charset="-128"/>
                </a:rPr>
                <a:t>自律神経系</a:t>
              </a:r>
            </a:p>
          </p:txBody>
        </p:sp>
        <p:sp>
          <p:nvSpPr>
            <p:cNvPr id="21" name="テキスト ボックス 20">
              <a:extLst>
                <a:ext uri="{FF2B5EF4-FFF2-40B4-BE49-F238E27FC236}">
                  <a16:creationId xmlns:a16="http://schemas.microsoft.com/office/drawing/2014/main" id="{B40CFDE6-77D8-39B0-E5E2-5911991E3DB5}"/>
                </a:ext>
              </a:extLst>
            </p:cNvPr>
            <p:cNvSpPr txBox="1"/>
            <p:nvPr/>
          </p:nvSpPr>
          <p:spPr>
            <a:xfrm>
              <a:off x="396561" y="3388965"/>
              <a:ext cx="1866217" cy="523220"/>
            </a:xfrm>
            <a:prstGeom prst="rect">
              <a:avLst/>
            </a:prstGeom>
            <a:noFill/>
          </p:spPr>
          <p:txBody>
            <a:bodyPr wrap="none" rtlCol="0">
              <a:spAutoFit/>
            </a:bodyPr>
            <a:lstStyle/>
            <a:p>
              <a:r>
                <a:rPr kumimoji="1" lang="ja-JP" altLang="en-US" sz="2800" dirty="0">
                  <a:solidFill>
                    <a:srgbClr val="0202BE"/>
                  </a:solidFill>
                  <a:latin typeface="ＭＳ Ｐゴシック" panose="020B0600070205080204" pitchFamily="50" charset="-128"/>
                  <a:ea typeface="ＭＳ Ｐゴシック" panose="020B0600070205080204" pitchFamily="50" charset="-128"/>
                </a:rPr>
                <a:t>ホルモン系</a:t>
              </a:r>
              <a:endParaRPr kumimoji="1" lang="en-US" altLang="ja-JP" sz="2800" dirty="0">
                <a:solidFill>
                  <a:srgbClr val="0202BE"/>
                </a:solidFill>
                <a:latin typeface="ＭＳ Ｐゴシック" panose="020B0600070205080204" pitchFamily="50" charset="-128"/>
                <a:ea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6BAE25A1-1A28-0DC4-12E1-BDAFCC7A1A0F}"/>
                </a:ext>
              </a:extLst>
            </p:cNvPr>
            <p:cNvSpPr txBox="1"/>
            <p:nvPr/>
          </p:nvSpPr>
          <p:spPr>
            <a:xfrm>
              <a:off x="847242" y="4974958"/>
              <a:ext cx="1980029" cy="523220"/>
            </a:xfrm>
            <a:prstGeom prst="rect">
              <a:avLst/>
            </a:prstGeom>
            <a:noFill/>
          </p:spPr>
          <p:txBody>
            <a:bodyPr wrap="none" rtlCol="0">
              <a:spAutoFit/>
            </a:bodyPr>
            <a:lstStyle/>
            <a:p>
              <a:r>
                <a:rPr kumimoji="1" lang="ja-JP" altLang="en-US" sz="2800" dirty="0">
                  <a:solidFill>
                    <a:srgbClr val="FF0000"/>
                  </a:solidFill>
                  <a:latin typeface="ＭＳ Ｐゴシック" panose="020B0600070205080204" pitchFamily="50" charset="-128"/>
                  <a:ea typeface="ＭＳ Ｐゴシック" panose="020B0600070205080204" pitchFamily="50" charset="-128"/>
                </a:rPr>
                <a:t>体性神経系</a:t>
              </a:r>
            </a:p>
          </p:txBody>
        </p:sp>
        <p:sp>
          <p:nvSpPr>
            <p:cNvPr id="23" name="テキスト ボックス 22">
              <a:extLst>
                <a:ext uri="{FF2B5EF4-FFF2-40B4-BE49-F238E27FC236}">
                  <a16:creationId xmlns:a16="http://schemas.microsoft.com/office/drawing/2014/main" id="{6716C53A-4EDA-CFD0-C5F7-CE9208DF7985}"/>
                </a:ext>
              </a:extLst>
            </p:cNvPr>
            <p:cNvSpPr txBox="1"/>
            <p:nvPr/>
          </p:nvSpPr>
          <p:spPr>
            <a:xfrm>
              <a:off x="5424407" y="1472780"/>
              <a:ext cx="5865708" cy="646331"/>
            </a:xfrm>
            <a:prstGeom prst="rect">
              <a:avLst/>
            </a:prstGeom>
            <a:noFill/>
          </p:spPr>
          <p:txBody>
            <a:bodyPr wrap="none" rtlCol="0">
              <a:spAutoFit/>
            </a:bodyPr>
            <a:lstStyle/>
            <a:p>
              <a:r>
                <a:rPr lang="ja-JP" altLang="en-US" sz="36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ストレス中枢（脳室周囲器官）</a:t>
              </a:r>
              <a:endParaRPr kumimoji="1" lang="ja-JP" altLang="en-US" sz="36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sp>
        <p:nvSpPr>
          <p:cNvPr id="25" name="日付プレースホルダー 24">
            <a:extLst>
              <a:ext uri="{FF2B5EF4-FFF2-40B4-BE49-F238E27FC236}">
                <a16:creationId xmlns:a16="http://schemas.microsoft.com/office/drawing/2014/main" id="{62002D7C-B5AF-10B5-F00E-CD539B9EB0D0}"/>
              </a:ext>
            </a:extLst>
          </p:cNvPr>
          <p:cNvSpPr>
            <a:spLocks noGrp="1"/>
          </p:cNvSpPr>
          <p:nvPr>
            <p:ph type="dt" sz="half" idx="10"/>
          </p:nvPr>
        </p:nvSpPr>
        <p:spPr/>
        <p:txBody>
          <a:bodyPr/>
          <a:lstStyle/>
          <a:p>
            <a:fld id="{F1C6D469-EB6E-406D-AA56-6DD842F1A1A9}" type="datetime1">
              <a:rPr kumimoji="1" lang="ja-JP" altLang="en-US" smtClean="0"/>
              <a:t>2023/12/4</a:t>
            </a:fld>
            <a:endParaRPr kumimoji="1" lang="ja-JP" altLang="en-US"/>
          </a:p>
        </p:txBody>
      </p:sp>
      <p:sp>
        <p:nvSpPr>
          <p:cNvPr id="26" name="フッター プレースホルダー 25">
            <a:extLst>
              <a:ext uri="{FF2B5EF4-FFF2-40B4-BE49-F238E27FC236}">
                <a16:creationId xmlns:a16="http://schemas.microsoft.com/office/drawing/2014/main" id="{E4CA8979-2E06-D03F-FF72-AFE10113DCE5}"/>
              </a:ext>
            </a:extLst>
          </p:cNvPr>
          <p:cNvSpPr>
            <a:spLocks noGrp="1"/>
          </p:cNvSpPr>
          <p:nvPr>
            <p:ph type="ftr" sz="quarter" idx="11"/>
          </p:nvPr>
        </p:nvSpPr>
        <p:spPr/>
        <p:txBody>
          <a:bodyPr/>
          <a:lstStyle/>
          <a:p>
            <a:r>
              <a:rPr kumimoji="1" lang="ja-JP" altLang="en-US"/>
              <a:t>心の処方箋（十勝むつみのクリニック）</a:t>
            </a:r>
          </a:p>
        </p:txBody>
      </p:sp>
      <p:sp>
        <p:nvSpPr>
          <p:cNvPr id="27" name="テキスト ボックス 26">
            <a:extLst>
              <a:ext uri="{FF2B5EF4-FFF2-40B4-BE49-F238E27FC236}">
                <a16:creationId xmlns:a16="http://schemas.microsoft.com/office/drawing/2014/main" id="{892AF337-AD58-7B9E-8887-68B12EBCECD3}"/>
              </a:ext>
            </a:extLst>
          </p:cNvPr>
          <p:cNvSpPr txBox="1"/>
          <p:nvPr/>
        </p:nvSpPr>
        <p:spPr>
          <a:xfrm>
            <a:off x="6370464" y="5921691"/>
            <a:ext cx="5057795" cy="369332"/>
          </a:xfrm>
          <a:prstGeom prst="rect">
            <a:avLst/>
          </a:prstGeom>
          <a:noFill/>
        </p:spPr>
        <p:txBody>
          <a:bodyPr wrap="none" rtlCol="0">
            <a:spAutoFit/>
          </a:bodyPr>
          <a:lstStyle/>
          <a:p>
            <a:r>
              <a:rPr kumimoji="1" lang="ja-JP" altLang="en-US" b="1" dirty="0"/>
              <a:t>自律神経の科学（</a:t>
            </a:r>
            <a:r>
              <a:rPr kumimoji="1" lang="en-US" altLang="ja-JP" b="1" dirty="0"/>
              <a:t>BLUE BACKS</a:t>
            </a:r>
            <a:r>
              <a:rPr kumimoji="1" lang="ja-JP" altLang="en-US" b="1" dirty="0"/>
              <a:t>）講談社 </a:t>
            </a:r>
            <a:r>
              <a:rPr kumimoji="1" lang="en-US" altLang="ja-JP" b="1" dirty="0"/>
              <a:t>2023</a:t>
            </a:r>
            <a:endParaRPr kumimoji="1" lang="ja-JP" altLang="en-US" b="1" dirty="0"/>
          </a:p>
        </p:txBody>
      </p:sp>
    </p:spTree>
    <p:extLst>
      <p:ext uri="{BB962C8B-B14F-4D97-AF65-F5344CB8AC3E}">
        <p14:creationId xmlns:p14="http://schemas.microsoft.com/office/powerpoint/2010/main" val="7398131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a:extLst>
              <a:ext uri="{FF2B5EF4-FFF2-40B4-BE49-F238E27FC236}">
                <a16:creationId xmlns:a16="http://schemas.microsoft.com/office/drawing/2014/main" id="{34499EE4-8638-D7BD-A071-B345A1397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262" y="292685"/>
            <a:ext cx="7868480" cy="6042993"/>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74752169-CDEC-119C-2411-18AB65B041D5}"/>
              </a:ext>
            </a:extLst>
          </p:cNvPr>
          <p:cNvSpPr txBox="1"/>
          <p:nvPr/>
        </p:nvSpPr>
        <p:spPr>
          <a:xfrm>
            <a:off x="3403825" y="6335679"/>
            <a:ext cx="6095234" cy="369332"/>
          </a:xfrm>
          <a:prstGeom prst="rect">
            <a:avLst/>
          </a:prstGeom>
          <a:noFill/>
        </p:spPr>
        <p:txBody>
          <a:bodyPr wrap="square">
            <a:spAutoFit/>
          </a:bodyPr>
          <a:lstStyle/>
          <a:p>
            <a:r>
              <a:rPr lang="ja-JP" altLang="en-US" dirty="0"/>
              <a:t>https://o.quizlet.com/dAS31FS70BMyGZ3g-7V0og.png</a:t>
            </a:r>
          </a:p>
        </p:txBody>
      </p:sp>
    </p:spTree>
    <p:extLst>
      <p:ext uri="{BB962C8B-B14F-4D97-AF65-F5344CB8AC3E}">
        <p14:creationId xmlns:p14="http://schemas.microsoft.com/office/powerpoint/2010/main" val="21342690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20181002_698_p14_02">
            <a:extLst>
              <a:ext uri="{FF2B5EF4-FFF2-40B4-BE49-F238E27FC236}">
                <a16:creationId xmlns:a16="http://schemas.microsoft.com/office/drawing/2014/main" id="{F5B29545-7E0A-6BB3-06E4-13AD7159BE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E15D4FA7-71A3-25E0-47FB-E104E40C8FBB}"/>
              </a:ext>
            </a:extLst>
          </p:cNvPr>
          <p:cNvSpPr txBox="1"/>
          <p:nvPr/>
        </p:nvSpPr>
        <p:spPr>
          <a:xfrm>
            <a:off x="5460591" y="6211669"/>
            <a:ext cx="6201696" cy="646331"/>
          </a:xfrm>
          <a:prstGeom prst="rect">
            <a:avLst/>
          </a:prstGeom>
          <a:noFill/>
        </p:spPr>
        <p:txBody>
          <a:bodyPr wrap="square">
            <a:spAutoFit/>
          </a:bodyPr>
          <a:lstStyle/>
          <a:p>
            <a:r>
              <a:rPr lang="ja-JP" altLang="en-US" dirty="0"/>
              <a:t>https://tarzanweb.jp/uploads/2018/10/02/20181002_698_p14_02-w1280.jpg</a:t>
            </a:r>
          </a:p>
        </p:txBody>
      </p:sp>
    </p:spTree>
    <p:extLst>
      <p:ext uri="{BB962C8B-B14F-4D97-AF65-F5344CB8AC3E}">
        <p14:creationId xmlns:p14="http://schemas.microsoft.com/office/powerpoint/2010/main" val="162148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7</a:t>
            </a:fld>
            <a:endParaRPr kumimoji="1" lang="ja-JP" altLang="en-US"/>
          </a:p>
        </p:txBody>
      </p:sp>
      <p:pic>
        <p:nvPicPr>
          <p:cNvPr id="8" name="図 7">
            <a:extLst>
              <a:ext uri="{FF2B5EF4-FFF2-40B4-BE49-F238E27FC236}">
                <a16:creationId xmlns:a16="http://schemas.microsoft.com/office/drawing/2014/main" id="{5A867F6A-80B5-3C44-C367-6EFB38CF4E9A}"/>
              </a:ext>
            </a:extLst>
          </p:cNvPr>
          <p:cNvPicPr>
            <a:picLocks noChangeAspect="1"/>
          </p:cNvPicPr>
          <p:nvPr/>
        </p:nvPicPr>
        <p:blipFill>
          <a:blip r:embed="rId2"/>
          <a:stretch>
            <a:fillRect/>
          </a:stretch>
        </p:blipFill>
        <p:spPr>
          <a:xfrm>
            <a:off x="829821" y="1"/>
            <a:ext cx="10532356" cy="6858000"/>
          </a:xfrm>
          <a:prstGeom prst="rect">
            <a:avLst/>
          </a:prstGeom>
        </p:spPr>
      </p:pic>
      <p:sp>
        <p:nvSpPr>
          <p:cNvPr id="2" name="日付プレースホルダー 1">
            <a:extLst>
              <a:ext uri="{FF2B5EF4-FFF2-40B4-BE49-F238E27FC236}">
                <a16:creationId xmlns:a16="http://schemas.microsoft.com/office/drawing/2014/main" id="{E4159AB3-CAA7-8267-B3F9-3A2A8FA22868}"/>
              </a:ext>
            </a:extLst>
          </p:cNvPr>
          <p:cNvSpPr>
            <a:spLocks noGrp="1"/>
          </p:cNvSpPr>
          <p:nvPr>
            <p:ph type="dt" sz="half" idx="10"/>
          </p:nvPr>
        </p:nvSpPr>
        <p:spPr/>
        <p:txBody>
          <a:bodyPr/>
          <a:lstStyle/>
          <a:p>
            <a:fld id="{D6D15C57-841C-482D-B182-B34D10929505}" type="datetime1">
              <a:rPr kumimoji="1" lang="ja-JP" altLang="en-US" smtClean="0"/>
              <a:t>2023/12/4</a:t>
            </a:fld>
            <a:endParaRPr kumimoji="1" lang="ja-JP" altLang="en-US"/>
          </a:p>
        </p:txBody>
      </p:sp>
      <p:sp>
        <p:nvSpPr>
          <p:cNvPr id="3" name="フッター プレースホルダー 2">
            <a:extLst>
              <a:ext uri="{FF2B5EF4-FFF2-40B4-BE49-F238E27FC236}">
                <a16:creationId xmlns:a16="http://schemas.microsoft.com/office/drawing/2014/main" id="{89A5C367-15B1-98BE-64BF-69152AA84B17}"/>
              </a:ext>
            </a:extLst>
          </p:cNvPr>
          <p:cNvSpPr>
            <a:spLocks noGrp="1"/>
          </p:cNvSpPr>
          <p:nvPr>
            <p:ph type="ftr" sz="quarter" idx="11"/>
          </p:nvPr>
        </p:nvSpPr>
        <p:spPr/>
        <p:txBody>
          <a:bodyPr/>
          <a:lstStyle/>
          <a:p>
            <a:r>
              <a:rPr kumimoji="1" lang="ja-JP" altLang="en-US"/>
              <a:t>心の処方箋（十勝むつみのクリニック）</a:t>
            </a:r>
          </a:p>
        </p:txBody>
      </p:sp>
    </p:spTree>
    <p:extLst>
      <p:ext uri="{BB962C8B-B14F-4D97-AF65-F5344CB8AC3E}">
        <p14:creationId xmlns:p14="http://schemas.microsoft.com/office/powerpoint/2010/main" val="29633559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83114" y="1773238"/>
            <a:ext cx="2770187"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3"/>
          <p:cNvSpPr>
            <a:spLocks noChangeArrowheads="1"/>
          </p:cNvSpPr>
          <p:nvPr/>
        </p:nvSpPr>
        <p:spPr bwMode="auto">
          <a:xfrm>
            <a:off x="4583113" y="260351"/>
            <a:ext cx="27368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a:latin typeface="Arial" panose="020B0604020202020204" pitchFamily="34" charset="0"/>
              </a:rPr>
              <a:t>一点集中思考型</a:t>
            </a:r>
          </a:p>
          <a:p>
            <a:pPr algn="ctr" eaLnBrk="1" hangingPunct="1">
              <a:spcBef>
                <a:spcPct val="0"/>
              </a:spcBef>
              <a:buFontTx/>
              <a:buNone/>
            </a:pPr>
            <a:r>
              <a:rPr lang="ja-JP" altLang="en-US" sz="2800" b="1">
                <a:latin typeface="Arial" panose="020B0604020202020204" pitchFamily="34" charset="0"/>
              </a:rPr>
              <a:t>（</a:t>
            </a:r>
            <a:r>
              <a:rPr lang="ja-JP" altLang="en-US" sz="2800" b="1">
                <a:solidFill>
                  <a:srgbClr val="FF0000"/>
                </a:solidFill>
                <a:latin typeface="Arial" panose="020B0604020202020204" pitchFamily="34" charset="0"/>
              </a:rPr>
              <a:t>過集中・継次処理</a:t>
            </a:r>
            <a:r>
              <a:rPr lang="ja-JP" altLang="en-US" sz="2800" b="1">
                <a:latin typeface="Arial" panose="020B0604020202020204" pitchFamily="34" charset="0"/>
              </a:rPr>
              <a:t>）</a:t>
            </a:r>
          </a:p>
          <a:p>
            <a:pPr algn="ctr" eaLnBrk="1" hangingPunct="1">
              <a:spcBef>
                <a:spcPct val="0"/>
              </a:spcBef>
              <a:buFontTx/>
              <a:buNone/>
            </a:pPr>
            <a:r>
              <a:rPr lang="ja-JP" altLang="en-US" sz="2800" b="1">
                <a:latin typeface="Arial" panose="020B0604020202020204" pitchFamily="34" charset="0"/>
              </a:rPr>
              <a:t>ＡＤＤタイプ</a:t>
            </a:r>
          </a:p>
          <a:p>
            <a:pPr algn="ctr" eaLnBrk="1" hangingPunct="1">
              <a:spcBef>
                <a:spcPct val="0"/>
              </a:spcBef>
              <a:buFontTx/>
              <a:buNone/>
            </a:pPr>
            <a:r>
              <a:rPr lang="ja-JP" altLang="en-US" sz="2800" b="1">
                <a:latin typeface="Arial" panose="020B0604020202020204" pitchFamily="34" charset="0"/>
              </a:rPr>
              <a:t>（</a:t>
            </a:r>
            <a:r>
              <a:rPr lang="ja-JP" altLang="en-US" sz="2800" b="1">
                <a:solidFill>
                  <a:srgbClr val="FF0000"/>
                </a:solidFill>
                <a:latin typeface="Arial" panose="020B0604020202020204" pitchFamily="34" charset="0"/>
              </a:rPr>
              <a:t>過去志向・</a:t>
            </a:r>
            <a:r>
              <a:rPr lang="en-US" altLang="ja-JP" sz="2800" b="1">
                <a:solidFill>
                  <a:srgbClr val="FF0000"/>
                </a:solidFill>
                <a:latin typeface="Arial" panose="020B0604020202020204" pitchFamily="34" charset="0"/>
              </a:rPr>
              <a:t>must</a:t>
            </a:r>
            <a:r>
              <a:rPr lang="ja-JP" altLang="en-US" sz="2800" b="1">
                <a:latin typeface="Arial" panose="020B0604020202020204" pitchFamily="34" charset="0"/>
              </a:rPr>
              <a:t>）</a:t>
            </a:r>
          </a:p>
        </p:txBody>
      </p:sp>
      <p:sp>
        <p:nvSpPr>
          <p:cNvPr id="26627" name="Rectangle 4"/>
          <p:cNvSpPr>
            <a:spLocks noChangeArrowheads="1"/>
          </p:cNvSpPr>
          <p:nvPr/>
        </p:nvSpPr>
        <p:spPr bwMode="auto">
          <a:xfrm>
            <a:off x="1774825" y="2779713"/>
            <a:ext cx="27368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a:latin typeface="Arial" panose="020B0604020202020204" pitchFamily="34" charset="0"/>
              </a:rPr>
              <a:t>左脳的思考型</a:t>
            </a:r>
          </a:p>
          <a:p>
            <a:pPr algn="ctr" eaLnBrk="1" hangingPunct="1">
              <a:spcBef>
                <a:spcPct val="0"/>
              </a:spcBef>
              <a:buFontTx/>
              <a:buNone/>
            </a:pPr>
            <a:r>
              <a:rPr lang="ja-JP" altLang="en-US" sz="2800" b="1">
                <a:latin typeface="Arial" panose="020B0604020202020204" pitchFamily="34" charset="0"/>
              </a:rPr>
              <a:t>言語（</a:t>
            </a:r>
            <a:r>
              <a:rPr lang="ja-JP" altLang="en-US" sz="2800" b="1">
                <a:solidFill>
                  <a:srgbClr val="FF0000"/>
                </a:solidFill>
                <a:latin typeface="Arial" panose="020B0604020202020204" pitchFamily="34" charset="0"/>
              </a:rPr>
              <a:t>論理・分析</a:t>
            </a:r>
            <a:r>
              <a:rPr lang="ja-JP" altLang="en-US" sz="2800" b="1">
                <a:latin typeface="Arial" panose="020B0604020202020204" pitchFamily="34" charset="0"/>
              </a:rPr>
              <a:t>）</a:t>
            </a:r>
          </a:p>
          <a:p>
            <a:pPr algn="ctr" eaLnBrk="1" hangingPunct="1">
              <a:spcBef>
                <a:spcPct val="0"/>
              </a:spcBef>
              <a:buFontTx/>
              <a:buNone/>
            </a:pPr>
            <a:endParaRPr lang="ja-JP" altLang="en-US" sz="2800" b="1">
              <a:latin typeface="Arial" panose="020B0604020202020204" pitchFamily="34" charset="0"/>
            </a:endParaRPr>
          </a:p>
          <a:p>
            <a:pPr algn="ctr" eaLnBrk="1" hangingPunct="1">
              <a:spcBef>
                <a:spcPct val="0"/>
              </a:spcBef>
              <a:buFontTx/>
              <a:buNone/>
            </a:pPr>
            <a:r>
              <a:rPr lang="ja-JP" altLang="en-US" sz="2800" b="1">
                <a:latin typeface="Arial" panose="020B0604020202020204" pitchFamily="34" charset="0"/>
              </a:rPr>
              <a:t>規則・秩序・理数系</a:t>
            </a:r>
          </a:p>
          <a:p>
            <a:pPr algn="ctr" eaLnBrk="1" hangingPunct="1">
              <a:spcBef>
                <a:spcPct val="0"/>
              </a:spcBef>
              <a:buFontTx/>
              <a:buNone/>
            </a:pPr>
            <a:r>
              <a:rPr lang="ja-JP" altLang="en-US" sz="2800" b="1">
                <a:latin typeface="Arial" panose="020B0604020202020204" pitchFamily="34" charset="0"/>
              </a:rPr>
              <a:t>（</a:t>
            </a:r>
            <a:r>
              <a:rPr lang="ja-JP" altLang="en-US" sz="2800" b="1">
                <a:solidFill>
                  <a:srgbClr val="FF0000"/>
                </a:solidFill>
                <a:latin typeface="Arial" panose="020B0604020202020204" pitchFamily="34" charset="0"/>
              </a:rPr>
              <a:t>数学・理科・社会</a:t>
            </a:r>
            <a:r>
              <a:rPr lang="ja-JP" altLang="en-US" sz="2800" b="1">
                <a:latin typeface="Arial" panose="020B0604020202020204" pitchFamily="34" charset="0"/>
              </a:rPr>
              <a:t>）</a:t>
            </a:r>
          </a:p>
          <a:p>
            <a:pPr algn="ctr" eaLnBrk="1" hangingPunct="1">
              <a:spcBef>
                <a:spcPct val="0"/>
              </a:spcBef>
              <a:buFontTx/>
              <a:buNone/>
            </a:pPr>
            <a:r>
              <a:rPr lang="ja-JP" altLang="en-US" sz="2800" b="1">
                <a:latin typeface="Arial" panose="020B0604020202020204" pitchFamily="34" charset="0"/>
              </a:rPr>
              <a:t>ＡＳタイプ</a:t>
            </a:r>
          </a:p>
          <a:p>
            <a:pPr algn="ctr" eaLnBrk="1" hangingPunct="1">
              <a:spcBef>
                <a:spcPct val="0"/>
              </a:spcBef>
              <a:buFontTx/>
              <a:buNone/>
            </a:pPr>
            <a:r>
              <a:rPr lang="ja-JP" altLang="en-US" sz="2800" b="1">
                <a:latin typeface="Arial" panose="020B0604020202020204" pitchFamily="34" charset="0"/>
              </a:rPr>
              <a:t>（</a:t>
            </a:r>
            <a:r>
              <a:rPr lang="ja-JP" altLang="en-US" sz="2800" b="1">
                <a:solidFill>
                  <a:srgbClr val="FF0000"/>
                </a:solidFill>
                <a:latin typeface="Arial" panose="020B0604020202020204" pitchFamily="34" charset="0"/>
              </a:rPr>
              <a:t>文字・数字・記号</a:t>
            </a:r>
            <a:r>
              <a:rPr lang="ja-JP" altLang="en-US" sz="2800" b="1">
                <a:latin typeface="Arial" panose="020B0604020202020204" pitchFamily="34" charset="0"/>
              </a:rPr>
              <a:t>）</a:t>
            </a:r>
          </a:p>
        </p:txBody>
      </p:sp>
      <p:sp>
        <p:nvSpPr>
          <p:cNvPr id="26628" name="Rectangle 5"/>
          <p:cNvSpPr>
            <a:spLocks noChangeArrowheads="1"/>
          </p:cNvSpPr>
          <p:nvPr/>
        </p:nvSpPr>
        <p:spPr bwMode="auto">
          <a:xfrm>
            <a:off x="7608888" y="2492375"/>
            <a:ext cx="2881312"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dirty="0">
                <a:latin typeface="Arial" panose="020B0604020202020204" pitchFamily="34" charset="0"/>
              </a:rPr>
              <a:t>右脳的思考型</a:t>
            </a:r>
          </a:p>
          <a:p>
            <a:pPr algn="ctr" eaLnBrk="1" hangingPunct="1">
              <a:spcBef>
                <a:spcPct val="0"/>
              </a:spcBef>
              <a:buFontTx/>
              <a:buNone/>
            </a:pPr>
            <a:r>
              <a:rPr lang="ja-JP" altLang="en-US" sz="2800" b="1" dirty="0">
                <a:latin typeface="Arial" panose="020B0604020202020204" pitchFamily="34" charset="0"/>
              </a:rPr>
              <a:t>非言語（</a:t>
            </a:r>
            <a:r>
              <a:rPr lang="ja-JP" altLang="en-US" sz="2800" b="1" dirty="0">
                <a:solidFill>
                  <a:srgbClr val="FF0000"/>
                </a:solidFill>
                <a:latin typeface="Arial" panose="020B0604020202020204" pitchFamily="34" charset="0"/>
              </a:rPr>
              <a:t>想像・直感</a:t>
            </a:r>
            <a:r>
              <a:rPr lang="ja-JP" altLang="en-US" sz="2800" b="1" dirty="0">
                <a:latin typeface="Arial" panose="020B0604020202020204" pitchFamily="34" charset="0"/>
              </a:rPr>
              <a:t>）</a:t>
            </a:r>
          </a:p>
          <a:p>
            <a:pPr algn="ctr" eaLnBrk="1" hangingPunct="1">
              <a:spcBef>
                <a:spcPct val="0"/>
              </a:spcBef>
              <a:buFontTx/>
              <a:buNone/>
            </a:pPr>
            <a:endParaRPr lang="ja-JP" altLang="en-US" sz="2800" b="1" dirty="0">
              <a:latin typeface="Arial" panose="020B0604020202020204" pitchFamily="34" charset="0"/>
            </a:endParaRPr>
          </a:p>
          <a:p>
            <a:pPr algn="ctr" eaLnBrk="1" hangingPunct="1">
              <a:spcBef>
                <a:spcPct val="0"/>
              </a:spcBef>
              <a:buFontTx/>
              <a:buNone/>
            </a:pPr>
            <a:r>
              <a:rPr lang="ja-JP" altLang="en-US" sz="2800" b="1" dirty="0">
                <a:latin typeface="Arial" panose="020B0604020202020204" pitchFamily="34" charset="0"/>
              </a:rPr>
              <a:t>映像・感覚・芸術系</a:t>
            </a:r>
          </a:p>
          <a:p>
            <a:pPr algn="ctr" eaLnBrk="1" hangingPunct="1">
              <a:spcBef>
                <a:spcPct val="0"/>
              </a:spcBef>
              <a:buFontTx/>
              <a:buNone/>
            </a:pPr>
            <a:r>
              <a:rPr lang="ja-JP" altLang="en-US" sz="2800" b="1" dirty="0">
                <a:latin typeface="Arial" panose="020B0604020202020204" pitchFamily="34" charset="0"/>
              </a:rPr>
              <a:t>（</a:t>
            </a:r>
            <a:r>
              <a:rPr lang="ja-JP" altLang="en-US" sz="2800" b="1" dirty="0">
                <a:solidFill>
                  <a:srgbClr val="FF0000"/>
                </a:solidFill>
                <a:latin typeface="Arial" panose="020B0604020202020204" pitchFamily="34" charset="0"/>
              </a:rPr>
              <a:t>音楽・図工・体育</a:t>
            </a:r>
            <a:r>
              <a:rPr lang="ja-JP" altLang="en-US" sz="2800" b="1" dirty="0">
                <a:latin typeface="Arial" panose="020B0604020202020204" pitchFamily="34" charset="0"/>
              </a:rPr>
              <a:t>）</a:t>
            </a:r>
          </a:p>
          <a:p>
            <a:pPr algn="ctr" eaLnBrk="1" hangingPunct="1">
              <a:spcBef>
                <a:spcPct val="0"/>
              </a:spcBef>
              <a:buFontTx/>
              <a:buNone/>
            </a:pPr>
            <a:r>
              <a:rPr lang="ja-JP" altLang="en-US" sz="2800" b="1" dirty="0">
                <a:latin typeface="Arial" panose="020B0604020202020204" pitchFamily="34" charset="0"/>
              </a:rPr>
              <a:t>Ａタイプ</a:t>
            </a:r>
          </a:p>
          <a:p>
            <a:pPr algn="ctr" eaLnBrk="1" hangingPunct="1">
              <a:spcBef>
                <a:spcPct val="0"/>
              </a:spcBef>
              <a:buFontTx/>
              <a:buNone/>
            </a:pPr>
            <a:r>
              <a:rPr lang="ja-JP" altLang="en-US" sz="2800" b="1" dirty="0">
                <a:latin typeface="Arial" panose="020B0604020202020204" pitchFamily="34" charset="0"/>
              </a:rPr>
              <a:t>（</a:t>
            </a:r>
            <a:r>
              <a:rPr lang="ja-JP" altLang="en-US" sz="2800" b="1" dirty="0">
                <a:solidFill>
                  <a:srgbClr val="FF0000"/>
                </a:solidFill>
                <a:latin typeface="Arial" panose="020B0604020202020204" pitchFamily="34" charset="0"/>
              </a:rPr>
              <a:t>絵画・立体・図形</a:t>
            </a:r>
            <a:r>
              <a:rPr lang="ja-JP" altLang="en-US" sz="2800" b="1" dirty="0">
                <a:latin typeface="Arial" panose="020B0604020202020204" pitchFamily="34" charset="0"/>
              </a:rPr>
              <a:t>）</a:t>
            </a:r>
          </a:p>
        </p:txBody>
      </p:sp>
      <p:sp>
        <p:nvSpPr>
          <p:cNvPr id="26629" name="Rectangle 6"/>
          <p:cNvSpPr>
            <a:spLocks noChangeArrowheads="1"/>
          </p:cNvSpPr>
          <p:nvPr/>
        </p:nvSpPr>
        <p:spPr bwMode="auto">
          <a:xfrm>
            <a:off x="4656138" y="5373688"/>
            <a:ext cx="27368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dirty="0">
                <a:latin typeface="Arial" panose="020B0604020202020204" pitchFamily="34" charset="0"/>
              </a:rPr>
              <a:t>複数同時集中思考型</a:t>
            </a:r>
          </a:p>
          <a:p>
            <a:pPr algn="ctr" eaLnBrk="1" hangingPunct="1">
              <a:spcBef>
                <a:spcPct val="0"/>
              </a:spcBef>
              <a:buFontTx/>
              <a:buNone/>
            </a:pPr>
            <a:r>
              <a:rPr lang="ja-JP" altLang="en-US" sz="2800" b="1" dirty="0">
                <a:latin typeface="Arial" panose="020B0604020202020204" pitchFamily="34" charset="0"/>
              </a:rPr>
              <a:t>（</a:t>
            </a:r>
            <a:r>
              <a:rPr lang="ja-JP" altLang="en-US" sz="2800" b="1" dirty="0">
                <a:solidFill>
                  <a:srgbClr val="FF0000"/>
                </a:solidFill>
                <a:latin typeface="Arial" panose="020B0604020202020204" pitchFamily="34" charset="0"/>
              </a:rPr>
              <a:t>低集中・同時処理</a:t>
            </a:r>
            <a:r>
              <a:rPr lang="ja-JP" altLang="en-US" sz="2800" b="1" dirty="0">
                <a:latin typeface="Arial" panose="020B0604020202020204" pitchFamily="34" charset="0"/>
              </a:rPr>
              <a:t>）</a:t>
            </a:r>
          </a:p>
          <a:p>
            <a:pPr algn="ctr" eaLnBrk="1" hangingPunct="1">
              <a:spcBef>
                <a:spcPct val="0"/>
              </a:spcBef>
              <a:buFontTx/>
              <a:buNone/>
            </a:pPr>
            <a:r>
              <a:rPr lang="ja-JP" altLang="en-US" sz="2800" b="1" dirty="0">
                <a:latin typeface="Arial" panose="020B0604020202020204" pitchFamily="34" charset="0"/>
              </a:rPr>
              <a:t>ＡＤＨＤタイプ</a:t>
            </a:r>
          </a:p>
          <a:p>
            <a:pPr algn="ctr" eaLnBrk="1" hangingPunct="1">
              <a:spcBef>
                <a:spcPct val="0"/>
              </a:spcBef>
              <a:buFontTx/>
              <a:buNone/>
            </a:pPr>
            <a:r>
              <a:rPr lang="ja-JP" altLang="en-US" sz="2800" b="1" dirty="0">
                <a:latin typeface="Arial" panose="020B0604020202020204" pitchFamily="34" charset="0"/>
              </a:rPr>
              <a:t>（</a:t>
            </a:r>
            <a:r>
              <a:rPr lang="ja-JP" altLang="en-US" sz="2800" b="1" dirty="0">
                <a:solidFill>
                  <a:srgbClr val="FF0000"/>
                </a:solidFill>
                <a:latin typeface="Arial" panose="020B0604020202020204" pitchFamily="34" charset="0"/>
              </a:rPr>
              <a:t>未来志向・</a:t>
            </a:r>
            <a:r>
              <a:rPr lang="en-US" altLang="ja-JP" sz="2800" b="1" dirty="0">
                <a:solidFill>
                  <a:srgbClr val="FF0000"/>
                </a:solidFill>
                <a:latin typeface="Arial" panose="020B0604020202020204" pitchFamily="34" charset="0"/>
              </a:rPr>
              <a:t>will</a:t>
            </a:r>
            <a:r>
              <a:rPr lang="ja-JP" altLang="en-US" sz="2800" b="1" dirty="0">
                <a:latin typeface="Arial" panose="020B0604020202020204" pitchFamily="34" charset="0"/>
              </a:rPr>
              <a:t>）</a:t>
            </a:r>
          </a:p>
        </p:txBody>
      </p:sp>
      <p:sp>
        <p:nvSpPr>
          <p:cNvPr id="26630" name="Oval 7"/>
          <p:cNvSpPr>
            <a:spLocks noChangeArrowheads="1"/>
          </p:cNvSpPr>
          <p:nvPr/>
        </p:nvSpPr>
        <p:spPr bwMode="auto">
          <a:xfrm>
            <a:off x="5054601" y="1965326"/>
            <a:ext cx="1901825" cy="1319213"/>
          </a:xfrm>
          <a:prstGeom prst="ellipse">
            <a:avLst/>
          </a:prstGeom>
          <a:noFill/>
          <a:ln w="38100">
            <a:solidFill>
              <a:srgbClr val="F4FAF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26631" name="Oval 8"/>
          <p:cNvSpPr>
            <a:spLocks noChangeArrowheads="1"/>
          </p:cNvSpPr>
          <p:nvPr/>
        </p:nvSpPr>
        <p:spPr bwMode="auto">
          <a:xfrm>
            <a:off x="4872039" y="3500439"/>
            <a:ext cx="2193925" cy="1373187"/>
          </a:xfrm>
          <a:prstGeom prst="ellipse">
            <a:avLst/>
          </a:prstGeom>
          <a:noFill/>
          <a:ln w="38100">
            <a:solidFill>
              <a:srgbClr val="F4FAF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26632" name="Oval 9"/>
          <p:cNvSpPr>
            <a:spLocks noChangeArrowheads="1"/>
          </p:cNvSpPr>
          <p:nvPr/>
        </p:nvSpPr>
        <p:spPr bwMode="auto">
          <a:xfrm>
            <a:off x="6024563" y="1984375"/>
            <a:ext cx="1244600" cy="296545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26633" name="Oval 10"/>
          <p:cNvSpPr>
            <a:spLocks noChangeArrowheads="1"/>
          </p:cNvSpPr>
          <p:nvPr/>
        </p:nvSpPr>
        <p:spPr bwMode="auto">
          <a:xfrm>
            <a:off x="4583113" y="1982788"/>
            <a:ext cx="1244600" cy="296545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26634" name="テキスト ボックス 10"/>
          <p:cNvSpPr txBox="1">
            <a:spLocks noChangeArrowheads="1"/>
          </p:cNvSpPr>
          <p:nvPr/>
        </p:nvSpPr>
        <p:spPr bwMode="auto">
          <a:xfrm>
            <a:off x="1774825" y="908050"/>
            <a:ext cx="21717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dirty="0">
                <a:solidFill>
                  <a:srgbClr val="009900"/>
                </a:solidFill>
                <a:latin typeface="Arial" panose="020B0604020202020204" pitchFamily="34" charset="0"/>
              </a:rPr>
              <a:t>左脳</a:t>
            </a:r>
            <a:endParaRPr lang="en-US" altLang="ja-JP" sz="2800" b="1" dirty="0">
              <a:solidFill>
                <a:srgbClr val="009900"/>
              </a:solidFill>
              <a:latin typeface="Arial" panose="020B0604020202020204" pitchFamily="34" charset="0"/>
            </a:endParaRPr>
          </a:p>
          <a:p>
            <a:pPr algn="ctr" eaLnBrk="1" hangingPunct="1">
              <a:spcBef>
                <a:spcPct val="0"/>
              </a:spcBef>
              <a:buFontTx/>
              <a:buNone/>
            </a:pPr>
            <a:r>
              <a:rPr lang="ja-JP" altLang="en-US" sz="2800" b="1" dirty="0">
                <a:latin typeface="Arial" panose="020B0604020202020204" pitchFamily="34" charset="0"/>
              </a:rPr>
              <a:t>（</a:t>
            </a:r>
            <a:r>
              <a:rPr lang="ja-JP" altLang="en-US" sz="2800" b="1" dirty="0">
                <a:solidFill>
                  <a:srgbClr val="FF0000"/>
                </a:solidFill>
                <a:latin typeface="Arial" panose="020B0604020202020204" pitchFamily="34" charset="0"/>
              </a:rPr>
              <a:t>聴覚・言語</a:t>
            </a:r>
            <a:r>
              <a:rPr lang="ja-JP" altLang="en-US" sz="2800" b="1" dirty="0">
                <a:latin typeface="Arial" panose="020B0604020202020204" pitchFamily="34" charset="0"/>
              </a:rPr>
              <a:t>）</a:t>
            </a:r>
          </a:p>
        </p:txBody>
      </p:sp>
      <p:sp>
        <p:nvSpPr>
          <p:cNvPr id="26635" name="テキスト ボックス 11"/>
          <p:cNvSpPr txBox="1">
            <a:spLocks noChangeArrowheads="1"/>
          </p:cNvSpPr>
          <p:nvPr/>
        </p:nvSpPr>
        <p:spPr bwMode="auto">
          <a:xfrm>
            <a:off x="7813676" y="765175"/>
            <a:ext cx="21701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dirty="0">
                <a:solidFill>
                  <a:srgbClr val="0070C0"/>
                </a:solidFill>
                <a:latin typeface="Arial" panose="020B0604020202020204" pitchFamily="34" charset="0"/>
              </a:rPr>
              <a:t>右脳</a:t>
            </a:r>
            <a:endParaRPr lang="en-US" altLang="ja-JP" sz="2800" b="1" dirty="0">
              <a:solidFill>
                <a:srgbClr val="0070C0"/>
              </a:solidFill>
              <a:latin typeface="Arial" panose="020B0604020202020204" pitchFamily="34" charset="0"/>
            </a:endParaRPr>
          </a:p>
          <a:p>
            <a:pPr algn="ctr" eaLnBrk="1" hangingPunct="1">
              <a:spcBef>
                <a:spcPct val="0"/>
              </a:spcBef>
              <a:buFontTx/>
              <a:buNone/>
            </a:pPr>
            <a:r>
              <a:rPr lang="ja-JP" altLang="en-US" sz="2800" b="1" dirty="0">
                <a:latin typeface="Arial" panose="020B0604020202020204" pitchFamily="34" charset="0"/>
              </a:rPr>
              <a:t>（</a:t>
            </a:r>
            <a:r>
              <a:rPr lang="ja-JP" altLang="en-US" sz="2800" b="1" dirty="0">
                <a:solidFill>
                  <a:srgbClr val="FF0000"/>
                </a:solidFill>
                <a:latin typeface="Arial" panose="020B0604020202020204" pitchFamily="34" charset="0"/>
              </a:rPr>
              <a:t>視覚・動作</a:t>
            </a:r>
            <a:r>
              <a:rPr lang="ja-JP" altLang="en-US" sz="2800" b="1" dirty="0">
                <a:latin typeface="Arial" panose="020B0604020202020204" pitchFamily="34" charset="0"/>
              </a:rPr>
              <a:t>）</a:t>
            </a:r>
          </a:p>
        </p:txBody>
      </p:sp>
      <p:sp>
        <p:nvSpPr>
          <p:cNvPr id="2" name="スライド番号プレースホルダー 1"/>
          <p:cNvSpPr>
            <a:spLocks noGrp="1"/>
          </p:cNvSpPr>
          <p:nvPr>
            <p:ph type="sldNum" sz="quarter" idx="12"/>
          </p:nvPr>
        </p:nvSpPr>
        <p:spPr/>
        <p:txBody>
          <a:bodyPr/>
          <a:lstStyle/>
          <a:p>
            <a:fld id="{58E70909-AA54-413C-B4A4-65B2E83BDFAE}" type="slidenum">
              <a:rPr kumimoji="1" lang="ja-JP" altLang="en-US" smtClean="0"/>
              <a:t>70</a:t>
            </a:fld>
            <a:endParaRPr kumimoji="1" lang="ja-JP" altLang="en-US"/>
          </a:p>
        </p:txBody>
      </p:sp>
      <p:sp>
        <p:nvSpPr>
          <p:cNvPr id="3" name="日付プレースホルダー 2">
            <a:extLst>
              <a:ext uri="{FF2B5EF4-FFF2-40B4-BE49-F238E27FC236}">
                <a16:creationId xmlns:a16="http://schemas.microsoft.com/office/drawing/2014/main" id="{04800FE8-E6D7-81E6-7BDD-C93D17763F0A}"/>
              </a:ext>
            </a:extLst>
          </p:cNvPr>
          <p:cNvSpPr>
            <a:spLocks noGrp="1"/>
          </p:cNvSpPr>
          <p:nvPr>
            <p:ph type="dt" sz="half" idx="10"/>
          </p:nvPr>
        </p:nvSpPr>
        <p:spPr/>
        <p:txBody>
          <a:bodyPr/>
          <a:lstStyle/>
          <a:p>
            <a:r>
              <a:rPr kumimoji="1" lang="en-US" altLang="ja-JP"/>
              <a:t>2022/12/5</a:t>
            </a:r>
            <a:r>
              <a:rPr kumimoji="1" lang="ja-JP" altLang="en-US"/>
              <a:t>十勝むつみのクリニック</a:t>
            </a:r>
          </a:p>
        </p:txBody>
      </p:sp>
    </p:spTree>
    <p:extLst>
      <p:ext uri="{BB962C8B-B14F-4D97-AF65-F5344CB8AC3E}">
        <p14:creationId xmlns:p14="http://schemas.microsoft.com/office/powerpoint/2010/main" val="21467027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 name="グループ化 112"/>
          <p:cNvGrpSpPr/>
          <p:nvPr/>
        </p:nvGrpSpPr>
        <p:grpSpPr>
          <a:xfrm>
            <a:off x="6928937" y="4034906"/>
            <a:ext cx="5151677" cy="2683133"/>
            <a:chOff x="7032507" y="286715"/>
            <a:chExt cx="5151677" cy="2683133"/>
          </a:xfrm>
        </p:grpSpPr>
        <p:sp>
          <p:nvSpPr>
            <p:cNvPr id="14" name="テキスト ボックス 13"/>
            <p:cNvSpPr txBox="1"/>
            <p:nvPr/>
          </p:nvSpPr>
          <p:spPr>
            <a:xfrm>
              <a:off x="7970953" y="473375"/>
              <a:ext cx="3374358" cy="369332"/>
            </a:xfrm>
            <a:prstGeom prst="rect">
              <a:avLst/>
            </a:prstGeom>
            <a:noFill/>
          </p:spPr>
          <p:txBody>
            <a:bodyPr wrap="square" rtlCol="0">
              <a:spAutoFit/>
            </a:bodyPr>
            <a:lstStyle/>
            <a:p>
              <a:r>
                <a:rPr lang="ja-JP" altLang="en-US" b="1" dirty="0">
                  <a:solidFill>
                    <a:srgbClr val="FF0000"/>
                  </a:solidFill>
                  <a:latin typeface="ＭＳ Ｐゴシック" panose="020B0600070205080204" pitchFamily="50" charset="-128"/>
                  <a:ea typeface="ＭＳ Ｐゴシック" panose="020B0600070205080204" pitchFamily="50" charset="-128"/>
                </a:rPr>
                <a:t>自律神経系の「コンダクター」</a:t>
              </a:r>
              <a:endParaRPr kumimoji="1" lang="ja-JP" altLang="en-US" b="1" dirty="0">
                <a:solidFill>
                  <a:srgbClr val="FF0000"/>
                </a:solidFill>
                <a:latin typeface="ＭＳ Ｐゴシック" panose="020B0600070205080204" pitchFamily="50" charset="-128"/>
                <a:ea typeface="ＭＳ Ｐゴシック" panose="020B0600070205080204" pitchFamily="50" charset="-128"/>
              </a:endParaRPr>
            </a:p>
          </p:txBody>
        </p:sp>
        <p:grpSp>
          <p:nvGrpSpPr>
            <p:cNvPr id="88" name="グループ化 87"/>
            <p:cNvGrpSpPr/>
            <p:nvPr/>
          </p:nvGrpSpPr>
          <p:grpSpPr>
            <a:xfrm>
              <a:off x="7529709" y="1948458"/>
              <a:ext cx="1448435" cy="384332"/>
              <a:chOff x="8651910" y="1834169"/>
              <a:chExt cx="1448435" cy="384332"/>
            </a:xfrm>
          </p:grpSpPr>
          <p:sp>
            <p:nvSpPr>
              <p:cNvPr id="15" name="テキスト ボックス 14"/>
              <p:cNvSpPr txBox="1"/>
              <p:nvPr/>
            </p:nvSpPr>
            <p:spPr>
              <a:xfrm>
                <a:off x="8652918" y="1834169"/>
                <a:ext cx="1447427" cy="369332"/>
              </a:xfrm>
              <a:prstGeom prst="rect">
                <a:avLst/>
              </a:prstGeom>
              <a:noFill/>
            </p:spPr>
            <p:txBody>
              <a:bodyPr wrap="square" rtlCol="0">
                <a:spAutoFit/>
              </a:bodyPr>
              <a:lstStyle/>
              <a:p>
                <a:r>
                  <a:rPr lang="ja-JP" altLang="en-US" dirty="0">
                    <a:latin typeface="ＭＳ Ｐゴシック" panose="020B0600070205080204" pitchFamily="50" charset="-128"/>
                    <a:ea typeface="ＭＳ Ｐゴシック" panose="020B0600070205080204" pitchFamily="50" charset="-128"/>
                  </a:rPr>
                  <a:t>交感神経系</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2" name="正方形/長方形 31"/>
              <p:cNvSpPr/>
              <p:nvPr/>
            </p:nvSpPr>
            <p:spPr>
              <a:xfrm>
                <a:off x="8651910" y="1849169"/>
                <a:ext cx="1321751" cy="3693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 name="グループ化 41"/>
            <p:cNvGrpSpPr/>
            <p:nvPr/>
          </p:nvGrpSpPr>
          <p:grpSpPr>
            <a:xfrm>
              <a:off x="8288222" y="971092"/>
              <a:ext cx="2328024" cy="457638"/>
              <a:chOff x="8288222" y="1058930"/>
              <a:chExt cx="2328024" cy="457638"/>
            </a:xfrm>
          </p:grpSpPr>
          <p:sp>
            <p:nvSpPr>
              <p:cNvPr id="16" name="テキスト ボックス 15"/>
              <p:cNvSpPr txBox="1"/>
              <p:nvPr/>
            </p:nvSpPr>
            <p:spPr>
              <a:xfrm>
                <a:off x="8320531" y="1105291"/>
                <a:ext cx="2262158"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腹側迷走神経複合体</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28" name="正方形/長方形 27"/>
              <p:cNvSpPr/>
              <p:nvPr/>
            </p:nvSpPr>
            <p:spPr>
              <a:xfrm>
                <a:off x="8328970" y="1095505"/>
                <a:ext cx="2253719" cy="3693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8288222" y="1058930"/>
                <a:ext cx="2328024" cy="45763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9" name="グループ化 88"/>
            <p:cNvGrpSpPr/>
            <p:nvPr/>
          </p:nvGrpSpPr>
          <p:grpSpPr>
            <a:xfrm>
              <a:off x="9485167" y="1976691"/>
              <a:ext cx="2262158" cy="395896"/>
              <a:chOff x="8472931" y="2398595"/>
              <a:chExt cx="2262158" cy="395896"/>
            </a:xfrm>
          </p:grpSpPr>
          <p:sp>
            <p:nvSpPr>
              <p:cNvPr id="17" name="テキスト ボックス 16"/>
              <p:cNvSpPr txBox="1"/>
              <p:nvPr/>
            </p:nvSpPr>
            <p:spPr>
              <a:xfrm>
                <a:off x="8472931" y="2398595"/>
                <a:ext cx="2262158"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背側迷走神経複合体</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6" name="正方形/長方形 35"/>
              <p:cNvSpPr/>
              <p:nvPr/>
            </p:nvSpPr>
            <p:spPr>
              <a:xfrm>
                <a:off x="8551244" y="2425159"/>
                <a:ext cx="2153108" cy="3693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05" name="直線矢印コネクタ 104"/>
            <p:cNvCxnSpPr/>
            <p:nvPr/>
          </p:nvCxnSpPr>
          <p:spPr>
            <a:xfrm>
              <a:off x="9987318" y="1503918"/>
              <a:ext cx="390886" cy="390552"/>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直線矢印コネクタ 106"/>
            <p:cNvCxnSpPr/>
            <p:nvPr/>
          </p:nvCxnSpPr>
          <p:spPr>
            <a:xfrm flipH="1">
              <a:off x="8172204" y="1542299"/>
              <a:ext cx="437352" cy="326111"/>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 name="直線矢印コネクタ 109"/>
            <p:cNvCxnSpPr/>
            <p:nvPr/>
          </p:nvCxnSpPr>
          <p:spPr>
            <a:xfrm>
              <a:off x="8978144" y="2161357"/>
              <a:ext cx="496590" cy="0"/>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2" name="楕円 111"/>
            <p:cNvSpPr/>
            <p:nvPr/>
          </p:nvSpPr>
          <p:spPr>
            <a:xfrm>
              <a:off x="7032507" y="286715"/>
              <a:ext cx="5151677" cy="26831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5" name="グループ化 114"/>
          <p:cNvGrpSpPr/>
          <p:nvPr/>
        </p:nvGrpSpPr>
        <p:grpSpPr>
          <a:xfrm>
            <a:off x="318400" y="305442"/>
            <a:ext cx="4299805" cy="3178055"/>
            <a:chOff x="23453" y="70339"/>
            <a:chExt cx="4299805" cy="3178055"/>
          </a:xfrm>
        </p:grpSpPr>
        <p:sp>
          <p:nvSpPr>
            <p:cNvPr id="19" name="テキスト ボックス 18"/>
            <p:cNvSpPr txBox="1"/>
            <p:nvPr/>
          </p:nvSpPr>
          <p:spPr>
            <a:xfrm>
              <a:off x="763276" y="285565"/>
              <a:ext cx="2983682" cy="369332"/>
            </a:xfrm>
            <a:prstGeom prst="rect">
              <a:avLst/>
            </a:prstGeom>
            <a:noFill/>
          </p:spPr>
          <p:txBody>
            <a:bodyPr wrap="square" rtlCol="0">
              <a:spAutoFit/>
            </a:bodyPr>
            <a:lstStyle/>
            <a:p>
              <a:r>
                <a:rPr lang="ja-JP" altLang="en-US" b="1" dirty="0">
                  <a:solidFill>
                    <a:srgbClr val="226825"/>
                  </a:solidFill>
                  <a:latin typeface="ＭＳ Ｐゴシック" panose="020B0600070205080204" pitchFamily="50" charset="-128"/>
                  <a:ea typeface="ＭＳ Ｐゴシック" panose="020B0600070205080204" pitchFamily="50" charset="-128"/>
                </a:rPr>
                <a:t>大脳皮質の「コンダクター」</a:t>
              </a:r>
              <a:endParaRPr kumimoji="1" lang="ja-JP" altLang="en-US" b="1" dirty="0">
                <a:solidFill>
                  <a:srgbClr val="226825"/>
                </a:solidFill>
                <a:latin typeface="ＭＳ Ｐゴシック" panose="020B0600070205080204" pitchFamily="50" charset="-128"/>
                <a:ea typeface="ＭＳ Ｐゴシック" panose="020B0600070205080204" pitchFamily="50" charset="-128"/>
              </a:endParaRPr>
            </a:p>
          </p:txBody>
        </p:sp>
        <p:sp>
          <p:nvSpPr>
            <p:cNvPr id="20" name="テキスト ボックス 19"/>
            <p:cNvSpPr txBox="1"/>
            <p:nvPr/>
          </p:nvSpPr>
          <p:spPr>
            <a:xfrm>
              <a:off x="529791" y="2161357"/>
              <a:ext cx="1338828" cy="646331"/>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（上側頭溝）</a:t>
              </a:r>
              <a:endParaRPr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（紡錘状回）</a:t>
              </a:r>
            </a:p>
          </p:txBody>
        </p:sp>
        <p:grpSp>
          <p:nvGrpSpPr>
            <p:cNvPr id="41" name="グループ化 40"/>
            <p:cNvGrpSpPr/>
            <p:nvPr/>
          </p:nvGrpSpPr>
          <p:grpSpPr>
            <a:xfrm>
              <a:off x="1419225" y="740601"/>
              <a:ext cx="1448500" cy="492581"/>
              <a:chOff x="1419225" y="740601"/>
              <a:chExt cx="1448500" cy="492581"/>
            </a:xfrm>
          </p:grpSpPr>
          <p:sp>
            <p:nvSpPr>
              <p:cNvPr id="21" name="正方形/長方形 20"/>
              <p:cNvSpPr/>
              <p:nvPr/>
            </p:nvSpPr>
            <p:spPr>
              <a:xfrm>
                <a:off x="1493715" y="798169"/>
                <a:ext cx="1321751" cy="3693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474061" y="759594"/>
                <a:ext cx="1338828" cy="369332"/>
              </a:xfrm>
              <a:prstGeom prst="rect">
                <a:avLst/>
              </a:prstGeom>
              <a:noFill/>
            </p:spPr>
            <p:txBody>
              <a:bodyPr wrap="none" rtlCol="0">
                <a:spAutoFit/>
              </a:bodyPr>
              <a:lstStyle/>
              <a:p>
                <a:r>
                  <a:rPr kumimoji="1" lang="ja-JP" altLang="en-US" dirty="0">
                    <a:latin typeface="ＭＳ Ｐゴシック" panose="020B0600070205080204" pitchFamily="50" charset="-128"/>
                    <a:ea typeface="ＭＳ Ｐゴシック" panose="020B0600070205080204" pitchFamily="50" charset="-128"/>
                  </a:rPr>
                  <a:t>前頭前皮質</a:t>
                </a:r>
              </a:p>
            </p:txBody>
          </p:sp>
          <p:sp>
            <p:nvSpPr>
              <p:cNvPr id="29" name="正方形/長方形 28"/>
              <p:cNvSpPr/>
              <p:nvPr/>
            </p:nvSpPr>
            <p:spPr>
              <a:xfrm>
                <a:off x="1419225" y="740601"/>
                <a:ext cx="1448500" cy="49258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3" name="グループ化 102"/>
            <p:cNvGrpSpPr/>
            <p:nvPr/>
          </p:nvGrpSpPr>
          <p:grpSpPr>
            <a:xfrm>
              <a:off x="2491631" y="2487752"/>
              <a:ext cx="877451" cy="369332"/>
              <a:chOff x="2491631" y="2487752"/>
              <a:chExt cx="877451" cy="369332"/>
            </a:xfrm>
          </p:grpSpPr>
          <p:sp>
            <p:nvSpPr>
              <p:cNvPr id="8" name="テキスト ボックス 7"/>
              <p:cNvSpPr txBox="1"/>
              <p:nvPr/>
            </p:nvSpPr>
            <p:spPr>
              <a:xfrm>
                <a:off x="2491919" y="2487752"/>
                <a:ext cx="877163"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運動野</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0" name="正方形/長方形 29"/>
              <p:cNvSpPr/>
              <p:nvPr/>
            </p:nvSpPr>
            <p:spPr>
              <a:xfrm>
                <a:off x="2491631" y="2487752"/>
                <a:ext cx="877451" cy="3693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8" name="グループ化 47"/>
            <p:cNvGrpSpPr/>
            <p:nvPr/>
          </p:nvGrpSpPr>
          <p:grpSpPr>
            <a:xfrm>
              <a:off x="2391848" y="1738635"/>
              <a:ext cx="1338828" cy="399863"/>
              <a:chOff x="1824719" y="2318657"/>
              <a:chExt cx="1338828" cy="399863"/>
            </a:xfrm>
          </p:grpSpPr>
          <p:sp>
            <p:nvSpPr>
              <p:cNvPr id="6" name="テキスト ボックス 5"/>
              <p:cNvSpPr txBox="1"/>
              <p:nvPr/>
            </p:nvSpPr>
            <p:spPr>
              <a:xfrm>
                <a:off x="1824719" y="2318657"/>
                <a:ext cx="1338828"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運動連合野</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1" name="正方形/長方形 30"/>
              <p:cNvSpPr/>
              <p:nvPr/>
            </p:nvSpPr>
            <p:spPr>
              <a:xfrm>
                <a:off x="1880745" y="2349188"/>
                <a:ext cx="1181238" cy="3693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 name="グループ化 46"/>
            <p:cNvGrpSpPr/>
            <p:nvPr/>
          </p:nvGrpSpPr>
          <p:grpSpPr>
            <a:xfrm>
              <a:off x="504710" y="1726659"/>
              <a:ext cx="1338828" cy="383850"/>
              <a:chOff x="1660016" y="1804307"/>
              <a:chExt cx="1338828" cy="383850"/>
            </a:xfrm>
          </p:grpSpPr>
          <p:sp>
            <p:nvSpPr>
              <p:cNvPr id="5" name="テキスト ボックス 4"/>
              <p:cNvSpPr txBox="1"/>
              <p:nvPr/>
            </p:nvSpPr>
            <p:spPr>
              <a:xfrm>
                <a:off x="1660016" y="1804307"/>
                <a:ext cx="1338828"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感覚連合野</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3" name="正方形/長方形 32"/>
              <p:cNvSpPr/>
              <p:nvPr/>
            </p:nvSpPr>
            <p:spPr>
              <a:xfrm>
                <a:off x="1715971" y="1818825"/>
                <a:ext cx="1226918" cy="3693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7" name="グループ化 96"/>
            <p:cNvGrpSpPr/>
            <p:nvPr/>
          </p:nvGrpSpPr>
          <p:grpSpPr>
            <a:xfrm>
              <a:off x="1045256" y="1318377"/>
              <a:ext cx="428805" cy="385642"/>
              <a:chOff x="5777219" y="2166648"/>
              <a:chExt cx="428805" cy="385642"/>
            </a:xfrm>
          </p:grpSpPr>
          <p:cxnSp>
            <p:nvCxnSpPr>
              <p:cNvPr id="65" name="直線矢印コネクタ 64"/>
              <p:cNvCxnSpPr/>
              <p:nvPr/>
            </p:nvCxnSpPr>
            <p:spPr>
              <a:xfrm flipH="1">
                <a:off x="5777219" y="2166648"/>
                <a:ext cx="307899" cy="3048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a:xfrm flipV="1">
                <a:off x="5860423" y="2228850"/>
                <a:ext cx="345601" cy="3234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8" name="グループ化 97"/>
            <p:cNvGrpSpPr/>
            <p:nvPr/>
          </p:nvGrpSpPr>
          <p:grpSpPr>
            <a:xfrm rot="5400000">
              <a:off x="2675678" y="1325232"/>
              <a:ext cx="428805" cy="385642"/>
              <a:chOff x="5777219" y="2166648"/>
              <a:chExt cx="428805" cy="385642"/>
            </a:xfrm>
          </p:grpSpPr>
          <p:cxnSp>
            <p:nvCxnSpPr>
              <p:cNvPr id="99" name="直線矢印コネクタ 98"/>
              <p:cNvCxnSpPr/>
              <p:nvPr/>
            </p:nvCxnSpPr>
            <p:spPr>
              <a:xfrm flipH="1">
                <a:off x="5777219" y="2166648"/>
                <a:ext cx="307899" cy="3048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線矢印コネクタ 99"/>
              <p:cNvCxnSpPr/>
              <p:nvPr/>
            </p:nvCxnSpPr>
            <p:spPr>
              <a:xfrm flipV="1">
                <a:off x="5860423" y="2228850"/>
                <a:ext cx="345601" cy="3234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2" name="直線矢印コネクタ 101"/>
            <p:cNvCxnSpPr/>
            <p:nvPr/>
          </p:nvCxnSpPr>
          <p:spPr>
            <a:xfrm>
              <a:off x="3016522" y="2197496"/>
              <a:ext cx="0" cy="2153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4" name="楕円 113"/>
            <p:cNvSpPr/>
            <p:nvPr/>
          </p:nvSpPr>
          <p:spPr>
            <a:xfrm>
              <a:off x="23453" y="70339"/>
              <a:ext cx="4299805" cy="317805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テキスト ボックス 17"/>
          <p:cNvSpPr txBox="1"/>
          <p:nvPr/>
        </p:nvSpPr>
        <p:spPr>
          <a:xfrm>
            <a:off x="5239332" y="2221921"/>
            <a:ext cx="1827110" cy="461665"/>
          </a:xfrm>
          <a:prstGeom prst="rect">
            <a:avLst/>
          </a:prstGeom>
          <a:noFill/>
        </p:spPr>
        <p:txBody>
          <a:bodyPr wrap="square" rtlCol="0">
            <a:spAutoFit/>
          </a:bodyPr>
          <a:lstStyle/>
          <a:p>
            <a:r>
              <a:rPr lang="ja-JP" altLang="en-US" sz="2400" dirty="0">
                <a:solidFill>
                  <a:srgbClr val="0E24F0"/>
                </a:solidFill>
                <a:latin typeface="ＭＳ Ｐゴシック" panose="020B0600070205080204" pitchFamily="50" charset="-128"/>
                <a:ea typeface="ＭＳ Ｐゴシック" panose="020B0600070205080204" pitchFamily="50" charset="-128"/>
              </a:rPr>
              <a:t>「コネクター」</a:t>
            </a:r>
            <a:endParaRPr kumimoji="1" lang="ja-JP" altLang="en-US" sz="2400" dirty="0">
              <a:solidFill>
                <a:srgbClr val="0E24F0"/>
              </a:solidFill>
              <a:latin typeface="ＭＳ Ｐゴシック" panose="020B0600070205080204" pitchFamily="50" charset="-128"/>
              <a:ea typeface="ＭＳ Ｐゴシック" panose="020B0600070205080204" pitchFamily="50" charset="-128"/>
            </a:endParaRPr>
          </a:p>
        </p:txBody>
      </p:sp>
      <p:grpSp>
        <p:nvGrpSpPr>
          <p:cNvPr id="43" name="グループ化 42"/>
          <p:cNvGrpSpPr/>
          <p:nvPr/>
        </p:nvGrpSpPr>
        <p:grpSpPr>
          <a:xfrm>
            <a:off x="5125371" y="2931534"/>
            <a:ext cx="2186389" cy="402695"/>
            <a:chOff x="4954243" y="1441953"/>
            <a:chExt cx="2186389" cy="402695"/>
          </a:xfrm>
        </p:grpSpPr>
        <p:sp>
          <p:nvSpPr>
            <p:cNvPr id="13" name="テキスト ボックス 12"/>
            <p:cNvSpPr txBox="1"/>
            <p:nvPr/>
          </p:nvSpPr>
          <p:spPr>
            <a:xfrm>
              <a:off x="4960046" y="1475316"/>
              <a:ext cx="2180586" cy="369332"/>
            </a:xfrm>
            <a:prstGeom prst="rect">
              <a:avLst/>
            </a:prstGeom>
            <a:noFill/>
          </p:spPr>
          <p:txBody>
            <a:bodyPr wrap="square" rtlCol="0">
              <a:spAutoFit/>
            </a:bodyPr>
            <a:lstStyle/>
            <a:p>
              <a:r>
                <a:rPr kumimoji="1" lang="ja-JP" altLang="en-US" b="1" dirty="0">
                  <a:solidFill>
                    <a:srgbClr val="0000CC"/>
                  </a:solidFill>
                  <a:latin typeface="ＭＳ Ｐゴシック" panose="020B0600070205080204" pitchFamily="50" charset="-128"/>
                  <a:ea typeface="ＭＳ Ｐゴシック" panose="020B0600070205080204" pitchFamily="50" charset="-128"/>
                </a:rPr>
                <a:t>前帯状回・島皮質</a:t>
              </a:r>
            </a:p>
          </p:txBody>
        </p:sp>
        <p:sp>
          <p:nvSpPr>
            <p:cNvPr id="37" name="正方形/長方形 36"/>
            <p:cNvSpPr/>
            <p:nvPr/>
          </p:nvSpPr>
          <p:spPr>
            <a:xfrm>
              <a:off x="4954243" y="1441953"/>
              <a:ext cx="1986554" cy="36708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グループ化 43"/>
          <p:cNvGrpSpPr/>
          <p:nvPr/>
        </p:nvGrpSpPr>
        <p:grpSpPr>
          <a:xfrm>
            <a:off x="6200650" y="3762647"/>
            <a:ext cx="1257564" cy="386069"/>
            <a:chOff x="4889647" y="1861848"/>
            <a:chExt cx="1257564" cy="386069"/>
          </a:xfrm>
        </p:grpSpPr>
        <p:sp>
          <p:nvSpPr>
            <p:cNvPr id="12" name="テキスト ボックス 11"/>
            <p:cNvSpPr txBox="1"/>
            <p:nvPr/>
          </p:nvSpPr>
          <p:spPr>
            <a:xfrm>
              <a:off x="4889647" y="1861848"/>
              <a:ext cx="1257564" cy="369332"/>
            </a:xfrm>
            <a:prstGeom prst="rect">
              <a:avLst/>
            </a:prstGeom>
            <a:noFill/>
          </p:spPr>
          <p:txBody>
            <a:bodyPr wrap="square" rtlCol="0">
              <a:spAutoFit/>
            </a:bodyPr>
            <a:lstStyle/>
            <a:p>
              <a:r>
                <a:rPr lang="ja-JP" altLang="en-US" b="1" dirty="0">
                  <a:solidFill>
                    <a:srgbClr val="0000CC"/>
                  </a:solidFill>
                  <a:latin typeface="ＭＳ Ｐゴシック" panose="020B0600070205080204" pitchFamily="50" charset="-128"/>
                  <a:ea typeface="ＭＳ Ｐゴシック" panose="020B0600070205080204" pitchFamily="50" charset="-128"/>
                </a:rPr>
                <a:t>視床下部</a:t>
              </a:r>
              <a:endParaRPr kumimoji="1" lang="ja-JP" altLang="en-US" b="1" dirty="0">
                <a:solidFill>
                  <a:srgbClr val="0000CC"/>
                </a:solidFill>
                <a:latin typeface="ＭＳ Ｐゴシック" panose="020B0600070205080204" pitchFamily="50" charset="-128"/>
                <a:ea typeface="ＭＳ Ｐゴシック" panose="020B0600070205080204" pitchFamily="50" charset="-128"/>
              </a:endParaRPr>
            </a:p>
          </p:txBody>
        </p:sp>
        <p:sp>
          <p:nvSpPr>
            <p:cNvPr id="38" name="正方形/長方形 37"/>
            <p:cNvSpPr/>
            <p:nvPr/>
          </p:nvSpPr>
          <p:spPr>
            <a:xfrm>
              <a:off x="4938972" y="1878585"/>
              <a:ext cx="985376" cy="3693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5" name="グループ化 44"/>
          <p:cNvGrpSpPr/>
          <p:nvPr/>
        </p:nvGrpSpPr>
        <p:grpSpPr>
          <a:xfrm>
            <a:off x="4890920" y="3771845"/>
            <a:ext cx="895065" cy="376608"/>
            <a:chOff x="5440984" y="2466464"/>
            <a:chExt cx="895065" cy="376608"/>
          </a:xfrm>
        </p:grpSpPr>
        <p:sp>
          <p:nvSpPr>
            <p:cNvPr id="11" name="テキスト ボックス 10"/>
            <p:cNvSpPr txBox="1"/>
            <p:nvPr/>
          </p:nvSpPr>
          <p:spPr>
            <a:xfrm>
              <a:off x="5458886" y="2466464"/>
              <a:ext cx="877163" cy="369332"/>
            </a:xfrm>
            <a:prstGeom prst="rect">
              <a:avLst/>
            </a:prstGeom>
            <a:noFill/>
          </p:spPr>
          <p:txBody>
            <a:bodyPr wrap="none" rtlCol="0">
              <a:spAutoFit/>
            </a:bodyPr>
            <a:lstStyle/>
            <a:p>
              <a:r>
                <a:rPr lang="ja-JP" altLang="en-US" b="1" dirty="0">
                  <a:solidFill>
                    <a:srgbClr val="0000CC"/>
                  </a:solidFill>
                  <a:latin typeface="ＭＳ Ｐゴシック" panose="020B0600070205080204" pitchFamily="50" charset="-128"/>
                  <a:ea typeface="ＭＳ Ｐゴシック" panose="020B0600070205080204" pitchFamily="50" charset="-128"/>
                </a:rPr>
                <a:t>扁桃体</a:t>
              </a:r>
              <a:endParaRPr kumimoji="1" lang="ja-JP" altLang="en-US" b="1" dirty="0">
                <a:solidFill>
                  <a:srgbClr val="0000CC"/>
                </a:solidFill>
                <a:latin typeface="ＭＳ Ｐゴシック" panose="020B0600070205080204" pitchFamily="50" charset="-128"/>
                <a:ea typeface="ＭＳ Ｐゴシック" panose="020B0600070205080204" pitchFamily="50" charset="-128"/>
              </a:endParaRPr>
            </a:p>
          </p:txBody>
        </p:sp>
        <p:sp>
          <p:nvSpPr>
            <p:cNvPr id="39" name="正方形/長方形 38"/>
            <p:cNvSpPr/>
            <p:nvPr/>
          </p:nvSpPr>
          <p:spPr>
            <a:xfrm>
              <a:off x="5440984" y="2466464"/>
              <a:ext cx="843091" cy="37660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2" name="グループ化 81"/>
          <p:cNvGrpSpPr/>
          <p:nvPr/>
        </p:nvGrpSpPr>
        <p:grpSpPr>
          <a:xfrm>
            <a:off x="5286080" y="3380070"/>
            <a:ext cx="447931" cy="330236"/>
            <a:chOff x="6112260" y="2397035"/>
            <a:chExt cx="447931" cy="330236"/>
          </a:xfrm>
        </p:grpSpPr>
        <p:cxnSp>
          <p:nvCxnSpPr>
            <p:cNvPr id="68" name="直線矢印コネクタ 67"/>
            <p:cNvCxnSpPr/>
            <p:nvPr/>
          </p:nvCxnSpPr>
          <p:spPr>
            <a:xfrm flipH="1">
              <a:off x="6112260" y="2397035"/>
              <a:ext cx="280005" cy="30519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68"/>
            <p:cNvCxnSpPr/>
            <p:nvPr/>
          </p:nvCxnSpPr>
          <p:spPr>
            <a:xfrm flipV="1">
              <a:off x="6266577" y="2408381"/>
              <a:ext cx="293614" cy="3188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 name="グループ化 82"/>
          <p:cNvGrpSpPr/>
          <p:nvPr/>
        </p:nvGrpSpPr>
        <p:grpSpPr>
          <a:xfrm rot="5400000">
            <a:off x="5944919" y="3703646"/>
            <a:ext cx="137628" cy="422755"/>
            <a:chOff x="6726302" y="2867299"/>
            <a:chExt cx="137628" cy="422755"/>
          </a:xfrm>
        </p:grpSpPr>
        <p:cxnSp>
          <p:nvCxnSpPr>
            <p:cNvPr id="84" name="直線矢印コネクタ 83"/>
            <p:cNvCxnSpPr/>
            <p:nvPr/>
          </p:nvCxnSpPr>
          <p:spPr>
            <a:xfrm rot="16200000" flipH="1" flipV="1">
              <a:off x="6535172" y="3097618"/>
              <a:ext cx="383566" cy="130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p:nvPr/>
          </p:nvCxnSpPr>
          <p:spPr>
            <a:xfrm rot="16200000">
              <a:off x="6654894" y="3066877"/>
              <a:ext cx="408614" cy="94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6" name="楕円 85"/>
          <p:cNvSpPr/>
          <p:nvPr/>
        </p:nvSpPr>
        <p:spPr>
          <a:xfrm>
            <a:off x="4600211" y="2725585"/>
            <a:ext cx="2953922" cy="1887520"/>
          </a:xfrm>
          <a:prstGeom prst="ellipse">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1" name="グループ化 120"/>
          <p:cNvGrpSpPr/>
          <p:nvPr/>
        </p:nvGrpSpPr>
        <p:grpSpPr>
          <a:xfrm>
            <a:off x="4544845" y="2521155"/>
            <a:ext cx="631814" cy="396939"/>
            <a:chOff x="7362092" y="1218743"/>
            <a:chExt cx="609067" cy="512364"/>
          </a:xfrm>
        </p:grpSpPr>
        <p:cxnSp>
          <p:nvCxnSpPr>
            <p:cNvPr id="118" name="直線矢印コネクタ 117"/>
            <p:cNvCxnSpPr/>
            <p:nvPr/>
          </p:nvCxnSpPr>
          <p:spPr>
            <a:xfrm>
              <a:off x="7538156" y="1218743"/>
              <a:ext cx="433003" cy="3428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線矢印コネクタ 118"/>
            <p:cNvCxnSpPr/>
            <p:nvPr/>
          </p:nvCxnSpPr>
          <p:spPr>
            <a:xfrm flipH="1" flipV="1">
              <a:off x="7362092" y="1402604"/>
              <a:ext cx="425939" cy="32850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2" name="グループ化 121"/>
          <p:cNvGrpSpPr/>
          <p:nvPr/>
        </p:nvGrpSpPr>
        <p:grpSpPr>
          <a:xfrm>
            <a:off x="7260215" y="4094342"/>
            <a:ext cx="525913" cy="350644"/>
            <a:chOff x="7362092" y="1218743"/>
            <a:chExt cx="609067" cy="512364"/>
          </a:xfrm>
        </p:grpSpPr>
        <p:cxnSp>
          <p:nvCxnSpPr>
            <p:cNvPr id="123" name="直線矢印コネクタ 122"/>
            <p:cNvCxnSpPr/>
            <p:nvPr/>
          </p:nvCxnSpPr>
          <p:spPr>
            <a:xfrm>
              <a:off x="7538156" y="1218743"/>
              <a:ext cx="433003" cy="3428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矢印コネクタ 123"/>
            <p:cNvCxnSpPr/>
            <p:nvPr/>
          </p:nvCxnSpPr>
          <p:spPr>
            <a:xfrm flipH="1" flipV="1">
              <a:off x="7362092" y="1402604"/>
              <a:ext cx="425939" cy="32850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5" name="テキスト ボックス 124"/>
          <p:cNvSpPr txBox="1"/>
          <p:nvPr/>
        </p:nvSpPr>
        <p:spPr>
          <a:xfrm>
            <a:off x="5037849" y="595649"/>
            <a:ext cx="6612708" cy="1200329"/>
          </a:xfrm>
          <a:prstGeom prst="rect">
            <a:avLst/>
          </a:prstGeom>
          <a:noFill/>
        </p:spPr>
        <p:txBody>
          <a:bodyPr wrap="none" rtlCol="0">
            <a:spAutoFit/>
          </a:bodyPr>
          <a:lstStyle/>
          <a:p>
            <a:r>
              <a:rPr kumimoji="1" lang="ja-JP" altLang="en-US" sz="3600" dirty="0">
                <a:latin typeface="ＭＳ Ｐゴシック" panose="020B0600070205080204" pitchFamily="50" charset="-128"/>
                <a:ea typeface="ＭＳ Ｐゴシック" panose="020B0600070205080204" pitchFamily="50" charset="-128"/>
              </a:rPr>
              <a:t>皮質</a:t>
            </a:r>
            <a:r>
              <a:rPr lang="ja-JP" altLang="en-US" sz="3600" dirty="0" err="1">
                <a:latin typeface="ＭＳ Ｐゴシック" panose="020B0600070205080204" pitchFamily="50" charset="-128"/>
                <a:ea typeface="ＭＳ Ｐゴシック" panose="020B0600070205080204" pitchFamily="50" charset="-128"/>
              </a:rPr>
              <a:t>ー</a:t>
            </a:r>
            <a:r>
              <a:rPr lang="ja-JP" altLang="en-US" sz="3600" dirty="0">
                <a:solidFill>
                  <a:srgbClr val="0E24F0"/>
                </a:solidFill>
                <a:latin typeface="ＭＳ Ｐゴシック" panose="020B0600070205080204" pitchFamily="50" charset="-128"/>
                <a:ea typeface="ＭＳ Ｐゴシック" panose="020B0600070205080204" pitchFamily="50" charset="-128"/>
              </a:rPr>
              <a:t>大脳</a:t>
            </a:r>
            <a:r>
              <a:rPr kumimoji="1" lang="ja-JP" altLang="en-US" sz="3600" dirty="0">
                <a:solidFill>
                  <a:srgbClr val="0E24F0"/>
                </a:solidFill>
                <a:latin typeface="ＭＳ Ｐゴシック" panose="020B0600070205080204" pitchFamily="50" charset="-128"/>
                <a:ea typeface="ＭＳ Ｐゴシック" panose="020B0600070205080204" pitchFamily="50" charset="-128"/>
              </a:rPr>
              <a:t>辺縁系</a:t>
            </a:r>
            <a:r>
              <a:rPr lang="ja-JP" altLang="en-US" sz="3600" dirty="0" err="1">
                <a:latin typeface="ＭＳ Ｐゴシック" panose="020B0600070205080204" pitchFamily="50" charset="-128"/>
                <a:ea typeface="ＭＳ Ｐゴシック" panose="020B0600070205080204" pitchFamily="50" charset="-128"/>
              </a:rPr>
              <a:t>ー</a:t>
            </a:r>
            <a:r>
              <a:rPr kumimoji="1" lang="ja-JP" altLang="en-US" sz="3600" dirty="0">
                <a:latin typeface="ＭＳ Ｐゴシック" panose="020B0600070205080204" pitchFamily="50" charset="-128"/>
                <a:ea typeface="ＭＳ Ｐゴシック" panose="020B0600070205080204" pitchFamily="50" charset="-128"/>
              </a:rPr>
              <a:t>自律神経系</a:t>
            </a:r>
            <a:endParaRPr kumimoji="1" lang="en-US" altLang="ja-JP" sz="3600" dirty="0">
              <a:latin typeface="ＭＳ Ｐゴシック" panose="020B0600070205080204" pitchFamily="50" charset="-128"/>
              <a:ea typeface="ＭＳ Ｐゴシック" panose="020B0600070205080204" pitchFamily="50" charset="-128"/>
            </a:endParaRPr>
          </a:p>
          <a:p>
            <a:r>
              <a:rPr kumimoji="1" lang="ja-JP" altLang="en-US" sz="3600" dirty="0">
                <a:latin typeface="ＭＳ Ｐゴシック" panose="020B0600070205080204" pitchFamily="50" charset="-128"/>
                <a:ea typeface="ＭＳ Ｐゴシック" panose="020B0600070205080204" pitchFamily="50" charset="-128"/>
              </a:rPr>
              <a:t>の</a:t>
            </a:r>
            <a:r>
              <a:rPr lang="ja-JP" altLang="en-US" sz="3600" dirty="0">
                <a:latin typeface="ＭＳ Ｐゴシック" panose="020B0600070205080204" pitchFamily="50" charset="-128"/>
                <a:ea typeface="ＭＳ Ｐゴシック" panose="020B0600070205080204" pitchFamily="50" charset="-128"/>
              </a:rPr>
              <a:t>＜双方向的コネクション＞</a:t>
            </a:r>
            <a:endParaRPr kumimoji="1" lang="ja-JP" altLang="en-US" sz="3600" dirty="0">
              <a:latin typeface="ＭＳ Ｐゴシック" panose="020B0600070205080204" pitchFamily="50" charset="-128"/>
              <a:ea typeface="ＭＳ Ｐゴシック" panose="020B0600070205080204" pitchFamily="50" charset="-128"/>
            </a:endParaRPr>
          </a:p>
        </p:txBody>
      </p:sp>
      <p:sp>
        <p:nvSpPr>
          <p:cNvPr id="2" name="正方形/長方形 1"/>
          <p:cNvSpPr/>
          <p:nvPr/>
        </p:nvSpPr>
        <p:spPr>
          <a:xfrm>
            <a:off x="957941" y="5057805"/>
            <a:ext cx="3950973" cy="830997"/>
          </a:xfrm>
          <a:prstGeom prst="rect">
            <a:avLst/>
          </a:prstGeom>
        </p:spPr>
        <p:txBody>
          <a:bodyPr wrap="square">
            <a:spAutoFit/>
          </a:bodyPr>
          <a:lstStyle/>
          <a:p>
            <a:r>
              <a:rPr lang="ja-JP" altLang="en-US" sz="2400" dirty="0">
                <a:latin typeface="ＭＳ Ｐゴシック" panose="020B0600070205080204" pitchFamily="50" charset="-128"/>
                <a:ea typeface="ＭＳ Ｐゴシック" panose="020B0600070205080204" pitchFamily="50" charset="-128"/>
              </a:rPr>
              <a:t>「ポリヴェ</a:t>
            </a:r>
            <a:r>
              <a:rPr lang="en-US" altLang="ja-JP"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ガル理論を読む」</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津田真人（</a:t>
            </a:r>
            <a:r>
              <a:rPr lang="en-US" altLang="ja-JP" sz="2400" b="1" dirty="0">
                <a:latin typeface="ＭＳ Ｐゴシック" panose="020B0600070205080204" pitchFamily="50" charset="-128"/>
                <a:ea typeface="ＭＳ Ｐゴシック" panose="020B0600070205080204" pitchFamily="50" charset="-128"/>
              </a:rPr>
              <a:t>2020</a:t>
            </a:r>
            <a:r>
              <a:rPr lang="ja-JP" altLang="en-US" sz="2400" b="1" dirty="0">
                <a:latin typeface="ＭＳ Ｐゴシック" panose="020B0600070205080204" pitchFamily="50" charset="-128"/>
                <a:ea typeface="ＭＳ Ｐゴシック" panose="020B0600070205080204" pitchFamily="50" charset="-128"/>
              </a:rPr>
              <a:t>）</a:t>
            </a:r>
            <a:r>
              <a:rPr lang="en-US" altLang="ja-JP" sz="2400" b="1" dirty="0">
                <a:latin typeface="ＭＳ Ｐゴシック" panose="020B0600070205080204" pitchFamily="50" charset="-128"/>
                <a:ea typeface="ＭＳ Ｐゴシック" panose="020B0600070205080204" pitchFamily="50" charset="-128"/>
              </a:rPr>
              <a:t> </a:t>
            </a:r>
            <a:r>
              <a:rPr lang="ja-JP" altLang="en-US" sz="2400" b="1" dirty="0">
                <a:latin typeface="ＭＳ Ｐゴシック" panose="020B0600070205080204" pitchFamily="50" charset="-128"/>
                <a:ea typeface="ＭＳ Ｐゴシック" panose="020B0600070205080204" pitchFamily="50" charset="-128"/>
              </a:rPr>
              <a:t>星和書店</a:t>
            </a:r>
            <a:endParaRPr lang="en-US" altLang="ja-JP" sz="2400" dirty="0">
              <a:latin typeface="ＭＳ Ｐゴシック" panose="020B0600070205080204" pitchFamily="50" charset="-128"/>
              <a:ea typeface="ＭＳ Ｐゴシック" panose="020B0600070205080204" pitchFamily="50" charset="-128"/>
            </a:endParaRPr>
          </a:p>
        </p:txBody>
      </p:sp>
      <p:sp>
        <p:nvSpPr>
          <p:cNvPr id="3" name="スライド番号プレースホルダー 2"/>
          <p:cNvSpPr>
            <a:spLocks noGrp="1"/>
          </p:cNvSpPr>
          <p:nvPr>
            <p:ph type="sldNum" sz="quarter" idx="12"/>
          </p:nvPr>
        </p:nvSpPr>
        <p:spPr/>
        <p:txBody>
          <a:bodyPr/>
          <a:lstStyle/>
          <a:p>
            <a:fld id="{DC0F30EA-423F-449D-A3CC-24E3AB670461}" type="slidenum">
              <a:rPr kumimoji="1" lang="ja-JP" altLang="en-US" smtClean="0"/>
              <a:t>71</a:t>
            </a:fld>
            <a:endParaRPr kumimoji="1" lang="ja-JP" altLang="en-US"/>
          </a:p>
        </p:txBody>
      </p:sp>
      <p:sp>
        <p:nvSpPr>
          <p:cNvPr id="7" name="テキスト ボックス 6"/>
          <p:cNvSpPr txBox="1"/>
          <p:nvPr/>
        </p:nvSpPr>
        <p:spPr>
          <a:xfrm>
            <a:off x="7609499" y="2429193"/>
            <a:ext cx="3803298" cy="1477328"/>
          </a:xfrm>
          <a:prstGeom prst="rect">
            <a:avLst/>
          </a:prstGeom>
          <a:noFill/>
        </p:spPr>
        <p:txBody>
          <a:bodyPr wrap="square" rtlCol="0">
            <a:spAutoFit/>
          </a:bodyPr>
          <a:lstStyle/>
          <a:p>
            <a:r>
              <a:rPr lang="ja-JP" altLang="ja-JP" sz="2400" dirty="0">
                <a:solidFill>
                  <a:srgbClr val="0000CC"/>
                </a:solidFill>
                <a:latin typeface="ＭＳ Ｐゴシック" panose="020B0600070205080204" pitchFamily="50" charset="-128"/>
                <a:ea typeface="ＭＳ Ｐゴシック" panose="020B0600070205080204" pitchFamily="50" charset="-128"/>
              </a:rPr>
              <a:t>視床下部と前部帯状回・島皮質のネットワークに よる</a:t>
            </a:r>
            <a:endParaRPr lang="en-US" altLang="ja-JP" sz="2400" dirty="0">
              <a:solidFill>
                <a:srgbClr val="0000CC"/>
              </a:solidFill>
              <a:latin typeface="ＭＳ Ｐゴシック" panose="020B0600070205080204" pitchFamily="50" charset="-128"/>
              <a:ea typeface="ＭＳ Ｐゴシック" panose="020B0600070205080204" pitchFamily="50" charset="-128"/>
            </a:endParaRPr>
          </a:p>
          <a:p>
            <a:r>
              <a:rPr lang="ja-JP" altLang="ja-JP" sz="2400" dirty="0">
                <a:solidFill>
                  <a:srgbClr val="0000CC"/>
                </a:solidFill>
                <a:latin typeface="ＭＳ Ｐゴシック" panose="020B0600070205080204" pitchFamily="50" charset="-128"/>
                <a:ea typeface="ＭＳ Ｐゴシック" panose="020B0600070205080204" pitchFamily="50" charset="-128"/>
              </a:rPr>
              <a:t>感覚</a:t>
            </a:r>
            <a:r>
              <a:rPr lang="ja-JP" altLang="en-US" sz="2400" dirty="0">
                <a:solidFill>
                  <a:srgbClr val="0000CC"/>
                </a:solidFill>
                <a:latin typeface="ＭＳ Ｐゴシック" panose="020B0600070205080204" pitchFamily="50" charset="-128"/>
                <a:ea typeface="ＭＳ Ｐゴシック" panose="020B0600070205080204" pitchFamily="50" charset="-128"/>
              </a:rPr>
              <a:t>受容・感覚閾値</a:t>
            </a:r>
            <a:r>
              <a:rPr lang="ja-JP" altLang="ja-JP" sz="2400" dirty="0">
                <a:solidFill>
                  <a:srgbClr val="0000CC"/>
                </a:solidFill>
                <a:latin typeface="ＭＳ Ｐゴシック" panose="020B0600070205080204" pitchFamily="50" charset="-128"/>
                <a:ea typeface="ＭＳ Ｐゴシック" panose="020B0600070205080204" pitchFamily="50" charset="-128"/>
              </a:rPr>
              <a:t>の制御 </a:t>
            </a:r>
            <a:endParaRPr lang="en-US" altLang="ja-JP" sz="2400" dirty="0">
              <a:solidFill>
                <a:srgbClr val="0000CC"/>
              </a:solidFill>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9" name="日付プレースホルダー 8"/>
          <p:cNvSpPr>
            <a:spLocks noGrp="1"/>
          </p:cNvSpPr>
          <p:nvPr>
            <p:ph type="dt" sz="half" idx="10"/>
          </p:nvPr>
        </p:nvSpPr>
        <p:spPr/>
        <p:txBody>
          <a:bodyPr/>
          <a:lstStyle/>
          <a:p>
            <a:r>
              <a:rPr kumimoji="1" lang="en-US" altLang="ja-JP"/>
              <a:t>2022/12/5</a:t>
            </a:r>
            <a:r>
              <a:rPr kumimoji="1" lang="ja-JP" altLang="en-US"/>
              <a:t>十勝むつみのクリニック</a:t>
            </a:r>
          </a:p>
        </p:txBody>
      </p:sp>
    </p:spTree>
    <p:extLst>
      <p:ext uri="{BB962C8B-B14F-4D97-AF65-F5344CB8AC3E}">
        <p14:creationId xmlns:p14="http://schemas.microsoft.com/office/powerpoint/2010/main" val="8556193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11381" y="493271"/>
            <a:ext cx="10707928" cy="729672"/>
          </a:xfrm>
        </p:spPr>
        <p:txBody>
          <a:bodyPr>
            <a:noAutofit/>
          </a:bodyPr>
          <a:lstStyle/>
          <a:p>
            <a:r>
              <a:rPr lang="ja-JP" altLang="en-US" sz="4800" dirty="0">
                <a:latin typeface="ＭＳ Ｐゴシック" panose="020B0600070205080204" pitchFamily="50" charset="-128"/>
                <a:ea typeface="ＭＳ Ｐゴシック" panose="020B0600070205080204" pitchFamily="50" charset="-128"/>
              </a:rPr>
              <a:t>心のバランス　（玉井邦夫）</a:t>
            </a:r>
            <a:endParaRPr kumimoji="1" lang="ja-JP" altLang="en-US" sz="4800" dirty="0"/>
          </a:p>
        </p:txBody>
      </p:sp>
      <p:sp>
        <p:nvSpPr>
          <p:cNvPr id="4" name="サブタイトル 2"/>
          <p:cNvSpPr txBox="1">
            <a:spLocks/>
          </p:cNvSpPr>
          <p:nvPr/>
        </p:nvSpPr>
        <p:spPr>
          <a:xfrm>
            <a:off x="227784" y="1883886"/>
            <a:ext cx="4700824" cy="10222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2800" u="sng" dirty="0">
                <a:latin typeface="ＭＳ Ｐゴシック" panose="020B0600070205080204" pitchFamily="50" charset="-128"/>
                <a:ea typeface="ＭＳ Ｐゴシック" panose="020B0600070205080204" pitchFamily="50" charset="-128"/>
              </a:rPr>
              <a:t>本来は、「思考」「感情」「感覚」が</a:t>
            </a:r>
            <a:r>
              <a:rPr lang="ja-JP" altLang="en-US" sz="2800" u="sng" dirty="0">
                <a:solidFill>
                  <a:srgbClr val="FFC000"/>
                </a:solidFill>
                <a:latin typeface="ＭＳ Ｐゴシック" panose="020B0600070205080204" pitchFamily="50" charset="-128"/>
                <a:ea typeface="ＭＳ Ｐゴシック" panose="020B0600070205080204" pitchFamily="50" charset="-128"/>
              </a:rPr>
              <a:t>つながり、まとまっている</a:t>
            </a:r>
          </a:p>
        </p:txBody>
      </p:sp>
      <p:sp>
        <p:nvSpPr>
          <p:cNvPr id="9" name="テキスト ボックス 8"/>
          <p:cNvSpPr txBox="1"/>
          <p:nvPr/>
        </p:nvSpPr>
        <p:spPr>
          <a:xfrm>
            <a:off x="6787548" y="4502160"/>
            <a:ext cx="1524776" cy="646331"/>
          </a:xfrm>
          <a:prstGeom prst="rect">
            <a:avLst/>
          </a:prstGeom>
          <a:noFill/>
        </p:spPr>
        <p:txBody>
          <a:bodyPr wrap="none" rtlCol="0">
            <a:spAutoFit/>
          </a:bodyPr>
          <a:lstStyle/>
          <a:p>
            <a:r>
              <a:rPr lang="ja-JP" altLang="en-US" sz="3600" dirty="0">
                <a:latin typeface="ＭＳ Ｐゴシック" panose="020B0600070205080204" pitchFamily="50" charset="-128"/>
                <a:ea typeface="ＭＳ Ｐゴシック" panose="020B0600070205080204" pitchFamily="50" charset="-128"/>
              </a:rPr>
              <a:t>なぜ？</a:t>
            </a:r>
            <a:endParaRPr kumimoji="1" lang="ja-JP" altLang="en-US" sz="3600" dirty="0">
              <a:latin typeface="ＭＳ Ｐゴシック" panose="020B0600070205080204" pitchFamily="50" charset="-128"/>
              <a:ea typeface="ＭＳ Ｐゴシック" panose="020B0600070205080204" pitchFamily="50" charset="-128"/>
            </a:endParaRPr>
          </a:p>
        </p:txBody>
      </p:sp>
      <p:grpSp>
        <p:nvGrpSpPr>
          <p:cNvPr id="29" name="グループ化 28"/>
          <p:cNvGrpSpPr/>
          <p:nvPr/>
        </p:nvGrpSpPr>
        <p:grpSpPr>
          <a:xfrm>
            <a:off x="3104045" y="2221449"/>
            <a:ext cx="5604525" cy="4204043"/>
            <a:chOff x="3104045" y="2221449"/>
            <a:chExt cx="5604525" cy="4204043"/>
          </a:xfrm>
        </p:grpSpPr>
        <p:grpSp>
          <p:nvGrpSpPr>
            <p:cNvPr id="28" name="グループ化 27"/>
            <p:cNvGrpSpPr/>
            <p:nvPr/>
          </p:nvGrpSpPr>
          <p:grpSpPr>
            <a:xfrm>
              <a:off x="3104045" y="2221449"/>
              <a:ext cx="4746864" cy="4204043"/>
              <a:chOff x="3104045" y="2221449"/>
              <a:chExt cx="4746864" cy="4204043"/>
            </a:xfrm>
          </p:grpSpPr>
          <p:sp>
            <p:nvSpPr>
              <p:cNvPr id="14" name="楕円 13"/>
              <p:cNvSpPr/>
              <p:nvPr/>
            </p:nvSpPr>
            <p:spPr>
              <a:xfrm>
                <a:off x="3796145" y="2877129"/>
                <a:ext cx="4054764" cy="322060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4833208" y="2221449"/>
                <a:ext cx="1937681" cy="149311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p:cNvSpPr/>
              <p:nvPr/>
            </p:nvSpPr>
            <p:spPr>
              <a:xfrm>
                <a:off x="3104045" y="4319594"/>
                <a:ext cx="1937681" cy="149311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p:cNvGrpSpPr/>
              <p:nvPr/>
            </p:nvGrpSpPr>
            <p:grpSpPr>
              <a:xfrm rot="3013224">
                <a:off x="5444462" y="5633746"/>
                <a:ext cx="853670" cy="729821"/>
                <a:chOff x="1219200" y="3810003"/>
                <a:chExt cx="816721" cy="677429"/>
              </a:xfrm>
            </p:grpSpPr>
            <p:cxnSp>
              <p:nvCxnSpPr>
                <p:cNvPr id="18" name="直線コネクタ 17"/>
                <p:cNvCxnSpPr/>
                <p:nvPr/>
              </p:nvCxnSpPr>
              <p:spPr>
                <a:xfrm>
                  <a:off x="1219200" y="3943927"/>
                  <a:ext cx="701265" cy="5435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1334656" y="3810003"/>
                  <a:ext cx="701265" cy="5435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グループ化 21"/>
              <p:cNvGrpSpPr/>
              <p:nvPr/>
            </p:nvGrpSpPr>
            <p:grpSpPr>
              <a:xfrm>
                <a:off x="3697268" y="3153471"/>
                <a:ext cx="853670" cy="729821"/>
                <a:chOff x="1219200" y="3810003"/>
                <a:chExt cx="816721" cy="677429"/>
              </a:xfrm>
            </p:grpSpPr>
            <p:cxnSp>
              <p:nvCxnSpPr>
                <p:cNvPr id="23" name="直線コネクタ 22"/>
                <p:cNvCxnSpPr/>
                <p:nvPr/>
              </p:nvCxnSpPr>
              <p:spPr>
                <a:xfrm>
                  <a:off x="1219200" y="3943927"/>
                  <a:ext cx="701265" cy="5435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1334656" y="3810003"/>
                  <a:ext cx="701265" cy="5435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グループ化 24"/>
              <p:cNvGrpSpPr/>
              <p:nvPr/>
            </p:nvGrpSpPr>
            <p:grpSpPr>
              <a:xfrm rot="6164493">
                <a:off x="6952776" y="3087308"/>
                <a:ext cx="853670" cy="729821"/>
                <a:chOff x="1219200" y="3810003"/>
                <a:chExt cx="816721" cy="677429"/>
              </a:xfrm>
            </p:grpSpPr>
            <p:cxnSp>
              <p:nvCxnSpPr>
                <p:cNvPr id="26" name="直線コネクタ 25"/>
                <p:cNvCxnSpPr/>
                <p:nvPr/>
              </p:nvCxnSpPr>
              <p:spPr>
                <a:xfrm>
                  <a:off x="1219200" y="3943927"/>
                  <a:ext cx="701265" cy="5435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1334656" y="3810003"/>
                  <a:ext cx="701265" cy="5435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 name="楕円 9"/>
            <p:cNvSpPr/>
            <p:nvPr/>
          </p:nvSpPr>
          <p:spPr>
            <a:xfrm>
              <a:off x="6770889" y="4199517"/>
              <a:ext cx="1937681" cy="149311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p:cNvSpPr txBox="1"/>
          <p:nvPr/>
        </p:nvSpPr>
        <p:spPr>
          <a:xfrm>
            <a:off x="7246635" y="4604705"/>
            <a:ext cx="1082348" cy="646331"/>
          </a:xfrm>
          <a:prstGeom prst="rect">
            <a:avLst/>
          </a:prstGeom>
          <a:noFill/>
        </p:spPr>
        <p:txBody>
          <a:bodyPr wrap="none" rtlCol="0">
            <a:spAutoFit/>
          </a:bodyPr>
          <a:lstStyle/>
          <a:p>
            <a:r>
              <a:rPr kumimoji="1" lang="ja-JP" altLang="en-US" sz="3600" dirty="0">
                <a:solidFill>
                  <a:srgbClr val="00B050"/>
                </a:solidFill>
                <a:latin typeface="ＭＳ Ｐゴシック" panose="020B0600070205080204" pitchFamily="50" charset="-128"/>
                <a:ea typeface="ＭＳ Ｐゴシック" panose="020B0600070205080204" pitchFamily="50" charset="-128"/>
              </a:rPr>
              <a:t>痛い</a:t>
            </a:r>
          </a:p>
        </p:txBody>
      </p:sp>
      <p:sp>
        <p:nvSpPr>
          <p:cNvPr id="7" name="テキスト ボックス 6"/>
          <p:cNvSpPr txBox="1"/>
          <p:nvPr/>
        </p:nvSpPr>
        <p:spPr>
          <a:xfrm>
            <a:off x="3345457" y="4679426"/>
            <a:ext cx="1436612" cy="646331"/>
          </a:xfrm>
          <a:prstGeom prst="rect">
            <a:avLst/>
          </a:prstGeom>
          <a:noFill/>
        </p:spPr>
        <p:txBody>
          <a:bodyPr wrap="none" rtlCol="0">
            <a:spAutoFit/>
          </a:bodyPr>
          <a:lstStyle/>
          <a:p>
            <a:r>
              <a:rPr lang="ja-JP" altLang="en-US" sz="3600" dirty="0">
                <a:solidFill>
                  <a:srgbClr val="FF0000"/>
                </a:solidFill>
                <a:latin typeface="ＭＳ Ｐゴシック" panose="020B0600070205080204" pitchFamily="50" charset="-128"/>
                <a:ea typeface="ＭＳ Ｐゴシック" panose="020B0600070205080204" pitchFamily="50" charset="-128"/>
              </a:rPr>
              <a:t>悲しい</a:t>
            </a:r>
            <a:endParaRPr kumimoji="1" lang="ja-JP" altLang="en-US" sz="3600" dirty="0">
              <a:solidFill>
                <a:srgbClr val="FF0000"/>
              </a:solidFill>
              <a:latin typeface="ＭＳ Ｐゴシック" panose="020B0600070205080204" pitchFamily="50" charset="-128"/>
              <a:ea typeface="ＭＳ Ｐゴシック" panose="020B0600070205080204" pitchFamily="50" charset="-128"/>
            </a:endParaRPr>
          </a:p>
        </p:txBody>
      </p:sp>
      <p:sp>
        <p:nvSpPr>
          <p:cNvPr id="30" name="テキスト ボックス 29"/>
          <p:cNvSpPr txBox="1"/>
          <p:nvPr/>
        </p:nvSpPr>
        <p:spPr>
          <a:xfrm>
            <a:off x="5120402" y="2589450"/>
            <a:ext cx="1524776" cy="646331"/>
          </a:xfrm>
          <a:prstGeom prst="rect">
            <a:avLst/>
          </a:prstGeom>
          <a:noFill/>
        </p:spPr>
        <p:txBody>
          <a:bodyPr wrap="none" rtlCol="0">
            <a:spAutoFit/>
          </a:bodyPr>
          <a:lstStyle/>
          <a:p>
            <a:r>
              <a:rPr lang="ja-JP" altLang="en-US" sz="3600" dirty="0">
                <a:solidFill>
                  <a:srgbClr val="0000CC"/>
                </a:solidFill>
                <a:latin typeface="ＭＳ Ｐゴシック" panose="020B0600070205080204" pitchFamily="50" charset="-128"/>
                <a:ea typeface="ＭＳ Ｐゴシック" panose="020B0600070205080204" pitchFamily="50" charset="-128"/>
              </a:rPr>
              <a:t>なぜ？</a:t>
            </a:r>
            <a:endParaRPr kumimoji="1" lang="ja-JP" altLang="en-US" sz="3600" dirty="0">
              <a:solidFill>
                <a:srgbClr val="0000CC"/>
              </a:solidFill>
              <a:latin typeface="ＭＳ Ｐゴシック" panose="020B0600070205080204" pitchFamily="50" charset="-128"/>
              <a:ea typeface="ＭＳ Ｐゴシック" panose="020B0600070205080204" pitchFamily="50" charset="-128"/>
            </a:endParaRPr>
          </a:p>
        </p:txBody>
      </p:sp>
      <p:sp>
        <p:nvSpPr>
          <p:cNvPr id="31" name="テキスト ボックス 30"/>
          <p:cNvSpPr txBox="1"/>
          <p:nvPr/>
        </p:nvSpPr>
        <p:spPr>
          <a:xfrm>
            <a:off x="5153952" y="1343773"/>
            <a:ext cx="1569660" cy="646331"/>
          </a:xfrm>
          <a:prstGeom prst="rect">
            <a:avLst/>
          </a:prstGeom>
          <a:noFill/>
        </p:spPr>
        <p:txBody>
          <a:bodyPr wrap="none" rtlCol="0">
            <a:spAutoFit/>
          </a:bodyPr>
          <a:lstStyle/>
          <a:p>
            <a:r>
              <a:rPr kumimoji="1" lang="ja-JP" altLang="en-US" sz="3600" dirty="0">
                <a:latin typeface="ＭＳ Ｐゴシック" panose="020B0600070205080204" pitchFamily="50" charset="-128"/>
                <a:ea typeface="ＭＳ Ｐゴシック" panose="020B0600070205080204" pitchFamily="50" charset="-128"/>
              </a:rPr>
              <a:t>「</a:t>
            </a:r>
            <a:r>
              <a:rPr kumimoji="1" lang="ja-JP" altLang="en-US" sz="3600" dirty="0">
                <a:solidFill>
                  <a:srgbClr val="0000CC"/>
                </a:solidFill>
                <a:latin typeface="ＭＳ Ｐゴシック" panose="020B0600070205080204" pitchFamily="50" charset="-128"/>
                <a:ea typeface="ＭＳ Ｐゴシック" panose="020B0600070205080204" pitchFamily="50" charset="-128"/>
              </a:rPr>
              <a:t>思考</a:t>
            </a:r>
            <a:r>
              <a:rPr kumimoji="1" lang="ja-JP" altLang="en-US" sz="3600" dirty="0">
                <a:latin typeface="ＭＳ Ｐゴシック" panose="020B0600070205080204" pitchFamily="50" charset="-128"/>
                <a:ea typeface="ＭＳ Ｐゴシック" panose="020B0600070205080204" pitchFamily="50" charset="-128"/>
              </a:rPr>
              <a:t>」</a:t>
            </a:r>
          </a:p>
        </p:txBody>
      </p:sp>
      <p:sp>
        <p:nvSpPr>
          <p:cNvPr id="32" name="テキスト ボックス 31"/>
          <p:cNvSpPr txBox="1"/>
          <p:nvPr/>
        </p:nvSpPr>
        <p:spPr>
          <a:xfrm>
            <a:off x="1420581" y="5693078"/>
            <a:ext cx="1569660" cy="646331"/>
          </a:xfrm>
          <a:prstGeom prst="rect">
            <a:avLst/>
          </a:prstGeom>
          <a:noFill/>
        </p:spPr>
        <p:txBody>
          <a:bodyPr wrap="none" rtlCol="0">
            <a:spAutoFit/>
          </a:bodyPr>
          <a:lstStyle/>
          <a:p>
            <a:r>
              <a:rPr kumimoji="1" lang="ja-JP" altLang="en-US" sz="3600" dirty="0">
                <a:latin typeface="ＭＳ Ｐゴシック" panose="020B0600070205080204" pitchFamily="50" charset="-128"/>
                <a:ea typeface="ＭＳ Ｐゴシック" panose="020B0600070205080204" pitchFamily="50" charset="-128"/>
              </a:rPr>
              <a:t>「</a:t>
            </a:r>
            <a:r>
              <a:rPr kumimoji="1" lang="ja-JP" altLang="en-US" sz="3600" dirty="0">
                <a:solidFill>
                  <a:srgbClr val="FF0000"/>
                </a:solidFill>
                <a:latin typeface="ＭＳ Ｐゴシック" panose="020B0600070205080204" pitchFamily="50" charset="-128"/>
                <a:ea typeface="ＭＳ Ｐゴシック" panose="020B0600070205080204" pitchFamily="50" charset="-128"/>
              </a:rPr>
              <a:t>感情</a:t>
            </a:r>
            <a:r>
              <a:rPr kumimoji="1" lang="ja-JP" altLang="en-US" sz="3600" dirty="0">
                <a:latin typeface="ＭＳ Ｐゴシック" panose="020B0600070205080204" pitchFamily="50" charset="-128"/>
                <a:ea typeface="ＭＳ Ｐゴシック" panose="020B0600070205080204" pitchFamily="50" charset="-128"/>
              </a:rPr>
              <a:t>」</a:t>
            </a:r>
          </a:p>
        </p:txBody>
      </p:sp>
      <p:sp>
        <p:nvSpPr>
          <p:cNvPr id="33" name="テキスト ボックス 32"/>
          <p:cNvSpPr txBox="1"/>
          <p:nvPr/>
        </p:nvSpPr>
        <p:spPr>
          <a:xfrm>
            <a:off x="9054619" y="5675276"/>
            <a:ext cx="1569660" cy="646331"/>
          </a:xfrm>
          <a:prstGeom prst="rect">
            <a:avLst/>
          </a:prstGeom>
          <a:noFill/>
        </p:spPr>
        <p:txBody>
          <a:bodyPr wrap="none" rtlCol="0">
            <a:spAutoFit/>
          </a:bodyPr>
          <a:lstStyle/>
          <a:p>
            <a:r>
              <a:rPr kumimoji="1" lang="ja-JP" altLang="en-US" sz="3600" dirty="0">
                <a:latin typeface="ＭＳ Ｐゴシック" panose="020B0600070205080204" pitchFamily="50" charset="-128"/>
                <a:ea typeface="ＭＳ Ｐゴシック" panose="020B0600070205080204" pitchFamily="50" charset="-128"/>
              </a:rPr>
              <a:t>「</a:t>
            </a:r>
            <a:r>
              <a:rPr kumimoji="1" lang="ja-JP" altLang="en-US" sz="3600" dirty="0">
                <a:solidFill>
                  <a:srgbClr val="00B050"/>
                </a:solidFill>
                <a:latin typeface="ＭＳ Ｐゴシック" panose="020B0600070205080204" pitchFamily="50" charset="-128"/>
                <a:ea typeface="ＭＳ Ｐゴシック" panose="020B0600070205080204" pitchFamily="50" charset="-128"/>
              </a:rPr>
              <a:t>感覚</a:t>
            </a:r>
            <a:r>
              <a:rPr kumimoji="1" lang="ja-JP" altLang="en-US" sz="3600" dirty="0">
                <a:latin typeface="ＭＳ Ｐゴシック" panose="020B0600070205080204" pitchFamily="50" charset="-128"/>
                <a:ea typeface="ＭＳ Ｐゴシック" panose="020B0600070205080204" pitchFamily="50" charset="-128"/>
              </a:rPr>
              <a:t>」</a:t>
            </a:r>
          </a:p>
        </p:txBody>
      </p:sp>
      <p:sp>
        <p:nvSpPr>
          <p:cNvPr id="34" name="テキスト ボックス 33"/>
          <p:cNvSpPr txBox="1"/>
          <p:nvPr/>
        </p:nvSpPr>
        <p:spPr>
          <a:xfrm>
            <a:off x="5205068" y="3989514"/>
            <a:ext cx="1415772" cy="830997"/>
          </a:xfrm>
          <a:prstGeom prst="rect">
            <a:avLst/>
          </a:prstGeom>
          <a:noFill/>
        </p:spPr>
        <p:txBody>
          <a:bodyPr wrap="none" rtlCol="0">
            <a:spAutoFit/>
          </a:bodyPr>
          <a:lstStyle/>
          <a:p>
            <a:r>
              <a:rPr lang="ja-JP" altLang="en-US" sz="48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解離</a:t>
            </a:r>
            <a:endParaRPr kumimoji="1" lang="ja-JP" altLang="en-US" sz="48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 name="スライド番号プレースホルダー 5"/>
          <p:cNvSpPr>
            <a:spLocks noGrp="1"/>
          </p:cNvSpPr>
          <p:nvPr>
            <p:ph type="sldNum" sz="quarter" idx="12"/>
          </p:nvPr>
        </p:nvSpPr>
        <p:spPr/>
        <p:txBody>
          <a:bodyPr/>
          <a:lstStyle/>
          <a:p>
            <a:fld id="{58E70909-AA54-413C-B4A4-65B2E83BDFAE}" type="slidenum">
              <a:rPr kumimoji="1" lang="ja-JP" altLang="en-US" smtClean="0"/>
              <a:t>72</a:t>
            </a:fld>
            <a:endParaRPr kumimoji="1" lang="ja-JP" altLang="en-US"/>
          </a:p>
        </p:txBody>
      </p:sp>
      <p:sp>
        <p:nvSpPr>
          <p:cNvPr id="35" name="サブタイトル 2"/>
          <p:cNvSpPr txBox="1">
            <a:spLocks/>
          </p:cNvSpPr>
          <p:nvPr/>
        </p:nvSpPr>
        <p:spPr>
          <a:xfrm>
            <a:off x="7436667" y="1707897"/>
            <a:ext cx="4715325" cy="2526694"/>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2800" u="sng"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解離</a:t>
            </a:r>
            <a:r>
              <a:rPr lang="ja-JP" altLang="en-US" sz="2800" u="sng" dirty="0">
                <a:latin typeface="ＭＳ Ｐゴシック" panose="020B0600070205080204" pitchFamily="50" charset="-128"/>
                <a:ea typeface="ＭＳ Ｐゴシック" panose="020B0600070205080204" pitchFamily="50" charset="-128"/>
              </a:rPr>
              <a:t>とは本来まとまっている「思考」「感情」「感覚」が　　　バラバラになってしまうこと</a:t>
            </a:r>
            <a:endParaRPr lang="en-US" altLang="ja-JP" sz="2800" u="sng" dirty="0">
              <a:latin typeface="ＭＳ Ｐゴシック" panose="020B0600070205080204" pitchFamily="50" charset="-128"/>
              <a:ea typeface="ＭＳ Ｐゴシック" panose="020B0600070205080204" pitchFamily="50" charset="-128"/>
            </a:endParaRPr>
          </a:p>
          <a:p>
            <a:pPr algn="l"/>
            <a:endParaRPr lang="en-US" altLang="ja-JP" sz="2800" u="sng" dirty="0">
              <a:latin typeface="ＭＳ Ｐゴシック" panose="020B0600070205080204" pitchFamily="50" charset="-128"/>
              <a:ea typeface="ＭＳ Ｐゴシック" panose="020B0600070205080204" pitchFamily="50" charset="-128"/>
            </a:endParaRPr>
          </a:p>
          <a:p>
            <a:pPr algn="l"/>
            <a:r>
              <a:rPr lang="ja-JP" altLang="en-US" sz="2800" dirty="0">
                <a:latin typeface="ＭＳ Ｐゴシック" panose="020B0600070205080204" pitchFamily="50" charset="-128"/>
                <a:ea typeface="ＭＳ Ｐゴシック" panose="020B0600070205080204" pitchFamily="50" charset="-128"/>
              </a:rPr>
              <a:t>　　　</a:t>
            </a:r>
            <a:r>
              <a:rPr lang="ja-JP" altLang="en-US" sz="2800" u="sng" dirty="0">
                <a:latin typeface="ＭＳ Ｐゴシック" panose="020B0600070205080204" pitchFamily="50" charset="-128"/>
                <a:ea typeface="ＭＳ Ｐゴシック" panose="020B0600070205080204" pitchFamily="50" charset="-128"/>
              </a:rPr>
              <a:t>その結果、</a:t>
            </a:r>
            <a:r>
              <a:rPr lang="ja-JP" altLang="en-US" sz="2800" u="sng" dirty="0">
                <a:solidFill>
                  <a:srgbClr val="FFC000"/>
                </a:solidFill>
                <a:latin typeface="ＭＳ Ｐゴシック" panose="020B0600070205080204" pitchFamily="50" charset="-128"/>
                <a:ea typeface="ＭＳ Ｐゴシック" panose="020B0600070205080204" pitchFamily="50" charset="-128"/>
              </a:rPr>
              <a:t>「自分らしさ」</a:t>
            </a:r>
            <a:endParaRPr lang="en-US" altLang="ja-JP" sz="2800" u="sng" dirty="0">
              <a:solidFill>
                <a:srgbClr val="FFC000"/>
              </a:solidFill>
              <a:latin typeface="ＭＳ Ｐゴシック" panose="020B0600070205080204" pitchFamily="50" charset="-128"/>
              <a:ea typeface="ＭＳ Ｐゴシック" panose="020B0600070205080204" pitchFamily="50" charset="-128"/>
            </a:endParaRPr>
          </a:p>
          <a:p>
            <a:pPr algn="l"/>
            <a:r>
              <a:rPr lang="ja-JP" altLang="en-US" sz="2800" dirty="0">
                <a:latin typeface="ＭＳ Ｐゴシック" panose="020B0600070205080204" pitchFamily="50" charset="-128"/>
                <a:ea typeface="ＭＳ Ｐゴシック" panose="020B0600070205080204" pitchFamily="50" charset="-128"/>
              </a:rPr>
              <a:t>　　　</a:t>
            </a:r>
            <a:r>
              <a:rPr lang="ja-JP" altLang="en-US" sz="2800" u="sng" dirty="0">
                <a:latin typeface="ＭＳ Ｐゴシック" panose="020B0600070205080204" pitchFamily="50" charset="-128"/>
                <a:ea typeface="ＭＳ Ｐゴシック" panose="020B0600070205080204" pitchFamily="50" charset="-128"/>
              </a:rPr>
              <a:t>がわからなくなる</a:t>
            </a:r>
          </a:p>
        </p:txBody>
      </p:sp>
      <p:sp>
        <p:nvSpPr>
          <p:cNvPr id="5" name="日付プレースホルダー 4">
            <a:extLst>
              <a:ext uri="{FF2B5EF4-FFF2-40B4-BE49-F238E27FC236}">
                <a16:creationId xmlns:a16="http://schemas.microsoft.com/office/drawing/2014/main" id="{A4E68F7D-53EB-56D2-E798-57F2BDEDF33F}"/>
              </a:ext>
            </a:extLst>
          </p:cNvPr>
          <p:cNvSpPr>
            <a:spLocks noGrp="1"/>
          </p:cNvSpPr>
          <p:nvPr>
            <p:ph type="dt" sz="half" idx="10"/>
          </p:nvPr>
        </p:nvSpPr>
        <p:spPr/>
        <p:txBody>
          <a:bodyPr/>
          <a:lstStyle/>
          <a:p>
            <a:r>
              <a:rPr kumimoji="1" lang="en-US" altLang="ja-JP"/>
              <a:t>2022/12/5</a:t>
            </a:r>
            <a:r>
              <a:rPr kumimoji="1" lang="ja-JP" altLang="en-US"/>
              <a:t>十勝むつみのクリニック</a:t>
            </a:r>
          </a:p>
        </p:txBody>
      </p:sp>
    </p:spTree>
    <p:extLst>
      <p:ext uri="{BB962C8B-B14F-4D97-AF65-F5344CB8AC3E}">
        <p14:creationId xmlns:p14="http://schemas.microsoft.com/office/powerpoint/2010/main" val="37176407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70825" y="2455056"/>
            <a:ext cx="6497633" cy="4188989"/>
          </a:xfrm>
          <a:prstGeom prst="rect">
            <a:avLst/>
          </a:prstGeom>
        </p:spPr>
      </p:pic>
      <p:sp>
        <p:nvSpPr>
          <p:cNvPr id="3" name="テキスト ボックス 2"/>
          <p:cNvSpPr txBox="1"/>
          <p:nvPr/>
        </p:nvSpPr>
        <p:spPr>
          <a:xfrm>
            <a:off x="1175616" y="2455055"/>
            <a:ext cx="615553" cy="3832139"/>
          </a:xfrm>
          <a:prstGeom prst="rect">
            <a:avLst/>
          </a:prstGeom>
          <a:noFill/>
        </p:spPr>
        <p:txBody>
          <a:bodyPr vert="eaVert" wrap="none" rtlCol="0">
            <a:spAutoFit/>
          </a:bodyPr>
          <a:lstStyle/>
          <a:p>
            <a:r>
              <a:rPr kumimoji="1" lang="ja-JP" altLang="en-US" sz="2800" dirty="0">
                <a:solidFill>
                  <a:srgbClr val="FF0000"/>
                </a:solidFill>
                <a:latin typeface="ＭＳ Ｐゴシック" panose="020B0600070205080204" pitchFamily="50" charset="-128"/>
                <a:ea typeface="ＭＳ Ｐゴシック" panose="020B0600070205080204" pitchFamily="50" charset="-128"/>
              </a:rPr>
              <a:t>シナプスでの感受性亢進</a:t>
            </a:r>
          </a:p>
        </p:txBody>
      </p:sp>
      <p:sp>
        <p:nvSpPr>
          <p:cNvPr id="5" name="楕円 4"/>
          <p:cNvSpPr/>
          <p:nvPr/>
        </p:nvSpPr>
        <p:spPr>
          <a:xfrm>
            <a:off x="3157283" y="2686050"/>
            <a:ext cx="1934935" cy="342083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右矢印 5"/>
          <p:cNvSpPr/>
          <p:nvPr/>
        </p:nvSpPr>
        <p:spPr>
          <a:xfrm>
            <a:off x="1978622" y="4324264"/>
            <a:ext cx="1208315" cy="19594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rot="21427942">
            <a:off x="7621368" y="5205249"/>
            <a:ext cx="808264" cy="38372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rot="895795">
            <a:off x="7692737" y="3687617"/>
            <a:ext cx="808264" cy="38372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7545761" y="4091334"/>
            <a:ext cx="738664" cy="1171585"/>
          </a:xfrm>
          <a:prstGeom prst="rect">
            <a:avLst/>
          </a:prstGeom>
          <a:noFill/>
        </p:spPr>
        <p:txBody>
          <a:bodyPr vert="eaVert" wrap="square" rtlCol="0">
            <a:spAutoFit/>
          </a:bodyPr>
          <a:lstStyle/>
          <a:p>
            <a:r>
              <a:rPr kumimoji="1" lang="ja-JP" altLang="en-US" sz="3600" dirty="0">
                <a:solidFill>
                  <a:srgbClr val="010ABF"/>
                </a:solidFill>
                <a:latin typeface="ＭＳ Ｐゴシック" panose="020B0600070205080204" pitchFamily="50" charset="-128"/>
                <a:ea typeface="ＭＳ Ｐゴシック" panose="020B0600070205080204" pitchFamily="50" charset="-128"/>
              </a:rPr>
              <a:t>損傷</a:t>
            </a:r>
          </a:p>
        </p:txBody>
      </p:sp>
      <p:sp>
        <p:nvSpPr>
          <p:cNvPr id="10" name="タイトル 1"/>
          <p:cNvSpPr>
            <a:spLocks noGrp="1"/>
          </p:cNvSpPr>
          <p:nvPr>
            <p:ph type="ctrTitle"/>
          </p:nvPr>
        </p:nvSpPr>
        <p:spPr>
          <a:xfrm>
            <a:off x="489857" y="204106"/>
            <a:ext cx="11397343" cy="742951"/>
          </a:xfrm>
        </p:spPr>
        <p:txBody>
          <a:bodyPr>
            <a:normAutofit/>
          </a:bodyPr>
          <a:lstStyle/>
          <a:p>
            <a:r>
              <a:rPr kumimoji="1" lang="en-US" altLang="ja-JP" sz="4400" dirty="0">
                <a:latin typeface="ＭＳ Ｐゴシック" panose="020B0600070205080204" pitchFamily="50" charset="-128"/>
                <a:ea typeface="ＭＳ Ｐゴシック" panose="020B0600070205080204" pitchFamily="50" charset="-128"/>
              </a:rPr>
              <a:t>Denervation </a:t>
            </a:r>
            <a:r>
              <a:rPr kumimoji="1" lang="en-US" altLang="ja-JP" sz="4400" dirty="0" err="1">
                <a:latin typeface="ＭＳ Ｐゴシック" panose="020B0600070205080204" pitchFamily="50" charset="-128"/>
                <a:ea typeface="ＭＳ Ｐゴシック" panose="020B0600070205080204" pitchFamily="50" charset="-128"/>
              </a:rPr>
              <a:t>Supersensitivity</a:t>
            </a:r>
            <a:r>
              <a:rPr kumimoji="1" lang="en-US" altLang="ja-JP" sz="4400" dirty="0">
                <a:latin typeface="ＭＳ Ｐゴシック" panose="020B0600070205080204" pitchFamily="50" charset="-128"/>
                <a:ea typeface="ＭＳ Ｐゴシック" panose="020B0600070205080204" pitchFamily="50" charset="-128"/>
              </a:rPr>
              <a:t> </a:t>
            </a:r>
            <a:r>
              <a:rPr kumimoji="1" lang="en-US" altLang="ja-JP" sz="4400" dirty="0">
                <a:solidFill>
                  <a:srgbClr val="FF0000"/>
                </a:solidFill>
                <a:latin typeface="ＭＳ Ｐゴシック" panose="020B0600070205080204" pitchFamily="50" charset="-128"/>
                <a:ea typeface="ＭＳ Ｐゴシック" panose="020B0600070205080204" pitchFamily="50" charset="-128"/>
              </a:rPr>
              <a:t>(</a:t>
            </a:r>
            <a:r>
              <a:rPr kumimoji="1" lang="ja-JP" altLang="en-US" sz="4400" dirty="0">
                <a:solidFill>
                  <a:srgbClr val="FF0000"/>
                </a:solidFill>
                <a:latin typeface="ＭＳ Ｐゴシック" panose="020B0600070205080204" pitchFamily="50" charset="-128"/>
                <a:ea typeface="ＭＳ Ｐゴシック" panose="020B0600070205080204" pitchFamily="50" charset="-128"/>
              </a:rPr>
              <a:t>除神経性過敏）</a:t>
            </a:r>
          </a:p>
        </p:txBody>
      </p:sp>
      <p:sp>
        <p:nvSpPr>
          <p:cNvPr id="11" name="サブタイトル 2"/>
          <p:cNvSpPr txBox="1">
            <a:spLocks/>
          </p:cNvSpPr>
          <p:nvPr/>
        </p:nvSpPr>
        <p:spPr>
          <a:xfrm>
            <a:off x="1101950" y="1045028"/>
            <a:ext cx="10597470" cy="123280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lvl="0" algn="l"/>
            <a:r>
              <a:rPr lang="ja-JP" altLang="ja-JP" sz="3200" dirty="0">
                <a:latin typeface="ＭＳ Ｐゴシック" panose="020B0600070205080204" pitchFamily="50" charset="-128"/>
                <a:ea typeface="ＭＳ Ｐゴシック" panose="020B0600070205080204" pitchFamily="50" charset="-128"/>
              </a:rPr>
              <a:t>神経のフィードバック回路の循環がどこかで停滞したために、それを補うようにして神経活動が過剰に起こ</a:t>
            </a:r>
            <a:r>
              <a:rPr lang="ja-JP" altLang="en-US" sz="3200" dirty="0">
                <a:latin typeface="ＭＳ Ｐゴシック" panose="020B0600070205080204" pitchFamily="50" charset="-128"/>
                <a:ea typeface="ＭＳ Ｐゴシック" panose="020B0600070205080204" pitchFamily="50" charset="-128"/>
              </a:rPr>
              <a:t>る</a:t>
            </a:r>
            <a:r>
              <a:rPr lang="ja-JP" altLang="ja-JP" sz="3600" dirty="0">
                <a:latin typeface="ＭＳ Ｐゴシック" panose="020B0600070205080204" pitchFamily="50" charset="-128"/>
                <a:ea typeface="ＭＳ Ｐゴシック" panose="020B0600070205080204" pitchFamily="50" charset="-128"/>
              </a:rPr>
              <a:t>　</a:t>
            </a:r>
          </a:p>
        </p:txBody>
      </p:sp>
      <p:sp>
        <p:nvSpPr>
          <p:cNvPr id="4" name="スライド番号プレースホルダー 3"/>
          <p:cNvSpPr>
            <a:spLocks noGrp="1"/>
          </p:cNvSpPr>
          <p:nvPr>
            <p:ph type="sldNum" sz="quarter" idx="12"/>
          </p:nvPr>
        </p:nvSpPr>
        <p:spPr/>
        <p:txBody>
          <a:bodyPr/>
          <a:lstStyle/>
          <a:p>
            <a:fld id="{80409A0A-0DCA-46FD-94E1-008027922777}" type="slidenum">
              <a:rPr kumimoji="1" lang="ja-JP" altLang="en-US" smtClean="0"/>
              <a:t>73</a:t>
            </a:fld>
            <a:endParaRPr kumimoji="1" lang="ja-JP" altLang="en-US"/>
          </a:p>
        </p:txBody>
      </p:sp>
      <p:sp>
        <p:nvSpPr>
          <p:cNvPr id="12" name="日付プレースホルダー 11">
            <a:extLst>
              <a:ext uri="{FF2B5EF4-FFF2-40B4-BE49-F238E27FC236}">
                <a16:creationId xmlns:a16="http://schemas.microsoft.com/office/drawing/2014/main" id="{FD76AB7A-FD37-D585-C63F-D7C2C9FBFFC1}"/>
              </a:ext>
            </a:extLst>
          </p:cNvPr>
          <p:cNvSpPr>
            <a:spLocks noGrp="1"/>
          </p:cNvSpPr>
          <p:nvPr>
            <p:ph type="dt" sz="half" idx="10"/>
          </p:nvPr>
        </p:nvSpPr>
        <p:spPr/>
        <p:txBody>
          <a:bodyPr/>
          <a:lstStyle/>
          <a:p>
            <a:r>
              <a:rPr kumimoji="1" lang="en-US" altLang="ja-JP"/>
              <a:t>2022/12/5</a:t>
            </a:r>
            <a:r>
              <a:rPr kumimoji="1" lang="ja-JP" altLang="en-US"/>
              <a:t>十勝むつみのクリニック</a:t>
            </a:r>
          </a:p>
        </p:txBody>
      </p:sp>
    </p:spTree>
    <p:extLst>
      <p:ext uri="{BB962C8B-B14F-4D97-AF65-F5344CB8AC3E}">
        <p14:creationId xmlns:p14="http://schemas.microsoft.com/office/powerpoint/2010/main" val="30430945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FD9D857-834E-90FD-8639-C71DA13DEE24}"/>
              </a:ext>
            </a:extLst>
          </p:cNvPr>
          <p:cNvSpPr>
            <a:spLocks noGrp="1"/>
          </p:cNvSpPr>
          <p:nvPr>
            <p:ph type="sldNum" sz="quarter" idx="12"/>
          </p:nvPr>
        </p:nvSpPr>
        <p:spPr/>
        <p:txBody>
          <a:bodyPr/>
          <a:lstStyle/>
          <a:p>
            <a:fld id="{0372DA25-4E2C-490C-A952-784937CA15D6}" type="slidenum">
              <a:rPr kumimoji="1" lang="ja-JP" altLang="en-US" smtClean="0"/>
              <a:t>74</a:t>
            </a:fld>
            <a:endParaRPr kumimoji="1" lang="ja-JP" altLang="en-US"/>
          </a:p>
        </p:txBody>
      </p:sp>
      <p:pic>
        <p:nvPicPr>
          <p:cNvPr id="4" name="図 3">
            <a:extLst>
              <a:ext uri="{FF2B5EF4-FFF2-40B4-BE49-F238E27FC236}">
                <a16:creationId xmlns:a16="http://schemas.microsoft.com/office/drawing/2014/main" id="{7F3A0DBC-7F87-0A95-A72A-131FD8C2BED9}"/>
              </a:ext>
            </a:extLst>
          </p:cNvPr>
          <p:cNvPicPr>
            <a:picLocks noChangeAspect="1"/>
          </p:cNvPicPr>
          <p:nvPr/>
        </p:nvPicPr>
        <p:blipFill>
          <a:blip r:embed="rId2"/>
          <a:stretch>
            <a:fillRect/>
          </a:stretch>
        </p:blipFill>
        <p:spPr>
          <a:xfrm>
            <a:off x="1363892" y="194556"/>
            <a:ext cx="4490699" cy="3059287"/>
          </a:xfrm>
          <a:prstGeom prst="rect">
            <a:avLst/>
          </a:prstGeom>
        </p:spPr>
      </p:pic>
      <p:pic>
        <p:nvPicPr>
          <p:cNvPr id="8" name="図 7">
            <a:extLst>
              <a:ext uri="{FF2B5EF4-FFF2-40B4-BE49-F238E27FC236}">
                <a16:creationId xmlns:a16="http://schemas.microsoft.com/office/drawing/2014/main" id="{AD74CFB9-8A93-27AB-AACB-82F01FD960CC}"/>
              </a:ext>
            </a:extLst>
          </p:cNvPr>
          <p:cNvPicPr>
            <a:picLocks noChangeAspect="1"/>
          </p:cNvPicPr>
          <p:nvPr/>
        </p:nvPicPr>
        <p:blipFill>
          <a:blip r:embed="rId3"/>
          <a:stretch>
            <a:fillRect/>
          </a:stretch>
        </p:blipFill>
        <p:spPr>
          <a:xfrm>
            <a:off x="6337409" y="194556"/>
            <a:ext cx="4490699" cy="3059288"/>
          </a:xfrm>
          <a:prstGeom prst="rect">
            <a:avLst/>
          </a:prstGeom>
        </p:spPr>
      </p:pic>
      <p:pic>
        <p:nvPicPr>
          <p:cNvPr id="10" name="図 9">
            <a:extLst>
              <a:ext uri="{FF2B5EF4-FFF2-40B4-BE49-F238E27FC236}">
                <a16:creationId xmlns:a16="http://schemas.microsoft.com/office/drawing/2014/main" id="{F3E82088-056B-CA66-2CBC-DE83A1C6E513}"/>
              </a:ext>
            </a:extLst>
          </p:cNvPr>
          <p:cNvPicPr>
            <a:picLocks noChangeAspect="1"/>
          </p:cNvPicPr>
          <p:nvPr/>
        </p:nvPicPr>
        <p:blipFill>
          <a:blip r:embed="rId4"/>
          <a:stretch>
            <a:fillRect/>
          </a:stretch>
        </p:blipFill>
        <p:spPr>
          <a:xfrm>
            <a:off x="1404933" y="3478370"/>
            <a:ext cx="4449658" cy="3185074"/>
          </a:xfrm>
          <a:prstGeom prst="rect">
            <a:avLst/>
          </a:prstGeom>
        </p:spPr>
      </p:pic>
      <p:pic>
        <p:nvPicPr>
          <p:cNvPr id="12" name="図 11">
            <a:extLst>
              <a:ext uri="{FF2B5EF4-FFF2-40B4-BE49-F238E27FC236}">
                <a16:creationId xmlns:a16="http://schemas.microsoft.com/office/drawing/2014/main" id="{CEDB13DF-AE1C-606C-E0AE-3D24BC467981}"/>
              </a:ext>
            </a:extLst>
          </p:cNvPr>
          <p:cNvPicPr>
            <a:picLocks noChangeAspect="1"/>
          </p:cNvPicPr>
          <p:nvPr/>
        </p:nvPicPr>
        <p:blipFill>
          <a:blip r:embed="rId5"/>
          <a:stretch>
            <a:fillRect/>
          </a:stretch>
        </p:blipFill>
        <p:spPr>
          <a:xfrm>
            <a:off x="6337409" y="3479624"/>
            <a:ext cx="4557283" cy="3183820"/>
          </a:xfrm>
          <a:prstGeom prst="rect">
            <a:avLst/>
          </a:prstGeom>
        </p:spPr>
      </p:pic>
    </p:spTree>
    <p:extLst>
      <p:ext uri="{BB962C8B-B14F-4D97-AF65-F5344CB8AC3E}">
        <p14:creationId xmlns:p14="http://schemas.microsoft.com/office/powerpoint/2010/main" val="25196837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8E70909-AA54-413C-B4A4-65B2E83BDFAE}" type="slidenum">
              <a:rPr kumimoji="1" lang="ja-JP" altLang="en-US" smtClean="0"/>
              <a:t>75</a:t>
            </a:fld>
            <a:endParaRPr kumimoji="1" lang="ja-JP" altLang="en-US"/>
          </a:p>
        </p:txBody>
      </p:sp>
      <p:sp>
        <p:nvSpPr>
          <p:cNvPr id="3" name="日付プレースホルダー 2"/>
          <p:cNvSpPr>
            <a:spLocks noGrp="1"/>
          </p:cNvSpPr>
          <p:nvPr>
            <p:ph type="dt" sz="half" idx="10"/>
          </p:nvPr>
        </p:nvSpPr>
        <p:spPr/>
        <p:txBody>
          <a:bodyPr/>
          <a:lstStyle/>
          <a:p>
            <a:r>
              <a:rPr kumimoji="1" lang="en-US" altLang="ja-JP"/>
              <a:t>2022/12/5</a:t>
            </a:r>
            <a:r>
              <a:rPr kumimoji="1" lang="ja-JP" altLang="en-US"/>
              <a:t>十勝むつみのクリニック</a:t>
            </a:r>
          </a:p>
        </p:txBody>
      </p:sp>
      <p:pic>
        <p:nvPicPr>
          <p:cNvPr id="6" name="図 5">
            <a:extLst>
              <a:ext uri="{FF2B5EF4-FFF2-40B4-BE49-F238E27FC236}">
                <a16:creationId xmlns:a16="http://schemas.microsoft.com/office/drawing/2014/main" id="{D95854E6-43F1-3C4F-B4C7-5E68B408E8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299" y="0"/>
            <a:ext cx="10472501" cy="6250774"/>
          </a:xfrm>
          <a:prstGeom prst="rect">
            <a:avLst/>
          </a:prstGeom>
        </p:spPr>
      </p:pic>
    </p:spTree>
    <p:extLst>
      <p:ext uri="{BB962C8B-B14F-4D97-AF65-F5344CB8AC3E}">
        <p14:creationId xmlns:p14="http://schemas.microsoft.com/office/powerpoint/2010/main" val="34367127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62160D91-03F9-5904-4D6F-7F58E6F6CA96}"/>
              </a:ext>
            </a:extLst>
          </p:cNvPr>
          <p:cNvSpPr>
            <a:spLocks noGrp="1" noChangeArrowheads="1"/>
          </p:cNvSpPr>
          <p:nvPr>
            <p:ph type="ctrTitle"/>
          </p:nvPr>
        </p:nvSpPr>
        <p:spPr>
          <a:xfrm>
            <a:off x="1720851" y="1371600"/>
            <a:ext cx="8505825" cy="1828800"/>
          </a:xfrm>
        </p:spPr>
        <p:txBody>
          <a:bodyPr/>
          <a:lstStyle/>
          <a:p>
            <a:pPr eaLnBrk="1" hangingPunct="1"/>
            <a:endParaRPr lang="ja-JP" altLang="ja-JP"/>
          </a:p>
        </p:txBody>
      </p:sp>
      <p:sp>
        <p:nvSpPr>
          <p:cNvPr id="17410" name="Rectangle 3">
            <a:extLst>
              <a:ext uri="{FF2B5EF4-FFF2-40B4-BE49-F238E27FC236}">
                <a16:creationId xmlns:a16="http://schemas.microsoft.com/office/drawing/2014/main" id="{197C20DD-DFA7-1F31-0AE1-9675A3DBE4C2}"/>
              </a:ext>
            </a:extLst>
          </p:cNvPr>
          <p:cNvSpPr>
            <a:spLocks noGrp="1" noChangeArrowheads="1"/>
          </p:cNvSpPr>
          <p:nvPr>
            <p:ph type="subTitle" idx="1"/>
          </p:nvPr>
        </p:nvSpPr>
        <p:spPr>
          <a:xfrm>
            <a:off x="1720850" y="3228975"/>
            <a:ext cx="8509000" cy="1752600"/>
          </a:xfrm>
        </p:spPr>
        <p:txBody>
          <a:bodyPr/>
          <a:lstStyle/>
          <a:p>
            <a:pPr eaLnBrk="1" hangingPunct="1"/>
            <a:endParaRPr lang="ja-JP" altLang="ja-JP"/>
          </a:p>
        </p:txBody>
      </p:sp>
      <p:pic>
        <p:nvPicPr>
          <p:cNvPr id="17411" name="Picture 4" descr="画像 154">
            <a:extLst>
              <a:ext uri="{FF2B5EF4-FFF2-40B4-BE49-F238E27FC236}">
                <a16:creationId xmlns:a16="http://schemas.microsoft.com/office/drawing/2014/main" id="{84DB524D-FCBA-E07F-FFA6-5C16C7BEB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86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kumimoji="1" lang="ja-JP" altLang="en-US" sz="4800" dirty="0">
                <a:latin typeface="ＭＳ Ｐゴシック" panose="020B0600070205080204" pitchFamily="50" charset="-128"/>
                <a:ea typeface="ＭＳ Ｐゴシック" panose="020B0600070205080204" pitchFamily="50" charset="-128"/>
              </a:rPr>
              <a:t>第</a:t>
            </a:r>
            <a:r>
              <a:rPr kumimoji="1" lang="en-US" altLang="ja-JP" sz="4800" dirty="0">
                <a:latin typeface="ＭＳ Ｐゴシック" panose="020B0600070205080204" pitchFamily="50" charset="-128"/>
                <a:ea typeface="ＭＳ Ｐゴシック" panose="020B0600070205080204" pitchFamily="50" charset="-128"/>
              </a:rPr>
              <a:t>73</a:t>
            </a:r>
            <a:r>
              <a:rPr kumimoji="1" lang="ja-JP" altLang="en-US" sz="4800" dirty="0">
                <a:latin typeface="ＭＳ Ｐゴシック" panose="020B0600070205080204" pitchFamily="50" charset="-128"/>
                <a:ea typeface="ＭＳ Ｐゴシック" panose="020B0600070205080204" pitchFamily="50" charset="-128"/>
              </a:rPr>
              <a:t>回（</a:t>
            </a:r>
            <a:r>
              <a:rPr kumimoji="1" lang="en-US" altLang="ja-JP" sz="4800" dirty="0">
                <a:latin typeface="ＭＳ Ｐゴシック" panose="020B0600070205080204" pitchFamily="50" charset="-128"/>
                <a:ea typeface="ＭＳ Ｐゴシック" panose="020B0600070205080204" pitchFamily="50" charset="-128"/>
              </a:rPr>
              <a:t>R</a:t>
            </a:r>
            <a:r>
              <a:rPr kumimoji="1" lang="ja-JP" altLang="en-US" sz="4800" dirty="0">
                <a:latin typeface="ＭＳ Ｐゴシック" panose="020B0600070205080204" pitchFamily="50" charset="-128"/>
                <a:ea typeface="ＭＳ Ｐゴシック" panose="020B0600070205080204" pitchFamily="50" charset="-128"/>
              </a:rPr>
              <a:t>３）日本自律神経学会シンポジウム</a:t>
            </a:r>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1391478"/>
            <a:ext cx="11834191" cy="5334000"/>
          </a:xfrm>
        </p:spPr>
        <p:txBody>
          <a:bodyPr>
            <a:noAutofit/>
          </a:bodyPr>
          <a:lstStyle/>
          <a:p>
            <a:pPr marL="571500" indent="-571500" algn="l">
              <a:buFont typeface="Arial" panose="020B0604020202020204" pitchFamily="34" charset="0"/>
              <a:buChar char="•"/>
            </a:pP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日常生活の中の環境過敏症：疫学、症候、病態</a:t>
            </a:r>
          </a:p>
          <a:p>
            <a:pPr marL="571500" indent="-571500" algn="l">
              <a:buFont typeface="Arial" panose="020B0604020202020204" pitchFamily="34" charset="0"/>
              <a:buChar char="•"/>
            </a:pPr>
            <a:r>
              <a:rPr lang="ja-JP" altLang="en-US" sz="4400" kern="100" dirty="0">
                <a:solidFill>
                  <a:srgbClr val="FF0000"/>
                </a:solidFill>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視床下部性ストレス不耐・疲労症候群としての</a:t>
            </a:r>
            <a:endParaRPr lang="en-US" altLang="ja-JP" sz="4400" kern="100" dirty="0">
              <a:solidFill>
                <a:srgbClr val="FF0000"/>
              </a:solidFill>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l"/>
            <a:r>
              <a:rPr lang="ja-JP" altLang="en-US" sz="4400" kern="100"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en-US" sz="4400" kern="100" dirty="0">
                <a:solidFill>
                  <a:srgbClr val="FF0000"/>
                </a:solidFill>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環境ストレス過敏症　</a:t>
            </a:r>
            <a:r>
              <a:rPr lang="en-US" altLang="ja-JP" sz="4400" kern="100" dirty="0">
                <a:solidFill>
                  <a:srgbClr val="FF0000"/>
                </a:solidFill>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4400" kern="100" dirty="0">
                <a:solidFill>
                  <a:srgbClr val="FF0000"/>
                </a:solidFill>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環境ストレス不耐症</a:t>
            </a:r>
            <a:r>
              <a:rPr lang="en-US" altLang="ja-JP" sz="4400" kern="100" dirty="0">
                <a:solidFill>
                  <a:srgbClr val="FF0000"/>
                </a:solidFill>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a:t>
            </a: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黒岩義之、平井利明、水越厚史</a:t>
            </a:r>
            <a:r>
              <a:rPr lang="ja-JP" altLang="en-US" sz="36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中里直美</a:t>
            </a:r>
            <a:r>
              <a:rPr lang="ja-JP" altLang="en-US" sz="36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鈴木高弘、横田俊平</a:t>
            </a:r>
            <a:r>
              <a:rPr lang="ja-JP" altLang="en-US" sz="36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北條祥子</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環境ストレス過敏症、環境ストレス不耐症、視床下部性ストレス不耐・疲労症候群、脳脊髄液漏出症、筋痛性脳脊髄炎／慢性疲労症候群</a:t>
            </a:r>
            <a:r>
              <a:rPr lang="ja-JP" altLang="en-US" sz="3600" kern="100" dirty="0">
                <a:solidFill>
                  <a:srgbClr val="00B050"/>
                </a:solidFill>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自律神経　</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59</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巻１号　</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2022</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年</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p>
          <a:p>
            <a:pPr marL="571500" indent="-571500" algn="l">
              <a:buFont typeface="Arial" panose="020B0604020202020204" pitchFamily="34" charset="0"/>
              <a:buChar char="•"/>
            </a:pP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3463149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 y="132522"/>
            <a:ext cx="12032974" cy="1386562"/>
          </a:xfrm>
        </p:spPr>
        <p:txBody>
          <a:bodyPr>
            <a:noAutofit/>
          </a:bodyPr>
          <a:lstStyle/>
          <a:p>
            <a:r>
              <a:rPr lang="ja-JP" altLang="en-US" sz="4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視床下部性ストレス不耐・疲労症候群としての環境ストレス過敏症　</a:t>
            </a:r>
            <a:r>
              <a:rPr lang="en-US" altLang="ja-JP" sz="4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4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環境ストレス不耐症</a:t>
            </a:r>
            <a:r>
              <a:rPr lang="en-US" altLang="ja-JP" sz="4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1" lang="ja-JP" altLang="en-US" sz="4800" dirty="0"/>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1519084"/>
            <a:ext cx="11834191" cy="5206394"/>
          </a:xfrm>
        </p:spPr>
        <p:txBody>
          <a:bodyPr>
            <a:noAutofit/>
          </a:bodyPr>
          <a:lstStyle/>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環境ストレスには物理的感覚ストレス、</a:t>
            </a:r>
            <a:r>
              <a:rPr lang="ja-JP" altLang="en-US" sz="3600" kern="100" dirty="0">
                <a:solidFill>
                  <a:schemeClr val="accent5"/>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化学的感覚ストレス、免疫・凝固系ストレス、心理社会的ストレス、内部環境ストレス</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がある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環境ストレスに対して生体が</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過敏症（ストレス感覚入力系の過敏状態）</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や</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不耐症（ストレス反応出力系の不全状態）</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を呈する病態を</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環境ストレス過敏症（不耐症）</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と定義した</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その病像は</a:t>
            </a:r>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視床下部性ストレス不耐・疲労症候群（脳室周囲器官制御破綻症候群）</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であり、自律神経・内分泌・免疫症状、筋痛、疲労、記憶障害等の多彩な症状が重層的に起こる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2878503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 y="132522"/>
            <a:ext cx="12032974" cy="1253826"/>
          </a:xfrm>
        </p:spPr>
        <p:txBody>
          <a:bodyPr>
            <a:noAutofit/>
          </a:bodyPr>
          <a:lstStyle/>
          <a:p>
            <a:r>
              <a:rPr lang="ja-JP" altLang="en-US" sz="4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視床下部性ストレス不耐・疲労症候群としての環境ストレス過敏症　</a:t>
            </a:r>
            <a:r>
              <a:rPr lang="en-US" altLang="ja-JP" sz="4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4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環境ストレス不耐症</a:t>
            </a:r>
            <a:r>
              <a:rPr lang="en-US" altLang="ja-JP" sz="4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1" lang="ja-JP" altLang="en-US" sz="4800" dirty="0"/>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1489587"/>
            <a:ext cx="11834191" cy="5235891"/>
          </a:xfrm>
        </p:spPr>
        <p:txBody>
          <a:bodyPr>
            <a:noAutofit/>
          </a:bodyPr>
          <a:lstStyle/>
          <a:p>
            <a:pPr algn="l"/>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①　</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基礎疾患が明らかでない特発性タイプ</a:t>
            </a:r>
            <a:endParaRPr lang="en-US" altLang="ja-JP"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l"/>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②　</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基礎疾患が明らかな症候性タイプ</a:t>
            </a:r>
            <a:endPar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筋痛性脳脊髄炎・慢性疲労症候群、脳脊髄液漏出症、ＨＰＶワクチン後遺症、ＣＯＶＩＤ</a:t>
            </a:r>
            <a:r>
              <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-19</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後遺症、シックハウス症候群、ネオニコチノイド暴露など</a:t>
            </a:r>
            <a:endPar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３ステージ仮説（遺伝的要因、発症要因、トリガー要因）</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に基づき、その病態や予防について論じた</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分子病態仮説として</a:t>
            </a:r>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プリン作動性神経伝達障害</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を考えた</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自律神経、</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59 : 72-81</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2022</a:t>
            </a: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295220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62160D91-03F9-5904-4D6F-7F58E6F6CA96}"/>
              </a:ext>
            </a:extLst>
          </p:cNvPr>
          <p:cNvSpPr>
            <a:spLocks noGrp="1" noChangeArrowheads="1"/>
          </p:cNvSpPr>
          <p:nvPr>
            <p:ph type="ctrTitle"/>
          </p:nvPr>
        </p:nvSpPr>
        <p:spPr>
          <a:xfrm>
            <a:off x="1720851" y="1371600"/>
            <a:ext cx="8505825" cy="1828800"/>
          </a:xfrm>
        </p:spPr>
        <p:txBody>
          <a:bodyPr/>
          <a:lstStyle/>
          <a:p>
            <a:pPr eaLnBrk="1" hangingPunct="1"/>
            <a:endParaRPr lang="ja-JP" altLang="ja-JP"/>
          </a:p>
        </p:txBody>
      </p:sp>
      <p:sp>
        <p:nvSpPr>
          <p:cNvPr id="17410" name="Rectangle 3">
            <a:extLst>
              <a:ext uri="{FF2B5EF4-FFF2-40B4-BE49-F238E27FC236}">
                <a16:creationId xmlns:a16="http://schemas.microsoft.com/office/drawing/2014/main" id="{197C20DD-DFA7-1F31-0AE1-9675A3DBE4C2}"/>
              </a:ext>
            </a:extLst>
          </p:cNvPr>
          <p:cNvSpPr>
            <a:spLocks noGrp="1" noChangeArrowheads="1"/>
          </p:cNvSpPr>
          <p:nvPr>
            <p:ph type="subTitle" idx="1"/>
          </p:nvPr>
        </p:nvSpPr>
        <p:spPr>
          <a:xfrm>
            <a:off x="1720850" y="3228975"/>
            <a:ext cx="8509000" cy="1752600"/>
          </a:xfrm>
        </p:spPr>
        <p:txBody>
          <a:bodyPr/>
          <a:lstStyle/>
          <a:p>
            <a:pPr eaLnBrk="1" hangingPunct="1"/>
            <a:endParaRPr lang="ja-JP" altLang="ja-JP"/>
          </a:p>
        </p:txBody>
      </p:sp>
      <p:pic>
        <p:nvPicPr>
          <p:cNvPr id="17411" name="Picture 4" descr="画像 154">
            <a:extLst>
              <a:ext uri="{FF2B5EF4-FFF2-40B4-BE49-F238E27FC236}">
                <a16:creationId xmlns:a16="http://schemas.microsoft.com/office/drawing/2014/main" id="{84DB524D-FCBA-E07F-FFA6-5C16C7BEB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3418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4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環境ストレス過敏症（環境ストレス不耐症）の定義</a:t>
            </a:r>
            <a:endParaRPr kumimoji="1" lang="ja-JP" altLang="en-US" sz="4400" dirty="0"/>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954157"/>
            <a:ext cx="11834191" cy="5771321"/>
          </a:xfrm>
        </p:spPr>
        <p:txBody>
          <a:bodyPr>
            <a:noAutofit/>
          </a:bodyPr>
          <a:lstStyle/>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生体が暴露される環境ストレスは、外部環境ストレスと内部環境ストレスからなる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外部環境ストレス</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物理感覚的ストレス</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（光、音、寒暖、低気圧、湿度、振動、加速度、外傷など）、</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化学感覚的ストレス</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（匂い、味、低気圧、空気中の低酸素濃度、有毒ガス、ホルムアルデヒド、トルエン、農薬、除草剤、食品添加物など）、</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感染・炎症・免疫・凝固系ストレス</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（細菌感染、異物暴露、外傷性出血など）、</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心理社会的ストレス</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（不安・恐怖体験、対人関係トラブル、心的トラウマなど）</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highlight>
                  <a:srgbClr val="00FF00"/>
                </a:highlight>
                <a:latin typeface="ＭＳ Ｐゴシック" panose="020B0600070205080204" pitchFamily="50" charset="-128"/>
                <a:ea typeface="ＭＳ Ｐゴシック" panose="020B0600070205080204" pitchFamily="50" charset="-128"/>
                <a:cs typeface="Times New Roman" panose="02020603050405020304" pitchFamily="18" charset="0"/>
              </a:rPr>
              <a:t>内部環境ストレス</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低血糖、脱水、高体温、低体温、電解質異常、浸透圧異常、内臓出血、メカニカル（筋運動）</a:t>
            </a: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1614531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4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環境ストレス過敏症（環境ストレス不耐症）の定義</a:t>
            </a:r>
            <a:endParaRPr kumimoji="1" lang="ja-JP" altLang="en-US" sz="4400" dirty="0"/>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954157"/>
            <a:ext cx="11834191" cy="5771321"/>
          </a:xfrm>
        </p:spPr>
        <p:txBody>
          <a:bodyPr>
            <a:noAutofit/>
          </a:bodyPr>
          <a:lstStyle/>
          <a:p>
            <a:pPr marL="571500" indent="-571500" algn="l">
              <a:buFont typeface="Arial" panose="020B0604020202020204" pitchFamily="34" charset="0"/>
              <a:buChar char="•"/>
            </a:pPr>
            <a:r>
              <a:rPr lang="ja-JP" altLang="ja-JP" sz="36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これらに対して生体が</a:t>
            </a:r>
            <a:r>
              <a:rPr lang="ja-JP" altLang="en-US" sz="36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dirty="0">
                <a:solidFill>
                  <a:srgbClr val="FF0000"/>
                </a:solidFill>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過敏症</a:t>
            </a:r>
            <a:r>
              <a:rPr lang="ja-JP" altLang="ja-JP" sz="36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（環境ストレスに対する入力系の過敏状態）</a:t>
            </a:r>
            <a:r>
              <a:rPr lang="ja-JP" altLang="ja-JP" sz="36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や</a:t>
            </a:r>
            <a:r>
              <a:rPr lang="ja-JP" altLang="ja-JP" sz="3600" dirty="0">
                <a:solidFill>
                  <a:srgbClr val="0000CC"/>
                </a:solidFill>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不耐症</a:t>
            </a:r>
            <a:r>
              <a:rPr lang="ja-JP" altLang="ja-JP" sz="36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（環境ストレスに対する出力系の不全状態）</a:t>
            </a:r>
            <a:r>
              <a:rPr lang="ja-JP" altLang="ja-JP" sz="36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を呈</a:t>
            </a:r>
            <a:r>
              <a:rPr lang="ja-JP" altLang="en-US" sz="36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する</a:t>
            </a:r>
            <a:endParaRPr lang="en-US" altLang="ja-JP" sz="36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6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自律神経・内分泌・免疫症状</a:t>
            </a:r>
            <a:r>
              <a:rPr lang="ja-JP" altLang="ja-JP" sz="36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疼痛・疲労・記憶障害</a:t>
            </a:r>
            <a:r>
              <a:rPr lang="ja-JP" altLang="ja-JP" sz="36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など多彩な症状が重層的に起こることがある</a:t>
            </a:r>
            <a:endParaRPr lang="en-US" altLang="ja-JP" sz="36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6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このような病態を</a:t>
            </a:r>
            <a:r>
              <a:rPr lang="ja-JP" altLang="en-US" sz="3600" dirty="0">
                <a:solidFill>
                  <a:srgbClr val="000000"/>
                </a:solidFill>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dirty="0">
                <a:solidFill>
                  <a:srgbClr val="000000"/>
                </a:solidFill>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環境ストレス過敏症（環境過敏症）</a:t>
            </a:r>
            <a:r>
              <a:rPr lang="ja-JP" altLang="en-US" sz="3600" dirty="0">
                <a:solidFill>
                  <a:srgbClr val="000000"/>
                </a:solidFill>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や</a:t>
            </a:r>
            <a:r>
              <a:rPr lang="ja-JP" altLang="en-US" sz="3600" dirty="0">
                <a:solidFill>
                  <a:srgbClr val="000000"/>
                </a:solidFill>
                <a:effectLst/>
                <a:highlight>
                  <a:srgbClr val="00FF00"/>
                </a:highligh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dirty="0">
                <a:solidFill>
                  <a:srgbClr val="000000"/>
                </a:solidFill>
                <a:effectLst/>
                <a:highlight>
                  <a:srgbClr val="00FF00"/>
                </a:highlight>
                <a:latin typeface="ＭＳ Ｐゴシック" panose="020B0600070205080204" pitchFamily="50" charset="-128"/>
                <a:ea typeface="ＭＳ Ｐゴシック" panose="020B0600070205080204" pitchFamily="50" charset="-128"/>
                <a:cs typeface="Times New Roman" panose="02020603050405020304" pitchFamily="18" charset="0"/>
              </a:rPr>
              <a:t>環境ストレス不耐症（環境不耐症）</a:t>
            </a:r>
            <a:r>
              <a:rPr lang="ja-JP" altLang="en-US" sz="3600" dirty="0">
                <a:solidFill>
                  <a:srgbClr val="000000"/>
                </a:solidFill>
                <a:effectLst/>
                <a:highlight>
                  <a:srgbClr val="00FF00"/>
                </a:highligh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と定義する</a:t>
            </a: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41915866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4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環境ストレス過敏症（環境ストレス不耐症）の定義</a:t>
            </a:r>
            <a:endParaRPr kumimoji="1" lang="ja-JP" altLang="en-US" sz="4400" dirty="0"/>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954157"/>
            <a:ext cx="11834191" cy="5771321"/>
          </a:xfrm>
        </p:spPr>
        <p:txBody>
          <a:bodyPr>
            <a:noAutofit/>
          </a:bodyPr>
          <a:lstStyle/>
          <a:p>
            <a:pPr marL="571500" indent="-571500" algn="l">
              <a:buFont typeface="Arial" panose="020B0604020202020204" pitchFamily="34" charset="0"/>
              <a:buChar char="•"/>
            </a:pPr>
            <a:r>
              <a:rPr lang="ja-JP" altLang="ja-JP" sz="36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欧米諸国と比べて</a:t>
            </a:r>
            <a:r>
              <a:rPr lang="ja-JP" altLang="en-US" sz="36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日本の医師や国民の環境ストレス過敏症（不耐症）に関する認知度は比較的</a:t>
            </a:r>
            <a:r>
              <a:rPr lang="ja-JP" altLang="en-US" sz="36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に</a:t>
            </a:r>
            <a:r>
              <a:rPr lang="ja-JP" altLang="ja-JP" sz="36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低い</a:t>
            </a:r>
            <a:endParaRPr lang="en-US" altLang="ja-JP" sz="3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6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環境ストレス過敏症と環境ストレス不耐症は</a:t>
            </a:r>
            <a:r>
              <a:rPr lang="ja-JP" altLang="ja-JP" sz="36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対立する概念ではなく、同じ病態を表から見たか裏から見たかの違い</a:t>
            </a:r>
            <a:r>
              <a:rPr lang="ja-JP" altLang="ja-JP" sz="36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であ</a:t>
            </a:r>
            <a:r>
              <a:rPr lang="ja-JP" altLang="en-US" sz="36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る</a:t>
            </a:r>
            <a:endParaRPr lang="en-US" altLang="ja-JP" sz="36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6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ともに</a:t>
            </a:r>
            <a:r>
              <a:rPr lang="ja-JP" altLang="ja-JP" sz="3600" dirty="0">
                <a:solidFill>
                  <a:srgbClr val="000000"/>
                </a:solidFill>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視床下部性ストレス不耐・疲労症候群</a:t>
            </a:r>
            <a:r>
              <a:rPr lang="ja-JP" altLang="ja-JP" sz="36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または</a:t>
            </a:r>
            <a:r>
              <a:rPr lang="ja-JP" altLang="ja-JP" sz="3600" dirty="0">
                <a:solidFill>
                  <a:srgbClr val="000000"/>
                </a:solidFill>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脳室周囲器官制御破綻症候群</a:t>
            </a:r>
            <a:r>
              <a:rPr lang="ja-JP" altLang="ja-JP" sz="36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の病像を呈する</a:t>
            </a: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6359091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4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環境ストレス過敏症（環境ストレス不耐症）の分類</a:t>
            </a:r>
            <a:endParaRPr kumimoji="1" lang="ja-JP" altLang="en-US" sz="4400" dirty="0"/>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954157"/>
            <a:ext cx="11834191" cy="5771321"/>
          </a:xfrm>
        </p:spPr>
        <p:txBody>
          <a:bodyPr>
            <a:noAutofit/>
          </a:bodyPr>
          <a:lstStyle/>
          <a:p>
            <a:pPr lvl="0" algn="l"/>
            <a:r>
              <a:rPr lang="ja-JP" altLang="en-US"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①　</a:t>
            </a:r>
            <a:r>
              <a:rPr lang="ja-JP" altLang="ja-JP"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原因が明らかでない</a:t>
            </a:r>
            <a:r>
              <a:rPr lang="ja-JP"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特発性または１次性の環境ストレス過敏症（環境ストレス不耐症）</a:t>
            </a:r>
            <a:endParaRPr lang="en-US"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lvl="0" algn="l"/>
            <a:r>
              <a:rPr lang="ja-JP" altLang="en-US" sz="3600" kern="1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②　</a:t>
            </a: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原因疾患が明らかな</a:t>
            </a:r>
            <a:r>
              <a:rPr lang="ja-JP"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症候性または２次性の環境ストレス過敏症（環境ストレス不耐症）</a:t>
            </a:r>
            <a:endParaRPr lang="en-US" altLang="ja-JP" sz="36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lvl="0" indent="-571500" algn="l">
              <a:buFont typeface="Arial" panose="020B0604020202020204" pitchFamily="34" charset="0"/>
              <a:buChar char="•"/>
            </a:pPr>
            <a:r>
              <a:rPr lang="ja-JP"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症候性（</a:t>
            </a:r>
            <a:r>
              <a:rPr lang="en-US"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2</a:t>
            </a:r>
            <a:r>
              <a:rPr lang="ja-JP"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次性）の環境ストレス過敏症（環境ストレス不耐症）の原因疾患としては、</a:t>
            </a:r>
            <a:endParaRPr lang="en-US"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lvl="0" indent="-571500" algn="l">
              <a:buFont typeface="Arial" panose="020B0604020202020204" pitchFamily="34" charset="0"/>
              <a:buChar char="•"/>
            </a:pPr>
            <a:r>
              <a:rPr lang="ja-JP" altLang="ja-JP"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筋痛性脳脊髄炎・慢性疲労症候群</a:t>
            </a:r>
            <a:r>
              <a:rPr lang="en-US" altLang="ja-JP"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(ME &amp; CFS)</a:t>
            </a:r>
            <a:r>
              <a:rPr lang="ja-JP" altLang="en-US" sz="3600" kern="100" dirty="0">
                <a:solidFill>
                  <a:srgbClr val="7030A0"/>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脳脊髄液漏出症（脳脊髄液減少症）、ＨＰＶワクチン後遺症（</a:t>
            </a:r>
            <a:r>
              <a:rPr lang="en-US" altLang="ja-JP"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HANS) </a:t>
            </a:r>
            <a:r>
              <a:rPr lang="ja-JP" altLang="ja-JP"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COVID-19</a:t>
            </a:r>
            <a:r>
              <a:rPr lang="ja-JP" altLang="ja-JP"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慢性後遺症、シックハウス症候群、ネオニコチノイド暴露</a:t>
            </a:r>
            <a:r>
              <a:rPr lang="ja-JP" altLang="ja-JP" sz="36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などが知られている</a:t>
            </a: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endParaRPr lang="ja-JP" altLang="ja-JP" sz="36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13788466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4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環境ストレス過敏症（不耐症</a:t>
            </a:r>
            <a:r>
              <a:rPr lang="ja-JP" altLang="en-US" sz="44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a:t>
            </a:r>
            <a:r>
              <a:rPr lang="ja-JP" altLang="ja-JP" sz="44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の３ステージ仮説</a:t>
            </a:r>
            <a:endParaRPr kumimoji="1" lang="ja-JP" altLang="en-US" sz="4400" dirty="0"/>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954157"/>
            <a:ext cx="11834191" cy="5771321"/>
          </a:xfrm>
        </p:spPr>
        <p:txBody>
          <a:bodyPr>
            <a:noAutofit/>
          </a:bodyPr>
          <a:lstStyle/>
          <a:p>
            <a:pPr marL="571500" indent="-571500" algn="l">
              <a:buFont typeface="Arial" panose="020B0604020202020204" pitchFamily="34" charset="0"/>
              <a:buChar char="•"/>
            </a:pP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第１ステージ（</a:t>
            </a:r>
            <a:r>
              <a:rPr lang="en-US"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genetic stage</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は、</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先天的に決定された遺伝的要因</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が関わる段階である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外部環境ストレスや内部環境ストレスへの曝露に対する視床下部・下垂体・辺縁系の</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ストレス応答</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や自然免疫・血栓系の</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ストレス応答</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に関わる</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遺伝的要因</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が、環境ストレス過敏症（環境ストレス不耐症）の</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発症し易さ（発症しにくさ）</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を制御すると考えられる</a:t>
            </a: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日本人の環境過敏症における遺伝的要因の解明（網羅的遺伝子解析研究）は</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2016</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年から、国立病院機構相模原病院の渡井らの研究グループが行っている</a:t>
            </a:r>
          </a:p>
        </p:txBody>
      </p:sp>
    </p:spTree>
    <p:extLst>
      <p:ext uri="{BB962C8B-B14F-4D97-AF65-F5344CB8AC3E}">
        <p14:creationId xmlns:p14="http://schemas.microsoft.com/office/powerpoint/2010/main" val="42510672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4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環境ストレス過敏症（不耐症</a:t>
            </a:r>
            <a:r>
              <a:rPr lang="ja-JP" altLang="en-US" sz="44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a:t>
            </a:r>
            <a:r>
              <a:rPr lang="ja-JP" altLang="ja-JP" sz="44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の３ステージ仮説</a:t>
            </a:r>
            <a:endParaRPr kumimoji="1" lang="ja-JP" altLang="en-US" sz="4400" dirty="0"/>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954157"/>
            <a:ext cx="11834191" cy="5771321"/>
          </a:xfrm>
        </p:spPr>
        <p:txBody>
          <a:bodyPr>
            <a:noAutofit/>
          </a:bodyPr>
          <a:lstStyle/>
          <a:p>
            <a:pPr marL="571500" indent="-571500" algn="l">
              <a:buFont typeface="Arial" panose="020B0604020202020204" pitchFamily="34" charset="0"/>
              <a:buChar char="•"/>
            </a:pP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第２ステージ</a:t>
            </a:r>
            <a:r>
              <a:rPr lang="en-US"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(onset stage)</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は、環境的な発症要因に最初に曝露されるステージである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環境ストレス過敏症（環境ストレス不耐症）の</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体質</a:t>
            </a:r>
            <a:r>
              <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(constitution)</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が獲得され、</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susceptible person”</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となる段階である</a:t>
            </a:r>
          </a:p>
          <a:p>
            <a:pPr marL="571500" indent="-571500" algn="l">
              <a:buFont typeface="Arial" panose="020B0604020202020204" pitchFamily="34" charset="0"/>
              <a:buChar char="•"/>
            </a:pP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第３ステージ</a:t>
            </a:r>
            <a:r>
              <a:rPr lang="en-US"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(triggering stage)</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では、</a:t>
            </a:r>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一般健常人では全く苦にならないような日常的な低レベルの環境ストレス</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が、過剰なストレス過敏やストレス不耐のトリガー要因となる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全身的な体調不良がみられる</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sensitive person”</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となる段階である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l"/>
            <a:endPar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563751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4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環境ストレス過敏症（不耐症</a:t>
            </a:r>
            <a:r>
              <a:rPr lang="ja-JP" altLang="en-US" sz="44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a:t>
            </a:r>
            <a:r>
              <a:rPr lang="ja-JP" altLang="ja-JP" sz="4400" kern="100" dirty="0">
                <a:solidFill>
                  <a:srgbClr val="000000"/>
                </a:solidFill>
                <a:effectLst/>
                <a:latin typeface="游明朝" panose="02020400000000000000" pitchFamily="18" charset="-128"/>
                <a:ea typeface="ＭＳ Ｐゴシック" panose="020B0600070205080204" pitchFamily="50" charset="-128"/>
                <a:cs typeface="Times New Roman" panose="02020603050405020304" pitchFamily="18" charset="0"/>
              </a:rPr>
              <a:t>の３ステージ仮説</a:t>
            </a:r>
            <a:endParaRPr kumimoji="1" lang="ja-JP" altLang="en-US" sz="4400" dirty="0"/>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954157"/>
            <a:ext cx="11834191" cy="5771321"/>
          </a:xfrm>
        </p:spPr>
        <p:txBody>
          <a:bodyPr>
            <a:noAutofit/>
          </a:bodyPr>
          <a:lstStyle/>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環境ストレス過敏症（環境ストレス不耐症）の発症予防のためには、まず、第１ステージの遺伝要因の解析が重要である</a:t>
            </a: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次に第２ステージと第３ステージの環境要因を特定し、</a:t>
            </a:r>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それらの曝露を回避・低減すること</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が重要である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胎児期や乳幼児期における有害な化学物質曝露（農薬中のネオニコチノイドなど）は、</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発達障害（自閉症スペクトラム障害）</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を伴う環境ストレス過敏症（環境ストレス不耐症）を</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発症させるリスク</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があり、特に注意が必要である</a:t>
            </a:r>
          </a:p>
          <a:p>
            <a:pPr algn="l"/>
            <a:endPar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6608862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800" dirty="0">
                <a:solidFill>
                  <a:srgbClr val="000000"/>
                </a:solidFill>
                <a:effectLst/>
                <a:ea typeface="ＭＳ Ｐゴシック" panose="020B0600070205080204" pitchFamily="50" charset="-128"/>
                <a:cs typeface="Times New Roman" panose="02020603050405020304" pitchFamily="18" charset="0"/>
              </a:rPr>
              <a:t>視床下部性ストレス不耐・疲労症候群</a:t>
            </a:r>
            <a:endParaRPr kumimoji="1" lang="ja-JP" altLang="en-US" sz="4800" dirty="0"/>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954157"/>
            <a:ext cx="11834191" cy="5771321"/>
          </a:xfrm>
        </p:spPr>
        <p:txBody>
          <a:bodyPr>
            <a:noAutofit/>
          </a:bodyPr>
          <a:lstStyle/>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環境ストレス過敏症（環境ストレス不耐症）の全体像は、</a:t>
            </a:r>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自律神経・睡眠症状、内分泌代謝・免疫症状、情動・記憶症状、疼痛・感覚過敏症状、歩行・運動症状</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など多彩な症状を特徴とする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症候性（</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2</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次性）の環境ストレス過敏症（環境ストレス不耐症）を呈する疾患（症候群）の代表例としては、</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筋痛性脳脊髄炎・慢性疲労症候群</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ICD11</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コードで</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8E49)</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脳脊髄液漏出症</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(ICD11</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コードで</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8D65)</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線維筋痛症</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ICD11</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コードで</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H01636)</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600" kern="100" dirty="0">
                <a:solidFill>
                  <a:srgbClr val="FFC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化学物質過敏症</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ICD11</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コードで</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4A8Z)</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en-US"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HPV</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ワクチン後遺症（ＨＡＮＳ）</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600" kern="100" dirty="0">
                <a:solidFill>
                  <a:srgbClr val="92D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ＣＯＶＩＤ</a:t>
            </a:r>
            <a:r>
              <a:rPr lang="en-US" altLang="ja-JP" sz="3600" kern="100" dirty="0">
                <a:solidFill>
                  <a:srgbClr val="92D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600" kern="100" dirty="0">
                <a:solidFill>
                  <a:srgbClr val="92D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１９後遺症（ＣＡＮＳ）</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などが挙げられる</a:t>
            </a: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7429910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800" dirty="0">
                <a:solidFill>
                  <a:srgbClr val="000000"/>
                </a:solidFill>
                <a:effectLst/>
                <a:ea typeface="ＭＳ Ｐゴシック" panose="020B0600070205080204" pitchFamily="50" charset="-128"/>
                <a:cs typeface="Times New Roman" panose="02020603050405020304" pitchFamily="18" charset="0"/>
              </a:rPr>
              <a:t>視床下部性ストレス不耐・疲労症候群</a:t>
            </a:r>
            <a:endParaRPr kumimoji="1" lang="ja-JP" altLang="en-US" sz="4800" dirty="0"/>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954157"/>
            <a:ext cx="11834191" cy="5771321"/>
          </a:xfrm>
        </p:spPr>
        <p:txBody>
          <a:bodyPr>
            <a:noAutofit/>
          </a:bodyPr>
          <a:lstStyle/>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これらの疾患（症候群）に共通してみられる多彩な全身症状</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u="sng"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疲労、全身倦怠感、思考力・集中力低下、記憶障害</a:t>
            </a:r>
            <a:r>
              <a:rPr lang="en-US" altLang="ja-JP" sz="3600" u="sng"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(brain fog)</a:t>
            </a:r>
            <a:r>
              <a:rPr lang="ja-JP" altLang="en-US" sz="3600" u="sng"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、うつ気分、睡眠障害、食欲不振、めまい、起立不耐症、動悸・頻脈、失神、呼吸困難感、咳、痰、吐気、腹痛、下痢、目や囗の乾燥、関節痛、頭痛、胸痛、筋肉痛、温度変化への不耐、四肢脱力など</a:t>
            </a:r>
            <a:endParaRPr lang="en-US" altLang="ja-JP" sz="3600" u="sng"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これらの症状は黒岩らが提唱してきた</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「脳室周囲器官制御破綻症候群」</a:t>
            </a:r>
            <a:r>
              <a:rPr lang="ja-JP" altLang="en-US" sz="36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ある</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いは</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「視床下部性ストレス不耐・疲労症候群」</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として説明することが可能である</a:t>
            </a:r>
          </a:p>
          <a:p>
            <a:pPr marL="571500" indent="-571500" algn="l">
              <a:buFont typeface="Arial" panose="020B0604020202020204" pitchFamily="34" charset="0"/>
              <a:buChar char="•"/>
            </a:pP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2192738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800" dirty="0">
                <a:solidFill>
                  <a:srgbClr val="000000"/>
                </a:solidFill>
                <a:effectLst/>
                <a:ea typeface="ＭＳ Ｐゴシック" panose="020B0600070205080204" pitchFamily="50" charset="-128"/>
                <a:cs typeface="Times New Roman" panose="02020603050405020304" pitchFamily="18" charset="0"/>
              </a:rPr>
              <a:t>視床下部性ストレス不耐・疲労症候群</a:t>
            </a:r>
            <a:endParaRPr kumimoji="1" lang="ja-JP" altLang="en-US" sz="4800" dirty="0"/>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954157"/>
            <a:ext cx="11834191" cy="5771321"/>
          </a:xfrm>
        </p:spPr>
        <p:txBody>
          <a:bodyPr>
            <a:noAutofit/>
          </a:bodyPr>
          <a:lstStyle/>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地球上に生きる動物が日々曝されている多様な環境ストレスは、</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外部環境ストレス（物理感覚的ストレス、化学感覚的ストレス、感染・炎症・免疫・凝固系ストレス、心理社会的ストレス）</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内部環境ストレス</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の２つに大別される</a:t>
            </a: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内部環境ストレスは、</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内部環境の変化に由来するストレス</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で、</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体内臓器からの自律神経・内分泌・体液情報等に由来する内臓ストレス</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や</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筋の運動に由来するメカニカル・ストレス</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を含む</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外部環境ストレスに起因する生体反応（ストレス反応）は生体の内部環境に変化をもたらし、</a:t>
            </a:r>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それが生体の内部環境ストレスとなって更なるストレス反応を連鎖的に生じる</a:t>
            </a:r>
            <a:endParaRPr lang="ja-JP"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741819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DD012-78C6-EF51-38C5-0AB44AE4ECB6}"/>
              </a:ext>
            </a:extLst>
          </p:cNvPr>
          <p:cNvSpPr>
            <a:spLocks noGrp="1"/>
          </p:cNvSpPr>
          <p:nvPr>
            <p:ph type="ctrTitle"/>
          </p:nvPr>
        </p:nvSpPr>
        <p:spPr>
          <a:xfrm>
            <a:off x="286021" y="190681"/>
            <a:ext cx="11687852" cy="676049"/>
          </a:xfrm>
        </p:spPr>
        <p:txBody>
          <a:bodyPr>
            <a:noAutofit/>
          </a:bodyPr>
          <a:lstStyle/>
          <a:p>
            <a:r>
              <a:rPr lang="ja-JP" altLang="en-US" sz="4800" dirty="0">
                <a:latin typeface="ＭＳ Ｐゴシック" panose="020B0600070205080204" pitchFamily="50" charset="-128"/>
                <a:ea typeface="ＭＳ Ｐゴシック" panose="020B0600070205080204" pitchFamily="50" charset="-128"/>
              </a:rPr>
              <a:t>水俣訴訟判決（</a:t>
            </a:r>
            <a:r>
              <a:rPr lang="ja-JP" altLang="ja-JP" sz="48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大阪地裁</a:t>
            </a:r>
            <a:r>
              <a:rPr lang="ja-JP" altLang="en-US" sz="4800" dirty="0">
                <a:latin typeface="ＭＳ Ｐゴシック" panose="020B0600070205080204" pitchFamily="50" charset="-128"/>
                <a:ea typeface="ＭＳ Ｐゴシック" panose="020B0600070205080204" pitchFamily="50" charset="-128"/>
              </a:rPr>
              <a:t>）　</a:t>
            </a:r>
            <a:r>
              <a:rPr lang="en-US" altLang="ja-JP" sz="4800" dirty="0">
                <a:latin typeface="ＭＳ Ｐゴシック" panose="020B0600070205080204" pitchFamily="50" charset="-128"/>
                <a:ea typeface="ＭＳ Ｐゴシック" panose="020B0600070205080204" pitchFamily="50" charset="-128"/>
              </a:rPr>
              <a:t>R5</a:t>
            </a:r>
            <a:r>
              <a:rPr lang="ja-JP" altLang="en-US" sz="4800" dirty="0">
                <a:latin typeface="ＭＳ Ｐゴシック" panose="020B0600070205080204" pitchFamily="50" charset="-128"/>
                <a:ea typeface="ＭＳ Ｐゴシック" panose="020B0600070205080204" pitchFamily="50" charset="-128"/>
              </a:rPr>
              <a:t>年９月２８日</a:t>
            </a: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3" name="字幕 2">
            <a:extLst>
              <a:ext uri="{FF2B5EF4-FFF2-40B4-BE49-F238E27FC236}">
                <a16:creationId xmlns:a16="http://schemas.microsoft.com/office/drawing/2014/main" id="{868350D1-A880-06BF-CE38-3AB1078E2C88}"/>
              </a:ext>
            </a:extLst>
          </p:cNvPr>
          <p:cNvSpPr>
            <a:spLocks noGrp="1"/>
          </p:cNvSpPr>
          <p:nvPr>
            <p:ph type="subTitle" idx="1"/>
          </p:nvPr>
        </p:nvSpPr>
        <p:spPr>
          <a:xfrm>
            <a:off x="286021" y="923067"/>
            <a:ext cx="11687852" cy="5785422"/>
          </a:xfrm>
        </p:spPr>
        <p:txBody>
          <a:bodyPr>
            <a:normAutofit/>
          </a:bodyPr>
          <a:lstStyle/>
          <a:p>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Arial" panose="020B0604020202020204" pitchFamily="34" charset="0"/>
              </a:rPr>
              <a:t>全原告を水俣病認定　</a:t>
            </a:r>
            <a:endPar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Arial" panose="020B0604020202020204" pitchFamily="34" charset="0"/>
            </a:endParaRPr>
          </a:p>
          <a:p>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Arial" panose="020B0604020202020204" pitchFamily="34" charset="0"/>
              </a:rPr>
              <a:t>救済漏れ１２８人 国などに賠償命令</a:t>
            </a:r>
            <a:endPar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Arial" panose="020B0604020202020204" pitchFamily="34" charset="0"/>
            </a:endParaRPr>
          </a:p>
          <a:p>
            <a:pPr marL="571500" indent="-571500" algn="l">
              <a:buFont typeface="Arial" panose="020B0604020202020204" pitchFamily="34" charset="0"/>
              <a:buChar char="•"/>
            </a:pPr>
            <a:endParaRPr lang="en-US" altLang="ja-JP" sz="3600" kern="100" dirty="0">
              <a:solidFill>
                <a:srgbClr val="222222"/>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571500" indent="-571500" algn="l">
              <a:buFont typeface="Arial" panose="020B0604020202020204" pitchFamily="34" charset="0"/>
              <a:buChar char="•"/>
            </a:pPr>
            <a:r>
              <a:rPr lang="ja-JP" altLang="ja-JP" sz="3600" kern="100" dirty="0">
                <a:solidFill>
                  <a:srgbClr val="222222"/>
                </a:solidFill>
                <a:effectLst/>
                <a:latin typeface="ＭＳ Ｐゴシック" panose="020B0600070205080204" pitchFamily="50" charset="-128"/>
                <a:ea typeface="ＭＳ Ｐゴシック" panose="020B0600070205080204" pitchFamily="50" charset="-128"/>
                <a:cs typeface="Arial" panose="020B0604020202020204" pitchFamily="34" charset="0"/>
              </a:rPr>
              <a:t>達野裁判長は、特措法の対象地域や年代から外れた人でもメチル水銀に汚染さ</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れた魚介類を多食すれば、水俣病を発症する可能性があると指摘</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ja-JP" sz="3600" kern="100" dirty="0">
                <a:solidFill>
                  <a:srgbClr val="00B050"/>
                </a:solidFill>
                <a:effectLst/>
                <a:latin typeface="ＭＳ Ｐゴシック" panose="020B0600070205080204" pitchFamily="50" charset="-128"/>
                <a:ea typeface="ＭＳ Ｐゴシック" panose="020B0600070205080204" pitchFamily="50" charset="-128"/>
                <a:cs typeface="Arial" panose="020B0604020202020204" pitchFamily="34" charset="0"/>
              </a:rPr>
              <a:t>水銀暴露から</a:t>
            </a:r>
            <a:r>
              <a:rPr lang="ja-JP"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長期間が過ぎた後に発症する</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遅発性水俣病</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の存在も認めた</a:t>
            </a:r>
          </a:p>
          <a:p>
            <a:pPr algn="l"/>
            <a:endParaRPr kumimoji="1" lang="en-US" altLang="ja-JP"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1729301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800" dirty="0">
                <a:solidFill>
                  <a:srgbClr val="000000"/>
                </a:solidFill>
                <a:effectLst/>
                <a:ea typeface="ＭＳ Ｐゴシック" panose="020B0600070205080204" pitchFamily="50" charset="-128"/>
                <a:cs typeface="Times New Roman" panose="02020603050405020304" pitchFamily="18" charset="0"/>
              </a:rPr>
              <a:t>視床下部性ストレス不耐・疲労症候群</a:t>
            </a:r>
            <a:endParaRPr kumimoji="1" lang="ja-JP" altLang="en-US" sz="4800" dirty="0"/>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954157"/>
            <a:ext cx="11834191" cy="5771321"/>
          </a:xfrm>
        </p:spPr>
        <p:txBody>
          <a:bodyPr>
            <a:noAutofit/>
          </a:bodyPr>
          <a:lstStyle/>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内部環境という概念を初めて提唱したのは「実験医学の原理」の著者、</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クロード・ベルナール</a:t>
            </a:r>
            <a:r>
              <a:rPr lang="en-US"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(1813-1878)</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である</a:t>
            </a: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彼は「動物と植物に共通の生命現象に関する講義」</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(1878</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年）の中で次のように述べた</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「動物には２つの環境がある。生体が置かれている外部環境と、組織の要素が生きている場である内部環境がある」</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という概念を最初に主張したのは私である。自由で独立した生命体の条件は内部環境の定常状態である。どのような場合でも、</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「全ての生命機構の目的は、内部環境内の諸条件の統合性を維持することにある」</a:t>
            </a:r>
            <a:endParaRPr lang="en-US" altLang="ja-JP"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内部環境の恒常性を制御するのは</a:t>
            </a:r>
            <a:r>
              <a:rPr lang="ja-JP" altLang="en-US" sz="3600" kern="100" dirty="0">
                <a:solidFill>
                  <a:srgbClr val="00B050"/>
                </a:solidFill>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視床下部</a:t>
            </a:r>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である</a:t>
            </a:r>
            <a:endParaRPr lang="en-US"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41774840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800" dirty="0">
                <a:solidFill>
                  <a:srgbClr val="000000"/>
                </a:solidFill>
                <a:effectLst/>
                <a:ea typeface="ＭＳ Ｐゴシック" panose="020B0600070205080204" pitchFamily="50" charset="-128"/>
                <a:cs typeface="Times New Roman" panose="02020603050405020304" pitchFamily="18" charset="0"/>
              </a:rPr>
              <a:t>視床下部性ストレス不耐・疲労症候群</a:t>
            </a:r>
            <a:endParaRPr kumimoji="1" lang="ja-JP" altLang="en-US" sz="4800" dirty="0"/>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954157"/>
            <a:ext cx="11834191" cy="5771321"/>
          </a:xfrm>
        </p:spPr>
        <p:txBody>
          <a:bodyPr>
            <a:noAutofit/>
          </a:bodyPr>
          <a:lstStyle/>
          <a:p>
            <a:pPr marL="571500" indent="-571500" algn="l">
              <a:buFont typeface="Arial" panose="020B0604020202020204" pitchFamily="34" charset="0"/>
              <a:buChar char="•"/>
            </a:pP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メカニカル・ストレス</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は、骨格筋や心筋の収縮・弛緩により生じるストレスであり、筋の運動が増加すると相対的に筋蛋白合成が分解を上回り（筋肥大）、筋の運動が減少すると相対的に筋蛋白分解が合成を上回る（筋萎縮）</a:t>
            </a: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メカニカル・ストレスを感知する骨格筋の</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メカノセンサー（ストレッチ刺激の応答因子）</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の候補としては、</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膜貫通型細胞接着分子（インテグリン）</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細胞接着斑蛋白、 </a:t>
            </a:r>
            <a:r>
              <a:rPr lang="en-US"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TRP (transient receptor potential)</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チャネル</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などが考えられているが詳細なメカニズムは分かっていない</a:t>
            </a:r>
          </a:p>
          <a:p>
            <a:pPr marL="571500" indent="-571500" algn="l">
              <a:buFont typeface="Arial" panose="020B0604020202020204" pitchFamily="34" charset="0"/>
              <a:buChar char="•"/>
            </a:pP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6458462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800" dirty="0">
                <a:solidFill>
                  <a:srgbClr val="000000"/>
                </a:solidFill>
                <a:effectLst/>
                <a:ea typeface="ＭＳ Ｐゴシック" panose="020B0600070205080204" pitchFamily="50" charset="-128"/>
                <a:cs typeface="Times New Roman" panose="02020603050405020304" pitchFamily="18" charset="0"/>
              </a:rPr>
              <a:t>視床下部性ストレス不耐・疲労症候群</a:t>
            </a:r>
            <a:endParaRPr kumimoji="1" lang="ja-JP" altLang="en-US" sz="4800" dirty="0"/>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954157"/>
            <a:ext cx="11834191" cy="5771321"/>
          </a:xfrm>
        </p:spPr>
        <p:txBody>
          <a:bodyPr>
            <a:noAutofit/>
          </a:bodyPr>
          <a:lstStyle/>
          <a:p>
            <a:pPr marL="571500" lvl="0" indent="-571500" algn="l">
              <a:buFont typeface="Arial" panose="020B0604020202020204" pitchFamily="34" charset="0"/>
              <a:buChar char="•"/>
            </a:pP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外部環境ストレスや内部環境ストレスへの暴露に対して、ストレス入力系の過敏性やストレス中枢からの出力系の耐久力を制御するのが、視床下部と脳室周囲器官を司令塔とする</a:t>
            </a:r>
            <a:r>
              <a:rPr lang="ja-JP" altLang="ja-JP"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恒常性維持機構（視床下部・自律神経系）</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である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lvl="0" indent="-571500" algn="l">
              <a:buFont typeface="Arial" panose="020B0604020202020204" pitchFamily="34" charset="0"/>
              <a:buChar char="•"/>
            </a:pP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恒常性維持機構の攪乱によって、自律神経・内分泌・免疫症状、疼痛・疲労・記憶障害など多彩な症状が重層的に起こる病態が</a:t>
            </a:r>
            <a:r>
              <a:rPr lang="ja-JP"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環境ストレス過敏症（環境ストレス不耐症）</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である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lvl="0" indent="-571500" algn="l">
              <a:buFont typeface="Arial" panose="020B0604020202020204" pitchFamily="34" charset="0"/>
              <a:buChar char="•"/>
            </a:pP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その病態メカニズムを理解するには、</a:t>
            </a:r>
            <a:r>
              <a:rPr lang="ja-JP" altLang="ja-JP"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恒常性維持機構を介する複雑な求心性ならびに遠心性ネットワーク</a:t>
            </a:r>
            <a:r>
              <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の存在を知ることが重要である</a:t>
            </a:r>
          </a:p>
          <a:p>
            <a:pPr marL="571500" indent="-571500" algn="l">
              <a:buFont typeface="Arial" panose="020B0604020202020204" pitchFamily="34" charset="0"/>
              <a:buChar char="•"/>
            </a:pP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8455078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800" dirty="0">
                <a:solidFill>
                  <a:srgbClr val="000000"/>
                </a:solidFill>
                <a:effectLst/>
                <a:ea typeface="ＭＳ Ｐゴシック" panose="020B0600070205080204" pitchFamily="50" charset="-128"/>
                <a:cs typeface="Times New Roman" panose="02020603050405020304" pitchFamily="18" charset="0"/>
              </a:rPr>
              <a:t>視床下部性ストレス不耐・疲労症候群</a:t>
            </a:r>
            <a:endParaRPr kumimoji="1" lang="ja-JP" altLang="en-US" sz="4800" dirty="0"/>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06018" y="954157"/>
            <a:ext cx="11993217" cy="5771321"/>
          </a:xfrm>
        </p:spPr>
        <p:txBody>
          <a:bodyPr>
            <a:noAutofit/>
          </a:bodyPr>
          <a:lstStyle/>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①</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概日リズム</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、②自律神経機能、③</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免疫反応</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、④内分泌機能、⑤</a:t>
            </a:r>
            <a:r>
              <a:rPr lang="ja-JP" altLang="en-US"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本能行動（摂食行動、飲水行動、繁殖・養育行動）</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、⑥熱エネルギー代謝（深部体温、栄養代謝）、⑦</a:t>
            </a:r>
            <a:r>
              <a:rPr lang="ja-JP" altLang="en-US" sz="36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情動・記憶</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、⑧疼痛・感覚閾値、⑨</a:t>
            </a:r>
            <a:r>
              <a:rPr lang="ja-JP" altLang="en-US" sz="36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歩行・運動</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、⑩循環動態</a:t>
            </a:r>
            <a:r>
              <a:rPr lang="ja-JP" altLang="en-US" sz="3600" kern="100" dirty="0">
                <a:solidFill>
                  <a:srgbClr val="FFC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（循環血液量、脳脊髄液動態、神経血管カップリング反応）</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など</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多次元な生体機能</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をカバーするのが</a:t>
            </a:r>
            <a:r>
              <a:rPr lang="ja-JP" altLang="en-US" sz="3600" kern="100" dirty="0">
                <a:solidFill>
                  <a:srgbClr val="00B050"/>
                </a:solidFill>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「視床下部」</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である</a:t>
            </a: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視床下部は、</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「負のエントロピーを維持する地球生命系の小宇宙」</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といっても過言ではない</a:t>
            </a: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8468528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800" dirty="0">
                <a:solidFill>
                  <a:srgbClr val="000000"/>
                </a:solidFill>
                <a:effectLst/>
                <a:ea typeface="ＭＳ Ｐゴシック" panose="020B0600070205080204" pitchFamily="50" charset="-128"/>
                <a:cs typeface="Times New Roman" panose="02020603050405020304" pitchFamily="18" charset="0"/>
              </a:rPr>
              <a:t>視床下部性ストレス不耐・疲労症候群</a:t>
            </a:r>
            <a:endParaRPr kumimoji="1" lang="ja-JP" altLang="en-US" sz="4800" dirty="0"/>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861393"/>
            <a:ext cx="11834191" cy="5864085"/>
          </a:xfrm>
        </p:spPr>
        <p:txBody>
          <a:bodyPr>
            <a:noAutofit/>
          </a:bodyPr>
          <a:lstStyle/>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複雑な制御回路を擁する視床下部は、</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①　</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緊急事態型（交感神経型、短距離レース型）</a:t>
            </a:r>
            <a:endPar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②　</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平常時型（副交感神経型、長距離レース型）</a:t>
            </a:r>
            <a:endParaRPr lang="en-US" altLang="ja-JP"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という</a:t>
            </a:r>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極めてシンプルな２極体制</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からなる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ストレス反応の制御様式は、</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①　</a:t>
            </a:r>
            <a:r>
              <a:rPr lang="ja-JP" altLang="en-US" sz="36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情報伝達系制御軸（両極は交感神経活動と副交感神経活動）</a:t>
            </a:r>
            <a:endParaRPr lang="en-US" altLang="ja-JP" sz="3600" kern="1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②　</a:t>
            </a:r>
            <a:r>
              <a:rPr lang="ja-JP" altLang="en-US" sz="3600" kern="100" dirty="0">
                <a:solidFill>
                  <a:srgbClr val="FFC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熱エネルギー系制御軸（両極は熱エネルギーの消費と蓄積）</a:t>
            </a:r>
            <a:endParaRPr lang="en-US" altLang="ja-JP" sz="3600" kern="100" dirty="0">
              <a:solidFill>
                <a:srgbClr val="FFC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という</a:t>
            </a:r>
            <a:r>
              <a:rPr lang="ja-JP" altLang="en-US" sz="3600" kern="100" dirty="0">
                <a:effectLst/>
                <a:highlight>
                  <a:srgbClr val="00FF00"/>
                </a:highlight>
                <a:latin typeface="ＭＳ Ｐゴシック" panose="020B0600070205080204" pitchFamily="50" charset="-128"/>
                <a:ea typeface="ＭＳ Ｐゴシック" panose="020B0600070205080204" pitchFamily="50" charset="-128"/>
                <a:cs typeface="Times New Roman" panose="02020603050405020304" pitchFamily="18" charset="0"/>
              </a:rPr>
              <a:t>２つの交差軸からなる２次元平面図</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であらわせる</a:t>
            </a: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0356122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800" dirty="0">
                <a:solidFill>
                  <a:srgbClr val="000000"/>
                </a:solidFill>
                <a:effectLst/>
                <a:ea typeface="ＭＳ Ｐゴシック" panose="020B0600070205080204" pitchFamily="50" charset="-128"/>
                <a:cs typeface="Times New Roman" panose="02020603050405020304" pitchFamily="18" charset="0"/>
              </a:rPr>
              <a:t>視床下部性ストレス不耐・疲労症候群</a:t>
            </a:r>
            <a:endParaRPr kumimoji="1" lang="ja-JP" altLang="en-US" sz="4800" dirty="0"/>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954157"/>
            <a:ext cx="11834191" cy="5771321"/>
          </a:xfrm>
        </p:spPr>
        <p:txBody>
          <a:bodyPr>
            <a:noAutofit/>
          </a:bodyPr>
          <a:lstStyle/>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視床下部は、これらの「ストレス反応」を制御して、「生体の恒常性」を制御している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緊急事態型モード（交感神経活動時、ＡＴＰエネルギー消費時）</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では、ストレス暴露から生体を守るのに必要なストレス反応を維持する能力、すなわちストレスに対する耐久性がいかんなく発揮される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この</a:t>
            </a:r>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ストレス耐久性が低下して体調不良を起こす病態</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が</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視床下部性ストレス不耐症</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であり、 </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Jason</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らが</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2015</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年に　</a:t>
            </a:r>
            <a:r>
              <a:rPr lang="ja-JP" altLang="en-US"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全身性労作不耐病</a:t>
            </a:r>
            <a:r>
              <a:rPr lang="en-US" altLang="ja-JP"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(systemic exertion intolerance disease</a:t>
            </a:r>
            <a:r>
              <a:rPr lang="ja-JP" altLang="en-US"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en-US" altLang="ja-JP"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SEID</a:t>
            </a:r>
            <a:r>
              <a:rPr lang="ja-JP" altLang="en-US"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と呼んだ病態概念に近い</a:t>
            </a:r>
          </a:p>
          <a:p>
            <a:pPr marL="571500" indent="-571500" algn="l">
              <a:buFont typeface="Arial" panose="020B0604020202020204" pitchFamily="34" charset="0"/>
              <a:buChar char="•"/>
            </a:pP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6462260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800" dirty="0">
                <a:solidFill>
                  <a:srgbClr val="000000"/>
                </a:solidFill>
                <a:effectLst/>
                <a:ea typeface="ＭＳ Ｐゴシック" panose="020B0600070205080204" pitchFamily="50" charset="-128"/>
                <a:cs typeface="Times New Roman" panose="02020603050405020304" pitchFamily="18" charset="0"/>
              </a:rPr>
              <a:t>視床下部性ストレス不耐・疲労症候群</a:t>
            </a:r>
            <a:endParaRPr kumimoji="1" lang="ja-JP" altLang="en-US" sz="4800" dirty="0"/>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954157"/>
            <a:ext cx="11834191" cy="5771321"/>
          </a:xfrm>
        </p:spPr>
        <p:txBody>
          <a:bodyPr>
            <a:noAutofit/>
          </a:bodyPr>
          <a:lstStyle/>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環境ストレス過敏症（環境ストレス不耐症）の臨床的観察から、</a:t>
            </a:r>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健康な人では全く問題とならない低レベルの</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物理的感覚ストレス、化学的感覚ストレス、感染・炎症・免疫・凝固系ストレス、心理社会的ストレスに対して</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感覚過敏（光過敏、音過敏、匂い過敏、低気圧過敏）</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免疫過敏（アレルギー）</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ストレス不耐症（体調不良やパニック）</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を起こす</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この環境ストレス過敏症（環境ストレス不耐症）は、</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「緊急事態型モードにおける交感神経活動やエネルギー消費活動の機能不全」</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のため生じると推定される</a:t>
            </a: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4867322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800" dirty="0">
                <a:solidFill>
                  <a:srgbClr val="000000"/>
                </a:solidFill>
                <a:effectLst/>
                <a:ea typeface="ＭＳ Ｐゴシック" panose="020B0600070205080204" pitchFamily="50" charset="-128"/>
                <a:cs typeface="Times New Roman" panose="02020603050405020304" pitchFamily="18" charset="0"/>
              </a:rPr>
              <a:t>視床下部性ストレス不耐・疲労症候群</a:t>
            </a:r>
            <a:endParaRPr kumimoji="1" lang="ja-JP" altLang="en-US" sz="4800" dirty="0"/>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954157"/>
            <a:ext cx="11834191" cy="5771321"/>
          </a:xfrm>
        </p:spPr>
        <p:txBody>
          <a:bodyPr>
            <a:noAutofit/>
          </a:bodyPr>
          <a:lstStyle/>
          <a:p>
            <a:pPr marL="571500" indent="-571500" algn="l">
              <a:buFont typeface="Arial" panose="020B0604020202020204" pitchFamily="34" charset="0"/>
              <a:buChar char="•"/>
            </a:pPr>
            <a:endParaRPr lang="en-US" altLang="ja-JP"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環境ストレス過敏症（環境ストレス不耐症）</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は、緊急事態型モードにおける</a:t>
            </a:r>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交感神経活動やエネルギー消費活動の機能不全</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のため生じると推定される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慢性疲労や筋痛症</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は、平常時型モードにおける</a:t>
            </a:r>
            <a:r>
              <a:rPr lang="ja-JP" altLang="en-US" sz="3600" kern="100" dirty="0">
                <a:effectLst/>
                <a:highlight>
                  <a:srgbClr val="00FF00"/>
                </a:highlight>
                <a:latin typeface="ＭＳ Ｐゴシック" panose="020B0600070205080204" pitchFamily="50" charset="-128"/>
                <a:ea typeface="ＭＳ Ｐゴシック" panose="020B0600070205080204" pitchFamily="50" charset="-128"/>
                <a:cs typeface="Times New Roman" panose="02020603050405020304" pitchFamily="18" charset="0"/>
              </a:rPr>
              <a:t>副交感神経活動やエネルギー蓄積活動の機能不全</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のため生じると推定される</a:t>
            </a:r>
            <a:endParaRPr lang="ja-JP"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9760761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400" dirty="0">
                <a:solidFill>
                  <a:srgbClr val="000000"/>
                </a:solidFill>
                <a:effectLst/>
                <a:ea typeface="ＭＳ Ｐゴシック" panose="020B0600070205080204" pitchFamily="50" charset="-128"/>
                <a:cs typeface="Times New Roman" panose="02020603050405020304" pitchFamily="18" charset="0"/>
              </a:rPr>
              <a:t>プリン作動性神経、ミクログリア</a:t>
            </a:r>
            <a:r>
              <a:rPr lang="ja-JP" altLang="en-US" sz="4400" dirty="0">
                <a:solidFill>
                  <a:srgbClr val="000000"/>
                </a:solidFill>
                <a:effectLst/>
                <a:ea typeface="ＭＳ Ｐゴシック" panose="020B0600070205080204" pitchFamily="50" charset="-128"/>
                <a:cs typeface="Times New Roman" panose="02020603050405020304" pitchFamily="18" charset="0"/>
              </a:rPr>
              <a:t>、</a:t>
            </a:r>
            <a:r>
              <a:rPr lang="ja-JP" altLang="ja-JP" sz="4400" dirty="0">
                <a:solidFill>
                  <a:srgbClr val="000000"/>
                </a:solidFill>
                <a:effectLst/>
                <a:ea typeface="ＭＳ Ｐゴシック" panose="020B0600070205080204" pitchFamily="50" charset="-128"/>
                <a:cs typeface="Times New Roman" panose="02020603050405020304" pitchFamily="18" charset="0"/>
              </a:rPr>
              <a:t>過敏症</a:t>
            </a:r>
            <a:r>
              <a:rPr lang="ja-JP" altLang="en-US" sz="4400" dirty="0">
                <a:solidFill>
                  <a:srgbClr val="000000"/>
                </a:solidFill>
                <a:effectLst/>
                <a:ea typeface="ＭＳ Ｐゴシック" panose="020B0600070205080204" pitchFamily="50" charset="-128"/>
                <a:cs typeface="Times New Roman" panose="02020603050405020304" pitchFamily="18" charset="0"/>
              </a:rPr>
              <a:t>（不耐性）</a:t>
            </a:r>
            <a:endParaRPr kumimoji="1" lang="ja-JP" altLang="en-US" sz="4400" dirty="0"/>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954157"/>
            <a:ext cx="11834191" cy="5771321"/>
          </a:xfrm>
        </p:spPr>
        <p:txBody>
          <a:bodyPr>
            <a:noAutofit/>
          </a:bodyPr>
          <a:lstStyle/>
          <a:p>
            <a:pPr marL="571500" indent="-571500" algn="l">
              <a:buFont typeface="Arial" panose="020B0604020202020204" pitchFamily="34" charset="0"/>
              <a:buChar char="•"/>
            </a:pPr>
            <a:r>
              <a:rPr lang="en-US" altLang="ja-JP" sz="3600" kern="100" dirty="0" err="1">
                <a:effectLst/>
                <a:latin typeface="ＭＳ Ｐゴシック" panose="020B0600070205080204" pitchFamily="50" charset="-128"/>
                <a:ea typeface="ＭＳ Ｐゴシック" panose="020B0600070205080204" pitchFamily="50" charset="-128"/>
                <a:cs typeface="Times New Roman" panose="02020603050405020304" pitchFamily="18" charset="0"/>
              </a:rPr>
              <a:t>Burnstock</a:t>
            </a: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(1929-2020)</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は、</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ＡＴＰが伝達物質であるプリン作動性神経</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が</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交感神経、副交感神経に存在する</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という　　</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「ＡＴＰ伝達物質仮説」</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を提唱した</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1990</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年代に分子生物学的な解析が進み、ヌクレオチド類をリガントとする細胞表面受容体である</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プリン受容体</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は、</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「アデノシンをリガンドとする</a:t>
            </a:r>
            <a:r>
              <a:rPr lang="en-US" altLang="ja-JP"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P1</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受容体ファミリー」</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a:t>
            </a:r>
            <a:r>
              <a:rPr lang="ja-JP" altLang="en-US"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「ＡＴＰをリガンドとする</a:t>
            </a:r>
            <a:r>
              <a:rPr lang="en-US" altLang="ja-JP"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P2</a:t>
            </a:r>
            <a:r>
              <a:rPr lang="ja-JP" altLang="en-US" sz="3600" kern="100" dirty="0">
                <a:solidFill>
                  <a:srgbClr val="7030A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受容体ファミリー」</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に分類された</a:t>
            </a:r>
          </a:p>
          <a:p>
            <a:pPr marL="571500" indent="-571500" algn="l">
              <a:buFont typeface="Arial" panose="020B0604020202020204" pitchFamily="34" charset="0"/>
              <a:buChar char="•"/>
            </a:pPr>
            <a:r>
              <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P1</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受容体ファミリーとＰ２Ｙ受容体ファミリーが７回膜貫通型のＧ蛋白質共役受容体であり、Ｐ２Ｘ受容体ファミリーはＮａ、ＣａおよびＫいずれも通すリガンド依存性非選択的陽イオンチャネル型受容体である</a:t>
            </a:r>
          </a:p>
        </p:txBody>
      </p:sp>
    </p:spTree>
    <p:extLst>
      <p:ext uri="{BB962C8B-B14F-4D97-AF65-F5344CB8AC3E}">
        <p14:creationId xmlns:p14="http://schemas.microsoft.com/office/powerpoint/2010/main" val="1426640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7A99E-66B1-D119-635F-0068B6D5CA28}"/>
              </a:ext>
            </a:extLst>
          </p:cNvPr>
          <p:cNvSpPr>
            <a:spLocks noGrp="1"/>
          </p:cNvSpPr>
          <p:nvPr>
            <p:ph type="ctrTitle"/>
          </p:nvPr>
        </p:nvSpPr>
        <p:spPr>
          <a:xfrm>
            <a:off x="198783" y="132522"/>
            <a:ext cx="11834191" cy="702365"/>
          </a:xfrm>
        </p:spPr>
        <p:txBody>
          <a:bodyPr>
            <a:noAutofit/>
          </a:bodyPr>
          <a:lstStyle/>
          <a:p>
            <a:r>
              <a:rPr lang="ja-JP" altLang="ja-JP" sz="4400" dirty="0">
                <a:solidFill>
                  <a:srgbClr val="000000"/>
                </a:solidFill>
                <a:effectLst/>
                <a:ea typeface="ＭＳ Ｐゴシック" panose="020B0600070205080204" pitchFamily="50" charset="-128"/>
                <a:cs typeface="Times New Roman" panose="02020603050405020304" pitchFamily="18" charset="0"/>
              </a:rPr>
              <a:t>プリン作動性神経、ミクログリア</a:t>
            </a:r>
            <a:r>
              <a:rPr lang="ja-JP" altLang="en-US" sz="4400" dirty="0">
                <a:solidFill>
                  <a:srgbClr val="000000"/>
                </a:solidFill>
                <a:effectLst/>
                <a:ea typeface="ＭＳ Ｐゴシック" panose="020B0600070205080204" pitchFamily="50" charset="-128"/>
                <a:cs typeface="Times New Roman" panose="02020603050405020304" pitchFamily="18" charset="0"/>
              </a:rPr>
              <a:t>、</a:t>
            </a:r>
            <a:r>
              <a:rPr lang="ja-JP" altLang="ja-JP" sz="4400" dirty="0">
                <a:solidFill>
                  <a:srgbClr val="000000"/>
                </a:solidFill>
                <a:effectLst/>
                <a:ea typeface="ＭＳ Ｐゴシック" panose="020B0600070205080204" pitchFamily="50" charset="-128"/>
                <a:cs typeface="Times New Roman" panose="02020603050405020304" pitchFamily="18" charset="0"/>
              </a:rPr>
              <a:t>過敏症</a:t>
            </a:r>
            <a:r>
              <a:rPr lang="ja-JP" altLang="en-US" sz="4400" dirty="0">
                <a:solidFill>
                  <a:srgbClr val="000000"/>
                </a:solidFill>
                <a:effectLst/>
                <a:ea typeface="ＭＳ Ｐゴシック" panose="020B0600070205080204" pitchFamily="50" charset="-128"/>
                <a:cs typeface="Times New Roman" panose="02020603050405020304" pitchFamily="18" charset="0"/>
              </a:rPr>
              <a:t>（不耐性）</a:t>
            </a:r>
            <a:endParaRPr kumimoji="1" lang="ja-JP" altLang="en-US" sz="4400" dirty="0"/>
          </a:p>
        </p:txBody>
      </p:sp>
      <p:sp>
        <p:nvSpPr>
          <p:cNvPr id="3" name="字幕 2">
            <a:extLst>
              <a:ext uri="{FF2B5EF4-FFF2-40B4-BE49-F238E27FC236}">
                <a16:creationId xmlns:a16="http://schemas.microsoft.com/office/drawing/2014/main" id="{CE0A4092-1F02-2832-295C-6393393D8A92}"/>
              </a:ext>
            </a:extLst>
          </p:cNvPr>
          <p:cNvSpPr>
            <a:spLocks noGrp="1"/>
          </p:cNvSpPr>
          <p:nvPr>
            <p:ph type="subTitle" idx="1"/>
          </p:nvPr>
        </p:nvSpPr>
        <p:spPr>
          <a:xfrm>
            <a:off x="198783" y="954157"/>
            <a:ext cx="11834191" cy="5771321"/>
          </a:xfrm>
        </p:spPr>
        <p:txBody>
          <a:bodyPr>
            <a:noAutofit/>
          </a:bodyPr>
          <a:lstStyle/>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視床下部が制御する恒常性の維持に必要な生体情報シグナルの伝達経路には、</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rPr>
              <a:t>①</a:t>
            </a:r>
            <a:r>
              <a:rPr lang="ja-JP" altLang="en-US" sz="3600" kern="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神経制御系（交感・副交感神経系）</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600" kern="100" dirty="0">
                <a:solidFill>
                  <a:srgbClr val="0000C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②液性制御系（血液、リンパ液、髄液）</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3600"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③遠隔制御系（細胞間シグナル伝達システム）</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の３つがある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このうち細胞間シグナル伝達システム（例、概日リズムの細胞間同期など）を担うのが</a:t>
            </a:r>
            <a:r>
              <a:rPr lang="ja-JP" altLang="en-US" sz="3600" kern="100" dirty="0">
                <a:effectLst/>
                <a:highlight>
                  <a:srgbClr val="00FF00"/>
                </a:highlight>
                <a:latin typeface="ＭＳ Ｐゴシック" panose="020B0600070205080204" pitchFamily="50" charset="-128"/>
                <a:ea typeface="ＭＳ Ｐゴシック" panose="020B0600070205080204" pitchFamily="50" charset="-128"/>
                <a:cs typeface="Times New Roman" panose="02020603050405020304" pitchFamily="18" charset="0"/>
              </a:rPr>
              <a:t>プリン作動性神経伝達</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である</a:t>
            </a:r>
            <a:endParaRPr lang="en-US" altLang="ja-JP"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571500" indent="-571500" algn="l">
              <a:buFont typeface="Arial" panose="020B0604020202020204" pitchFamily="34" charset="0"/>
              <a:buChar char="•"/>
            </a:pP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脳における免疫担当細胞（脳内マクロファージ）である　　</a:t>
            </a:r>
            <a:r>
              <a:rPr lang="ja-JP" altLang="en-US" sz="3600" kern="10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「ミクログリア（小神経膠細胞）」</a:t>
            </a:r>
            <a:r>
              <a:rPr lang="ja-JP" altLang="en-US" sz="3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は、ある種の細胞外刺激によって突起の短縮や細胞体の肥大化を呈して活性化型に変貌する</a:t>
            </a:r>
          </a:p>
        </p:txBody>
      </p:sp>
    </p:spTree>
    <p:extLst>
      <p:ext uri="{BB962C8B-B14F-4D97-AF65-F5344CB8AC3E}">
        <p14:creationId xmlns:p14="http://schemas.microsoft.com/office/powerpoint/2010/main" val="140328257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4644</TotalTime>
  <Words>14548</Words>
  <Application>Microsoft Office PowerPoint</Application>
  <PresentationFormat>ワイド画面</PresentationFormat>
  <Paragraphs>1022</Paragraphs>
  <Slides>154</Slides>
  <Notes>0</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154</vt:i4>
      </vt:variant>
    </vt:vector>
  </HeadingPairs>
  <TitlesOfParts>
    <vt:vector size="166" baseType="lpstr">
      <vt:lpstr>ＭＳ Ｐゴシック</vt:lpstr>
      <vt:lpstr>ＭＳ 明朝</vt:lpstr>
      <vt:lpstr>メイリオ</vt:lpstr>
      <vt:lpstr>游ゴシック</vt:lpstr>
      <vt:lpstr>游ゴシック Light</vt:lpstr>
      <vt:lpstr>游明朝</vt:lpstr>
      <vt:lpstr>Arial</vt:lpstr>
      <vt:lpstr>Calibri</vt:lpstr>
      <vt:lpstr>Century</vt:lpstr>
      <vt:lpstr>Georgia</vt:lpstr>
      <vt:lpstr>Times New Roman</vt:lpstr>
      <vt:lpstr>Office テーマ</vt:lpstr>
      <vt:lpstr>PowerPoint プレゼンテーション</vt:lpstr>
      <vt:lpstr>長沼　睦雄（プロフィール・履歴・経歴）</vt:lpstr>
      <vt:lpstr>発達障がいが診られない医師 発達障害脳　花風社（2011年）</vt:lpstr>
      <vt:lpstr>　エレイン・N・アーロン著　HSP　（１９９６年）</vt:lpstr>
      <vt:lpstr>　エレイン・N・アーロン著　HSC　（２００２年）</vt:lpstr>
      <vt:lpstr>PowerPoint プレゼンテーション</vt:lpstr>
      <vt:lpstr>PowerPoint プレゼンテーション</vt:lpstr>
      <vt:lpstr>PowerPoint プレゼンテーション</vt:lpstr>
      <vt:lpstr>水俣訴訟判決（大阪地裁）　R5年９月２８日</vt:lpstr>
      <vt:lpstr>「症状変動、遅発性ある」　</vt:lpstr>
      <vt:lpstr>水俣訴訟判決（道新コラム）　2023・9・22</vt:lpstr>
      <vt:lpstr>水俣訴訟判決（道新コラム）　2023・9・22</vt:lpstr>
      <vt:lpstr>・</vt:lpstr>
      <vt:lpstr>メチル水銀中毒では水銀は脳に長期間残留する</vt:lpstr>
      <vt:lpstr>脳内残留の水銀は脳神経細胞にどのような影響を及ぼすか？</vt:lpstr>
      <vt:lpstr>脳内残留の水銀は脳神経細胞にどのような影響を及ぼすか？</vt:lpstr>
      <vt:lpstr>メチル水銀による遅発性神経毒性の発症機序</vt:lpstr>
      <vt:lpstr>メチル水銀による遅発性神経毒性の発症機序</vt:lpstr>
      <vt:lpstr>遅発性水俣病の発生機序（2019年　高岡滋）</vt:lpstr>
      <vt:lpstr>PowerPoint プレゼンテーション</vt:lpstr>
      <vt:lpstr>PowerPoint プレゼンテーション</vt:lpstr>
      <vt:lpstr>神経過敏の背景にあるもの</vt:lpstr>
      <vt:lpstr>PowerPoint プレゼンテーション</vt:lpstr>
      <vt:lpstr>PowerPoint プレゼンテーション</vt:lpstr>
      <vt:lpstr>精神疾患と「活性化ミクログリア」仮説</vt:lpstr>
      <vt:lpstr>精神疾患と活性化ミクログリア仮説</vt:lpstr>
      <vt:lpstr>PowerPoint プレゼンテーション</vt:lpstr>
      <vt:lpstr>PowerPoint プレゼンテーション</vt:lpstr>
      <vt:lpstr>自閉スペクトラム症における腸の炎症仮説</vt:lpstr>
      <vt:lpstr>PowerPoint プレゼンテーション</vt:lpstr>
      <vt:lpstr>逆境的小児期体験（ACE)とは</vt:lpstr>
      <vt:lpstr>逆境的小児期体験（ACE)がもたらすもの</vt:lpstr>
      <vt:lpstr>現代の医療に求められるもの</vt:lpstr>
      <vt:lpstr>「身体」と「精神」「心理」のあいだの壁</vt:lpstr>
      <vt:lpstr>遺伝子修飾（エピジェネティクス）</vt:lpstr>
      <vt:lpstr>子どものころに慢性的なストレスを受けると</vt:lpstr>
      <vt:lpstr>PowerPoint プレゼンテーション</vt:lpstr>
      <vt:lpstr>PowerPoint プレゼンテーション</vt:lpstr>
      <vt:lpstr>PowerPoint プレゼンテーション</vt:lpstr>
      <vt:lpstr>PowerPoint プレゼンテーション</vt:lpstr>
      <vt:lpstr>「慢性疾患」の４つの特徴（J・Ｓ・ブランド）</vt:lpstr>
      <vt:lpstr>PPPD （持続性知覚性姿勢誘発めまい）</vt:lpstr>
      <vt:lpstr>機能性ディスペプシア（functional dyspepsia；FD)</vt:lpstr>
      <vt:lpstr>PowerPoint プレゼンテーション</vt:lpstr>
      <vt:lpstr>PowerPoint プレゼンテーション</vt:lpstr>
      <vt:lpstr>PowerPoint プレゼンテーション</vt:lpstr>
      <vt:lpstr>筋痛性脳脊髄炎 (ME)/慢性疲労症候群 (CFS)</vt:lpstr>
      <vt:lpstr>コロナ後遺症と慢性疲労症候群との関連 https://besli.jp/news/8826.html</vt:lpstr>
      <vt:lpstr>コロナ後遺症と慢性疲労症候群との関連 https://besli.jp/news/8826.html</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＜ブレインフォグ（脳のもやもや）＞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心のバランス　（玉井邦夫）</vt:lpstr>
      <vt:lpstr>Denervation Supersensitivity (除神経性過敏）</vt:lpstr>
      <vt:lpstr>PowerPoint プレゼンテーション</vt:lpstr>
      <vt:lpstr>PowerPoint プレゼンテーション</vt:lpstr>
      <vt:lpstr>PowerPoint プレゼンテーション</vt:lpstr>
      <vt:lpstr>第73回（R３）日本自律神経学会シンポジウム</vt:lpstr>
      <vt:lpstr>視床下部性ストレス不耐・疲労症候群としての環境ストレス過敏症　(環境ストレス不耐症)</vt:lpstr>
      <vt:lpstr>視床下部性ストレス不耐・疲労症候群としての環境ストレス過敏症　(環境ストレス不耐症)</vt:lpstr>
      <vt:lpstr>環境ストレス過敏症（環境ストレス不耐症）の定義</vt:lpstr>
      <vt:lpstr>環境ストレス過敏症（環境ストレス不耐症）の定義</vt:lpstr>
      <vt:lpstr>環境ストレス過敏症（環境ストレス不耐症）の定義</vt:lpstr>
      <vt:lpstr>環境ストレス過敏症（環境ストレス不耐症）の分類</vt:lpstr>
      <vt:lpstr>環境ストレス過敏症（不耐症）の３ステージ仮説</vt:lpstr>
      <vt:lpstr>環境ストレス過敏症（不耐症）の３ステージ仮説</vt:lpstr>
      <vt:lpstr>環境ストレス過敏症（不耐症）の３ステージ仮説</vt:lpstr>
      <vt:lpstr>視床下部性ストレス不耐・疲労症候群</vt:lpstr>
      <vt:lpstr>視床下部性ストレス不耐・疲労症候群</vt:lpstr>
      <vt:lpstr>視床下部性ストレス不耐・疲労症候群</vt:lpstr>
      <vt:lpstr>視床下部性ストレス不耐・疲労症候群</vt:lpstr>
      <vt:lpstr>視床下部性ストレス不耐・疲労症候群</vt:lpstr>
      <vt:lpstr>視床下部性ストレス不耐・疲労症候群</vt:lpstr>
      <vt:lpstr>視床下部性ストレス不耐・疲労症候群</vt:lpstr>
      <vt:lpstr>視床下部性ストレス不耐・疲労症候群</vt:lpstr>
      <vt:lpstr>視床下部性ストレス不耐・疲労症候群</vt:lpstr>
      <vt:lpstr>視床下部性ストレス不耐・疲労症候群</vt:lpstr>
      <vt:lpstr>視床下部性ストレス不耐・疲労症候群</vt:lpstr>
      <vt:lpstr>プリン作動性神経、ミクログリア、過敏症（不耐性）</vt:lpstr>
      <vt:lpstr>プリン作動性神経、ミクログリア、過敏症（不耐性）</vt:lpstr>
      <vt:lpstr>プリン作動性神経、ミクログリア、過敏症（不耐性）</vt:lpstr>
      <vt:lpstr>プリン作動性神経、ミクログリア、過敏症（不耐性）</vt:lpstr>
      <vt:lpstr>環境ストレス過敏症（不耐症）の分子病態仮説</vt:lpstr>
      <vt:lpstr>環境ストレス過敏症（不耐症）の分子病態仮説</vt:lpstr>
      <vt:lpstr>緊急事態型視床下部と平常時型視床下部</vt:lpstr>
      <vt:lpstr>緊急事態型視床下部と平常時型視床下部</vt:lpstr>
      <vt:lpstr>緊急事態型視床下部と平常時型視床下部</vt:lpstr>
      <vt:lpstr>緊急事態型視床下部と平常時型視床下部</vt:lpstr>
      <vt:lpstr>環境ストレス過敏症（環境ストレス不耐症）の分類</vt:lpstr>
      <vt:lpstr>環境ストレス過敏症（不耐症）の３ステージ仮説</vt:lpstr>
      <vt:lpstr>COVID-19脳症に想定される病態機序</vt:lpstr>
      <vt:lpstr>PowerPoint プレゼンテーション</vt:lpstr>
      <vt:lpstr>化学物質過敏症について</vt:lpstr>
      <vt:lpstr>化学物質過敏症について</vt:lpstr>
      <vt:lpstr>化学物質過敏症について</vt:lpstr>
      <vt:lpstr>化学物質過敏症について</vt:lpstr>
      <vt:lpstr>化学物質過敏症について</vt:lpstr>
      <vt:lpstr>化学物質過敏反応の臨床</vt:lpstr>
      <vt:lpstr>シックハウス症候群(SHS)について</vt:lpstr>
      <vt:lpstr>シックハウス症候群(SHS)について</vt:lpstr>
      <vt:lpstr>シックハウス症候群(SHS)について</vt:lpstr>
      <vt:lpstr>環境暴露に対する神経学的感受性：　要旨 神経変性と化学物質過敏症における病態生理学的メカニズム</vt:lpstr>
      <vt:lpstr>環境暴露に対する神経学的感受性：　要旨 神経変性と化学物質過敏症における病態生理学的メカニズム</vt:lpstr>
      <vt:lpstr>環境暴露に対する神経学的感受性：　要旨</vt:lpstr>
      <vt:lpstr>環境暴露に対する神経学的感受性：　要旨 神経変性と化学物質過敏症における病態生理学的メカニズム</vt:lpstr>
      <vt:lpstr>環境暴露に対する神経学的感受性：　要旨 神経変性と化学物質過敏症における病態生理学的メカニズム</vt:lpstr>
      <vt:lpstr>一過性受容体電位（TRP）ファミリー</vt:lpstr>
      <vt:lpstr>一過性受容体電位（TRP）ファミリー</vt:lpstr>
      <vt:lpstr>一過性受容体電位（TRP）ファミリー</vt:lpstr>
      <vt:lpstr>一過性受容体電位（TRP）ファミリー</vt:lpstr>
      <vt:lpstr>PowerPoint プレゼンテーション</vt:lpstr>
      <vt:lpstr>解毒　（Detoxification）</vt:lpstr>
      <vt:lpstr>中枢性感作（Central Sensitization）</vt:lpstr>
      <vt:lpstr>PowerPoint プレゼンテーション</vt:lpstr>
      <vt:lpstr>  ME/CFSと長期COVIDは類似した症状と生物学的異常を共有する</vt:lpstr>
      <vt:lpstr>  ME/CFSと長期COVIDは類似した症状と生物学的異常を共有する</vt:lpstr>
      <vt:lpstr>  ME/CFSと長期COVIDは類似した症状と生物学的異常を共有する</vt:lpstr>
      <vt:lpstr>  ME/CFSと長期COVIDは類似した症状と生物学的異常を共有する</vt:lpstr>
      <vt:lpstr>  ME/CFSと長期COVIDは類似した症状と生物学的異常を共有する</vt:lpstr>
      <vt:lpstr>  ME/CFSと長期COVIDは類似した症状と生物学的異常を共有する</vt:lpstr>
      <vt:lpstr>  ME/CFSと長期COVIDは類似した症状と生物学的異常を共有する</vt:lpstr>
      <vt:lpstr>  ME/CFSと長期COVIDは類似した症状と生物学的異常を共有する</vt:lpstr>
      <vt:lpstr>  ME/CFSと長期COVIDは類似した症状と生物学的異常を共有する</vt:lpstr>
      <vt:lpstr>  ME/CFSと長期COVIDは類似した症状と生物学的異常を共有する</vt:lpstr>
      <vt:lpstr>  ME/CFSと長期COVIDは類似した症状と生物学的異常を共有する</vt:lpstr>
      <vt:lpstr>  ME/CFSと長期COVIDは類似した症状と生物学的異常を共有する</vt:lpstr>
      <vt:lpstr>  ME/CFSと長期COVIDは類似した症状と生物学的異常を共有する</vt:lpstr>
      <vt:lpstr>  ME/CFSと長期COVIDは類似した症状と生物学的異常を共有する</vt:lpstr>
      <vt:lpstr>  ME/CFSと長期COVIDは類似した症状と生物学的異常を共有する</vt:lpstr>
      <vt:lpstr>  ME/CFSと長期COVIDは類似した症状と生物学的異常を共有する</vt:lpstr>
      <vt:lpstr>  ME/CFSと長期COVIDは類似した症状と生物学的異常を共有する</vt:lpstr>
      <vt:lpstr>  ME/CFSと長期COVIDは類似した症状と生物学的異常を共有する</vt:lpstr>
      <vt:lpstr>  ME/CFSと長期COVIDは類似した症状と生物学的異常を共有する</vt:lpstr>
      <vt:lpstr>  ME/CFSと長期COVIDは類似した症状と生物学的異常を共有する</vt:lpstr>
      <vt:lpstr>  ME/CFSと長期COVIDは類似した症状と生物学的異常を共有する</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長沼 睦雄</dc:creator>
  <cp:lastModifiedBy>長沼 睦雄</cp:lastModifiedBy>
  <cp:revision>39</cp:revision>
  <cp:lastPrinted>2023-10-07T05:39:50Z</cp:lastPrinted>
  <dcterms:created xsi:type="dcterms:W3CDTF">2023-09-28T13:54:53Z</dcterms:created>
  <dcterms:modified xsi:type="dcterms:W3CDTF">2023-12-03T19:59:22Z</dcterms:modified>
</cp:coreProperties>
</file>