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84" r:id="rId3"/>
    <p:sldId id="2026" r:id="rId4"/>
    <p:sldId id="258" r:id="rId5"/>
    <p:sldId id="260" r:id="rId6"/>
    <p:sldId id="261" r:id="rId7"/>
    <p:sldId id="262" r:id="rId8"/>
    <p:sldId id="278" r:id="rId9"/>
    <p:sldId id="263" r:id="rId10"/>
    <p:sldId id="279" r:id="rId11"/>
    <p:sldId id="264" r:id="rId12"/>
    <p:sldId id="265" r:id="rId13"/>
  </p:sldIdLst>
  <p:sldSz cx="12192000" cy="6858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2" autoAdjust="0"/>
    <p:restoredTop sz="94660"/>
  </p:normalViewPr>
  <p:slideViewPr>
    <p:cSldViewPr snapToGrid="0">
      <p:cViewPr varScale="1">
        <p:scale>
          <a:sx n="88" d="100"/>
          <a:sy n="88" d="100"/>
        </p:scale>
        <p:origin x="744" y="2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F8C756AF-3696-47BF-8C06-84AC97A9FBC5}" type="datetimeFigureOut">
              <a:rPr kumimoji="1" lang="ja-JP" altLang="en-US" smtClean="0"/>
              <a:t>2023/11/21</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CFF549A9-BA3A-482A-A4B3-2EB99C7C515D}" type="slidenum">
              <a:rPr kumimoji="1" lang="ja-JP" altLang="en-US" smtClean="0"/>
              <a:t>‹#›</a:t>
            </a:fld>
            <a:endParaRPr kumimoji="1" lang="ja-JP" altLang="en-US"/>
          </a:p>
        </p:txBody>
      </p:sp>
    </p:spTree>
    <p:extLst>
      <p:ext uri="{BB962C8B-B14F-4D97-AF65-F5344CB8AC3E}">
        <p14:creationId xmlns:p14="http://schemas.microsoft.com/office/powerpoint/2010/main" val="35461226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424CB55-9A9A-4E39-9696-BC1A86E92C58}" type="slidenum">
              <a:rPr kumimoji="1" lang="ja-JP" altLang="en-US" smtClean="0"/>
              <a:t>2</a:t>
            </a:fld>
            <a:endParaRPr kumimoji="1" lang="ja-JP" altLang="en-US"/>
          </a:p>
        </p:txBody>
      </p:sp>
    </p:spTree>
    <p:extLst>
      <p:ext uri="{BB962C8B-B14F-4D97-AF65-F5344CB8AC3E}">
        <p14:creationId xmlns:p14="http://schemas.microsoft.com/office/powerpoint/2010/main" val="2186537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C47CED-A911-D726-9D28-443C2523F6F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B65B886-067D-F7F3-42F9-11FB4F399C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CF4017B-1B99-1CE4-BD40-5B63FAC784EA}"/>
              </a:ext>
            </a:extLst>
          </p:cNvPr>
          <p:cNvSpPr>
            <a:spLocks noGrp="1"/>
          </p:cNvSpPr>
          <p:nvPr>
            <p:ph type="dt" sz="half" idx="10"/>
          </p:nvPr>
        </p:nvSpPr>
        <p:spPr/>
        <p:txBody>
          <a:bodyPr/>
          <a:lstStyle/>
          <a:p>
            <a:fld id="{62BE543F-7888-403B-8F16-85685B00E4AA}" type="datetimeFigureOut">
              <a:rPr kumimoji="1" lang="ja-JP" altLang="en-US" smtClean="0"/>
              <a:t>2023/11/21</a:t>
            </a:fld>
            <a:endParaRPr kumimoji="1" lang="ja-JP" altLang="en-US"/>
          </a:p>
        </p:txBody>
      </p:sp>
      <p:sp>
        <p:nvSpPr>
          <p:cNvPr id="5" name="フッター プレースホルダー 4">
            <a:extLst>
              <a:ext uri="{FF2B5EF4-FFF2-40B4-BE49-F238E27FC236}">
                <a16:creationId xmlns:a16="http://schemas.microsoft.com/office/drawing/2014/main" id="{0DE8F691-D9A7-2202-88AF-A93E2005592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B0019B-5926-B3AC-2ADC-F8F1896CE4CE}"/>
              </a:ext>
            </a:extLst>
          </p:cNvPr>
          <p:cNvSpPr>
            <a:spLocks noGrp="1"/>
          </p:cNvSpPr>
          <p:nvPr>
            <p:ph type="sldNum" sz="quarter" idx="12"/>
          </p:nvPr>
        </p:nvSpPr>
        <p:spPr/>
        <p:txBody>
          <a:bodyPr/>
          <a:lstStyle/>
          <a:p>
            <a:fld id="{7E79A332-E829-419C-A4FC-34F7A1FFC8BB}" type="slidenum">
              <a:rPr kumimoji="1" lang="ja-JP" altLang="en-US" smtClean="0"/>
              <a:t>‹#›</a:t>
            </a:fld>
            <a:endParaRPr kumimoji="1" lang="ja-JP" altLang="en-US"/>
          </a:p>
        </p:txBody>
      </p:sp>
    </p:spTree>
    <p:extLst>
      <p:ext uri="{BB962C8B-B14F-4D97-AF65-F5344CB8AC3E}">
        <p14:creationId xmlns:p14="http://schemas.microsoft.com/office/powerpoint/2010/main" val="2285869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A5FED8-D1FA-A5DD-33FB-508FB36BC0D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BAC1849-0087-ADAF-1156-B152AC62241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2AC88F-A51D-0EA0-E93F-F8D27D0B5B9A}"/>
              </a:ext>
            </a:extLst>
          </p:cNvPr>
          <p:cNvSpPr>
            <a:spLocks noGrp="1"/>
          </p:cNvSpPr>
          <p:nvPr>
            <p:ph type="dt" sz="half" idx="10"/>
          </p:nvPr>
        </p:nvSpPr>
        <p:spPr/>
        <p:txBody>
          <a:bodyPr/>
          <a:lstStyle/>
          <a:p>
            <a:fld id="{62BE543F-7888-403B-8F16-85685B00E4AA}" type="datetimeFigureOut">
              <a:rPr kumimoji="1" lang="ja-JP" altLang="en-US" smtClean="0"/>
              <a:t>2023/11/21</a:t>
            </a:fld>
            <a:endParaRPr kumimoji="1" lang="ja-JP" altLang="en-US"/>
          </a:p>
        </p:txBody>
      </p:sp>
      <p:sp>
        <p:nvSpPr>
          <p:cNvPr id="5" name="フッター プレースホルダー 4">
            <a:extLst>
              <a:ext uri="{FF2B5EF4-FFF2-40B4-BE49-F238E27FC236}">
                <a16:creationId xmlns:a16="http://schemas.microsoft.com/office/drawing/2014/main" id="{78746157-F94F-445E-1878-D01BA202A9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C91288-4BA7-2A75-4F67-6DA17D010993}"/>
              </a:ext>
            </a:extLst>
          </p:cNvPr>
          <p:cNvSpPr>
            <a:spLocks noGrp="1"/>
          </p:cNvSpPr>
          <p:nvPr>
            <p:ph type="sldNum" sz="quarter" idx="12"/>
          </p:nvPr>
        </p:nvSpPr>
        <p:spPr/>
        <p:txBody>
          <a:bodyPr/>
          <a:lstStyle/>
          <a:p>
            <a:fld id="{7E79A332-E829-419C-A4FC-34F7A1FFC8BB}" type="slidenum">
              <a:rPr kumimoji="1" lang="ja-JP" altLang="en-US" smtClean="0"/>
              <a:t>‹#›</a:t>
            </a:fld>
            <a:endParaRPr kumimoji="1" lang="ja-JP" altLang="en-US"/>
          </a:p>
        </p:txBody>
      </p:sp>
    </p:spTree>
    <p:extLst>
      <p:ext uri="{BB962C8B-B14F-4D97-AF65-F5344CB8AC3E}">
        <p14:creationId xmlns:p14="http://schemas.microsoft.com/office/powerpoint/2010/main" val="3657494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7F497A3-5C40-DB46-4BD5-57FA52A6EC5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DEA2FF2-A5CE-9089-6163-EFC1C6AD2EB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7232272-6718-24A3-15C9-62E5A0050BD5}"/>
              </a:ext>
            </a:extLst>
          </p:cNvPr>
          <p:cNvSpPr>
            <a:spLocks noGrp="1"/>
          </p:cNvSpPr>
          <p:nvPr>
            <p:ph type="dt" sz="half" idx="10"/>
          </p:nvPr>
        </p:nvSpPr>
        <p:spPr/>
        <p:txBody>
          <a:bodyPr/>
          <a:lstStyle/>
          <a:p>
            <a:fld id="{62BE543F-7888-403B-8F16-85685B00E4AA}" type="datetimeFigureOut">
              <a:rPr kumimoji="1" lang="ja-JP" altLang="en-US" smtClean="0"/>
              <a:t>2023/11/21</a:t>
            </a:fld>
            <a:endParaRPr kumimoji="1" lang="ja-JP" altLang="en-US"/>
          </a:p>
        </p:txBody>
      </p:sp>
      <p:sp>
        <p:nvSpPr>
          <p:cNvPr id="5" name="フッター プレースホルダー 4">
            <a:extLst>
              <a:ext uri="{FF2B5EF4-FFF2-40B4-BE49-F238E27FC236}">
                <a16:creationId xmlns:a16="http://schemas.microsoft.com/office/drawing/2014/main" id="{D17B5957-8A41-661B-BF29-3284B885C18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BEB405-C599-5E65-1CE4-CD7417122440}"/>
              </a:ext>
            </a:extLst>
          </p:cNvPr>
          <p:cNvSpPr>
            <a:spLocks noGrp="1"/>
          </p:cNvSpPr>
          <p:nvPr>
            <p:ph type="sldNum" sz="quarter" idx="12"/>
          </p:nvPr>
        </p:nvSpPr>
        <p:spPr/>
        <p:txBody>
          <a:bodyPr/>
          <a:lstStyle/>
          <a:p>
            <a:fld id="{7E79A332-E829-419C-A4FC-34F7A1FFC8BB}" type="slidenum">
              <a:rPr kumimoji="1" lang="ja-JP" altLang="en-US" smtClean="0"/>
              <a:t>‹#›</a:t>
            </a:fld>
            <a:endParaRPr kumimoji="1" lang="ja-JP" altLang="en-US"/>
          </a:p>
        </p:txBody>
      </p:sp>
    </p:spTree>
    <p:extLst>
      <p:ext uri="{BB962C8B-B14F-4D97-AF65-F5344CB8AC3E}">
        <p14:creationId xmlns:p14="http://schemas.microsoft.com/office/powerpoint/2010/main" val="386091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BFF8ED-E4C4-0913-312C-4531D842E20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B3A61F9-EA64-7AEC-096A-38F4E070016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F0563B2-A516-9545-5AE2-2F5B19BC0C55}"/>
              </a:ext>
            </a:extLst>
          </p:cNvPr>
          <p:cNvSpPr>
            <a:spLocks noGrp="1"/>
          </p:cNvSpPr>
          <p:nvPr>
            <p:ph type="dt" sz="half" idx="10"/>
          </p:nvPr>
        </p:nvSpPr>
        <p:spPr/>
        <p:txBody>
          <a:bodyPr/>
          <a:lstStyle/>
          <a:p>
            <a:fld id="{62BE543F-7888-403B-8F16-85685B00E4AA}" type="datetimeFigureOut">
              <a:rPr kumimoji="1" lang="ja-JP" altLang="en-US" smtClean="0"/>
              <a:t>2023/11/21</a:t>
            </a:fld>
            <a:endParaRPr kumimoji="1" lang="ja-JP" altLang="en-US"/>
          </a:p>
        </p:txBody>
      </p:sp>
      <p:sp>
        <p:nvSpPr>
          <p:cNvPr id="5" name="フッター プレースホルダー 4">
            <a:extLst>
              <a:ext uri="{FF2B5EF4-FFF2-40B4-BE49-F238E27FC236}">
                <a16:creationId xmlns:a16="http://schemas.microsoft.com/office/drawing/2014/main" id="{C8B32849-3A8B-7E9D-6BBA-320C7549420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5E3BF5-7020-38C4-E273-3CAE79612D12}"/>
              </a:ext>
            </a:extLst>
          </p:cNvPr>
          <p:cNvSpPr>
            <a:spLocks noGrp="1"/>
          </p:cNvSpPr>
          <p:nvPr>
            <p:ph type="sldNum" sz="quarter" idx="12"/>
          </p:nvPr>
        </p:nvSpPr>
        <p:spPr/>
        <p:txBody>
          <a:bodyPr/>
          <a:lstStyle/>
          <a:p>
            <a:fld id="{7E79A332-E829-419C-A4FC-34F7A1FFC8BB}" type="slidenum">
              <a:rPr kumimoji="1" lang="ja-JP" altLang="en-US" smtClean="0"/>
              <a:t>‹#›</a:t>
            </a:fld>
            <a:endParaRPr kumimoji="1" lang="ja-JP" altLang="en-US"/>
          </a:p>
        </p:txBody>
      </p:sp>
    </p:spTree>
    <p:extLst>
      <p:ext uri="{BB962C8B-B14F-4D97-AF65-F5344CB8AC3E}">
        <p14:creationId xmlns:p14="http://schemas.microsoft.com/office/powerpoint/2010/main" val="132334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8E99D2-27E9-D97F-7EBA-8A7653134BB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DB0B399-E939-F3DA-50F4-8923F1C952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F609361-F128-CE8B-F7E1-72473E964339}"/>
              </a:ext>
            </a:extLst>
          </p:cNvPr>
          <p:cNvSpPr>
            <a:spLocks noGrp="1"/>
          </p:cNvSpPr>
          <p:nvPr>
            <p:ph type="dt" sz="half" idx="10"/>
          </p:nvPr>
        </p:nvSpPr>
        <p:spPr/>
        <p:txBody>
          <a:bodyPr/>
          <a:lstStyle/>
          <a:p>
            <a:fld id="{62BE543F-7888-403B-8F16-85685B00E4AA}" type="datetimeFigureOut">
              <a:rPr kumimoji="1" lang="ja-JP" altLang="en-US" smtClean="0"/>
              <a:t>2023/11/21</a:t>
            </a:fld>
            <a:endParaRPr kumimoji="1" lang="ja-JP" altLang="en-US"/>
          </a:p>
        </p:txBody>
      </p:sp>
      <p:sp>
        <p:nvSpPr>
          <p:cNvPr id="5" name="フッター プレースホルダー 4">
            <a:extLst>
              <a:ext uri="{FF2B5EF4-FFF2-40B4-BE49-F238E27FC236}">
                <a16:creationId xmlns:a16="http://schemas.microsoft.com/office/drawing/2014/main" id="{B7136D5B-4B75-66A6-9C4F-0C810FA951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62FE358-F9CD-F45F-B95A-06240F77DBE9}"/>
              </a:ext>
            </a:extLst>
          </p:cNvPr>
          <p:cNvSpPr>
            <a:spLocks noGrp="1"/>
          </p:cNvSpPr>
          <p:nvPr>
            <p:ph type="sldNum" sz="quarter" idx="12"/>
          </p:nvPr>
        </p:nvSpPr>
        <p:spPr/>
        <p:txBody>
          <a:bodyPr/>
          <a:lstStyle/>
          <a:p>
            <a:fld id="{7E79A332-E829-419C-A4FC-34F7A1FFC8BB}" type="slidenum">
              <a:rPr kumimoji="1" lang="ja-JP" altLang="en-US" smtClean="0"/>
              <a:t>‹#›</a:t>
            </a:fld>
            <a:endParaRPr kumimoji="1" lang="ja-JP" altLang="en-US"/>
          </a:p>
        </p:txBody>
      </p:sp>
    </p:spTree>
    <p:extLst>
      <p:ext uri="{BB962C8B-B14F-4D97-AF65-F5344CB8AC3E}">
        <p14:creationId xmlns:p14="http://schemas.microsoft.com/office/powerpoint/2010/main" val="2322785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EE4F12-8487-1109-DE7B-D9CB464947C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8E47898-39AB-BF48-0B74-8EA2A97F37B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D982091-EDCE-22B2-2AAD-97312A4D401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D3E967A-DF4F-E9EF-91BC-26EADDA56F8F}"/>
              </a:ext>
            </a:extLst>
          </p:cNvPr>
          <p:cNvSpPr>
            <a:spLocks noGrp="1"/>
          </p:cNvSpPr>
          <p:nvPr>
            <p:ph type="dt" sz="half" idx="10"/>
          </p:nvPr>
        </p:nvSpPr>
        <p:spPr/>
        <p:txBody>
          <a:bodyPr/>
          <a:lstStyle/>
          <a:p>
            <a:fld id="{62BE543F-7888-403B-8F16-85685B00E4AA}" type="datetimeFigureOut">
              <a:rPr kumimoji="1" lang="ja-JP" altLang="en-US" smtClean="0"/>
              <a:t>2023/11/21</a:t>
            </a:fld>
            <a:endParaRPr kumimoji="1" lang="ja-JP" altLang="en-US"/>
          </a:p>
        </p:txBody>
      </p:sp>
      <p:sp>
        <p:nvSpPr>
          <p:cNvPr id="6" name="フッター プレースホルダー 5">
            <a:extLst>
              <a:ext uri="{FF2B5EF4-FFF2-40B4-BE49-F238E27FC236}">
                <a16:creationId xmlns:a16="http://schemas.microsoft.com/office/drawing/2014/main" id="{BA837FBF-CF2D-E886-ED42-6960FA526B4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C54EE0E-ADD5-9649-5BD0-4EF3D65E8E32}"/>
              </a:ext>
            </a:extLst>
          </p:cNvPr>
          <p:cNvSpPr>
            <a:spLocks noGrp="1"/>
          </p:cNvSpPr>
          <p:nvPr>
            <p:ph type="sldNum" sz="quarter" idx="12"/>
          </p:nvPr>
        </p:nvSpPr>
        <p:spPr/>
        <p:txBody>
          <a:bodyPr/>
          <a:lstStyle/>
          <a:p>
            <a:fld id="{7E79A332-E829-419C-A4FC-34F7A1FFC8BB}" type="slidenum">
              <a:rPr kumimoji="1" lang="ja-JP" altLang="en-US" smtClean="0"/>
              <a:t>‹#›</a:t>
            </a:fld>
            <a:endParaRPr kumimoji="1" lang="ja-JP" altLang="en-US"/>
          </a:p>
        </p:txBody>
      </p:sp>
    </p:spTree>
    <p:extLst>
      <p:ext uri="{BB962C8B-B14F-4D97-AF65-F5344CB8AC3E}">
        <p14:creationId xmlns:p14="http://schemas.microsoft.com/office/powerpoint/2010/main" val="2070186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DF417F-CEA9-6568-3FE0-258F06670D6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DBE4A19-529A-D4B4-9C34-7DAA39A698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3C6C2D8-851D-A18F-3801-6B4887F5261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67A76CA-E00F-7099-FAB5-A7DFBEA8A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9184982-984D-8A8A-84B6-CABA90153F3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88B24C0-B309-6543-5666-52C4A3C35EAB}"/>
              </a:ext>
            </a:extLst>
          </p:cNvPr>
          <p:cNvSpPr>
            <a:spLocks noGrp="1"/>
          </p:cNvSpPr>
          <p:nvPr>
            <p:ph type="dt" sz="half" idx="10"/>
          </p:nvPr>
        </p:nvSpPr>
        <p:spPr/>
        <p:txBody>
          <a:bodyPr/>
          <a:lstStyle/>
          <a:p>
            <a:fld id="{62BE543F-7888-403B-8F16-85685B00E4AA}" type="datetimeFigureOut">
              <a:rPr kumimoji="1" lang="ja-JP" altLang="en-US" smtClean="0"/>
              <a:t>2023/11/21</a:t>
            </a:fld>
            <a:endParaRPr kumimoji="1" lang="ja-JP" altLang="en-US"/>
          </a:p>
        </p:txBody>
      </p:sp>
      <p:sp>
        <p:nvSpPr>
          <p:cNvPr id="8" name="フッター プレースホルダー 7">
            <a:extLst>
              <a:ext uri="{FF2B5EF4-FFF2-40B4-BE49-F238E27FC236}">
                <a16:creationId xmlns:a16="http://schemas.microsoft.com/office/drawing/2014/main" id="{BEEAC470-1207-BEA5-B416-56CE96657FB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426CFA8-BA26-A2F8-74C6-F9DBBD668529}"/>
              </a:ext>
            </a:extLst>
          </p:cNvPr>
          <p:cNvSpPr>
            <a:spLocks noGrp="1"/>
          </p:cNvSpPr>
          <p:nvPr>
            <p:ph type="sldNum" sz="quarter" idx="12"/>
          </p:nvPr>
        </p:nvSpPr>
        <p:spPr/>
        <p:txBody>
          <a:bodyPr/>
          <a:lstStyle/>
          <a:p>
            <a:fld id="{7E79A332-E829-419C-A4FC-34F7A1FFC8BB}" type="slidenum">
              <a:rPr kumimoji="1" lang="ja-JP" altLang="en-US" smtClean="0"/>
              <a:t>‹#›</a:t>
            </a:fld>
            <a:endParaRPr kumimoji="1" lang="ja-JP" altLang="en-US"/>
          </a:p>
        </p:txBody>
      </p:sp>
    </p:spTree>
    <p:extLst>
      <p:ext uri="{BB962C8B-B14F-4D97-AF65-F5344CB8AC3E}">
        <p14:creationId xmlns:p14="http://schemas.microsoft.com/office/powerpoint/2010/main" val="332275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B0B9A2-D7B4-33A8-921D-F7A935217CA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9F58C76-6092-202B-47AA-AE7D0CD6DEC4}"/>
              </a:ext>
            </a:extLst>
          </p:cNvPr>
          <p:cNvSpPr>
            <a:spLocks noGrp="1"/>
          </p:cNvSpPr>
          <p:nvPr>
            <p:ph type="dt" sz="half" idx="10"/>
          </p:nvPr>
        </p:nvSpPr>
        <p:spPr/>
        <p:txBody>
          <a:bodyPr/>
          <a:lstStyle/>
          <a:p>
            <a:fld id="{62BE543F-7888-403B-8F16-85685B00E4AA}" type="datetimeFigureOut">
              <a:rPr kumimoji="1" lang="ja-JP" altLang="en-US" smtClean="0"/>
              <a:t>2023/11/21</a:t>
            </a:fld>
            <a:endParaRPr kumimoji="1" lang="ja-JP" altLang="en-US"/>
          </a:p>
        </p:txBody>
      </p:sp>
      <p:sp>
        <p:nvSpPr>
          <p:cNvPr id="4" name="フッター プレースホルダー 3">
            <a:extLst>
              <a:ext uri="{FF2B5EF4-FFF2-40B4-BE49-F238E27FC236}">
                <a16:creationId xmlns:a16="http://schemas.microsoft.com/office/drawing/2014/main" id="{A7902ED6-87DB-DF61-9F96-D67E0053156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64CFB9A-5BCA-2035-9750-A83FBD5D7326}"/>
              </a:ext>
            </a:extLst>
          </p:cNvPr>
          <p:cNvSpPr>
            <a:spLocks noGrp="1"/>
          </p:cNvSpPr>
          <p:nvPr>
            <p:ph type="sldNum" sz="quarter" idx="12"/>
          </p:nvPr>
        </p:nvSpPr>
        <p:spPr/>
        <p:txBody>
          <a:bodyPr/>
          <a:lstStyle/>
          <a:p>
            <a:fld id="{7E79A332-E829-419C-A4FC-34F7A1FFC8BB}" type="slidenum">
              <a:rPr kumimoji="1" lang="ja-JP" altLang="en-US" smtClean="0"/>
              <a:t>‹#›</a:t>
            </a:fld>
            <a:endParaRPr kumimoji="1" lang="ja-JP" altLang="en-US"/>
          </a:p>
        </p:txBody>
      </p:sp>
    </p:spTree>
    <p:extLst>
      <p:ext uri="{BB962C8B-B14F-4D97-AF65-F5344CB8AC3E}">
        <p14:creationId xmlns:p14="http://schemas.microsoft.com/office/powerpoint/2010/main" val="1785952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C6D4125-AFEB-9D4E-8DE4-440D4CA550D5}"/>
              </a:ext>
            </a:extLst>
          </p:cNvPr>
          <p:cNvSpPr>
            <a:spLocks noGrp="1"/>
          </p:cNvSpPr>
          <p:nvPr>
            <p:ph type="dt" sz="half" idx="10"/>
          </p:nvPr>
        </p:nvSpPr>
        <p:spPr/>
        <p:txBody>
          <a:bodyPr/>
          <a:lstStyle/>
          <a:p>
            <a:fld id="{62BE543F-7888-403B-8F16-85685B00E4AA}" type="datetimeFigureOut">
              <a:rPr kumimoji="1" lang="ja-JP" altLang="en-US" smtClean="0"/>
              <a:t>2023/11/21</a:t>
            </a:fld>
            <a:endParaRPr kumimoji="1" lang="ja-JP" altLang="en-US"/>
          </a:p>
        </p:txBody>
      </p:sp>
      <p:sp>
        <p:nvSpPr>
          <p:cNvPr id="3" name="フッター プレースホルダー 2">
            <a:extLst>
              <a:ext uri="{FF2B5EF4-FFF2-40B4-BE49-F238E27FC236}">
                <a16:creationId xmlns:a16="http://schemas.microsoft.com/office/drawing/2014/main" id="{42E045F1-453C-8D81-9D82-869E026CDE9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54AB9B1-76F7-1A90-3486-FF32B5A1281E}"/>
              </a:ext>
            </a:extLst>
          </p:cNvPr>
          <p:cNvSpPr>
            <a:spLocks noGrp="1"/>
          </p:cNvSpPr>
          <p:nvPr>
            <p:ph type="sldNum" sz="quarter" idx="12"/>
          </p:nvPr>
        </p:nvSpPr>
        <p:spPr/>
        <p:txBody>
          <a:bodyPr/>
          <a:lstStyle/>
          <a:p>
            <a:fld id="{7E79A332-E829-419C-A4FC-34F7A1FFC8BB}" type="slidenum">
              <a:rPr kumimoji="1" lang="ja-JP" altLang="en-US" smtClean="0"/>
              <a:t>‹#›</a:t>
            </a:fld>
            <a:endParaRPr kumimoji="1" lang="ja-JP" altLang="en-US"/>
          </a:p>
        </p:txBody>
      </p:sp>
    </p:spTree>
    <p:extLst>
      <p:ext uri="{BB962C8B-B14F-4D97-AF65-F5344CB8AC3E}">
        <p14:creationId xmlns:p14="http://schemas.microsoft.com/office/powerpoint/2010/main" val="3911598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B94092-A565-E300-775C-B93CDFA137F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7316BC4-14AF-0AA9-0774-05DF368CA8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DA351CA-9254-5F0F-220C-5B995A8855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CBB9A9B-6B9C-4F87-701C-44A64867C20C}"/>
              </a:ext>
            </a:extLst>
          </p:cNvPr>
          <p:cNvSpPr>
            <a:spLocks noGrp="1"/>
          </p:cNvSpPr>
          <p:nvPr>
            <p:ph type="dt" sz="half" idx="10"/>
          </p:nvPr>
        </p:nvSpPr>
        <p:spPr/>
        <p:txBody>
          <a:bodyPr/>
          <a:lstStyle/>
          <a:p>
            <a:fld id="{62BE543F-7888-403B-8F16-85685B00E4AA}" type="datetimeFigureOut">
              <a:rPr kumimoji="1" lang="ja-JP" altLang="en-US" smtClean="0"/>
              <a:t>2023/11/21</a:t>
            </a:fld>
            <a:endParaRPr kumimoji="1" lang="ja-JP" altLang="en-US"/>
          </a:p>
        </p:txBody>
      </p:sp>
      <p:sp>
        <p:nvSpPr>
          <p:cNvPr id="6" name="フッター プレースホルダー 5">
            <a:extLst>
              <a:ext uri="{FF2B5EF4-FFF2-40B4-BE49-F238E27FC236}">
                <a16:creationId xmlns:a16="http://schemas.microsoft.com/office/drawing/2014/main" id="{F3F38D1E-D0BB-6183-D3B0-60043DB8E57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97D03B-5D09-912C-D762-3BA691BE6B9F}"/>
              </a:ext>
            </a:extLst>
          </p:cNvPr>
          <p:cNvSpPr>
            <a:spLocks noGrp="1"/>
          </p:cNvSpPr>
          <p:nvPr>
            <p:ph type="sldNum" sz="quarter" idx="12"/>
          </p:nvPr>
        </p:nvSpPr>
        <p:spPr/>
        <p:txBody>
          <a:bodyPr/>
          <a:lstStyle/>
          <a:p>
            <a:fld id="{7E79A332-E829-419C-A4FC-34F7A1FFC8BB}" type="slidenum">
              <a:rPr kumimoji="1" lang="ja-JP" altLang="en-US" smtClean="0"/>
              <a:t>‹#›</a:t>
            </a:fld>
            <a:endParaRPr kumimoji="1" lang="ja-JP" altLang="en-US"/>
          </a:p>
        </p:txBody>
      </p:sp>
    </p:spTree>
    <p:extLst>
      <p:ext uri="{BB962C8B-B14F-4D97-AF65-F5344CB8AC3E}">
        <p14:creationId xmlns:p14="http://schemas.microsoft.com/office/powerpoint/2010/main" val="354460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BA2D12-F071-1658-4698-1D2AF190A8B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8A03D29-D5EE-A6F2-0249-1179931167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598A1F7-F33C-D83B-2DEB-81615C0B54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EE8938C-0F01-73B3-B315-F0D82221359C}"/>
              </a:ext>
            </a:extLst>
          </p:cNvPr>
          <p:cNvSpPr>
            <a:spLocks noGrp="1"/>
          </p:cNvSpPr>
          <p:nvPr>
            <p:ph type="dt" sz="half" idx="10"/>
          </p:nvPr>
        </p:nvSpPr>
        <p:spPr/>
        <p:txBody>
          <a:bodyPr/>
          <a:lstStyle/>
          <a:p>
            <a:fld id="{62BE543F-7888-403B-8F16-85685B00E4AA}" type="datetimeFigureOut">
              <a:rPr kumimoji="1" lang="ja-JP" altLang="en-US" smtClean="0"/>
              <a:t>2023/11/21</a:t>
            </a:fld>
            <a:endParaRPr kumimoji="1" lang="ja-JP" altLang="en-US"/>
          </a:p>
        </p:txBody>
      </p:sp>
      <p:sp>
        <p:nvSpPr>
          <p:cNvPr id="6" name="フッター プレースホルダー 5">
            <a:extLst>
              <a:ext uri="{FF2B5EF4-FFF2-40B4-BE49-F238E27FC236}">
                <a16:creationId xmlns:a16="http://schemas.microsoft.com/office/drawing/2014/main" id="{1807953E-1248-0194-E6B6-C4180728C21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418FBAC-D3EE-594C-95C4-F21F4BE0486D}"/>
              </a:ext>
            </a:extLst>
          </p:cNvPr>
          <p:cNvSpPr>
            <a:spLocks noGrp="1"/>
          </p:cNvSpPr>
          <p:nvPr>
            <p:ph type="sldNum" sz="quarter" idx="12"/>
          </p:nvPr>
        </p:nvSpPr>
        <p:spPr/>
        <p:txBody>
          <a:bodyPr/>
          <a:lstStyle/>
          <a:p>
            <a:fld id="{7E79A332-E829-419C-A4FC-34F7A1FFC8BB}" type="slidenum">
              <a:rPr kumimoji="1" lang="ja-JP" altLang="en-US" smtClean="0"/>
              <a:t>‹#›</a:t>
            </a:fld>
            <a:endParaRPr kumimoji="1" lang="ja-JP" altLang="en-US"/>
          </a:p>
        </p:txBody>
      </p:sp>
    </p:spTree>
    <p:extLst>
      <p:ext uri="{BB962C8B-B14F-4D97-AF65-F5344CB8AC3E}">
        <p14:creationId xmlns:p14="http://schemas.microsoft.com/office/powerpoint/2010/main" val="4082536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DCD1C58-8AE0-25EF-71A4-1025941B01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5EB44A5-613F-C3C7-86F6-4A63328017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F8B6503-D9C2-225F-215C-105D5E79EA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E543F-7888-403B-8F16-85685B00E4AA}" type="datetimeFigureOut">
              <a:rPr kumimoji="1" lang="ja-JP" altLang="en-US" smtClean="0"/>
              <a:t>2023/11/21</a:t>
            </a:fld>
            <a:endParaRPr kumimoji="1" lang="ja-JP" altLang="en-US"/>
          </a:p>
        </p:txBody>
      </p:sp>
      <p:sp>
        <p:nvSpPr>
          <p:cNvPr id="5" name="フッター プレースホルダー 4">
            <a:extLst>
              <a:ext uri="{FF2B5EF4-FFF2-40B4-BE49-F238E27FC236}">
                <a16:creationId xmlns:a16="http://schemas.microsoft.com/office/drawing/2014/main" id="{3A0F64B1-5DA8-AF5B-ECF9-E365F47B39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9804AD9-5A80-439B-FDAC-C4AF90C123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9A332-E829-419C-A4FC-34F7A1FFC8BB}" type="slidenum">
              <a:rPr kumimoji="1" lang="ja-JP" altLang="en-US" smtClean="0"/>
              <a:t>‹#›</a:t>
            </a:fld>
            <a:endParaRPr kumimoji="1" lang="ja-JP" altLang="en-US"/>
          </a:p>
        </p:txBody>
      </p:sp>
    </p:spTree>
    <p:extLst>
      <p:ext uri="{BB962C8B-B14F-4D97-AF65-F5344CB8AC3E}">
        <p14:creationId xmlns:p14="http://schemas.microsoft.com/office/powerpoint/2010/main" val="3583127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87C9A638-3C03-6550-B156-81EB459F94C4}"/>
              </a:ext>
            </a:extLst>
          </p:cNvPr>
          <p:cNvSpPr>
            <a:spLocks noGrp="1"/>
          </p:cNvSpPr>
          <p:nvPr>
            <p:ph type="subTitle" idx="1"/>
          </p:nvPr>
        </p:nvSpPr>
        <p:spPr>
          <a:xfrm>
            <a:off x="169011" y="884064"/>
            <a:ext cx="11921869" cy="5768088"/>
          </a:xfrm>
        </p:spPr>
        <p:txBody>
          <a:bodyPr>
            <a:normAutofit/>
          </a:bodyPr>
          <a:lstStyle/>
          <a:p>
            <a:endParaRPr kumimoji="1" lang="en-US" altLang="ja-JP" sz="4800" dirty="0"/>
          </a:p>
          <a:p>
            <a:r>
              <a:rPr kumimoji="1" lang="ja-JP" altLang="en-US" sz="5400" dirty="0">
                <a:solidFill>
                  <a:srgbClr val="00B050"/>
                </a:solidFill>
                <a:latin typeface="ＭＳ Ｐゴシック" panose="020B0600070205080204" pitchFamily="50" charset="-128"/>
                <a:ea typeface="ＭＳ Ｐゴシック" panose="020B0600070205080204" pitchFamily="50" charset="-128"/>
              </a:rPr>
              <a:t>「天然酵母フルボ酸」</a:t>
            </a:r>
            <a:endParaRPr kumimoji="1" lang="en-US" altLang="ja-JP" sz="5400" dirty="0">
              <a:solidFill>
                <a:srgbClr val="00B050"/>
              </a:solidFill>
              <a:latin typeface="ＭＳ Ｐゴシック" panose="020B0600070205080204" pitchFamily="50" charset="-128"/>
              <a:ea typeface="ＭＳ Ｐゴシック" panose="020B0600070205080204" pitchFamily="50" charset="-128"/>
            </a:endParaRPr>
          </a:p>
          <a:p>
            <a:endParaRPr kumimoji="1" lang="en-US" altLang="ja-JP" sz="5400" dirty="0">
              <a:latin typeface="ＭＳ Ｐゴシック" panose="020B0600070205080204" pitchFamily="50" charset="-128"/>
              <a:ea typeface="ＭＳ Ｐゴシック" panose="020B0600070205080204" pitchFamily="50" charset="-128"/>
            </a:endParaRPr>
          </a:p>
          <a:p>
            <a:r>
              <a:rPr lang="ja-JP" altLang="en-US" sz="4800" dirty="0">
                <a:solidFill>
                  <a:srgbClr val="FF0000"/>
                </a:solidFill>
                <a:latin typeface="ＭＳ Ｐゴシック" panose="020B0600070205080204" pitchFamily="50" charset="-128"/>
                <a:ea typeface="ＭＳ Ｐゴシック" panose="020B0600070205080204" pitchFamily="50" charset="-128"/>
              </a:rPr>
              <a:t>小林久恵</a:t>
            </a:r>
            <a:endParaRPr kumimoji="1" lang="ja-JP" altLang="en-US" sz="4800"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33369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48A3BF-52AE-82B2-5882-AE379194F996}"/>
              </a:ext>
            </a:extLst>
          </p:cNvPr>
          <p:cNvSpPr>
            <a:spLocks noGrp="1"/>
          </p:cNvSpPr>
          <p:nvPr>
            <p:ph type="ctrTitle"/>
          </p:nvPr>
        </p:nvSpPr>
        <p:spPr>
          <a:xfrm>
            <a:off x="169012" y="138677"/>
            <a:ext cx="11921870" cy="907363"/>
          </a:xfrm>
        </p:spPr>
        <p:txBody>
          <a:bodyPr>
            <a:normAutofit fontScale="90000"/>
          </a:bodyPr>
          <a:lstStyle/>
          <a:p>
            <a:r>
              <a:rPr kumimoji="1" lang="ja-JP" altLang="en-US" sz="6000" dirty="0">
                <a:latin typeface="ＭＳ Ｐゴシック" panose="020B0600070205080204" pitchFamily="50" charset="-128"/>
                <a:ea typeface="ＭＳ Ｐゴシック" panose="020B0600070205080204" pitchFamily="50" charset="-128"/>
              </a:rPr>
              <a:t>フルボ酸の効かせ方</a:t>
            </a:r>
            <a:endParaRPr kumimoji="1" lang="ja-JP" altLang="en-US" dirty="0"/>
          </a:p>
        </p:txBody>
      </p:sp>
      <p:sp>
        <p:nvSpPr>
          <p:cNvPr id="3" name="字幕 2">
            <a:extLst>
              <a:ext uri="{FF2B5EF4-FFF2-40B4-BE49-F238E27FC236}">
                <a16:creationId xmlns:a16="http://schemas.microsoft.com/office/drawing/2014/main" id="{87C9A638-3C03-6550-B156-81EB459F94C4}"/>
              </a:ext>
            </a:extLst>
          </p:cNvPr>
          <p:cNvSpPr>
            <a:spLocks noGrp="1"/>
          </p:cNvSpPr>
          <p:nvPr>
            <p:ph type="subTitle" idx="1"/>
          </p:nvPr>
        </p:nvSpPr>
        <p:spPr>
          <a:xfrm>
            <a:off x="169011" y="1046040"/>
            <a:ext cx="11921869" cy="5768088"/>
          </a:xfrm>
        </p:spPr>
        <p:txBody>
          <a:bodyPr>
            <a:noAutofit/>
          </a:bodyPr>
          <a:lstStyle/>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空間や土壌、皮膚、腸内などの微生物（菌）を応援することで病原体を抑える作用を期待したい場合は、</a:t>
            </a:r>
            <a:r>
              <a:rPr kumimoji="1" lang="ja-JP" altLang="en-US" sz="3600" dirty="0">
                <a:solidFill>
                  <a:srgbClr val="00B050"/>
                </a:solidFill>
                <a:latin typeface="ＭＳ Ｐゴシック" panose="020B0600070205080204" pitchFamily="50" charset="-128"/>
                <a:ea typeface="ＭＳ Ｐゴシック" panose="020B0600070205080204" pitchFamily="50" charset="-128"/>
              </a:rPr>
              <a:t>原液を希釈して １０００倍～１００倍～１０倍で使う</a:t>
            </a:r>
            <a:endParaRPr kumimoji="1" lang="en-US" altLang="ja-JP" sz="3600" dirty="0">
              <a:solidFill>
                <a:srgbClr val="00B050"/>
              </a:solidFill>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solidFill>
                  <a:srgbClr val="00B050"/>
                </a:solidFill>
                <a:latin typeface="ＭＳ Ｐゴシック" panose="020B0600070205080204" pitchFamily="50" charset="-128"/>
                <a:ea typeface="ＭＳ Ｐゴシック" panose="020B0600070205080204" pitchFamily="50" charset="-128"/>
              </a:rPr>
              <a:t>１０００倍の希釈水</a:t>
            </a:r>
            <a:r>
              <a:rPr kumimoji="1" lang="ja-JP" altLang="en-US" sz="3600" dirty="0">
                <a:latin typeface="ＭＳ Ｐゴシック" panose="020B0600070205080204" pitchFamily="50" charset="-128"/>
                <a:ea typeface="ＭＳ Ｐゴシック" panose="020B0600070205080204" pitchFamily="50" charset="-128"/>
              </a:rPr>
              <a:t>はナノレベルで皮膚に浸透していく</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肌荒れ</a:t>
            </a:r>
            <a:r>
              <a:rPr kumimoji="1" lang="ja-JP" altLang="en-US" sz="3600" dirty="0">
                <a:latin typeface="ＭＳ Ｐゴシック" panose="020B0600070205080204" pitchFamily="50" charset="-128"/>
                <a:ea typeface="ＭＳ Ｐゴシック" panose="020B0600070205080204" pitchFamily="50" charset="-128"/>
              </a:rPr>
              <a:t>に困っている場合は、風呂、洗濯、食器洗剤、ボディーソープ、シャンプー、リンス、化粧水に入れる</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solidFill>
                  <a:srgbClr val="0000CC"/>
                </a:solidFill>
                <a:latin typeface="ＭＳ Ｐゴシック" panose="020B0600070205080204" pitchFamily="50" charset="-128"/>
                <a:ea typeface="ＭＳ Ｐゴシック" panose="020B0600070205080204" pitchFamily="50" charset="-128"/>
              </a:rPr>
              <a:t>加湿器に入れて使う場合も１０００倍 </a:t>
            </a:r>
            <a:endParaRPr lang="en-US" altLang="ja-JP" sz="3600" dirty="0">
              <a:solidFill>
                <a:srgbClr val="0000CC"/>
              </a:solidFill>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アレルギー、喘息対策</a:t>
            </a:r>
            <a:r>
              <a:rPr kumimoji="1" lang="ja-JP" altLang="en-US" sz="3600" dirty="0">
                <a:latin typeface="ＭＳ Ｐゴシック" panose="020B0600070205080204" pitchFamily="50" charset="-128"/>
                <a:ea typeface="ＭＳ Ｐゴシック" panose="020B0600070205080204" pitchFamily="50" charset="-128"/>
              </a:rPr>
              <a:t>は</a:t>
            </a:r>
            <a:r>
              <a:rPr lang="ja-JP" altLang="en-US" sz="3600" dirty="0">
                <a:latin typeface="ＭＳ Ｐゴシック" panose="020B0600070205080204" pitchFamily="50" charset="-128"/>
                <a:ea typeface="ＭＳ Ｐゴシック" panose="020B0600070205080204" pitchFamily="50" charset="-128"/>
              </a:rPr>
              <a:t>、</a:t>
            </a:r>
            <a:r>
              <a:rPr kumimoji="1" lang="ja-JP" altLang="en-US" sz="3600" dirty="0">
                <a:latin typeface="ＭＳ Ｐゴシック" panose="020B0600070205080204" pitchFamily="50" charset="-128"/>
                <a:ea typeface="ＭＳ Ｐゴシック" panose="020B0600070205080204" pitchFamily="50" charset="-128"/>
              </a:rPr>
              <a:t>空間にミストで空気中のアレルゲンを削減 　</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出先では</a:t>
            </a:r>
            <a:r>
              <a:rPr kumimoji="1" lang="ja-JP" altLang="en-US" sz="3600" dirty="0">
                <a:solidFill>
                  <a:srgbClr val="00B050"/>
                </a:solidFill>
                <a:latin typeface="ＭＳ Ｐゴシック" panose="020B0600070205080204" pitchFamily="50" charset="-128"/>
                <a:ea typeface="ＭＳ Ｐゴシック" panose="020B0600070205080204" pitchFamily="50" charset="-128"/>
              </a:rPr>
              <a:t>希釈液</a:t>
            </a:r>
            <a:r>
              <a:rPr kumimoji="1" lang="ja-JP" altLang="en-US" sz="3600" dirty="0">
                <a:latin typeface="ＭＳ Ｐゴシック" panose="020B0600070205080204" pitchFamily="50" charset="-128"/>
                <a:ea typeface="ＭＳ Ｐゴシック" panose="020B0600070205080204" pitchFamily="50" charset="-128"/>
              </a:rPr>
              <a:t>を自分にかけてそれを吸うと楽になる 　</a:t>
            </a:r>
          </a:p>
        </p:txBody>
      </p:sp>
    </p:spTree>
    <p:extLst>
      <p:ext uri="{BB962C8B-B14F-4D97-AF65-F5344CB8AC3E}">
        <p14:creationId xmlns:p14="http://schemas.microsoft.com/office/powerpoint/2010/main" val="1461923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48A3BF-52AE-82B2-5882-AE379194F996}"/>
              </a:ext>
            </a:extLst>
          </p:cNvPr>
          <p:cNvSpPr>
            <a:spLocks noGrp="1"/>
          </p:cNvSpPr>
          <p:nvPr>
            <p:ph type="ctrTitle"/>
          </p:nvPr>
        </p:nvSpPr>
        <p:spPr>
          <a:xfrm>
            <a:off x="169012" y="138677"/>
            <a:ext cx="11921870" cy="907363"/>
          </a:xfrm>
        </p:spPr>
        <p:txBody>
          <a:bodyPr>
            <a:normAutofit/>
          </a:bodyPr>
          <a:lstStyle/>
          <a:p>
            <a:r>
              <a:rPr kumimoji="1" lang="ja-JP" altLang="en-US" sz="4800" dirty="0">
                <a:latin typeface="ＭＳ Ｐゴシック" panose="020B0600070205080204" pitchFamily="50" charset="-128"/>
                <a:ea typeface="ＭＳ Ｐゴシック" panose="020B0600070205080204" pitchFamily="50" charset="-128"/>
              </a:rPr>
              <a:t>自己紹介（小林久恵）</a:t>
            </a:r>
          </a:p>
        </p:txBody>
      </p:sp>
      <p:sp>
        <p:nvSpPr>
          <p:cNvPr id="3" name="字幕 2">
            <a:extLst>
              <a:ext uri="{FF2B5EF4-FFF2-40B4-BE49-F238E27FC236}">
                <a16:creationId xmlns:a16="http://schemas.microsoft.com/office/drawing/2014/main" id="{87C9A638-3C03-6550-B156-81EB459F94C4}"/>
              </a:ext>
            </a:extLst>
          </p:cNvPr>
          <p:cNvSpPr>
            <a:spLocks noGrp="1"/>
          </p:cNvSpPr>
          <p:nvPr>
            <p:ph type="subTitle" idx="1"/>
          </p:nvPr>
        </p:nvSpPr>
        <p:spPr>
          <a:xfrm>
            <a:off x="169011" y="1046040"/>
            <a:ext cx="11921869" cy="5768088"/>
          </a:xfrm>
        </p:spPr>
        <p:txBody>
          <a:bodyPr>
            <a:normAutofit/>
          </a:bodyPr>
          <a:lstStyle/>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出身は長野県で、結婚して栃木県へ</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１８年間病院での公務員をやって、また</a:t>
            </a:r>
            <a:r>
              <a:rPr kumimoji="1" lang="ja-JP" altLang="en-US" sz="3600" dirty="0">
                <a:solidFill>
                  <a:srgbClr val="00B050"/>
                </a:solidFill>
                <a:latin typeface="ＭＳ Ｐゴシック" panose="020B0600070205080204" pitchFamily="50" charset="-128"/>
                <a:ea typeface="ＭＳ Ｐゴシック" panose="020B0600070205080204" pitchFamily="50" charset="-128"/>
              </a:rPr>
              <a:t>臨床獣医</a:t>
            </a:r>
            <a:r>
              <a:rPr kumimoji="1" lang="ja-JP" altLang="en-US" sz="3600" dirty="0">
                <a:latin typeface="ＭＳ Ｐゴシック" panose="020B0600070205080204" pitchFamily="50" charset="-128"/>
                <a:ea typeface="ＭＳ Ｐゴシック" panose="020B0600070205080204" pitchFamily="50" charset="-128"/>
              </a:rPr>
              <a:t>に戻った</a:t>
            </a: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動物ボランティアさん達への協力を安くやりたくて「病院ナシ」「人件費ナシ」「手術ナシ」の</a:t>
            </a:r>
            <a:r>
              <a:rPr kumimoji="1" lang="ja-JP" altLang="en-US" sz="3600" dirty="0">
                <a:solidFill>
                  <a:srgbClr val="00B050"/>
                </a:solidFill>
                <a:latin typeface="ＭＳ Ｐゴシック" panose="020B0600070205080204" pitchFamily="50" charset="-128"/>
                <a:ea typeface="ＭＳ Ｐゴシック" panose="020B0600070205080204" pitchFamily="50" charset="-128"/>
              </a:rPr>
              <a:t>往診専門の一匹狼獣医</a:t>
            </a:r>
            <a:endParaRPr kumimoji="1" lang="en-US" altLang="ja-JP" sz="3600" dirty="0">
              <a:solidFill>
                <a:srgbClr val="00B050"/>
              </a:solidFill>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以前は手術をしていたが、フルボ酸と出会ってからは、手術が必要な子は信頼している病院を案内するようになった </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人間の一方的な選択ではなく、動物たちの本心に寄り添う、</a:t>
            </a: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動物の生命力と自己治癒力を優先する診療</a:t>
            </a:r>
            <a:r>
              <a:rPr kumimoji="1" lang="ja-JP" altLang="en-US" sz="3600" dirty="0">
                <a:latin typeface="ＭＳ Ｐゴシック" panose="020B0600070205080204" pitchFamily="50" charset="-128"/>
                <a:ea typeface="ＭＳ Ｐゴシック" panose="020B0600070205080204" pitchFamily="50" charset="-128"/>
              </a:rPr>
              <a:t>に切り替えた</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solidFill>
                  <a:srgbClr val="0000CC"/>
                </a:solidFill>
                <a:latin typeface="ＭＳ Ｐゴシック" panose="020B0600070205080204" pitchFamily="50" charset="-128"/>
                <a:ea typeface="ＭＳ Ｐゴシック" panose="020B0600070205080204" pitchFamily="50" charset="-128"/>
              </a:rPr>
              <a:t>手術や西洋医学的薬品を使わない医療</a:t>
            </a:r>
            <a:r>
              <a:rPr kumimoji="1" lang="ja-JP" altLang="en-US" sz="3600" dirty="0">
                <a:latin typeface="ＭＳ Ｐゴシック" panose="020B0600070205080204" pitchFamily="50" charset="-128"/>
                <a:ea typeface="ＭＳ Ｐゴシック" panose="020B0600070205080204" pitchFamily="50" charset="-128"/>
              </a:rPr>
              <a:t>を探していたら、どんどん縁が繋がっていき、今に至っている</a:t>
            </a:r>
          </a:p>
          <a:p>
            <a:pPr marL="342900" indent="-342900" algn="l">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2959646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48A3BF-52AE-82B2-5882-AE379194F996}"/>
              </a:ext>
            </a:extLst>
          </p:cNvPr>
          <p:cNvSpPr>
            <a:spLocks noGrp="1"/>
          </p:cNvSpPr>
          <p:nvPr>
            <p:ph type="ctrTitle"/>
          </p:nvPr>
        </p:nvSpPr>
        <p:spPr>
          <a:xfrm>
            <a:off x="169012" y="138677"/>
            <a:ext cx="11921870" cy="907363"/>
          </a:xfrm>
        </p:spPr>
        <p:txBody>
          <a:bodyPr>
            <a:normAutofit fontScale="90000"/>
          </a:bodyPr>
          <a:lstStyle/>
          <a:p>
            <a:r>
              <a:rPr kumimoji="1" lang="ja-JP" altLang="en-US" sz="6000" dirty="0">
                <a:latin typeface="ＭＳ Ｐゴシック" panose="020B0600070205080204" pitchFamily="50" charset="-128"/>
                <a:ea typeface="ＭＳ Ｐゴシック" panose="020B0600070205080204" pitchFamily="50" charset="-128"/>
              </a:rPr>
              <a:t>扱っているフルボ酸</a:t>
            </a:r>
            <a:endParaRPr kumimoji="1" lang="ja-JP" altLang="en-US" dirty="0"/>
          </a:p>
        </p:txBody>
      </p:sp>
      <p:sp>
        <p:nvSpPr>
          <p:cNvPr id="3" name="字幕 2">
            <a:extLst>
              <a:ext uri="{FF2B5EF4-FFF2-40B4-BE49-F238E27FC236}">
                <a16:creationId xmlns:a16="http://schemas.microsoft.com/office/drawing/2014/main" id="{87C9A638-3C03-6550-B156-81EB459F94C4}"/>
              </a:ext>
            </a:extLst>
          </p:cNvPr>
          <p:cNvSpPr>
            <a:spLocks noGrp="1"/>
          </p:cNvSpPr>
          <p:nvPr>
            <p:ph type="subTitle" idx="1"/>
          </p:nvPr>
        </p:nvSpPr>
        <p:spPr>
          <a:xfrm>
            <a:off x="169011" y="1046040"/>
            <a:ext cx="11921869" cy="5768088"/>
          </a:xfrm>
        </p:spPr>
        <p:txBody>
          <a:bodyPr>
            <a:normAutofit fontScale="92500"/>
          </a:bodyPr>
          <a:lstStyle/>
          <a:p>
            <a:pPr marL="571500" indent="-5715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私が仕入れている業者は、昔生協で販売したことがあるが、フルボ酸の扱いがヒドかったらしく、それ以来、</a:t>
            </a:r>
            <a:r>
              <a:rPr kumimoji="1" lang="ja-JP" altLang="en-US" sz="3600" dirty="0">
                <a:solidFill>
                  <a:srgbClr val="0000CC"/>
                </a:solidFill>
                <a:latin typeface="ＭＳ Ｐゴシック" panose="020B0600070205080204" pitchFamily="50" charset="-128"/>
                <a:ea typeface="ＭＳ Ｐゴシック" panose="020B0600070205080204" pitchFamily="50" charset="-128"/>
              </a:rPr>
              <a:t>社長自らが、希望者と直接話しをして納得した相手にしか出荷しなくなった</a:t>
            </a:r>
            <a:endParaRPr kumimoji="1" lang="en-US" altLang="ja-JP" sz="3600" dirty="0">
              <a:solidFill>
                <a:srgbClr val="0000CC"/>
              </a:solidFill>
              <a:latin typeface="ＭＳ Ｐゴシック" panose="020B0600070205080204" pitchFamily="50" charset="-128"/>
              <a:ea typeface="ＭＳ Ｐゴシック" panose="020B0600070205080204" pitchFamily="50" charset="-128"/>
            </a:endParaRPr>
          </a:p>
          <a:p>
            <a:pPr marL="571500" indent="-5715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私は直接話して </a:t>
            </a:r>
            <a:r>
              <a:rPr lang="ja-JP" altLang="en-US" sz="3600" dirty="0">
                <a:latin typeface="ＭＳ Ｐゴシック" panose="020B0600070205080204" pitchFamily="50" charset="-128"/>
                <a:ea typeface="ＭＳ Ｐゴシック" panose="020B0600070205080204" pitchFamily="50" charset="-128"/>
              </a:rPr>
              <a:t>「</a:t>
            </a:r>
            <a:r>
              <a:rPr kumimoji="1" lang="ja-JP" altLang="en-US" sz="3600" dirty="0">
                <a:latin typeface="ＭＳ Ｐゴシック" panose="020B0600070205080204" pitchFamily="50" charset="-128"/>
                <a:ea typeface="ＭＳ Ｐゴシック" panose="020B0600070205080204" pitchFamily="50" charset="-128"/>
              </a:rPr>
              <a:t>あんただったら使って良い</a:t>
            </a:r>
            <a:r>
              <a:rPr lang="ja-JP" altLang="en-US" sz="3600" dirty="0">
                <a:latin typeface="ＭＳ Ｐゴシック" panose="020B0600070205080204" pitchFamily="50" charset="-128"/>
                <a:ea typeface="ＭＳ Ｐゴシック" panose="020B0600070205080204" pitchFamily="50" charset="-128"/>
              </a:rPr>
              <a:t>」</a:t>
            </a:r>
            <a:r>
              <a:rPr kumimoji="1" lang="en-US" altLang="ja-JP" sz="3600" dirty="0">
                <a:latin typeface="ＭＳ Ｐゴシック" panose="020B0600070205080204" pitchFamily="50" charset="-128"/>
                <a:ea typeface="ＭＳ Ｐゴシック" panose="020B0600070205080204" pitchFamily="50" charset="-128"/>
              </a:rPr>
              <a:t> </a:t>
            </a:r>
            <a:r>
              <a:rPr kumimoji="1" lang="ja-JP" altLang="en-US" sz="3600" dirty="0">
                <a:latin typeface="ＭＳ Ｐゴシック" panose="020B0600070205080204" pitchFamily="50" charset="-128"/>
                <a:ea typeface="ＭＳ Ｐゴシック" panose="020B0600070205080204" pitchFamily="50" charset="-128"/>
              </a:rPr>
              <a:t>と仕入れさせてもらい、</a:t>
            </a: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私がすべての責任信頼のもと扱わせてもらっている</a:t>
            </a:r>
            <a:endParaRPr kumimoji="1" lang="en-US" altLang="ja-JP" sz="3600" dirty="0">
              <a:solidFill>
                <a:srgbClr val="FF0000"/>
              </a:solidFill>
              <a:latin typeface="ＭＳ Ｐゴシック" panose="020B0600070205080204" pitchFamily="50" charset="-128"/>
              <a:ea typeface="ＭＳ Ｐゴシック" panose="020B0600070205080204" pitchFamily="50" charset="-128"/>
            </a:endParaRPr>
          </a:p>
          <a:p>
            <a:pPr marL="571500" indent="-5715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ネットよりかなり安いのは、 良いモノを安価で提供のため、製造会社（硫酸を使わない特許製法）社長も私も宣伝費カット</a:t>
            </a:r>
            <a:endParaRPr kumimoji="1" lang="en-US" altLang="ja-JP" sz="3600" dirty="0">
              <a:latin typeface="ＭＳ Ｐゴシック" panose="020B0600070205080204" pitchFamily="50" charset="-128"/>
              <a:ea typeface="ＭＳ Ｐゴシック" panose="020B0600070205080204" pitchFamily="50" charset="-128"/>
            </a:endParaRPr>
          </a:p>
          <a:p>
            <a:pPr marL="571500" indent="-571500" algn="l">
              <a:buFont typeface="Arial" panose="020B0604020202020204" pitchFamily="34" charset="0"/>
              <a:buChar char="•"/>
            </a:pPr>
            <a:r>
              <a:rPr kumimoji="1" lang="ja-JP" altLang="en-US" sz="3600">
                <a:latin typeface="ＭＳ Ｐゴシック" panose="020B0600070205080204" pitchFamily="50" charset="-128"/>
                <a:ea typeface="ＭＳ Ｐゴシック" panose="020B0600070205080204" pitchFamily="50" charset="-128"/>
              </a:rPr>
              <a:t>病院</a:t>
            </a:r>
            <a:r>
              <a:rPr kumimoji="1" lang="ja-JP" altLang="en-US" sz="3600" dirty="0">
                <a:latin typeface="ＭＳ Ｐゴシック" panose="020B0600070205080204" pitchFamily="50" charset="-128"/>
                <a:ea typeface="ＭＳ Ｐゴシック" panose="020B0600070205080204" pitchFamily="50" charset="-128"/>
              </a:rPr>
              <a:t>施設を持たず人件費もカットの</a:t>
            </a:r>
            <a:r>
              <a:rPr kumimoji="1" lang="ja-JP" altLang="en-US" sz="3600" dirty="0">
                <a:solidFill>
                  <a:srgbClr val="00B050"/>
                </a:solidFill>
                <a:latin typeface="ＭＳ Ｐゴシック" panose="020B0600070205080204" pitchFamily="50" charset="-128"/>
                <a:ea typeface="ＭＳ Ｐゴシック" panose="020B0600070205080204" pitchFamily="50" charset="-128"/>
              </a:rPr>
              <a:t>一匹狼の往診専門獣医</a:t>
            </a:r>
            <a:r>
              <a:rPr kumimoji="1" lang="ja-JP" altLang="en-US" sz="3600" dirty="0">
                <a:latin typeface="ＭＳ Ｐゴシック" panose="020B0600070205080204" pitchFamily="50" charset="-128"/>
                <a:ea typeface="ＭＳ Ｐゴシック" panose="020B0600070205080204" pitchFamily="50" charset="-128"/>
              </a:rPr>
              <a:t>ゆえ、フルボ酸容器はノーラベル</a:t>
            </a:r>
            <a:endParaRPr kumimoji="1" lang="en-US" altLang="ja-JP" sz="3600" dirty="0">
              <a:latin typeface="ＭＳ Ｐゴシック" panose="020B0600070205080204" pitchFamily="50" charset="-128"/>
              <a:ea typeface="ＭＳ Ｐゴシック" panose="020B0600070205080204" pitchFamily="50" charset="-128"/>
            </a:endParaRPr>
          </a:p>
          <a:p>
            <a:pPr marL="571500" indent="-5715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 </a:t>
            </a:r>
            <a:r>
              <a:rPr kumimoji="1" lang="en-US" altLang="ja-JP" sz="3600" dirty="0">
                <a:latin typeface="ＭＳ Ｐゴシック" panose="020B0600070205080204" pitchFamily="50" charset="-128"/>
                <a:ea typeface="ＭＳ Ｐゴシック" panose="020B0600070205080204" pitchFamily="50" charset="-128"/>
              </a:rPr>
              <a:t>https://twitter.com/koba29820/status/1627809083867942913</a:t>
            </a:r>
          </a:p>
          <a:p>
            <a:pPr marL="342900" indent="-342900" algn="l">
              <a:buFont typeface="Arial" panose="020B0604020202020204" pitchFamily="34" charset="0"/>
              <a:buChar char="•"/>
            </a:pPr>
            <a:endParaRPr kumimoji="1" lang="en-US" altLang="ja-JP" dirty="0"/>
          </a:p>
          <a:p>
            <a:pPr marL="342900" indent="-342900" algn="l">
              <a:buFont typeface="Arial" panose="020B0604020202020204" pitchFamily="34" charset="0"/>
              <a:buChar char="•"/>
            </a:pPr>
            <a:endParaRPr kumimoji="1" lang="en-US" altLang="ja-JP" dirty="0"/>
          </a:p>
          <a:p>
            <a:pPr marL="342900" indent="-342900" algn="l">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3864803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4EAE0D-1528-CB2B-341B-611ABF8C56C4}"/>
              </a:ext>
            </a:extLst>
          </p:cNvPr>
          <p:cNvSpPr>
            <a:spLocks noGrp="1"/>
          </p:cNvSpPr>
          <p:nvPr>
            <p:ph type="title"/>
          </p:nvPr>
        </p:nvSpPr>
        <p:spPr>
          <a:xfrm>
            <a:off x="1066800" y="135653"/>
            <a:ext cx="10058400" cy="857594"/>
          </a:xfrm>
          <a:solidFill>
            <a:schemeClr val="bg2"/>
          </a:solidFill>
          <a:ln>
            <a:noFill/>
          </a:ln>
        </p:spPr>
        <p:txBody>
          <a:bodyPr>
            <a:normAutofit/>
          </a:bodyPr>
          <a:lstStyle/>
          <a:p>
            <a:pPr algn="ctr"/>
            <a:r>
              <a:rPr lang="ja-JP" altLang="en-US" b="1" dirty="0">
                <a:highlight>
                  <a:srgbClr val="FFFF00"/>
                </a:highlight>
                <a:latin typeface="HG丸ｺﾞｼｯｸM-PRO" panose="020F0600000000000000" pitchFamily="50" charset="-128"/>
                <a:ea typeface="HG丸ｺﾞｼｯｸM-PRO" panose="020F0600000000000000" pitchFamily="50" charset="-128"/>
              </a:rPr>
              <a:t>フルボ酸　（小林久恵）</a:t>
            </a:r>
            <a:endParaRPr kumimoji="1" lang="ja-JP" altLang="en-US" b="1" dirty="0">
              <a:highlight>
                <a:srgbClr val="FFFF00"/>
              </a:highlight>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19B8CAFC-5D2C-4795-EA95-8A970114EA2A}"/>
              </a:ext>
            </a:extLst>
          </p:cNvPr>
          <p:cNvSpPr>
            <a:spLocks noGrp="1"/>
          </p:cNvSpPr>
          <p:nvPr>
            <p:ph idx="1"/>
          </p:nvPr>
        </p:nvSpPr>
        <p:spPr>
          <a:xfrm>
            <a:off x="500063" y="1200150"/>
            <a:ext cx="11087099" cy="5429250"/>
          </a:xfrm>
        </p:spPr>
        <p:txBody>
          <a:bodyPr>
            <a:noAutofit/>
          </a:bodyPr>
          <a:lstStyle/>
          <a:p>
            <a:r>
              <a:rPr lang="ja-JP" altLang="ja-JP" sz="3600" dirty="0">
                <a:effectLst/>
                <a:latin typeface="ＭＳ Ｐゴシック" panose="020B0600070205080204" pitchFamily="50" charset="-128"/>
                <a:ea typeface="ＭＳ Ｐゴシック" panose="020B0600070205080204" pitchFamily="50" charset="-128"/>
                <a:cs typeface="MS PGothic" panose="020B0600070205080204" pitchFamily="50" charset="-128"/>
              </a:rPr>
              <a:t>フルボ酸は身体にとって消耗品なので、いっぺんに飲むよりも毎日５～１０</a:t>
            </a:r>
            <a:r>
              <a:rPr lang="ja-JP" altLang="en-US" sz="3600" dirty="0">
                <a:latin typeface="ＭＳ Ｐゴシック" panose="020B0600070205080204" pitchFamily="50" charset="-128"/>
                <a:ea typeface="ＭＳ Ｐゴシック" panose="020B0600070205080204" pitchFamily="50" charset="-128"/>
                <a:cs typeface="MS PGothic" panose="020B0600070205080204" pitchFamily="50" charset="-128"/>
              </a:rPr>
              <a:t>㎖</a:t>
            </a:r>
            <a:r>
              <a:rPr lang="ja-JP" altLang="ja-JP" sz="3600" dirty="0">
                <a:effectLst/>
                <a:latin typeface="ＭＳ Ｐゴシック" panose="020B0600070205080204" pitchFamily="50" charset="-128"/>
                <a:ea typeface="ＭＳ Ｐゴシック" panose="020B0600070205080204" pitchFamily="50" charset="-128"/>
                <a:cs typeface="MS PGothic" panose="020B0600070205080204" pitchFamily="50" charset="-128"/>
              </a:rPr>
              <a:t>を</a:t>
            </a:r>
            <a:r>
              <a:rPr lang="ja-JP" altLang="en-US" sz="3600" dirty="0">
                <a:effectLst/>
                <a:latin typeface="ＭＳ Ｐゴシック" panose="020B0600070205080204" pitchFamily="50" charset="-128"/>
                <a:ea typeface="ＭＳ Ｐゴシック" panose="020B0600070205080204" pitchFamily="50" charset="-128"/>
                <a:cs typeface="MS PGothic" panose="020B0600070205080204" pitchFamily="50" charset="-128"/>
              </a:rPr>
              <a:t>小まめに</a:t>
            </a:r>
            <a:r>
              <a:rPr lang="ja-JP" altLang="ja-JP" sz="3600" dirty="0">
                <a:effectLst/>
                <a:latin typeface="ＭＳ Ｐゴシック" panose="020B0600070205080204" pitchFamily="50" charset="-128"/>
                <a:ea typeface="ＭＳ Ｐゴシック" panose="020B0600070205080204" pitchFamily="50" charset="-128"/>
                <a:cs typeface="MS PGothic" panose="020B0600070205080204" pitchFamily="50" charset="-128"/>
              </a:rPr>
              <a:t>水、お茶、ドリンク、味噌汁、スープなどに入れて飲む</a:t>
            </a:r>
            <a:endParaRPr lang="en-US" altLang="ja-JP" sz="3600" dirty="0">
              <a:latin typeface="ＭＳ Ｐゴシック" panose="020B0600070205080204" pitchFamily="50" charset="-128"/>
              <a:ea typeface="ＭＳ Ｐゴシック" panose="020B0600070205080204" pitchFamily="50" charset="-128"/>
              <a:cs typeface="MS PGothic" panose="020B0600070205080204" pitchFamily="50" charset="-128"/>
            </a:endParaRPr>
          </a:p>
          <a:p>
            <a:r>
              <a:rPr lang="ja-JP" altLang="ja-JP" sz="3600" dirty="0">
                <a:effectLst/>
                <a:latin typeface="ＭＳ Ｐゴシック" panose="020B0600070205080204" pitchFamily="50" charset="-128"/>
                <a:ea typeface="ＭＳ Ｐゴシック" panose="020B0600070205080204" pitchFamily="50" charset="-128"/>
                <a:cs typeface="MS PGothic" panose="020B0600070205080204" pitchFamily="50" charset="-128"/>
              </a:rPr>
              <a:t>加湿器に入れる</a:t>
            </a:r>
            <a:r>
              <a:rPr lang="ja-JP" altLang="en-US" sz="3600" dirty="0">
                <a:effectLst/>
                <a:latin typeface="ＭＳ Ｐゴシック" panose="020B0600070205080204" pitchFamily="50" charset="-128"/>
                <a:ea typeface="ＭＳ Ｐゴシック" panose="020B0600070205080204" pitchFamily="50" charset="-128"/>
                <a:cs typeface="MS PGothic" panose="020B0600070205080204" pitchFamily="50" charset="-128"/>
              </a:rPr>
              <a:t>と</a:t>
            </a:r>
            <a:r>
              <a:rPr lang="ja-JP" altLang="ja-JP" sz="3600" dirty="0">
                <a:effectLst/>
                <a:latin typeface="ＭＳ Ｐゴシック" panose="020B0600070205080204" pitchFamily="50" charset="-128"/>
                <a:ea typeface="ＭＳ Ｐゴシック" panose="020B0600070205080204" pitchFamily="50" charset="-128"/>
                <a:cs typeface="MS PGothic" panose="020B0600070205080204" pitchFamily="50" charset="-128"/>
              </a:rPr>
              <a:t>、家族</a:t>
            </a:r>
            <a:r>
              <a:rPr lang="ja-JP" altLang="en-US" sz="3600" dirty="0">
                <a:effectLst/>
                <a:latin typeface="ＭＳ Ｐゴシック" panose="020B0600070205080204" pitchFamily="50" charset="-128"/>
                <a:ea typeface="ＭＳ Ｐゴシック" panose="020B0600070205080204" pitchFamily="50" charset="-128"/>
                <a:cs typeface="MS PGothic" panose="020B0600070205080204" pitchFamily="50" charset="-128"/>
              </a:rPr>
              <a:t>も</a:t>
            </a:r>
            <a:r>
              <a:rPr lang="ja-JP" altLang="ja-JP" sz="3600" dirty="0">
                <a:effectLst/>
                <a:latin typeface="ＭＳ Ｐゴシック" panose="020B0600070205080204" pitchFamily="50" charset="-128"/>
                <a:ea typeface="ＭＳ Ｐゴシック" panose="020B0600070205080204" pitchFamily="50" charset="-128"/>
                <a:cs typeface="MS PGothic" panose="020B0600070205080204" pitchFamily="50" charset="-128"/>
              </a:rPr>
              <a:t>ペット</a:t>
            </a:r>
            <a:r>
              <a:rPr lang="ja-JP" altLang="en-US" sz="3600" dirty="0">
                <a:effectLst/>
                <a:latin typeface="ＭＳ Ｐゴシック" panose="020B0600070205080204" pitchFamily="50" charset="-128"/>
                <a:ea typeface="ＭＳ Ｐゴシック" panose="020B0600070205080204" pitchFamily="50" charset="-128"/>
                <a:cs typeface="MS PGothic" panose="020B0600070205080204" pitchFamily="50" charset="-128"/>
              </a:rPr>
              <a:t>も</a:t>
            </a:r>
            <a:r>
              <a:rPr lang="ja-JP" altLang="ja-JP" sz="3600" dirty="0">
                <a:effectLst/>
                <a:latin typeface="ＭＳ Ｐゴシック" panose="020B0600070205080204" pitchFamily="50" charset="-128"/>
                <a:ea typeface="ＭＳ Ｐゴシック" panose="020B0600070205080204" pitchFamily="50" charset="-128"/>
                <a:cs typeface="MS PGothic" panose="020B0600070205080204" pitchFamily="50" charset="-128"/>
              </a:rPr>
              <a:t>疾病予防</a:t>
            </a:r>
            <a:r>
              <a:rPr lang="ja-JP" altLang="en-US" sz="3600" dirty="0">
                <a:effectLst/>
                <a:latin typeface="ＭＳ Ｐゴシック" panose="020B0600070205080204" pitchFamily="50" charset="-128"/>
                <a:ea typeface="ＭＳ Ｐゴシック" panose="020B0600070205080204" pitchFamily="50" charset="-128"/>
                <a:cs typeface="MS PGothic" panose="020B0600070205080204" pitchFamily="50" charset="-128"/>
              </a:rPr>
              <a:t>、持ち帰りシェディング対策</a:t>
            </a:r>
            <a:r>
              <a:rPr lang="ja-JP" altLang="ja-JP" sz="3600" dirty="0">
                <a:effectLst/>
                <a:latin typeface="ＭＳ Ｐゴシック" panose="020B0600070205080204" pitchFamily="50" charset="-128"/>
                <a:ea typeface="ＭＳ Ｐゴシック" panose="020B0600070205080204" pitchFamily="50" charset="-128"/>
                <a:cs typeface="MS PGothic" panose="020B0600070205080204" pitchFamily="50" charset="-128"/>
              </a:rPr>
              <a:t>に効果的</a:t>
            </a:r>
            <a:r>
              <a:rPr lang="en-US" altLang="ja-JP" sz="3600" dirty="0">
                <a:effectLst/>
                <a:highlight>
                  <a:srgbClr val="FF00FF"/>
                </a:highlight>
                <a:latin typeface="ＭＳ Ｐゴシック" panose="020B0600070205080204" pitchFamily="50" charset="-128"/>
                <a:ea typeface="ＭＳ Ｐゴシック" panose="020B0600070205080204" pitchFamily="50" charset="-128"/>
                <a:cs typeface="MS PGothic" panose="020B0600070205080204" pitchFamily="50" charset="-128"/>
              </a:rPr>
              <a:t>➡</a:t>
            </a:r>
            <a:r>
              <a:rPr lang="ja-JP" altLang="ja-JP" sz="3600" dirty="0">
                <a:effectLst/>
                <a:highlight>
                  <a:srgbClr val="FF00FF"/>
                </a:highlight>
                <a:latin typeface="ＭＳ Ｐゴシック" panose="020B0600070205080204" pitchFamily="50" charset="-128"/>
                <a:ea typeface="ＭＳ Ｐゴシック" panose="020B0600070205080204" pitchFamily="50" charset="-128"/>
                <a:cs typeface="MS PGothic" panose="020B0600070205080204" pitchFamily="50" charset="-128"/>
              </a:rPr>
              <a:t>効果は個々の心身が応えてくれ</a:t>
            </a:r>
            <a:r>
              <a:rPr lang="ja-JP" altLang="en-US" sz="3600" dirty="0">
                <a:effectLst/>
                <a:highlight>
                  <a:srgbClr val="FF00FF"/>
                </a:highlight>
                <a:latin typeface="ＭＳ Ｐゴシック" panose="020B0600070205080204" pitchFamily="50" charset="-128"/>
                <a:ea typeface="ＭＳ Ｐゴシック" panose="020B0600070205080204" pitchFamily="50" charset="-128"/>
                <a:cs typeface="MS PGothic" panose="020B0600070205080204" pitchFamily="50" charset="-128"/>
              </a:rPr>
              <a:t>る</a:t>
            </a:r>
            <a:endParaRPr lang="en-US" altLang="ja-JP" sz="3600" dirty="0">
              <a:effectLst/>
              <a:highlight>
                <a:srgbClr val="FF00FF"/>
              </a:highlight>
              <a:latin typeface="ＭＳ Ｐゴシック" panose="020B0600070205080204" pitchFamily="50" charset="-128"/>
              <a:ea typeface="ＭＳ Ｐゴシック" panose="020B0600070205080204" pitchFamily="50" charset="-128"/>
              <a:cs typeface="MS PGothic" panose="020B0600070205080204" pitchFamily="50" charset="-128"/>
            </a:endParaRPr>
          </a:p>
          <a:p>
            <a:pPr marL="0" indent="0">
              <a:buNone/>
            </a:pPr>
            <a:r>
              <a:rPr lang="en-US" altLang="ja-JP" sz="3600" dirty="0">
                <a:effectLst/>
                <a:highlight>
                  <a:srgbClr val="FFFF00"/>
                </a:highlight>
                <a:latin typeface="ＭＳ Ｐゴシック" panose="020B0600070205080204" pitchFamily="50" charset="-128"/>
                <a:ea typeface="ＭＳ Ｐゴシック" panose="020B0600070205080204" pitchFamily="50" charset="-128"/>
                <a:cs typeface="MS PGothic" panose="020B0600070205080204" pitchFamily="50" charset="-128"/>
              </a:rPr>
              <a:t>『</a:t>
            </a:r>
            <a:r>
              <a:rPr lang="ja-JP" altLang="en-US" sz="3600" dirty="0">
                <a:effectLst/>
                <a:highlight>
                  <a:srgbClr val="FFFF00"/>
                </a:highlight>
                <a:latin typeface="ＭＳ Ｐゴシック" panose="020B0600070205080204" pitchFamily="50" charset="-128"/>
                <a:ea typeface="ＭＳ Ｐゴシック" panose="020B0600070205080204" pitchFamily="50" charset="-128"/>
                <a:cs typeface="MS PGothic" panose="020B0600070205080204" pitchFamily="50" charset="-128"/>
              </a:rPr>
              <a:t>身体の誤作動など、病的に傾いた心身を本来あるべき状態に戻す効果</a:t>
            </a:r>
            <a:r>
              <a:rPr lang="en-US" altLang="ja-JP" sz="3600" dirty="0">
                <a:effectLst/>
                <a:highlight>
                  <a:srgbClr val="FFFF00"/>
                </a:highlight>
                <a:latin typeface="ＭＳ Ｐゴシック" panose="020B0600070205080204" pitchFamily="50" charset="-128"/>
                <a:ea typeface="ＭＳ Ｐゴシック" panose="020B0600070205080204" pitchFamily="50" charset="-128"/>
                <a:cs typeface="MS PGothic" panose="020B0600070205080204" pitchFamily="50" charset="-128"/>
              </a:rPr>
              <a:t>』</a:t>
            </a:r>
            <a:endParaRPr lang="en-US" altLang="ja-JP" sz="3600" dirty="0">
              <a:highlight>
                <a:srgbClr val="FFFF00"/>
              </a:highlight>
              <a:latin typeface="ＭＳ Ｐゴシック" panose="020B0600070205080204" pitchFamily="50" charset="-128"/>
              <a:ea typeface="ＭＳ Ｐゴシック" panose="020B0600070205080204" pitchFamily="50" charset="-128"/>
              <a:cs typeface="MS PGothic" panose="020B0600070205080204" pitchFamily="50" charset="-128"/>
            </a:endParaRPr>
          </a:p>
          <a:p>
            <a:pPr marL="0" indent="0">
              <a:buNone/>
            </a:pPr>
            <a:r>
              <a:rPr lang="en-US" altLang="ja-JP" sz="3600" dirty="0">
                <a:effectLst/>
                <a:highlight>
                  <a:srgbClr val="00FF00"/>
                </a:highlight>
                <a:latin typeface="ＭＳ Ｐゴシック" panose="020B0600070205080204" pitchFamily="50" charset="-128"/>
                <a:ea typeface="ＭＳ Ｐゴシック" panose="020B0600070205080204" pitchFamily="50" charset="-128"/>
                <a:cs typeface="MS PGothic" panose="020B0600070205080204" pitchFamily="50" charset="-128"/>
              </a:rPr>
              <a:t>『</a:t>
            </a:r>
            <a:r>
              <a:rPr lang="ja-JP" altLang="en-US" sz="3600" dirty="0">
                <a:effectLst/>
                <a:highlight>
                  <a:srgbClr val="00FF00"/>
                </a:highlight>
                <a:latin typeface="ＭＳ Ｐゴシック" panose="020B0600070205080204" pitchFamily="50" charset="-128"/>
                <a:ea typeface="ＭＳ Ｐゴシック" panose="020B0600070205080204" pitchFamily="50" charset="-128"/>
                <a:cs typeface="MS PGothic" panose="020B0600070205080204" pitchFamily="50" charset="-128"/>
              </a:rPr>
              <a:t>すべての自分流が、すべて正解です</a:t>
            </a:r>
            <a:r>
              <a:rPr lang="en-US" altLang="ja-JP" sz="3600" dirty="0">
                <a:effectLst/>
                <a:highlight>
                  <a:srgbClr val="00FF00"/>
                </a:highlight>
                <a:latin typeface="ＭＳ Ｐゴシック" panose="020B0600070205080204" pitchFamily="50" charset="-128"/>
                <a:ea typeface="ＭＳ Ｐゴシック" panose="020B0600070205080204" pitchFamily="50" charset="-128"/>
                <a:cs typeface="MS PGothic" panose="020B0600070205080204" pitchFamily="50" charset="-128"/>
              </a:rPr>
              <a:t>』</a:t>
            </a:r>
          </a:p>
          <a:p>
            <a:pPr marL="0" indent="0">
              <a:buNone/>
            </a:pPr>
            <a:r>
              <a:rPr lang="ja-JP" altLang="en-US" sz="3600" dirty="0">
                <a:latin typeface="ＭＳ Ｐゴシック" panose="020B0600070205080204" pitchFamily="50" charset="-128"/>
                <a:ea typeface="ＭＳ Ｐゴシック" panose="020B0600070205080204" pitchFamily="50" charset="-128"/>
                <a:cs typeface="MS PGothic" panose="020B0600070205080204" pitchFamily="50" charset="-128"/>
              </a:rPr>
              <a:t>・１５０ｍｌ</a:t>
            </a:r>
            <a:r>
              <a:rPr lang="ja-JP" altLang="en-US" sz="3600">
                <a:latin typeface="ＭＳ Ｐゴシック" panose="020B0600070205080204" pitchFamily="50" charset="-128"/>
                <a:ea typeface="ＭＳ Ｐゴシック" panose="020B0600070205080204" pitchFamily="50" charset="-128"/>
                <a:cs typeface="MS PGothic" panose="020B0600070205080204" pitchFamily="50" charset="-128"/>
              </a:rPr>
              <a:t>（２５００円</a:t>
            </a:r>
            <a:r>
              <a:rPr lang="ja-JP" altLang="en-US" sz="3600" dirty="0">
                <a:latin typeface="ＭＳ Ｐゴシック" panose="020B0600070205080204" pitchFamily="50" charset="-128"/>
                <a:ea typeface="ＭＳ Ｐゴシック" panose="020B0600070205080204" pitchFamily="50" charset="-128"/>
                <a:cs typeface="MS PGothic" panose="020B0600070205080204" pitchFamily="50" charset="-128"/>
              </a:rPr>
              <a:t>）、</a:t>
            </a:r>
            <a:r>
              <a:rPr lang="ja-JP" altLang="en-US" sz="3600">
                <a:latin typeface="ＭＳ Ｐゴシック" panose="020B0600070205080204" pitchFamily="50" charset="-128"/>
                <a:ea typeface="ＭＳ Ｐゴシック" panose="020B0600070205080204" pitchFamily="50" charset="-128"/>
                <a:cs typeface="MS PGothic" panose="020B0600070205080204" pitchFamily="50" charset="-128"/>
              </a:rPr>
              <a:t>５００ｍｌ（６０００円</a:t>
            </a:r>
            <a:r>
              <a:rPr lang="ja-JP" altLang="en-US" sz="3600" dirty="0">
                <a:latin typeface="ＭＳ Ｐゴシック" panose="020B0600070205080204" pitchFamily="50" charset="-128"/>
                <a:ea typeface="ＭＳ Ｐゴシック" panose="020B0600070205080204" pitchFamily="50" charset="-128"/>
                <a:cs typeface="MS PGothic" panose="020B0600070205080204" pitchFamily="50" charset="-128"/>
              </a:rPr>
              <a:t>）</a:t>
            </a:r>
            <a:endParaRPr lang="en-US" altLang="ja-JP" sz="3600" dirty="0">
              <a:effectLst/>
              <a:latin typeface="ＭＳ Ｐゴシック" panose="020B0600070205080204" pitchFamily="50" charset="-128"/>
              <a:ea typeface="ＭＳ Ｐゴシック" panose="020B0600070205080204" pitchFamily="50" charset="-128"/>
              <a:cs typeface="MS PGothic" panose="020B0600070205080204" pitchFamily="50" charset="-128"/>
            </a:endParaRPr>
          </a:p>
          <a:p>
            <a:pPr marL="0" indent="0">
              <a:buNone/>
            </a:pPr>
            <a:endParaRPr kumimoji="1" lang="en-US" altLang="ja-JP" sz="3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11293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48A3BF-52AE-82B2-5882-AE379194F996}"/>
              </a:ext>
            </a:extLst>
          </p:cNvPr>
          <p:cNvSpPr>
            <a:spLocks noGrp="1"/>
          </p:cNvSpPr>
          <p:nvPr>
            <p:ph type="ctrTitle"/>
          </p:nvPr>
        </p:nvSpPr>
        <p:spPr>
          <a:xfrm>
            <a:off x="169012" y="248402"/>
            <a:ext cx="11921870" cy="650047"/>
          </a:xfrm>
        </p:spPr>
        <p:txBody>
          <a:bodyPr>
            <a:normAutofit fontScale="90000"/>
          </a:bodyPr>
          <a:lstStyle/>
          <a:p>
            <a:r>
              <a:rPr kumimoji="1" lang="ja-JP" altLang="en-US" sz="6000" dirty="0">
                <a:latin typeface="ＭＳ Ｐゴシック" panose="020B0600070205080204" pitchFamily="50" charset="-128"/>
                <a:ea typeface="ＭＳ Ｐゴシック" panose="020B0600070205080204" pitchFamily="50" charset="-128"/>
              </a:rPr>
              <a:t>万能薬的な天然酵素</a:t>
            </a:r>
            <a:endParaRPr kumimoji="1" lang="ja-JP" altLang="en-US" dirty="0"/>
          </a:p>
        </p:txBody>
      </p:sp>
      <p:sp>
        <p:nvSpPr>
          <p:cNvPr id="3" name="字幕 2">
            <a:extLst>
              <a:ext uri="{FF2B5EF4-FFF2-40B4-BE49-F238E27FC236}">
                <a16:creationId xmlns:a16="http://schemas.microsoft.com/office/drawing/2014/main" id="{87C9A638-3C03-6550-B156-81EB459F94C4}"/>
              </a:ext>
            </a:extLst>
          </p:cNvPr>
          <p:cNvSpPr>
            <a:spLocks noGrp="1"/>
          </p:cNvSpPr>
          <p:nvPr>
            <p:ph type="subTitle" idx="1"/>
          </p:nvPr>
        </p:nvSpPr>
        <p:spPr>
          <a:xfrm>
            <a:off x="169011" y="1077393"/>
            <a:ext cx="11921869" cy="5768088"/>
          </a:xfrm>
        </p:spPr>
        <p:txBody>
          <a:bodyPr>
            <a:normAutofit/>
          </a:bodyPr>
          <a:lstStyle/>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人も動物も、心身の調整はメカニズムが複雑（神秘）</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 それぞれの</a:t>
            </a:r>
            <a:r>
              <a:rPr kumimoji="1" lang="ja-JP" altLang="en-US" sz="3600" dirty="0">
                <a:solidFill>
                  <a:srgbClr val="00B050"/>
                </a:solidFill>
                <a:latin typeface="ＭＳ Ｐゴシック" panose="020B0600070205080204" pitchFamily="50" charset="-128"/>
                <a:ea typeface="ＭＳ Ｐゴシック" panose="020B0600070205080204" pitchFamily="50" charset="-128"/>
              </a:rPr>
              <a:t>身体が必要とする（＝身体に不足している）栄養ミネラル酵素</a:t>
            </a:r>
            <a:r>
              <a:rPr kumimoji="1" lang="ja-JP" altLang="en-US" sz="3600" dirty="0">
                <a:latin typeface="ＭＳ Ｐゴシック" panose="020B0600070205080204" pitchFamily="50" charset="-128"/>
                <a:ea typeface="ＭＳ Ｐゴシック" panose="020B0600070205080204" pitchFamily="50" charset="-128"/>
              </a:rPr>
              <a:t>などは、なかなか測定できない</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highlight>
                  <a:srgbClr val="FFFF00"/>
                </a:highlight>
                <a:latin typeface="ＭＳ Ｐゴシック" panose="020B0600070205080204" pitchFamily="50" charset="-128"/>
                <a:ea typeface="ＭＳ Ｐゴシック" panose="020B0600070205080204" pitchFamily="50" charset="-128"/>
              </a:rPr>
              <a:t>フルボ酸</a:t>
            </a:r>
            <a:r>
              <a:rPr kumimoji="1" lang="ja-JP" altLang="en-US" sz="3600" dirty="0">
                <a:latin typeface="ＭＳ Ｐゴシック" panose="020B0600070205080204" pitchFamily="50" charset="-128"/>
                <a:ea typeface="ＭＳ Ｐゴシック" panose="020B0600070205080204" pitchFamily="50" charset="-128"/>
              </a:rPr>
              <a:t>はこの複雑なコントロールを身体に任せるバックアップ効果が抜群 </a:t>
            </a:r>
          </a:p>
          <a:p>
            <a:pPr marL="342900" indent="-342900" algn="l">
              <a:buFont typeface="Arial" panose="020B0604020202020204" pitchFamily="34" charset="0"/>
              <a:buChar char="•"/>
            </a:pP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身体の免疫や恒常的な生命活動に必要な酵素活性に不足している成分を補うために働いてくれる</a:t>
            </a:r>
            <a:endParaRPr kumimoji="1" lang="en-US" altLang="ja-JP" sz="3600" dirty="0">
              <a:solidFill>
                <a:srgbClr val="FF0000"/>
              </a:solidFill>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日常的に気楽気長に飲める</a:t>
            </a:r>
            <a:r>
              <a:rPr kumimoji="1" lang="ja-JP" altLang="en-US" sz="3600" dirty="0">
                <a:highlight>
                  <a:srgbClr val="00FF00"/>
                </a:highlight>
                <a:latin typeface="ＭＳ Ｐゴシック" panose="020B0600070205080204" pitchFamily="50" charset="-128"/>
                <a:ea typeface="ＭＳ Ｐゴシック" panose="020B0600070205080204" pitchFamily="50" charset="-128"/>
              </a:rPr>
              <a:t>万能薬的な天然酵素</a:t>
            </a:r>
            <a:endParaRPr kumimoji="1" lang="en-US" altLang="ja-JP" sz="3600" dirty="0">
              <a:highlight>
                <a:srgbClr val="00FF00"/>
              </a:highlight>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solidFill>
                  <a:srgbClr val="0000CC"/>
                </a:solidFill>
                <a:latin typeface="ＭＳ Ｐゴシック" panose="020B0600070205080204" pitchFamily="50" charset="-128"/>
                <a:ea typeface="ＭＳ Ｐゴシック" panose="020B0600070205080204" pitchFamily="50" charset="-128"/>
              </a:rPr>
              <a:t>副作用なく、飲み過ぎても毒にならない </a:t>
            </a:r>
          </a:p>
          <a:p>
            <a:pPr marL="342900" indent="-342900" algn="l">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875638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48A3BF-52AE-82B2-5882-AE379194F996}"/>
              </a:ext>
            </a:extLst>
          </p:cNvPr>
          <p:cNvSpPr>
            <a:spLocks noGrp="1"/>
          </p:cNvSpPr>
          <p:nvPr>
            <p:ph type="ctrTitle"/>
          </p:nvPr>
        </p:nvSpPr>
        <p:spPr>
          <a:xfrm>
            <a:off x="169012" y="138677"/>
            <a:ext cx="11921870" cy="650047"/>
          </a:xfrm>
        </p:spPr>
        <p:txBody>
          <a:bodyPr>
            <a:normAutofit fontScale="90000"/>
          </a:bodyPr>
          <a:lstStyle/>
          <a:p>
            <a:r>
              <a:rPr kumimoji="1" lang="ja-JP" altLang="en-US" sz="6000" dirty="0">
                <a:latin typeface="ＭＳ Ｐゴシック" panose="020B0600070205080204" pitchFamily="50" charset="-128"/>
                <a:ea typeface="ＭＳ Ｐゴシック" panose="020B0600070205080204" pitchFamily="50" charset="-128"/>
              </a:rPr>
              <a:t>フルボ酸の</a:t>
            </a:r>
            <a:r>
              <a:rPr kumimoji="1" lang="ja-JP" altLang="en-US" dirty="0">
                <a:latin typeface="ＭＳ Ｐゴシック" panose="020B0600070205080204" pitchFamily="50" charset="-128"/>
                <a:ea typeface="ＭＳ Ｐゴシック" panose="020B0600070205080204" pitchFamily="50" charset="-128"/>
              </a:rPr>
              <a:t>使い方</a:t>
            </a:r>
          </a:p>
        </p:txBody>
      </p:sp>
      <p:sp>
        <p:nvSpPr>
          <p:cNvPr id="3" name="字幕 2">
            <a:extLst>
              <a:ext uri="{FF2B5EF4-FFF2-40B4-BE49-F238E27FC236}">
                <a16:creationId xmlns:a16="http://schemas.microsoft.com/office/drawing/2014/main" id="{87C9A638-3C03-6550-B156-81EB459F94C4}"/>
              </a:ext>
            </a:extLst>
          </p:cNvPr>
          <p:cNvSpPr>
            <a:spLocks noGrp="1"/>
          </p:cNvSpPr>
          <p:nvPr>
            <p:ph type="subTitle" idx="1"/>
          </p:nvPr>
        </p:nvSpPr>
        <p:spPr>
          <a:xfrm>
            <a:off x="169011" y="884064"/>
            <a:ext cx="11921869" cy="5768088"/>
          </a:xfrm>
        </p:spPr>
        <p:txBody>
          <a:bodyPr>
            <a:normAutofit/>
          </a:bodyPr>
          <a:lstStyle/>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毎日原液５～１０</a:t>
            </a:r>
            <a:r>
              <a:rPr kumimoji="1" lang="en-US" altLang="ja-JP" sz="3600" dirty="0">
                <a:latin typeface="ＭＳ Ｐゴシック" panose="020B0600070205080204" pitchFamily="50" charset="-128"/>
                <a:ea typeface="ＭＳ Ｐゴシック" panose="020B0600070205080204" pitchFamily="50" charset="-128"/>
              </a:rPr>
              <a:t>ml</a:t>
            </a:r>
            <a:r>
              <a:rPr kumimoji="1" lang="ja-JP" altLang="en-US" sz="3600" dirty="0">
                <a:latin typeface="ＭＳ Ｐゴシック" panose="020B0600070205080204" pitchFamily="50" charset="-128"/>
                <a:ea typeface="ＭＳ Ｐゴシック" panose="020B0600070205080204" pitchFamily="50" charset="-128"/>
              </a:rPr>
              <a:t>を水、お茶、ドリンク、味噌汁、スープなどに入れて飲む</a:t>
            </a:r>
            <a:r>
              <a:rPr kumimoji="1" lang="ja-JP" altLang="en-US" sz="3600" dirty="0">
                <a:solidFill>
                  <a:srgbClr val="0000CC"/>
                </a:solidFill>
                <a:latin typeface="ＭＳ Ｐゴシック" panose="020B0600070205080204" pitchFamily="50" charset="-128"/>
                <a:ea typeface="ＭＳ Ｐゴシック" panose="020B0600070205080204" pitchFamily="50" charset="-128"/>
              </a:rPr>
              <a:t>（水道水は避ける）</a:t>
            </a:r>
            <a:endParaRPr kumimoji="1" lang="en-US" altLang="ja-JP" sz="3600" dirty="0">
              <a:solidFill>
                <a:srgbClr val="0000CC"/>
              </a:solidFill>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人間は体が大きいため、</a:t>
            </a: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１日原液５</a:t>
            </a:r>
            <a:r>
              <a:rPr kumimoji="1" lang="en-US" altLang="ja-JP" sz="3600" dirty="0">
                <a:solidFill>
                  <a:srgbClr val="FF0000"/>
                </a:solidFill>
                <a:latin typeface="ＭＳ Ｐゴシック" panose="020B0600070205080204" pitchFamily="50" charset="-128"/>
                <a:ea typeface="ＭＳ Ｐゴシック" panose="020B0600070205080204" pitchFamily="50" charset="-128"/>
              </a:rPr>
              <a:t>ml</a:t>
            </a: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くらい摂取出来ると良いので、１５０</a:t>
            </a:r>
            <a:r>
              <a:rPr kumimoji="1" lang="en-US" altLang="ja-JP" sz="3600" dirty="0">
                <a:solidFill>
                  <a:srgbClr val="FF0000"/>
                </a:solidFill>
                <a:latin typeface="ＭＳ Ｐゴシック" panose="020B0600070205080204" pitchFamily="50" charset="-128"/>
                <a:ea typeface="ＭＳ Ｐゴシック" panose="020B0600070205080204" pitchFamily="50" charset="-128"/>
              </a:rPr>
              <a:t>ml</a:t>
            </a: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がほぼ１ヶ月分になる  </a:t>
            </a: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人間も動物同様</a:t>
            </a:r>
            <a:r>
              <a:rPr kumimoji="1" lang="ja-JP" altLang="en-US" sz="3600" dirty="0">
                <a:highlight>
                  <a:srgbClr val="FFFF00"/>
                </a:highlight>
                <a:latin typeface="ＭＳ Ｐゴシック" panose="020B0600070205080204" pitchFamily="50" charset="-128"/>
                <a:ea typeface="ＭＳ Ｐゴシック" panose="020B0600070205080204" pitchFamily="50" charset="-128"/>
              </a:rPr>
              <a:t>１０００倍（水５００</a:t>
            </a:r>
            <a:r>
              <a:rPr kumimoji="1" lang="en-US" altLang="ja-JP" sz="3600" dirty="0">
                <a:highlight>
                  <a:srgbClr val="FFFF00"/>
                </a:highlight>
                <a:latin typeface="ＭＳ Ｐゴシック" panose="020B0600070205080204" pitchFamily="50" charset="-128"/>
                <a:ea typeface="ＭＳ Ｐゴシック" panose="020B0600070205080204" pitchFamily="50" charset="-128"/>
              </a:rPr>
              <a:t>ml</a:t>
            </a:r>
            <a:r>
              <a:rPr kumimoji="1" lang="ja-JP" altLang="en-US" sz="3600" dirty="0">
                <a:highlight>
                  <a:srgbClr val="FFFF00"/>
                </a:highlight>
                <a:latin typeface="ＭＳ Ｐゴシック" panose="020B0600070205080204" pitchFamily="50" charset="-128"/>
                <a:ea typeface="ＭＳ Ｐゴシック" panose="020B0600070205080204" pitchFamily="50" charset="-128"/>
              </a:rPr>
              <a:t>に１０滴）</a:t>
            </a:r>
            <a:r>
              <a:rPr kumimoji="1" lang="ja-JP" altLang="en-US" sz="3600" dirty="0">
                <a:latin typeface="ＭＳ Ｐゴシック" panose="020B0600070205080204" pitchFamily="50" charset="-128"/>
                <a:ea typeface="ＭＳ Ｐゴシック" panose="020B0600070205080204" pitchFamily="50" charset="-128"/>
              </a:rPr>
              <a:t>に薄めて使っても効果が出ている</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加湿器に入れるのも、家族ペットの疾病予防に効果的</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フルボ酸は身体にとって消耗品なので、いっぺんに飲むより</a:t>
            </a:r>
            <a:r>
              <a:rPr kumimoji="1" lang="ja-JP" altLang="en-US" sz="3600" dirty="0">
                <a:solidFill>
                  <a:srgbClr val="00B050"/>
                </a:solidFill>
                <a:latin typeface="ＭＳ Ｐゴシック" panose="020B0600070205080204" pitchFamily="50" charset="-128"/>
                <a:ea typeface="ＭＳ Ｐゴシック" panose="020B0600070205080204" pitchFamily="50" charset="-128"/>
              </a:rPr>
              <a:t>チビチビ小まめに飲む方が効果が出やすい</a:t>
            </a:r>
            <a:endParaRPr kumimoji="1" lang="en-US" altLang="ja-JP" sz="3600" dirty="0">
              <a:solidFill>
                <a:srgbClr val="00B050"/>
              </a:solidFill>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 ➡　</a:t>
            </a: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効果は個々の心身が応えてくれる</a:t>
            </a:r>
            <a:r>
              <a:rPr kumimoji="1" lang="ja-JP" altLang="en-US" sz="3600" dirty="0">
                <a:latin typeface="ＭＳ Ｐゴシック" panose="020B0600070205080204" pitchFamily="50" charset="-128"/>
                <a:ea typeface="ＭＳ Ｐゴシック" panose="020B0600070205080204" pitchFamily="50" charset="-128"/>
              </a:rPr>
              <a:t>。 </a:t>
            </a:r>
          </a:p>
          <a:p>
            <a:pPr marL="342900" indent="-342900" algn="l">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46480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48A3BF-52AE-82B2-5882-AE379194F996}"/>
              </a:ext>
            </a:extLst>
          </p:cNvPr>
          <p:cNvSpPr>
            <a:spLocks noGrp="1"/>
          </p:cNvSpPr>
          <p:nvPr>
            <p:ph type="ctrTitle"/>
          </p:nvPr>
        </p:nvSpPr>
        <p:spPr>
          <a:xfrm>
            <a:off x="169012" y="211827"/>
            <a:ext cx="11921870" cy="650047"/>
          </a:xfrm>
        </p:spPr>
        <p:txBody>
          <a:bodyPr>
            <a:normAutofit fontScale="90000"/>
          </a:bodyPr>
          <a:lstStyle/>
          <a:p>
            <a:r>
              <a:rPr kumimoji="1" lang="ja-JP" altLang="en-US" sz="6000" dirty="0">
                <a:latin typeface="ＭＳ Ｐゴシック" panose="020B0600070205080204" pitchFamily="50" charset="-128"/>
                <a:ea typeface="ＭＳ Ｐゴシック" panose="020B0600070205080204" pitchFamily="50" charset="-128"/>
              </a:rPr>
              <a:t>フルボ酸の万能性</a:t>
            </a:r>
            <a:endParaRPr kumimoji="1" lang="ja-JP" altLang="en-US" dirty="0"/>
          </a:p>
        </p:txBody>
      </p:sp>
      <p:sp>
        <p:nvSpPr>
          <p:cNvPr id="3" name="字幕 2">
            <a:extLst>
              <a:ext uri="{FF2B5EF4-FFF2-40B4-BE49-F238E27FC236}">
                <a16:creationId xmlns:a16="http://schemas.microsoft.com/office/drawing/2014/main" id="{87C9A638-3C03-6550-B156-81EB459F94C4}"/>
              </a:ext>
            </a:extLst>
          </p:cNvPr>
          <p:cNvSpPr>
            <a:spLocks noGrp="1"/>
          </p:cNvSpPr>
          <p:nvPr>
            <p:ph type="subTitle" idx="1"/>
          </p:nvPr>
        </p:nvSpPr>
        <p:spPr>
          <a:xfrm>
            <a:off x="169011" y="884064"/>
            <a:ext cx="11921869" cy="5768088"/>
          </a:xfrm>
        </p:spPr>
        <p:txBody>
          <a:bodyPr>
            <a:normAutofit fontScale="92500"/>
          </a:bodyPr>
          <a:lstStyle/>
          <a:p>
            <a:pPr marL="342900" indent="-342900" algn="l">
              <a:buFont typeface="Arial" panose="020B0604020202020204" pitchFamily="34" charset="0"/>
              <a:buChar char="•"/>
            </a:pPr>
            <a:r>
              <a:rPr kumimoji="1" lang="ja-JP" altLang="en-US" sz="3600" dirty="0">
                <a:highlight>
                  <a:srgbClr val="FFFF00"/>
                </a:highlight>
                <a:latin typeface="ＭＳ Ｐゴシック" panose="020B0600070205080204" pitchFamily="50" charset="-128"/>
                <a:ea typeface="ＭＳ Ｐゴシック" panose="020B0600070205080204" pitchFamily="50" charset="-128"/>
              </a:rPr>
              <a:t>キレート効果や永続的ｐＨ緩衝作用</a:t>
            </a:r>
            <a:r>
              <a:rPr kumimoji="1" lang="ja-JP" altLang="en-US" sz="3600" dirty="0">
                <a:latin typeface="ＭＳ Ｐゴシック" panose="020B0600070205080204" pitchFamily="50" charset="-128"/>
                <a:ea typeface="ＭＳ Ｐゴシック" panose="020B0600070205080204" pitchFamily="50" charset="-128"/>
              </a:rPr>
              <a:t>などの万能性は、個々の身体の状態に合わせて複雑なメカニズムに過干渉せずに、あらゆる要・不要を判断して、心身への負担少なく整えていくことにある</a:t>
            </a:r>
          </a:p>
          <a:p>
            <a:pPr marL="342900" indent="-342900" algn="l">
              <a:buFont typeface="Arial" panose="020B0604020202020204" pitchFamily="34" charset="0"/>
              <a:buChar char="•"/>
            </a:pPr>
            <a:r>
              <a:rPr lang="ja-JP" altLang="en-US" sz="3600" dirty="0">
                <a:latin typeface="ＭＳ Ｐゴシック" panose="020B0600070205080204" pitchFamily="50" charset="-128"/>
                <a:ea typeface="ＭＳ Ｐゴシック" panose="020B0600070205080204" pitchFamily="50" charset="-128"/>
              </a:rPr>
              <a:t>①</a:t>
            </a:r>
            <a:r>
              <a:rPr kumimoji="1" lang="ja-JP" altLang="en-US" sz="3600" dirty="0">
                <a:latin typeface="ＭＳ Ｐゴシック" panose="020B0600070205080204" pitchFamily="50" charset="-128"/>
                <a:ea typeface="ＭＳ Ｐゴシック" panose="020B0600070205080204" pitchFamily="50" charset="-128"/>
              </a:rPr>
              <a:t>複雑なメカニズムの心身のコントロールを</a:t>
            </a: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身体の判断に任せる </a:t>
            </a:r>
            <a:endParaRPr lang="en-US" altLang="ja-JP" sz="3600" dirty="0">
              <a:solidFill>
                <a:srgbClr val="FF0000"/>
              </a:solidFill>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②心身の誤作動を正し、</a:t>
            </a: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本来あるべき状態を取り戻す（保つ） </a:t>
            </a:r>
            <a:endParaRPr lang="en-US" altLang="ja-JP" sz="3600" dirty="0">
              <a:solidFill>
                <a:srgbClr val="FF0000"/>
              </a:solidFill>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③薬の効果を最大限に引き出し</a:t>
            </a:r>
            <a:r>
              <a:rPr lang="ja-JP" altLang="en-US" sz="36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投薬量の減量に役立つ</a:t>
            </a:r>
            <a:endParaRPr kumimoji="1" lang="en-US" altLang="ja-JP" sz="3600" dirty="0">
              <a:solidFill>
                <a:srgbClr val="FF0000"/>
              </a:solidFill>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solidFill>
                  <a:srgbClr val="00B050"/>
                </a:solidFill>
                <a:latin typeface="ＭＳ Ｐゴシック" panose="020B0600070205080204" pitchFamily="50" charset="-128"/>
                <a:ea typeface="ＭＳ Ｐゴシック" panose="020B0600070205080204" pitchFamily="50" charset="-128"/>
              </a:rPr>
              <a:t>旬のものを旬に食べること</a:t>
            </a:r>
            <a:endParaRPr kumimoji="1" lang="en-US" altLang="ja-JP" sz="3600" dirty="0">
              <a:solidFill>
                <a:srgbClr val="00B050"/>
              </a:solidFill>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solidFill>
                  <a:srgbClr val="0000CC"/>
                </a:solidFill>
                <a:latin typeface="ＭＳ Ｐゴシック" panose="020B0600070205080204" pitchFamily="50" charset="-128"/>
                <a:ea typeface="ＭＳ Ｐゴシック" panose="020B0600070205080204" pitchFamily="50" charset="-128"/>
              </a:rPr>
              <a:t>完熟の状態で食べられない今の食生活</a:t>
            </a:r>
            <a:r>
              <a:rPr kumimoji="1" lang="ja-JP" altLang="en-US" sz="3600" dirty="0">
                <a:latin typeface="ＭＳ Ｐゴシック" panose="020B0600070205080204" pitchFamily="50" charset="-128"/>
                <a:ea typeface="ＭＳ Ｐゴシック" panose="020B0600070205080204" pitchFamily="50" charset="-128"/>
              </a:rPr>
              <a:t>では、これらから得ていた</a:t>
            </a:r>
            <a:r>
              <a:rPr kumimoji="1" lang="ja-JP" altLang="en-US" sz="3600" dirty="0">
                <a:highlight>
                  <a:srgbClr val="00FFFF"/>
                </a:highlight>
                <a:latin typeface="ＭＳ Ｐゴシック" panose="020B0600070205080204" pitchFamily="50" charset="-128"/>
                <a:ea typeface="ＭＳ Ｐゴシック" panose="020B0600070205080204" pitchFamily="50" charset="-128"/>
              </a:rPr>
              <a:t>「酵素」が足りなくて</a:t>
            </a:r>
            <a:r>
              <a:rPr kumimoji="1" lang="ja-JP" altLang="en-US" sz="3600" dirty="0">
                <a:latin typeface="ＭＳ Ｐゴシック" panose="020B0600070205080204" pitchFamily="50" charset="-128"/>
                <a:ea typeface="ＭＳ Ｐゴシック" panose="020B0600070205080204" pitchFamily="50" charset="-128"/>
              </a:rPr>
              <a:t>、効果的な栄養の吸収代謝排泄を身体が出来ないことがほとんどで、フルボ酸はこの</a:t>
            </a: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「足りない</a:t>
            </a:r>
            <a:r>
              <a:rPr lang="ja-JP" altLang="en-US" sz="36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を補う</a:t>
            </a:r>
          </a:p>
          <a:p>
            <a:pPr marL="342900" indent="-342900" algn="l">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3132304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48A3BF-52AE-82B2-5882-AE379194F996}"/>
              </a:ext>
            </a:extLst>
          </p:cNvPr>
          <p:cNvSpPr>
            <a:spLocks noGrp="1"/>
          </p:cNvSpPr>
          <p:nvPr>
            <p:ph type="ctrTitle"/>
          </p:nvPr>
        </p:nvSpPr>
        <p:spPr>
          <a:xfrm>
            <a:off x="169012" y="248402"/>
            <a:ext cx="11921870" cy="650047"/>
          </a:xfrm>
        </p:spPr>
        <p:txBody>
          <a:bodyPr>
            <a:normAutofit fontScale="90000"/>
          </a:bodyPr>
          <a:lstStyle/>
          <a:p>
            <a:r>
              <a:rPr kumimoji="1" lang="ja-JP" altLang="en-US" sz="6000" dirty="0">
                <a:latin typeface="ＭＳ Ｐゴシック" panose="020B0600070205080204" pitchFamily="50" charset="-128"/>
                <a:ea typeface="ＭＳ Ｐゴシック" panose="020B0600070205080204" pitchFamily="50" charset="-128"/>
              </a:rPr>
              <a:t>万能薬的な天然酵素</a:t>
            </a:r>
            <a:endParaRPr kumimoji="1" lang="ja-JP" altLang="en-US" dirty="0"/>
          </a:p>
        </p:txBody>
      </p:sp>
      <p:sp>
        <p:nvSpPr>
          <p:cNvPr id="3" name="字幕 2">
            <a:extLst>
              <a:ext uri="{FF2B5EF4-FFF2-40B4-BE49-F238E27FC236}">
                <a16:creationId xmlns:a16="http://schemas.microsoft.com/office/drawing/2014/main" id="{87C9A638-3C03-6550-B156-81EB459F94C4}"/>
              </a:ext>
            </a:extLst>
          </p:cNvPr>
          <p:cNvSpPr>
            <a:spLocks noGrp="1"/>
          </p:cNvSpPr>
          <p:nvPr>
            <p:ph type="subTitle" idx="1"/>
          </p:nvPr>
        </p:nvSpPr>
        <p:spPr>
          <a:xfrm>
            <a:off x="169011" y="1077393"/>
            <a:ext cx="11921869" cy="5768088"/>
          </a:xfrm>
        </p:spPr>
        <p:txBody>
          <a:bodyPr>
            <a:normAutofit/>
          </a:bodyPr>
          <a:lstStyle/>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人も動物も、心身の調整はメカニズムが複雑（神秘）</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 それぞれの身体が必要とする（＝身体に不足している）栄養ミネラル酵素などは、なかなか測定できない</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フルボ酸はこの複雑なコントロールを身体に任せる</a:t>
            </a:r>
            <a:endParaRPr kumimoji="1" lang="en-US" altLang="ja-JP" sz="3600" dirty="0">
              <a:solidFill>
                <a:srgbClr val="FF0000"/>
              </a:solidFill>
              <a:latin typeface="ＭＳ Ｐゴシック" panose="020B0600070205080204" pitchFamily="50" charset="-128"/>
              <a:ea typeface="ＭＳ Ｐゴシック" panose="020B0600070205080204" pitchFamily="50" charset="-128"/>
            </a:endParaRPr>
          </a:p>
          <a:p>
            <a:pPr algn="l"/>
            <a:r>
              <a:rPr kumimoji="1" lang="ja-JP" altLang="en-US" sz="3600" dirty="0">
                <a:solidFill>
                  <a:srgbClr val="FF0000"/>
                </a:solidFill>
                <a:latin typeface="ＭＳ Ｐゴシック" panose="020B0600070205080204" pitchFamily="50" charset="-128"/>
                <a:ea typeface="ＭＳ Ｐゴシック" panose="020B0600070205080204" pitchFamily="50" charset="-128"/>
              </a:rPr>
              <a:t>　</a:t>
            </a:r>
            <a:r>
              <a:rPr kumimoji="1" lang="ja-JP" altLang="en-US" sz="3600" dirty="0">
                <a:solidFill>
                  <a:srgbClr val="FF0000"/>
                </a:solidFill>
                <a:highlight>
                  <a:srgbClr val="FFFF00"/>
                </a:highlight>
                <a:latin typeface="ＭＳ Ｐゴシック" panose="020B0600070205080204" pitchFamily="50" charset="-128"/>
                <a:ea typeface="ＭＳ Ｐゴシック" panose="020B0600070205080204" pitchFamily="50" charset="-128"/>
              </a:rPr>
              <a:t>「バックアップ効果」</a:t>
            </a: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が抜群である</a:t>
            </a: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身体の免疫や恒常的な生命活動に必要な酵素活性に不足している成分を補うために働いてくれる</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日常的に気楽気長に飲める万能薬的な天然酵素</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副作用なく、飲み過ぎても毒にならない </a:t>
            </a:r>
          </a:p>
          <a:p>
            <a:pPr marL="342900" indent="-342900" algn="l">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235891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48A3BF-52AE-82B2-5882-AE379194F996}"/>
              </a:ext>
            </a:extLst>
          </p:cNvPr>
          <p:cNvSpPr>
            <a:spLocks noGrp="1"/>
          </p:cNvSpPr>
          <p:nvPr>
            <p:ph type="ctrTitle"/>
          </p:nvPr>
        </p:nvSpPr>
        <p:spPr>
          <a:xfrm>
            <a:off x="169012" y="138677"/>
            <a:ext cx="11921870" cy="907363"/>
          </a:xfrm>
        </p:spPr>
        <p:txBody>
          <a:bodyPr>
            <a:normAutofit fontScale="90000"/>
          </a:bodyPr>
          <a:lstStyle/>
          <a:p>
            <a:r>
              <a:rPr lang="ja-JP" altLang="ja-JP" sz="60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驚きの効果</a:t>
            </a:r>
            <a:endParaRPr kumimoji="1" lang="ja-JP" altLang="en-US" dirty="0"/>
          </a:p>
        </p:txBody>
      </p:sp>
      <p:sp>
        <p:nvSpPr>
          <p:cNvPr id="3" name="字幕 2">
            <a:extLst>
              <a:ext uri="{FF2B5EF4-FFF2-40B4-BE49-F238E27FC236}">
                <a16:creationId xmlns:a16="http://schemas.microsoft.com/office/drawing/2014/main" id="{87C9A638-3C03-6550-B156-81EB459F94C4}"/>
              </a:ext>
            </a:extLst>
          </p:cNvPr>
          <p:cNvSpPr>
            <a:spLocks noGrp="1"/>
          </p:cNvSpPr>
          <p:nvPr>
            <p:ph type="subTitle" idx="1"/>
          </p:nvPr>
        </p:nvSpPr>
        <p:spPr>
          <a:xfrm>
            <a:off x="169011" y="1046040"/>
            <a:ext cx="11921869" cy="5768088"/>
          </a:xfrm>
        </p:spPr>
        <p:txBody>
          <a:bodyPr>
            <a:noAutofit/>
          </a:bodyPr>
          <a:lstStyle/>
          <a:p>
            <a:pPr marL="571500" indent="-571500" algn="l">
              <a:buFont typeface="Arial" panose="020B0604020202020204" pitchFamily="34" charset="0"/>
              <a:buChar char="•"/>
            </a:pPr>
            <a:r>
              <a:rPr lang="ja-JP"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リウ</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マチ</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花粉症などのアレルギー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疲労回復（ミトコンドリア活性）</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病的シミ消失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発毛育毛（動物は劇的）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飛蚊症回復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骨肉腫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認知症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喘息（空間スプレー）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糖尿病</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骨密度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高血圧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便秘、胃腸障害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アトピー等各種アレルギー、体質改善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皮膚パピローマ</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水虫（毎日原液スプレー）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にきび、湿疹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ストレス激減（ミスト</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で</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も）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脂肪肝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痛風 </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高コレステロール</a:t>
            </a:r>
            <a:r>
              <a:rPr lang="ja-JP"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などなど</a:t>
            </a:r>
            <a:endParaRPr lang="en-US"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のどのイガイガ、違和感</a:t>
            </a:r>
            <a:r>
              <a:rPr lang="ja-JP"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な時は、原液をノドにスプレー</a:t>
            </a:r>
            <a:r>
              <a:rPr lang="ja-JP" altLang="en-US"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すると、</a:t>
            </a:r>
            <a:r>
              <a:rPr lang="ja-JP"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病的悪化を防げ</a:t>
            </a:r>
            <a:r>
              <a:rPr lang="ja-JP" altLang="en-US"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る</a:t>
            </a:r>
            <a:r>
              <a:rPr lang="ja-JP"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3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花粉症など鼻がムズムズ</a:t>
            </a:r>
            <a:r>
              <a:rPr lang="ja-JP"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の時は、上から顔にスプレーしてミストをス～っと鼻粘膜に行き渡らせると楽にな</a:t>
            </a:r>
            <a:r>
              <a:rPr lang="ja-JP" altLang="en-US"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る</a:t>
            </a:r>
            <a:endParaRPr lang="en-US" altLang="ja-JP" sz="3600"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1231411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48A3BF-52AE-82B2-5882-AE379194F996}"/>
              </a:ext>
            </a:extLst>
          </p:cNvPr>
          <p:cNvSpPr>
            <a:spLocks noGrp="1"/>
          </p:cNvSpPr>
          <p:nvPr>
            <p:ph type="ctrTitle"/>
          </p:nvPr>
        </p:nvSpPr>
        <p:spPr>
          <a:xfrm>
            <a:off x="169012" y="138677"/>
            <a:ext cx="11921870" cy="907363"/>
          </a:xfrm>
        </p:spPr>
        <p:txBody>
          <a:bodyPr>
            <a:normAutofit fontScale="90000"/>
          </a:bodyPr>
          <a:lstStyle/>
          <a:p>
            <a:r>
              <a:rPr lang="ja-JP" altLang="ja-JP" sz="60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驚きの効果</a:t>
            </a:r>
            <a:endParaRPr kumimoji="1" lang="ja-JP" altLang="en-US" dirty="0"/>
          </a:p>
        </p:txBody>
      </p:sp>
      <p:sp>
        <p:nvSpPr>
          <p:cNvPr id="3" name="字幕 2">
            <a:extLst>
              <a:ext uri="{FF2B5EF4-FFF2-40B4-BE49-F238E27FC236}">
                <a16:creationId xmlns:a16="http://schemas.microsoft.com/office/drawing/2014/main" id="{87C9A638-3C03-6550-B156-81EB459F94C4}"/>
              </a:ext>
            </a:extLst>
          </p:cNvPr>
          <p:cNvSpPr>
            <a:spLocks noGrp="1"/>
          </p:cNvSpPr>
          <p:nvPr>
            <p:ph type="subTitle" idx="1"/>
          </p:nvPr>
        </p:nvSpPr>
        <p:spPr>
          <a:xfrm>
            <a:off x="169011" y="1046040"/>
            <a:ext cx="11921869" cy="5768088"/>
          </a:xfrm>
        </p:spPr>
        <p:txBody>
          <a:bodyPr>
            <a:noAutofit/>
          </a:bodyPr>
          <a:lstStyle/>
          <a:p>
            <a:pPr marL="571500" indent="-571500" algn="l">
              <a:buFont typeface="Arial" panose="020B0604020202020204" pitchFamily="34" charset="0"/>
              <a:buChar char="•"/>
            </a:pPr>
            <a:r>
              <a:rPr lang="ja-JP"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犬猫に咬まれたり、引っかかれたりな時も、消毒薬は使わずに、フルボ酸原液をスプレー</a:t>
            </a:r>
            <a:r>
              <a:rPr lang="ja-JP" altLang="en-US"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すると</a:t>
            </a:r>
            <a:r>
              <a:rPr lang="ja-JP"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治りが早い</a:t>
            </a:r>
            <a:endParaRPr lang="en-US"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犬の足裏の分泌腺炎も原液スプレーして肉球の間をマッサージしてあげると、すぐ</a:t>
            </a:r>
            <a:r>
              <a:rPr lang="ja-JP" altLang="en-US"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に治る</a:t>
            </a:r>
            <a:endParaRPr lang="en-US"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身体の誤作動など、</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病的に傾いた心身を本来あるべき状態に戻す効果</a:t>
            </a:r>
            <a:r>
              <a:rPr lang="ja-JP" altLang="en-US"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がすごい</a:t>
            </a:r>
            <a:endParaRPr lang="en-US"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ストレス</a:t>
            </a:r>
            <a:r>
              <a:rPr lang="ja-JP" altLang="en-US"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な</a:t>
            </a:r>
            <a:r>
              <a:rPr lang="ja-JP"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く続けられる</a:t>
            </a:r>
            <a:endParaRPr lang="en-US" altLang="ja-JP" sz="36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en-US"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すべての自分流が、すべて正解</a:t>
            </a:r>
            <a:r>
              <a:rPr lang="ja-JP" altLang="en-US"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」なので、</a:t>
            </a:r>
            <a:r>
              <a:rPr lang="ja-JP" altLang="ja-JP"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自分に合った使い方を見つけ</a:t>
            </a:r>
            <a:r>
              <a:rPr lang="ja-JP" altLang="en-US"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ること</a:t>
            </a:r>
            <a:endParaRPr lang="ja-JP" altLang="ja-JP"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342900" indent="-342900" algn="l">
              <a:buFont typeface="Arial" panose="020B0604020202020204" pitchFamily="34" charset="0"/>
              <a:buChar char="•"/>
            </a:pPr>
            <a:endParaRPr kumimoji="1" lang="ja-JP" altLang="en-US" sz="3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904567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48A3BF-52AE-82B2-5882-AE379194F996}"/>
              </a:ext>
            </a:extLst>
          </p:cNvPr>
          <p:cNvSpPr>
            <a:spLocks noGrp="1"/>
          </p:cNvSpPr>
          <p:nvPr>
            <p:ph type="ctrTitle"/>
          </p:nvPr>
        </p:nvSpPr>
        <p:spPr>
          <a:xfrm>
            <a:off x="169012" y="138677"/>
            <a:ext cx="11921870" cy="907363"/>
          </a:xfrm>
        </p:spPr>
        <p:txBody>
          <a:bodyPr>
            <a:normAutofit fontScale="90000"/>
          </a:bodyPr>
          <a:lstStyle/>
          <a:p>
            <a:r>
              <a:rPr kumimoji="1" lang="ja-JP" altLang="en-US" sz="6000" dirty="0">
                <a:latin typeface="ＭＳ Ｐゴシック" panose="020B0600070205080204" pitchFamily="50" charset="-128"/>
                <a:ea typeface="ＭＳ Ｐゴシック" panose="020B0600070205080204" pitchFamily="50" charset="-128"/>
              </a:rPr>
              <a:t>フルボ酸の効かせ方</a:t>
            </a:r>
            <a:endParaRPr kumimoji="1" lang="ja-JP" altLang="en-US" dirty="0"/>
          </a:p>
        </p:txBody>
      </p:sp>
      <p:sp>
        <p:nvSpPr>
          <p:cNvPr id="3" name="字幕 2">
            <a:extLst>
              <a:ext uri="{FF2B5EF4-FFF2-40B4-BE49-F238E27FC236}">
                <a16:creationId xmlns:a16="http://schemas.microsoft.com/office/drawing/2014/main" id="{87C9A638-3C03-6550-B156-81EB459F94C4}"/>
              </a:ext>
            </a:extLst>
          </p:cNvPr>
          <p:cNvSpPr>
            <a:spLocks noGrp="1"/>
          </p:cNvSpPr>
          <p:nvPr>
            <p:ph type="subTitle" idx="1"/>
          </p:nvPr>
        </p:nvSpPr>
        <p:spPr>
          <a:xfrm>
            <a:off x="169011" y="1046040"/>
            <a:ext cx="11921869" cy="5768088"/>
          </a:xfrm>
        </p:spPr>
        <p:txBody>
          <a:bodyPr>
            <a:noAutofit/>
          </a:bodyPr>
          <a:lstStyle/>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はるか太古から何億年もの年月をかけて微生物によって分解発酵を繰り返した最終生成物から抽出された有機酸</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その発酵年月からも分かる通り、</a:t>
            </a:r>
            <a:r>
              <a:rPr kumimoji="1" lang="ja-JP" altLang="en-US" sz="3600" dirty="0">
                <a:solidFill>
                  <a:srgbClr val="00B050"/>
                </a:solidFill>
                <a:latin typeface="ＭＳ Ｐゴシック" panose="020B0600070205080204" pitchFamily="50" charset="-128"/>
                <a:ea typeface="ＭＳ Ｐゴシック" panose="020B0600070205080204" pitchFamily="50" charset="-128"/>
              </a:rPr>
              <a:t>何十年何百年も保存可能ですし、温度も２００度まで安定して</a:t>
            </a:r>
            <a:r>
              <a:rPr lang="ja-JP" altLang="en-US" sz="3600" dirty="0">
                <a:solidFill>
                  <a:srgbClr val="00B050"/>
                </a:solidFill>
                <a:latin typeface="ＭＳ Ｐゴシック" panose="020B0600070205080204" pitchFamily="50" charset="-128"/>
                <a:ea typeface="ＭＳ Ｐゴシック" panose="020B0600070205080204" pitchFamily="50" charset="-128"/>
              </a:rPr>
              <a:t>いる</a:t>
            </a:r>
            <a:r>
              <a:rPr kumimoji="1" lang="ja-JP" altLang="en-US" sz="3600" dirty="0">
                <a:latin typeface="ＭＳ Ｐゴシック" panose="020B0600070205080204" pitchFamily="50" charset="-128"/>
                <a:ea typeface="ＭＳ Ｐゴシック" panose="020B0600070205080204" pitchFamily="50" charset="-128"/>
              </a:rPr>
              <a:t>ので、冷蔵庫でも常温でも暑いところでも、どんな保存方法でも大丈夫</a:t>
            </a:r>
            <a:endParaRPr kumimoji="1" lang="en-US" altLang="ja-JP" sz="3600" dirty="0">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ただし、</a:t>
            </a:r>
            <a:r>
              <a:rPr kumimoji="1" lang="ja-JP" altLang="en-US" sz="3600" dirty="0">
                <a:solidFill>
                  <a:srgbClr val="0000CC"/>
                </a:solidFill>
                <a:latin typeface="ＭＳ Ｐゴシック" panose="020B0600070205080204" pitchFamily="50" charset="-128"/>
                <a:ea typeface="ＭＳ Ｐゴシック" panose="020B0600070205080204" pitchFamily="50" charset="-128"/>
              </a:rPr>
              <a:t>塩素には弱いので水道水では希釈しない</a:t>
            </a:r>
          </a:p>
          <a:p>
            <a:pPr marL="342900" indent="-342900" algn="l">
              <a:buFont typeface="Arial" panose="020B0604020202020204" pitchFamily="34" charset="0"/>
              <a:buChar char="•"/>
            </a:pP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抗酸化、抗菌（水虫も）抗カビ、抗ウイルス作用など、ダイレクトに死滅させる作用を期待したい場合は、原液で使う</a:t>
            </a:r>
            <a:endParaRPr kumimoji="1" lang="en-US" altLang="ja-JP" sz="3600" dirty="0">
              <a:solidFill>
                <a:srgbClr val="FF0000"/>
              </a:solidFill>
              <a:latin typeface="ＭＳ Ｐゴシック" panose="020B0600070205080204" pitchFamily="50" charset="-128"/>
              <a:ea typeface="ＭＳ Ｐゴシック" panose="020B0600070205080204" pitchFamily="50" charset="-128"/>
            </a:endParaRPr>
          </a:p>
          <a:p>
            <a:pPr marL="342900" indent="-342900" algn="l">
              <a:buFont typeface="Arial" panose="020B0604020202020204" pitchFamily="34" charset="0"/>
              <a:buChar char="•"/>
            </a:pPr>
            <a:r>
              <a:rPr kumimoji="1" lang="ja-JP" altLang="en-US" sz="3600" dirty="0">
                <a:latin typeface="ＭＳ Ｐゴシック" panose="020B0600070205080204" pitchFamily="50" charset="-128"/>
                <a:ea typeface="ＭＳ Ｐゴシック" panose="020B0600070205080204" pitchFamily="50" charset="-128"/>
              </a:rPr>
              <a:t>たとえば、ニキビや吹き出物、汚染された傷（ペットの歯、爪による傷など）、ノドのイガイガなど</a:t>
            </a:r>
            <a:endParaRPr kumimoji="1" lang="en-US" altLang="ja-JP" sz="3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2925095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15010</TotalTime>
  <Words>1361</Words>
  <Application>Microsoft Office PowerPoint</Application>
  <PresentationFormat>ワイド画面</PresentationFormat>
  <Paragraphs>77</Paragraphs>
  <Slides>12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HG丸ｺﾞｼｯｸM-PRO</vt:lpstr>
      <vt:lpstr>ＭＳ Ｐゴシック</vt:lpstr>
      <vt:lpstr>游ゴシック</vt:lpstr>
      <vt:lpstr>游ゴシック Light</vt:lpstr>
      <vt:lpstr>Arial</vt:lpstr>
      <vt:lpstr>Office テーマ</vt:lpstr>
      <vt:lpstr>PowerPoint プレゼンテーション</vt:lpstr>
      <vt:lpstr>フルボ酸　（小林久恵）</vt:lpstr>
      <vt:lpstr>万能薬的な天然酵素</vt:lpstr>
      <vt:lpstr>フルボ酸の使い方</vt:lpstr>
      <vt:lpstr>フルボ酸の万能性</vt:lpstr>
      <vt:lpstr>万能薬的な天然酵素</vt:lpstr>
      <vt:lpstr>驚きの効果</vt:lpstr>
      <vt:lpstr>驚きの効果</vt:lpstr>
      <vt:lpstr>フルボ酸の効かせ方</vt:lpstr>
      <vt:lpstr>フルボ酸の効かせ方</vt:lpstr>
      <vt:lpstr>自己紹介（小林久恵）</vt:lpstr>
      <vt:lpstr>扱っているフルボ酸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長沼 睦雄</dc:creator>
  <cp:lastModifiedBy>長沼 睦雄</cp:lastModifiedBy>
  <cp:revision>9</cp:revision>
  <cp:lastPrinted>2023-11-24T10:09:50Z</cp:lastPrinted>
  <dcterms:created xsi:type="dcterms:W3CDTF">2023-10-28T08:35:31Z</dcterms:created>
  <dcterms:modified xsi:type="dcterms:W3CDTF">2023-11-24T10:10:55Z</dcterms:modified>
</cp:coreProperties>
</file>