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75" r:id="rId2"/>
    <p:sldId id="258" r:id="rId3"/>
    <p:sldId id="257" r:id="rId4"/>
    <p:sldId id="276" r:id="rId5"/>
    <p:sldId id="279" r:id="rId6"/>
    <p:sldId id="278" r:id="rId7"/>
    <p:sldId id="989" r:id="rId8"/>
    <p:sldId id="264" r:id="rId9"/>
    <p:sldId id="265" r:id="rId10"/>
    <p:sldId id="269" r:id="rId11"/>
    <p:sldId id="266" r:id="rId12"/>
    <p:sldId id="270" r:id="rId13"/>
    <p:sldId id="267" r:id="rId14"/>
    <p:sldId id="271" r:id="rId15"/>
    <p:sldId id="268" r:id="rId16"/>
    <p:sldId id="272" r:id="rId17"/>
    <p:sldId id="277" r:id="rId18"/>
  </p:sldIdLst>
  <p:sldSz cx="12192000" cy="6858000"/>
  <p:notesSz cx="10018713"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8" d="100"/>
          <a:sy n="88" d="100"/>
        </p:scale>
        <p:origin x="746" y="29"/>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40903" cy="344899"/>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75501" y="1"/>
            <a:ext cx="4340903" cy="344899"/>
          </a:xfrm>
          <a:prstGeom prst="rect">
            <a:avLst/>
          </a:prstGeom>
        </p:spPr>
        <p:txBody>
          <a:bodyPr vert="horz" lIns="91428" tIns="45714" rIns="91428" bIns="45714" rtlCol="0"/>
          <a:lstStyle>
            <a:lvl1pPr algn="r">
              <a:defRPr sz="1200"/>
            </a:lvl1pPr>
          </a:lstStyle>
          <a:p>
            <a:fld id="{E9496F02-9E96-4C22-910E-2685D6A5C80D}" type="datetimeFigureOut">
              <a:rPr kumimoji="1" lang="ja-JP" altLang="en-US" smtClean="0"/>
              <a:t>2023/11/24</a:t>
            </a:fld>
            <a:endParaRPr kumimoji="1" lang="ja-JP" altLang="en-US"/>
          </a:p>
        </p:txBody>
      </p:sp>
      <p:sp>
        <p:nvSpPr>
          <p:cNvPr id="4" name="フッター プレースホルダー 3"/>
          <p:cNvSpPr>
            <a:spLocks noGrp="1"/>
          </p:cNvSpPr>
          <p:nvPr>
            <p:ph type="ftr" sz="quarter" idx="2"/>
          </p:nvPr>
        </p:nvSpPr>
        <p:spPr>
          <a:xfrm>
            <a:off x="1" y="6543264"/>
            <a:ext cx="4340903" cy="344899"/>
          </a:xfrm>
          <a:prstGeom prst="rect">
            <a:avLst/>
          </a:prstGeom>
        </p:spPr>
        <p:txBody>
          <a:bodyPr vert="horz" lIns="91428" tIns="45714" rIns="91428"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75501" y="6543264"/>
            <a:ext cx="4340903" cy="344899"/>
          </a:xfrm>
          <a:prstGeom prst="rect">
            <a:avLst/>
          </a:prstGeom>
        </p:spPr>
        <p:txBody>
          <a:bodyPr vert="horz" lIns="91428" tIns="45714" rIns="91428" bIns="45714" rtlCol="0" anchor="b"/>
          <a:lstStyle>
            <a:lvl1pPr algn="r">
              <a:defRPr sz="1200"/>
            </a:lvl1pPr>
          </a:lstStyle>
          <a:p>
            <a:fld id="{65F8B14B-2B51-49C8-8C59-781D4B0151F8}" type="slidenum">
              <a:rPr kumimoji="1" lang="ja-JP" altLang="en-US" smtClean="0"/>
              <a:t>‹#›</a:t>
            </a:fld>
            <a:endParaRPr kumimoji="1" lang="ja-JP" altLang="en-US"/>
          </a:p>
        </p:txBody>
      </p:sp>
    </p:spTree>
    <p:extLst>
      <p:ext uri="{BB962C8B-B14F-4D97-AF65-F5344CB8AC3E}">
        <p14:creationId xmlns:p14="http://schemas.microsoft.com/office/powerpoint/2010/main" val="40499891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310892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103852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258742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114852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417599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99519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20305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388665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211292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265196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1B90EE-34AE-49AA-8684-B384B6BD6E55}" type="datetimeFigureOut">
              <a:rPr kumimoji="1" lang="ja-JP" altLang="en-US" smtClean="0"/>
              <a:t>2023/11/21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181961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B90EE-34AE-49AA-8684-B384B6BD6E55}" type="datetimeFigureOut">
              <a:rPr kumimoji="1" lang="ja-JP" altLang="en-US" smtClean="0"/>
              <a:t>2023/11/21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48601-7AD4-4D6F-B895-346B9626A3B4}" type="slidenum">
              <a:rPr kumimoji="1" lang="ja-JP" altLang="en-US" smtClean="0"/>
              <a:t>‹#›</a:t>
            </a:fld>
            <a:endParaRPr kumimoji="1" lang="ja-JP" altLang="en-US"/>
          </a:p>
        </p:txBody>
      </p:sp>
    </p:spTree>
    <p:extLst>
      <p:ext uri="{BB962C8B-B14F-4D97-AF65-F5344CB8AC3E}">
        <p14:creationId xmlns:p14="http://schemas.microsoft.com/office/powerpoint/2010/main" val="2660077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1628" y="371248"/>
            <a:ext cx="11310257" cy="518659"/>
          </a:xfrm>
        </p:spPr>
        <p:txBody>
          <a:bodyPr>
            <a:noAutofit/>
          </a:bodyPr>
          <a:lstStyle/>
          <a:p>
            <a:r>
              <a:rPr kumimoji="1" lang="ja-JP" altLang="en-US" sz="3600" dirty="0">
                <a:latin typeface="ＭＳ Ｐゴシック" panose="020B0600070205080204" pitchFamily="50" charset="-128"/>
                <a:ea typeface="ＭＳ Ｐゴシック" panose="020B0600070205080204" pitchFamily="50" charset="-128"/>
              </a:rPr>
              <a:t>アダルトチルドレン（１）</a:t>
            </a:r>
          </a:p>
        </p:txBody>
      </p:sp>
      <p:sp>
        <p:nvSpPr>
          <p:cNvPr id="3" name="サブタイトル 2"/>
          <p:cNvSpPr>
            <a:spLocks noGrp="1"/>
          </p:cNvSpPr>
          <p:nvPr>
            <p:ph type="subTitle" idx="1"/>
          </p:nvPr>
        </p:nvSpPr>
        <p:spPr>
          <a:xfrm>
            <a:off x="511627" y="996043"/>
            <a:ext cx="11310257" cy="5625193"/>
          </a:xfrm>
        </p:spPr>
        <p:txBody>
          <a:bodyPr>
            <a:normAutofit lnSpcReduction="10000"/>
          </a:bodyPr>
          <a:lstStyle/>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人は、</a:t>
            </a:r>
            <a:r>
              <a:rPr lang="ja-JP" altLang="en-US" sz="2800" dirty="0">
                <a:solidFill>
                  <a:srgbClr val="FF0000"/>
                </a:solidFill>
                <a:latin typeface="ＭＳ Ｐゴシック" panose="020B0600070205080204" pitchFamily="50" charset="-128"/>
                <a:ea typeface="ＭＳ Ｐゴシック" panose="020B0600070205080204" pitchFamily="50" charset="-128"/>
              </a:rPr>
              <a:t>育った家庭（原家族）</a:t>
            </a:r>
            <a:r>
              <a:rPr lang="ja-JP" altLang="en-US" sz="2800" dirty="0">
                <a:latin typeface="ＭＳ Ｐゴシック" panose="020B0600070205080204" pitchFamily="50" charset="-128"/>
                <a:ea typeface="ＭＳ Ｐゴシック" panose="020B0600070205080204" pitchFamily="50" charset="-128"/>
              </a:rPr>
              <a:t>の中で、物事の感じ方や考え方、行動の仕方を身につけていきます。もちろん生まれつきの性格もあるし、成長するにつれて友人との関係や学校生活、社会からの影響も大きくなっていきますが、</a:t>
            </a:r>
            <a:r>
              <a:rPr lang="ja-JP" altLang="en-US" sz="2800" dirty="0">
                <a:solidFill>
                  <a:srgbClr val="FF0000"/>
                </a:solidFill>
                <a:latin typeface="ＭＳ Ｐゴシック" panose="020B0600070205080204" pitchFamily="50" charset="-128"/>
                <a:ea typeface="ＭＳ Ｐゴシック" panose="020B0600070205080204" pitchFamily="50" charset="-128"/>
              </a:rPr>
              <a:t>原家族の影響はとりわけ大きなものです</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親がアルコールや仕事に依存して</a:t>
            </a:r>
            <a:r>
              <a:rPr lang="ja-JP" altLang="en-US" sz="2800" dirty="0">
                <a:solidFill>
                  <a:srgbClr val="0000CC"/>
                </a:solidFill>
                <a:latin typeface="ＭＳ Ｐゴシック" panose="020B0600070205080204" pitchFamily="50" charset="-128"/>
                <a:ea typeface="ＭＳ Ｐゴシック" panose="020B0600070205080204" pitchFamily="50" charset="-128"/>
              </a:rPr>
              <a:t>親としての機能を果たせなかったり</a:t>
            </a:r>
            <a:r>
              <a:rPr lang="ja-JP" altLang="en-US" sz="2800" dirty="0">
                <a:latin typeface="ＭＳ Ｐゴシック" panose="020B0600070205080204" pitchFamily="50" charset="-128"/>
                <a:ea typeface="ＭＳ Ｐゴシック" panose="020B0600070205080204" pitchFamily="50" charset="-128"/>
              </a:rPr>
              <a:t>、両親がいさかいを繰り返していたり、あるいは関係が冷え切っているのに世間体だけをとりつくろっていたりすると、</a:t>
            </a:r>
            <a:r>
              <a:rPr lang="ja-JP" altLang="en-US" sz="2800" dirty="0">
                <a:solidFill>
                  <a:srgbClr val="FF0000"/>
                </a:solidFill>
                <a:latin typeface="ＭＳ Ｐゴシック" panose="020B0600070205080204" pitchFamily="50" charset="-128"/>
                <a:ea typeface="ＭＳ Ｐゴシック" panose="020B0600070205080204" pitchFamily="50" charset="-128"/>
              </a:rPr>
              <a:t>子どもはどうなるでしょう</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十分な関心と愛情を注いでもらえなかったり、親に面倒を見てもらう代わりに親のグチの聞き役になったり、必死でいい子を演じるしかなかったり、あるいは問題児となることで、</a:t>
            </a:r>
            <a:r>
              <a:rPr lang="ja-JP" altLang="en-US" sz="2800" dirty="0">
                <a:solidFill>
                  <a:srgbClr val="0000CC"/>
                </a:solidFill>
                <a:latin typeface="ＭＳ Ｐゴシック" panose="020B0600070205080204" pitchFamily="50" charset="-128"/>
                <a:ea typeface="ＭＳ Ｐゴシック" panose="020B0600070205080204" pitchFamily="50" charset="-128"/>
              </a:rPr>
              <a:t>存在を主張したりします</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このような「</a:t>
            </a:r>
            <a:r>
              <a:rPr lang="ja-JP" altLang="en-US" sz="2800" dirty="0">
                <a:solidFill>
                  <a:srgbClr val="0000CC"/>
                </a:solidFill>
                <a:latin typeface="ＭＳ Ｐゴシック" panose="020B0600070205080204" pitchFamily="50" charset="-128"/>
                <a:ea typeface="ＭＳ Ｐゴシック" panose="020B0600070205080204" pitchFamily="50" charset="-128"/>
              </a:rPr>
              <a:t>機能不全家族</a:t>
            </a:r>
            <a:r>
              <a:rPr lang="ja-JP" altLang="en-US" sz="2800" dirty="0">
                <a:latin typeface="ＭＳ Ｐゴシック" panose="020B0600070205080204" pitchFamily="50" charset="-128"/>
                <a:ea typeface="ＭＳ Ｐゴシック" panose="020B0600070205080204" pitchFamily="50" charset="-128"/>
              </a:rPr>
              <a:t>」で育ち、大人になった人のことを「</a:t>
            </a:r>
            <a:r>
              <a:rPr lang="ja-JP" altLang="en-US" sz="2800" dirty="0">
                <a:solidFill>
                  <a:srgbClr val="FF0000"/>
                </a:solidFill>
                <a:latin typeface="ＭＳ Ｐゴシック" panose="020B0600070205080204" pitchFamily="50" charset="-128"/>
                <a:ea typeface="ＭＳ Ｐゴシック" panose="020B0600070205080204" pitchFamily="50" charset="-128"/>
              </a:rPr>
              <a:t>ＡＣ（アダルトチルドレン）</a:t>
            </a:r>
            <a:r>
              <a:rPr lang="ja-JP" altLang="en-US" sz="2800" dirty="0">
                <a:latin typeface="ＭＳ Ｐゴシック" panose="020B0600070205080204" pitchFamily="50" charset="-128"/>
                <a:ea typeface="ＭＳ Ｐゴシック" panose="020B0600070205080204" pitchFamily="50" charset="-128"/>
              </a:rPr>
              <a:t>」といいます。原家族体験の中で身につけたさまざまな思考・行動のパターンや家庭内での役割が、</a:t>
            </a:r>
            <a:r>
              <a:rPr lang="ja-JP" altLang="en-US" sz="2800" dirty="0">
                <a:solidFill>
                  <a:srgbClr val="0000CC"/>
                </a:solidFill>
                <a:latin typeface="ＭＳ Ｐゴシック" panose="020B0600070205080204" pitchFamily="50" charset="-128"/>
                <a:ea typeface="ＭＳ Ｐゴシック" panose="020B0600070205080204" pitchFamily="50" charset="-128"/>
              </a:rPr>
              <a:t>大人になった自分を縛る鎖となってしまう</a:t>
            </a:r>
            <a:r>
              <a:rPr lang="ja-JP" altLang="en-US" sz="2800" dirty="0">
                <a:latin typeface="ＭＳ Ｐゴシック" panose="020B0600070205080204" pitchFamily="50" charset="-128"/>
                <a:ea typeface="ＭＳ Ｐゴシック" panose="020B0600070205080204" pitchFamily="50" charset="-128"/>
              </a:rPr>
              <a:t>のです。</a:t>
            </a: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514369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507295"/>
            <a:ext cx="11074400" cy="627541"/>
          </a:xfrm>
        </p:spPr>
        <p:txBody>
          <a:bodyPr>
            <a:normAutofit fontScale="90000"/>
          </a:bodyPr>
          <a:lstStyle/>
          <a:p>
            <a:r>
              <a:rPr lang="ja-JP" altLang="en-US" sz="4000" dirty="0">
                <a:latin typeface="ＭＳ Ｐゴシック" panose="020B0600070205080204" pitchFamily="50" charset="-128"/>
                <a:ea typeface="ＭＳ Ｐゴシック" panose="020B0600070205080204" pitchFamily="50" charset="-128"/>
              </a:rPr>
              <a:t>役割理論（１）</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598310" y="1355271"/>
            <a:ext cx="11210513" cy="4588329"/>
          </a:xfrm>
        </p:spPr>
        <p:txBody>
          <a:bodyPr>
            <a:normAutofit lnSpcReduction="10000"/>
          </a:bodyPr>
          <a:lstStyle/>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機能不全家族が「共依存者」を生みだすという主張は、「アダルトチルドレン（</a:t>
            </a:r>
            <a:r>
              <a:rPr lang="en-US" altLang="ja-JP" sz="2800" dirty="0">
                <a:latin typeface="ＭＳ Ｐゴシック" panose="020B0600070205080204" pitchFamily="50" charset="-128"/>
                <a:ea typeface="ＭＳ Ｐゴシック" panose="020B0600070205080204" pitchFamily="50" charset="-128"/>
              </a:rPr>
              <a:t>AC)</a:t>
            </a:r>
            <a:r>
              <a:rPr lang="ja-JP" altLang="en-US" sz="2800" dirty="0">
                <a:latin typeface="ＭＳ Ｐゴシック" panose="020B0600070205080204" pitchFamily="50" charset="-128"/>
                <a:ea typeface="ＭＳ Ｐゴシック" panose="020B0600070205080204" pitchFamily="50" charset="-128"/>
              </a:rPr>
              <a:t>」の役割理論においてもみられる。</a:t>
            </a: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アダルトチルドレンは、子ども時代において、機能不全家族のなかで「</a:t>
            </a:r>
            <a:r>
              <a:rPr lang="ja-JP" altLang="en-US" sz="2800" dirty="0">
                <a:solidFill>
                  <a:srgbClr val="FF0000"/>
                </a:solidFill>
                <a:latin typeface="ＭＳ Ｐゴシック" panose="020B0600070205080204" pitchFamily="50" charset="-128"/>
                <a:ea typeface="ＭＳ Ｐゴシック" panose="020B0600070205080204" pitchFamily="50" charset="-128"/>
              </a:rPr>
              <a:t>生き残り（サバイバー）</a:t>
            </a:r>
            <a:r>
              <a:rPr lang="ja-JP" altLang="en-US" sz="2800" dirty="0">
                <a:latin typeface="ＭＳ Ｐゴシック" panose="020B0600070205080204" pitchFamily="50" charset="-128"/>
                <a:ea typeface="ＭＳ Ｐゴシック" panose="020B0600070205080204" pitchFamily="50" charset="-128"/>
              </a:rPr>
              <a:t>」になるため、「</a:t>
            </a:r>
            <a:r>
              <a:rPr lang="ja-JP" altLang="en-US" sz="2800" dirty="0">
                <a:solidFill>
                  <a:srgbClr val="0000CC"/>
                </a:solidFill>
                <a:latin typeface="ＭＳ Ｐゴシック" panose="020B0600070205080204" pitchFamily="50" charset="-128"/>
                <a:ea typeface="ＭＳ Ｐゴシック" panose="020B0600070205080204" pitchFamily="50" charset="-128"/>
              </a:rPr>
              <a:t>家族を憎みながら愛し</a:t>
            </a:r>
            <a:r>
              <a:rPr lang="ja-JP" altLang="en-US" sz="2800" dirty="0">
                <a:latin typeface="ＭＳ Ｐゴシック" panose="020B0600070205080204" pitchFamily="50" charset="-128"/>
                <a:ea typeface="ＭＳ Ｐゴシック" panose="020B0600070205080204" pitchFamily="50" charset="-128"/>
              </a:rPr>
              <a:t>」「</a:t>
            </a:r>
            <a:r>
              <a:rPr lang="ja-JP" altLang="en-US" sz="2800" dirty="0">
                <a:solidFill>
                  <a:srgbClr val="0000CC"/>
                </a:solidFill>
                <a:latin typeface="ＭＳ Ｐゴシック" panose="020B0600070205080204" pitchFamily="50" charset="-128"/>
                <a:ea typeface="ＭＳ Ｐゴシック" panose="020B0600070205080204" pitchFamily="50" charset="-128"/>
              </a:rPr>
              <a:t>愛しながらも心の中で捨て去る日々</a:t>
            </a:r>
            <a:r>
              <a:rPr lang="ja-JP" altLang="en-US" sz="2800" dirty="0">
                <a:latin typeface="ＭＳ Ｐゴシック" panose="020B0600070205080204" pitchFamily="50" charset="-128"/>
                <a:ea typeface="ＭＳ Ｐゴシック" panose="020B0600070205080204" pitchFamily="50" charset="-128"/>
              </a:rPr>
              <a:t>」を送っている。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あるいは、</a:t>
            </a:r>
            <a:r>
              <a:rPr lang="ja-JP" altLang="en-US" sz="2800" dirty="0">
                <a:solidFill>
                  <a:srgbClr val="FF0000"/>
                </a:solidFill>
                <a:latin typeface="ＭＳ Ｐゴシック" panose="020B0600070205080204" pitchFamily="50" charset="-128"/>
                <a:ea typeface="ＭＳ Ｐゴシック" panose="020B0600070205080204" pitchFamily="50" charset="-128"/>
              </a:rPr>
              <a:t>これらの役割を演じることで、親からの愛情を獲得しようとしている</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ただし、ここで得られる愛情は、演じた役割に与えられる「</a:t>
            </a:r>
            <a:r>
              <a:rPr lang="ja-JP" altLang="en-US" sz="2800" dirty="0">
                <a:solidFill>
                  <a:srgbClr val="0000CC"/>
                </a:solidFill>
                <a:latin typeface="ＭＳ Ｐゴシック" panose="020B0600070205080204" pitchFamily="50" charset="-128"/>
                <a:ea typeface="ＭＳ Ｐゴシック" panose="020B0600070205080204" pitchFamily="50" charset="-128"/>
              </a:rPr>
              <a:t>条件付きの愛</a:t>
            </a:r>
            <a:r>
              <a:rPr lang="ja-JP" altLang="en-US" sz="2800" dirty="0">
                <a:latin typeface="ＭＳ Ｐゴシック" panose="020B0600070205080204" pitchFamily="50" charset="-128"/>
                <a:ea typeface="ＭＳ Ｐゴシック" panose="020B0600070205080204" pitchFamily="50" charset="-128"/>
              </a:rPr>
              <a:t>」であり、彼らが求めている「</a:t>
            </a:r>
            <a:r>
              <a:rPr lang="ja-JP" altLang="en-US" sz="2800" dirty="0">
                <a:solidFill>
                  <a:srgbClr val="FF0000"/>
                </a:solidFill>
                <a:latin typeface="ＭＳ Ｐゴシック" panose="020B0600070205080204" pitchFamily="50" charset="-128"/>
                <a:ea typeface="ＭＳ Ｐゴシック" panose="020B0600070205080204" pitchFamily="50" charset="-128"/>
              </a:rPr>
              <a:t>無償の愛</a:t>
            </a:r>
            <a:r>
              <a:rPr lang="ja-JP" altLang="en-US" sz="2800" dirty="0">
                <a:latin typeface="ＭＳ Ｐゴシック" panose="020B0600070205080204" pitchFamily="50" charset="-128"/>
                <a:ea typeface="ＭＳ Ｐゴシック" panose="020B0600070205080204" pitchFamily="50" charset="-128"/>
              </a:rPr>
              <a:t>」ではない。</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そのため役割を演じることで、アダルトチルドレンの生きづらさはより助長されると言われている。</a:t>
            </a:r>
            <a:endParaRPr lang="en-US" altLang="ja-JP"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4220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703235"/>
            <a:ext cx="11074400" cy="627541"/>
          </a:xfrm>
        </p:spPr>
        <p:txBody>
          <a:bodyPr>
            <a:normAutofit fontScale="90000"/>
          </a:bodyPr>
          <a:lstStyle/>
          <a:p>
            <a:r>
              <a:rPr lang="ja-JP" altLang="en-US" sz="4000" dirty="0">
                <a:latin typeface="ＭＳ Ｐゴシック" panose="020B0600070205080204" pitchFamily="50" charset="-128"/>
                <a:ea typeface="ＭＳ Ｐゴシック" panose="020B0600070205080204" pitchFamily="50" charset="-128"/>
              </a:rPr>
              <a:t>①　ヒーロー（ヒロイン）（優等生）</a:t>
            </a:r>
            <a:endParaRPr lang="en-US" altLang="ja-JP" sz="40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598310" y="1404256"/>
            <a:ext cx="11210513" cy="5551717"/>
          </a:xfrm>
        </p:spPr>
        <p:txBody>
          <a:bodyPr>
            <a:normAutofit/>
          </a:bodyPr>
          <a:lstStyle/>
          <a:p>
            <a:pPr algn="l"/>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solidFill>
                  <a:srgbClr val="FF0000"/>
                </a:solidFill>
                <a:latin typeface="ＭＳ Ｐゴシック" panose="020B0600070205080204" pitchFamily="50" charset="-128"/>
                <a:ea typeface="ＭＳ Ｐゴシック" panose="020B0600070205080204" pitchFamily="50" charset="-128"/>
              </a:rPr>
              <a:t>勉強やスポーツなどで高成績をあげて、家族がよく見えるようにする子ども</a:t>
            </a:r>
            <a:r>
              <a:rPr lang="ja-JP" altLang="en-US" sz="2800" dirty="0">
                <a:latin typeface="ＭＳ Ｐゴシック" panose="020B0600070205080204" pitchFamily="50" charset="-128"/>
                <a:ea typeface="ＭＳ Ｐゴシック" panose="020B0600070205080204" pitchFamily="50" charset="-128"/>
              </a:rPr>
              <a:t>。</a:t>
            </a: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子どもの華々しい成功によって、その家族は、優秀な子どもをもつ恵まれた家族に見える。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また、「</a:t>
            </a:r>
            <a:r>
              <a:rPr lang="ja-JP" altLang="en-US" sz="2800" u="sng" dirty="0">
                <a:latin typeface="ＭＳ Ｐゴシック" panose="020B0600070205080204" pitchFamily="50" charset="-128"/>
                <a:ea typeface="ＭＳ Ｐゴシック" panose="020B0600070205080204" pitchFamily="50" charset="-128"/>
              </a:rPr>
              <a:t>世間から評価される子どもがその家族から出ると、その子のさらなる活躍に熱中して、両親の冷たい関係が一時よくなる</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そのため、子どもは一層努力を積み重ね、ますます一芸に秀でるようになる。他人から見ればこの子どもは、素晴らしい子どもに見えるが、　　</a:t>
            </a:r>
            <a:r>
              <a:rPr lang="ja-JP" altLang="en-US" sz="2800" dirty="0">
                <a:solidFill>
                  <a:srgbClr val="0000CC"/>
                </a:solidFill>
                <a:latin typeface="ＭＳ Ｐゴシック" panose="020B0600070205080204" pitchFamily="50" charset="-128"/>
                <a:ea typeface="ＭＳ Ｐゴシック" panose="020B0600070205080204" pitchFamily="50" charset="-128"/>
              </a:rPr>
              <a:t>本人は、自分は「不完全」で「無価値な」存在だと思っている</a:t>
            </a:r>
            <a:r>
              <a:rPr lang="ja-JP" altLang="en-US" sz="2800" dirty="0">
                <a:latin typeface="ＭＳ Ｐゴシック" panose="020B0600070205080204" pitchFamily="50" charset="-128"/>
                <a:ea typeface="ＭＳ Ｐゴシック" panose="020B0600070205080204" pitchFamily="50" charset="-128"/>
              </a:rPr>
              <a:t>。</a:t>
            </a:r>
          </a:p>
          <a:p>
            <a:pPr algn="l"/>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74260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629755"/>
            <a:ext cx="11074400" cy="627541"/>
          </a:xfrm>
        </p:spPr>
        <p:txBody>
          <a:bodyPr>
            <a:normAutofit fontScale="90000"/>
          </a:bodyPr>
          <a:lstStyle/>
          <a:p>
            <a:r>
              <a:rPr lang="ja-JP" altLang="en-US" sz="4000" dirty="0">
                <a:latin typeface="ＭＳ Ｐゴシック" panose="020B0600070205080204" pitchFamily="50" charset="-128"/>
                <a:ea typeface="ＭＳ Ｐゴシック" panose="020B0600070205080204" pitchFamily="50" charset="-128"/>
              </a:rPr>
              <a:t>②　スケープゴート　（身代わり）</a:t>
            </a:r>
          </a:p>
        </p:txBody>
      </p:sp>
      <p:sp>
        <p:nvSpPr>
          <p:cNvPr id="3" name="サブタイトル 2"/>
          <p:cNvSpPr>
            <a:spLocks noGrp="1"/>
          </p:cNvSpPr>
          <p:nvPr>
            <p:ph type="subTitle" idx="1"/>
          </p:nvPr>
        </p:nvSpPr>
        <p:spPr>
          <a:xfrm>
            <a:off x="598310" y="1534886"/>
            <a:ext cx="11210513" cy="5421088"/>
          </a:xfrm>
        </p:spPr>
        <p:txBody>
          <a:bodyPr>
            <a:normAutofit/>
          </a:bodyPr>
          <a:lstStyle/>
          <a:p>
            <a:pPr marL="457200" indent="-457200" algn="l">
              <a:buFont typeface="Arial" panose="020B0604020202020204" pitchFamily="34" charset="0"/>
              <a:buChar char="•"/>
            </a:pPr>
            <a:r>
              <a:rPr lang="ja-JP" altLang="en-US" sz="2800" dirty="0">
                <a:solidFill>
                  <a:srgbClr val="FF0000"/>
                </a:solidFill>
                <a:latin typeface="ＭＳ Ｐゴシック" panose="020B0600070205080204" pitchFamily="50" charset="-128"/>
                <a:ea typeface="ＭＳ Ｐゴシック" panose="020B0600070205080204" pitchFamily="50" charset="-128"/>
              </a:rPr>
              <a:t>犯罪行為や逸脱行為、非行を繰り返したり、病気や怪我を頻繁にしたりする子ども</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自分の存在に注目してもらうためや、家族内に問題があることを代表して表現するために、</a:t>
            </a:r>
            <a:r>
              <a:rPr lang="ja-JP" altLang="en-US" sz="2800" dirty="0">
                <a:solidFill>
                  <a:srgbClr val="0000CC"/>
                </a:solidFill>
                <a:latin typeface="ＭＳ Ｐゴシック" panose="020B0600070205080204" pitchFamily="50" charset="-128"/>
                <a:ea typeface="ＭＳ Ｐゴシック" panose="020B0600070205080204" pitchFamily="50" charset="-128"/>
              </a:rPr>
              <a:t>反社会的な行動</a:t>
            </a:r>
            <a:r>
              <a:rPr lang="ja-JP" altLang="en-US" sz="2800" dirty="0">
                <a:latin typeface="ＭＳ Ｐゴシック" panose="020B0600070205080204" pitchFamily="50" charset="-128"/>
                <a:ea typeface="ＭＳ Ｐゴシック" panose="020B0600070205080204" pitchFamily="50" charset="-128"/>
              </a:rPr>
              <a:t>をとる。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a:t>
            </a:r>
            <a:r>
              <a:rPr lang="ja-JP" altLang="en-US" sz="2800" u="sng" dirty="0">
                <a:latin typeface="ＭＳ Ｐゴシック" panose="020B0600070205080204" pitchFamily="50" charset="-128"/>
                <a:ea typeface="ＭＳ Ｐゴシック" panose="020B0600070205080204" pitchFamily="50" charset="-128"/>
              </a:rPr>
              <a:t>この子さえいなければ、すべて丸く収まるのではないかという幻想を他の家族メンバーに抱かせることによって、家族の真の崩壊を防いでいるような存在</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solidFill>
                  <a:srgbClr val="0000CC"/>
                </a:solidFill>
                <a:latin typeface="ＭＳ Ｐゴシック" panose="020B0600070205080204" pitchFamily="50" charset="-128"/>
                <a:ea typeface="ＭＳ Ｐゴシック" panose="020B0600070205080204" pitchFamily="50" charset="-128"/>
              </a:rPr>
              <a:t>自分は家族の一員として見なされていないと感じて</a:t>
            </a:r>
            <a:r>
              <a:rPr lang="ja-JP" altLang="en-US" sz="2800" dirty="0">
                <a:latin typeface="ＭＳ Ｐゴシック" panose="020B0600070205080204" pitchFamily="50" charset="-128"/>
                <a:ea typeface="ＭＳ Ｐゴシック" panose="020B0600070205080204" pitchFamily="50" charset="-128"/>
              </a:rPr>
              <a:t>おり、所属感に飢えているため、同じ気持ちを抱える仲間たちとグループを作って非行する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子どもの問題を解決しようと家族が協力しようとするため、当人を除いた家族関係がよく見えることもある。</a:t>
            </a:r>
          </a:p>
          <a:p>
            <a:pPr algn="l"/>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02672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597102"/>
            <a:ext cx="11074400" cy="627541"/>
          </a:xfrm>
        </p:spPr>
        <p:txBody>
          <a:bodyPr>
            <a:normAutofit fontScale="90000"/>
          </a:bodyPr>
          <a:lstStyle/>
          <a:p>
            <a:r>
              <a:rPr lang="ja-JP" altLang="en-US" sz="4000" dirty="0">
                <a:latin typeface="ＭＳ Ｐゴシック" panose="020B0600070205080204" pitchFamily="50" charset="-128"/>
                <a:ea typeface="ＭＳ Ｐゴシック" panose="020B0600070205080204" pitchFamily="50" charset="-128"/>
              </a:rPr>
              <a:t>③　ロストチャイルド　（いない子）</a:t>
            </a:r>
          </a:p>
        </p:txBody>
      </p:sp>
      <p:sp>
        <p:nvSpPr>
          <p:cNvPr id="3" name="サブタイトル 2"/>
          <p:cNvSpPr>
            <a:spLocks noGrp="1"/>
          </p:cNvSpPr>
          <p:nvPr>
            <p:ph type="subTitle" idx="1"/>
          </p:nvPr>
        </p:nvSpPr>
        <p:spPr>
          <a:xfrm>
            <a:off x="598310" y="1502229"/>
            <a:ext cx="11210513" cy="5453745"/>
          </a:xfrm>
        </p:spPr>
        <p:txBody>
          <a:bodyPr>
            <a:normAutofit/>
          </a:bodyPr>
          <a:lstStyle/>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　</a:t>
            </a:r>
            <a:r>
              <a:rPr lang="ja-JP" altLang="en-US" sz="2800" dirty="0">
                <a:solidFill>
                  <a:srgbClr val="FF0000"/>
                </a:solidFill>
                <a:latin typeface="ＭＳ Ｐゴシック" panose="020B0600070205080204" pitchFamily="50" charset="-128"/>
                <a:ea typeface="ＭＳ Ｐゴシック" panose="020B0600070205080204" pitchFamily="50" charset="-128"/>
              </a:rPr>
              <a:t>家族と何をするにも一緒に行動しなかったり、気がついたらいなくなっていたりする子ども</a:t>
            </a:r>
            <a:r>
              <a:rPr lang="ja-JP" altLang="en-US" sz="2800" dirty="0">
                <a:latin typeface="ＭＳ Ｐゴシック" panose="020B0600070205080204" pitchFamily="50" charset="-128"/>
                <a:ea typeface="ＭＳ Ｐゴシック" panose="020B0600070205080204" pitchFamily="50" charset="-128"/>
              </a:rPr>
              <a:t>。いなくなってもも気づかれないこともある。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学校行事に熱中して、あまり家にいないなど、「</a:t>
            </a:r>
            <a:r>
              <a:rPr lang="ja-JP" altLang="en-US" sz="2800" dirty="0">
                <a:solidFill>
                  <a:srgbClr val="0000CC"/>
                </a:solidFill>
                <a:latin typeface="ＭＳ Ｐゴシック" panose="020B0600070205080204" pitchFamily="50" charset="-128"/>
                <a:ea typeface="ＭＳ Ｐゴシック" panose="020B0600070205080204" pitchFamily="50" charset="-128"/>
              </a:rPr>
              <a:t>いないという居方</a:t>
            </a:r>
            <a:r>
              <a:rPr lang="ja-JP" altLang="en-US" sz="2800" dirty="0">
                <a:latin typeface="ＭＳ Ｐゴシック" panose="020B0600070205080204" pitchFamily="50" charset="-128"/>
                <a:ea typeface="ＭＳ Ｐゴシック" panose="020B0600070205080204" pitchFamily="50" charset="-128"/>
              </a:rPr>
              <a:t>」にも熟練している。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a:t>
            </a:r>
            <a:r>
              <a:rPr lang="ja-JP" altLang="en-US" sz="2800" u="sng" dirty="0">
                <a:latin typeface="ＭＳ Ｐゴシック" panose="020B0600070205080204" pitchFamily="50" charset="-128"/>
                <a:ea typeface="ＭＳ Ｐゴシック" panose="020B0600070205080204" pitchFamily="50" charset="-128"/>
              </a:rPr>
              <a:t>家族の無秩序の直中において、自分自身のなかに撤退し</a:t>
            </a:r>
            <a:r>
              <a:rPr lang="ja-JP" altLang="en-US" sz="2800" dirty="0">
                <a:latin typeface="ＭＳ Ｐゴシック" panose="020B0600070205080204" pitchFamily="50" charset="-128"/>
                <a:ea typeface="ＭＳ Ｐゴシック" panose="020B0600070205080204" pitchFamily="50" charset="-128"/>
              </a:rPr>
              <a:t>」、「</a:t>
            </a:r>
            <a:r>
              <a:rPr lang="ja-JP" altLang="en-US" sz="2800" u="sng" dirty="0">
                <a:latin typeface="ＭＳ Ｐゴシック" panose="020B0600070205080204" pitchFamily="50" charset="-128"/>
                <a:ea typeface="ＭＳ Ｐゴシック" panose="020B0600070205080204" pitchFamily="50" charset="-128"/>
              </a:rPr>
              <a:t>家族内の人間関係を離れ、自分の心が傷つくことを免れようとしている</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solidFill>
                  <a:srgbClr val="0000CC"/>
                </a:solidFill>
                <a:latin typeface="ＭＳ Ｐゴシック" panose="020B0600070205080204" pitchFamily="50" charset="-128"/>
                <a:ea typeface="ＭＳ Ｐゴシック" panose="020B0600070205080204" pitchFamily="50" charset="-128"/>
              </a:rPr>
              <a:t>目立たないという仕方で存在しない</a:t>
            </a:r>
            <a:r>
              <a:rPr lang="ja-JP" altLang="en-US" sz="2800" dirty="0">
                <a:latin typeface="ＭＳ Ｐゴシック" panose="020B0600070205080204" pitchFamily="50" charset="-128"/>
                <a:ea typeface="ＭＳ Ｐゴシック" panose="020B0600070205080204" pitchFamily="50" charset="-128"/>
              </a:rPr>
              <a:t>ことによって、注意を自分の方へ引こうとする子ども。</a:t>
            </a:r>
          </a:p>
          <a:p>
            <a:pPr marL="457200" indent="-457200" algn="l">
              <a:buFont typeface="Arial" panose="020B0604020202020204" pitchFamily="34" charset="0"/>
              <a:buChar char="•"/>
            </a:pPr>
            <a:r>
              <a:rPr lang="ja-JP" altLang="en-US" sz="2800" dirty="0">
                <a:solidFill>
                  <a:srgbClr val="0000CC"/>
                </a:solidFill>
                <a:latin typeface="ＭＳ Ｐゴシック" panose="020B0600070205080204" pitchFamily="50" charset="-128"/>
                <a:ea typeface="ＭＳ Ｐゴシック" panose="020B0600070205080204" pitchFamily="50" charset="-128"/>
              </a:rPr>
              <a:t>孤立の壁を形成する</a:t>
            </a:r>
            <a:r>
              <a:rPr lang="ja-JP" altLang="en-US" sz="2800" dirty="0">
                <a:latin typeface="ＭＳ Ｐゴシック" panose="020B0600070205080204" pitchFamily="50" charset="-128"/>
                <a:ea typeface="ＭＳ Ｐゴシック" panose="020B0600070205080204" pitchFamily="50" charset="-128"/>
              </a:rPr>
              <a:t>ことで、子どもたちは関係性の発展の仕方を学びそこなう。</a:t>
            </a:r>
            <a:r>
              <a:rPr lang="ja-JP" altLang="en-US" sz="2800" dirty="0">
                <a:solidFill>
                  <a:srgbClr val="0000CC"/>
                </a:solidFill>
                <a:latin typeface="ＭＳ Ｐゴシック" panose="020B0600070205080204" pitchFamily="50" charset="-128"/>
                <a:ea typeface="ＭＳ Ｐゴシック" panose="020B0600070205080204" pitchFamily="50" charset="-128"/>
              </a:rPr>
              <a:t>極度の孤独</a:t>
            </a:r>
            <a:r>
              <a:rPr lang="ja-JP" altLang="en-US" sz="2800" dirty="0">
                <a:latin typeface="ＭＳ Ｐゴシック" panose="020B0600070205080204" pitchFamily="50" charset="-128"/>
                <a:ea typeface="ＭＳ Ｐゴシック" panose="020B0600070205080204" pitchFamily="50" charset="-128"/>
              </a:rPr>
              <a:t>に苦しんでいる。</a:t>
            </a:r>
          </a:p>
          <a:p>
            <a:pPr algn="l"/>
            <a:endParaRPr lang="en-US" altLang="ja-JP" sz="2800" dirty="0">
              <a:latin typeface="ＭＳ Ｐゴシック" panose="020B0600070205080204" pitchFamily="50" charset="-128"/>
              <a:ea typeface="ＭＳ Ｐゴシック" panose="020B0600070205080204" pitchFamily="50" charset="-128"/>
            </a:endParaRPr>
          </a:p>
          <a:p>
            <a:pPr algn="l"/>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23190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588939"/>
            <a:ext cx="11074400" cy="627541"/>
          </a:xfrm>
        </p:spPr>
        <p:txBody>
          <a:bodyPr>
            <a:normAutofit fontScale="90000"/>
          </a:bodyPr>
          <a:lstStyle/>
          <a:p>
            <a:r>
              <a:rPr lang="ja-JP" altLang="en-US" sz="4000" dirty="0">
                <a:latin typeface="ＭＳ Ｐゴシック" panose="020B0600070205080204" pitchFamily="50" charset="-128"/>
                <a:ea typeface="ＭＳ Ｐゴシック" panose="020B0600070205080204" pitchFamily="50" charset="-128"/>
              </a:rPr>
              <a:t>④　ピエロ、マスコット、クラウン　（道化師）</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598310" y="1551214"/>
            <a:ext cx="11210513" cy="4792436"/>
          </a:xfrm>
        </p:spPr>
        <p:txBody>
          <a:bodyPr>
            <a:normAutofit/>
          </a:bodyPr>
          <a:lstStyle/>
          <a:p>
            <a:pPr marL="457200" indent="-457200" algn="l">
              <a:buFont typeface="Arial" panose="020B0604020202020204" pitchFamily="34" charset="0"/>
              <a:buChar char="•"/>
            </a:pPr>
            <a:r>
              <a:rPr lang="ja-JP" altLang="en-US" sz="2800" dirty="0">
                <a:solidFill>
                  <a:srgbClr val="FF0000"/>
                </a:solidFill>
                <a:latin typeface="ＭＳ Ｐゴシック" panose="020B0600070205080204" pitchFamily="50" charset="-128"/>
                <a:ea typeface="ＭＳ Ｐゴシック" panose="020B0600070205080204" pitchFamily="50" charset="-128"/>
              </a:rPr>
              <a:t>家族のなかで面白く振る舞い、家族の葛藤を減少させる子ども</a:t>
            </a:r>
            <a:r>
              <a:rPr lang="ja-JP" altLang="en-US" sz="2800" dirty="0">
                <a:latin typeface="ＭＳ Ｐゴシック" panose="020B0600070205080204" pitchFamily="50" charset="-128"/>
                <a:ea typeface="ＭＳ Ｐゴシック" panose="020B0600070205080204" pitchFamily="50" charset="-128"/>
              </a:rPr>
              <a:t>。家族のなかに緊張が走るようなとき、冗談を言って家族を楽しませ、混乱が生じるのを防ぐ。</a:t>
            </a:r>
          </a:p>
          <a:p>
            <a:pPr marL="457200" indent="-457200" algn="l">
              <a:buFont typeface="Arial" panose="020B0604020202020204" pitchFamily="34" charset="0"/>
              <a:buChar char="•"/>
            </a:pPr>
            <a:r>
              <a:rPr lang="ja-JP" altLang="en-US" sz="2800" dirty="0">
                <a:solidFill>
                  <a:srgbClr val="FF0000"/>
                </a:solidFill>
                <a:latin typeface="ＭＳ Ｐゴシック" panose="020B0600070205080204" pitchFamily="50" charset="-128"/>
                <a:ea typeface="ＭＳ Ｐゴシック" panose="020B0600070205080204" pitchFamily="50" charset="-128"/>
              </a:rPr>
              <a:t>とても愛想がよくて可愛らしい</a:t>
            </a:r>
            <a:r>
              <a:rPr lang="ja-JP" altLang="en-US" sz="2800" dirty="0">
                <a:latin typeface="ＭＳ Ｐゴシック" panose="020B0600070205080204" pitchFamily="50" charset="-128"/>
                <a:ea typeface="ＭＳ Ｐゴシック" panose="020B0600070205080204" pitchFamily="50" charset="-128"/>
              </a:rPr>
              <a:t>ので、家族のなかでは</a:t>
            </a:r>
            <a:r>
              <a:rPr lang="ja-JP" altLang="en-US" sz="2800" dirty="0">
                <a:solidFill>
                  <a:srgbClr val="0000CC"/>
                </a:solidFill>
                <a:latin typeface="ＭＳ Ｐゴシック" panose="020B0600070205080204" pitchFamily="50" charset="-128"/>
                <a:ea typeface="ＭＳ Ｐゴシック" panose="020B0600070205080204" pitchFamily="50" charset="-128"/>
              </a:rPr>
              <a:t>ペットのような扱い</a:t>
            </a:r>
            <a:r>
              <a:rPr lang="ja-JP" altLang="en-US" sz="2800" dirty="0">
                <a:latin typeface="ＭＳ Ｐゴシック" panose="020B0600070205080204" pitchFamily="50" charset="-128"/>
                <a:ea typeface="ＭＳ Ｐゴシック" panose="020B0600070205080204" pitchFamily="50" charset="-128"/>
              </a:rPr>
              <a:t>を受けており、当人もそれを楽しんでいるかのようにみえる。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しかし、それらの行動は道化であり、</a:t>
            </a:r>
            <a:r>
              <a:rPr lang="ja-JP" altLang="en-US" sz="2800" dirty="0">
                <a:solidFill>
                  <a:srgbClr val="0000CC"/>
                </a:solidFill>
                <a:latin typeface="ＭＳ Ｐゴシック" panose="020B0600070205080204" pitchFamily="50" charset="-128"/>
                <a:ea typeface="ＭＳ Ｐゴシック" panose="020B0600070205080204" pitchFamily="50" charset="-128"/>
              </a:rPr>
              <a:t>道化の仮面の後ろ側の寂しさ</a:t>
            </a:r>
            <a:r>
              <a:rPr lang="ja-JP" altLang="en-US" sz="2800" dirty="0">
                <a:latin typeface="ＭＳ Ｐゴシック" panose="020B0600070205080204" pitchFamily="50" charset="-128"/>
                <a:ea typeface="ＭＳ Ｐゴシック" panose="020B0600070205080204" pitchFamily="50" charset="-128"/>
              </a:rPr>
              <a:t>を抱えている。</a:t>
            </a: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見捨てられることへの恐怖と、家族からほとんど真面目に取り扱ってもらえないことから生じる</a:t>
            </a:r>
            <a:r>
              <a:rPr lang="ja-JP" altLang="en-US" sz="2800" dirty="0">
                <a:solidFill>
                  <a:srgbClr val="0000CC"/>
                </a:solidFill>
                <a:latin typeface="ＭＳ Ｐゴシック" panose="020B0600070205080204" pitchFamily="50" charset="-128"/>
                <a:ea typeface="ＭＳ Ｐゴシック" panose="020B0600070205080204" pitchFamily="50" charset="-128"/>
              </a:rPr>
              <a:t>孤独に苦しんでいる</a:t>
            </a:r>
            <a:r>
              <a:rPr lang="ja-JP" altLang="en-US" sz="2800" dirty="0">
                <a:latin typeface="ＭＳ Ｐゴシック" panose="020B0600070205080204" pitchFamily="50" charset="-128"/>
                <a:ea typeface="ＭＳ Ｐゴシック" panose="020B0600070205080204" pitchFamily="50" charset="-128"/>
              </a:rPr>
              <a:t>。</a:t>
            </a:r>
          </a:p>
          <a:p>
            <a:pPr algn="l"/>
            <a:endParaRPr lang="en-US" altLang="ja-JP" sz="2800" dirty="0">
              <a:latin typeface="ＭＳ Ｐゴシック" panose="020B0600070205080204" pitchFamily="50" charset="-128"/>
              <a:ea typeface="ＭＳ Ｐゴシック" panose="020B0600070205080204" pitchFamily="50" charset="-128"/>
            </a:endParaRPr>
          </a:p>
          <a:p>
            <a:pPr algn="l"/>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48576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678745"/>
            <a:ext cx="11074400" cy="627541"/>
          </a:xfrm>
        </p:spPr>
        <p:txBody>
          <a:bodyPr>
            <a:normAutofit fontScale="90000"/>
          </a:bodyPr>
          <a:lstStyle/>
          <a:p>
            <a:r>
              <a:rPr lang="ja-JP" altLang="en-US" sz="4000" dirty="0">
                <a:latin typeface="ＭＳ Ｐゴシック" panose="020B0600070205080204" pitchFamily="50" charset="-128"/>
                <a:ea typeface="ＭＳ Ｐゴシック" panose="020B0600070205080204" pitchFamily="50" charset="-128"/>
              </a:rPr>
              <a:t>⑤　プラケイター、ケアテイカ</a:t>
            </a:r>
            <a:r>
              <a:rPr lang="en-US" altLang="ja-JP" sz="4000" dirty="0">
                <a:latin typeface="ＭＳ Ｐゴシック" panose="020B0600070205080204" pitchFamily="50" charset="-128"/>
                <a:ea typeface="ＭＳ Ｐゴシック" panose="020B0600070205080204" pitchFamily="50" charset="-128"/>
              </a:rPr>
              <a:t>-</a:t>
            </a:r>
            <a:r>
              <a:rPr lang="ja-JP" altLang="en-US" sz="4000" dirty="0">
                <a:latin typeface="ＭＳ Ｐゴシック" panose="020B0600070205080204" pitchFamily="50" charset="-128"/>
                <a:ea typeface="ＭＳ Ｐゴシック" panose="020B0600070205080204" pitchFamily="50" charset="-128"/>
              </a:rPr>
              <a:t>　（世話役）</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598310" y="1632857"/>
            <a:ext cx="11210513" cy="4114800"/>
          </a:xfrm>
        </p:spPr>
        <p:txBody>
          <a:bodyPr>
            <a:normAutofit/>
          </a:bodyPr>
          <a:lstStyle/>
          <a:p>
            <a:pPr marL="457200" indent="-457200" algn="l">
              <a:buFont typeface="Arial" panose="020B0604020202020204" pitchFamily="34" charset="0"/>
              <a:buChar char="•"/>
            </a:pPr>
            <a:r>
              <a:rPr lang="ja-JP" altLang="en-US" sz="2800" dirty="0">
                <a:solidFill>
                  <a:srgbClr val="FF0000"/>
                </a:solidFill>
                <a:latin typeface="ＭＳ Ｐゴシック" panose="020B0600070205080204" pitchFamily="50" charset="-128"/>
                <a:ea typeface="ＭＳ Ｐゴシック" panose="020B0600070205080204" pitchFamily="50" charset="-128"/>
              </a:rPr>
              <a:t>家族の混乱を最小限に抑えるため、仲介役をする子ども</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a:t>
            </a:r>
            <a:r>
              <a:rPr lang="ja-JP" altLang="en-US" sz="2800" u="sng" dirty="0">
                <a:latin typeface="ＭＳ Ｐゴシック" panose="020B0600070205080204" pitchFamily="50" charset="-128"/>
                <a:ea typeface="ＭＳ Ｐゴシック" panose="020B0600070205080204" pitchFamily="50" charset="-128"/>
              </a:rPr>
              <a:t>一貫性のない緊張に満ちた家庭のなかでうまくやっていく最善の方法は、自分の緊張と苦痛を和らげると同時に、他の家族メンバ</a:t>
            </a:r>
            <a:r>
              <a:rPr lang="en-US" altLang="ja-JP" sz="2800" u="sng" dirty="0">
                <a:latin typeface="ＭＳ Ｐゴシック" panose="020B0600070205080204" pitchFamily="50" charset="-128"/>
                <a:ea typeface="ＭＳ Ｐゴシック" panose="020B0600070205080204" pitchFamily="50" charset="-128"/>
              </a:rPr>
              <a:t>-</a:t>
            </a:r>
            <a:r>
              <a:rPr lang="ja-JP" altLang="en-US" sz="2800" u="sng" dirty="0">
                <a:latin typeface="ＭＳ Ｐゴシック" panose="020B0600070205080204" pitchFamily="50" charset="-128"/>
                <a:ea typeface="ＭＳ Ｐゴシック" panose="020B0600070205080204" pitchFamily="50" charset="-128"/>
              </a:rPr>
              <a:t>の緊張と苦痛をも和らげるように行動することだ</a:t>
            </a:r>
            <a:r>
              <a:rPr lang="ja-JP" altLang="en-US" sz="2800" dirty="0">
                <a:latin typeface="ＭＳ Ｐゴシック" panose="020B0600070205080204" pitchFamily="50" charset="-128"/>
                <a:ea typeface="ＭＳ Ｐゴシック" panose="020B0600070205080204" pitchFamily="50" charset="-128"/>
              </a:rPr>
              <a:t>」と考えている。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一家の中でいつも暗い顔をしている親に声をかける「</a:t>
            </a:r>
            <a:r>
              <a:rPr lang="ja-JP" altLang="en-US" sz="2800" dirty="0">
                <a:solidFill>
                  <a:srgbClr val="0000CC"/>
                </a:solidFill>
                <a:latin typeface="ＭＳ Ｐゴシック" panose="020B0600070205080204" pitchFamily="50" charset="-128"/>
                <a:ea typeface="ＭＳ Ｐゴシック" panose="020B0600070205080204" pitchFamily="50" charset="-128"/>
              </a:rPr>
              <a:t>小さなカウンセラー</a:t>
            </a:r>
            <a:r>
              <a:rPr lang="ja-JP" altLang="en-US" sz="2800" dirty="0">
                <a:latin typeface="ＭＳ Ｐゴシック" panose="020B0600070205080204" pitchFamily="50" charset="-128"/>
                <a:ea typeface="ＭＳ Ｐゴシック" panose="020B0600070205080204" pitchFamily="50" charset="-128"/>
              </a:rPr>
              <a:t>」や「</a:t>
            </a:r>
            <a:r>
              <a:rPr lang="ja-JP" altLang="en-US" sz="2800" dirty="0">
                <a:solidFill>
                  <a:srgbClr val="0000CC"/>
                </a:solidFill>
                <a:latin typeface="ＭＳ Ｐゴシック" panose="020B0600070205080204" pitchFamily="50" charset="-128"/>
                <a:ea typeface="ＭＳ Ｐゴシック" panose="020B0600070205080204" pitchFamily="50" charset="-128"/>
              </a:rPr>
              <a:t>リトルナース</a:t>
            </a:r>
            <a:r>
              <a:rPr lang="ja-JP" altLang="en-US" sz="2800" dirty="0">
                <a:latin typeface="ＭＳ Ｐゴシック" panose="020B0600070205080204" pitchFamily="50" charset="-128"/>
                <a:ea typeface="ＭＳ Ｐゴシック" panose="020B0600070205080204" pitchFamily="50" charset="-128"/>
              </a:rPr>
              <a:t>」や「</a:t>
            </a:r>
            <a:r>
              <a:rPr lang="ja-JP" altLang="en-US" sz="2800" dirty="0">
                <a:solidFill>
                  <a:srgbClr val="0000CC"/>
                </a:solidFill>
                <a:latin typeface="ＭＳ Ｐゴシック" panose="020B0600070205080204" pitchFamily="50" charset="-128"/>
                <a:ea typeface="ＭＳ Ｐゴシック" panose="020B0600070205080204" pitchFamily="50" charset="-128"/>
              </a:rPr>
              <a:t>ヤングケアラー</a:t>
            </a:r>
            <a:r>
              <a:rPr lang="ja-JP" altLang="en-US" sz="2800" dirty="0">
                <a:latin typeface="ＭＳ Ｐゴシック" panose="020B0600070205080204" pitchFamily="50" charset="-128"/>
                <a:ea typeface="ＭＳ Ｐゴシック" panose="020B0600070205080204" pitchFamily="50" charset="-128"/>
              </a:rPr>
              <a:t>」とも呼ばれる。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自分自身から目をそらし、他人にばかり注意を向けているので、</a:t>
            </a:r>
            <a:r>
              <a:rPr lang="ja-JP" altLang="en-US" sz="2800" dirty="0">
                <a:solidFill>
                  <a:srgbClr val="0000CC"/>
                </a:solidFill>
                <a:latin typeface="ＭＳ Ｐゴシック" panose="020B0600070205080204" pitchFamily="50" charset="-128"/>
                <a:ea typeface="ＭＳ Ｐゴシック" panose="020B0600070205080204" pitchFamily="50" charset="-128"/>
              </a:rPr>
              <a:t>自分の感情を認識できない</a:t>
            </a:r>
            <a:r>
              <a:rPr lang="ja-JP" altLang="en-US" sz="2800" dirty="0">
                <a:latin typeface="ＭＳ Ｐゴシック" panose="020B0600070205080204" pitchFamily="50" charset="-128"/>
                <a:ea typeface="ＭＳ Ｐゴシック" panose="020B0600070205080204" pitchFamily="50" charset="-128"/>
              </a:rPr>
              <a:t>。</a:t>
            </a:r>
          </a:p>
          <a:p>
            <a:pPr marL="457200" indent="-457200" algn="l">
              <a:buFont typeface="Arial" panose="020B0604020202020204" pitchFamily="34" charset="0"/>
              <a:buChar char="•"/>
            </a:pPr>
            <a:endParaRPr lang="en-US" altLang="ja-JP"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750811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629759"/>
            <a:ext cx="11074400" cy="627541"/>
          </a:xfrm>
        </p:spPr>
        <p:txBody>
          <a:bodyPr>
            <a:normAutofit fontScale="90000"/>
          </a:bodyPr>
          <a:lstStyle/>
          <a:p>
            <a:r>
              <a:rPr lang="ja-JP" altLang="en-US" sz="4000" dirty="0">
                <a:latin typeface="ＭＳ Ｐゴシック" panose="020B0600070205080204" pitchFamily="50" charset="-128"/>
                <a:ea typeface="ＭＳ Ｐゴシック" panose="020B0600070205080204" pitchFamily="50" charset="-128"/>
              </a:rPr>
              <a:t>⑥　イネイブラー　（身代わり人）</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598310" y="1575707"/>
            <a:ext cx="11210513" cy="4645479"/>
          </a:xfrm>
        </p:spPr>
        <p:txBody>
          <a:bodyPr>
            <a:normAutofit lnSpcReduction="10000"/>
          </a:bodyPr>
          <a:lstStyle/>
          <a:p>
            <a:pPr marL="457200" indent="-457200" algn="l">
              <a:buFont typeface="Arial" panose="020B0604020202020204" pitchFamily="34" charset="0"/>
              <a:buChar char="•"/>
            </a:pPr>
            <a:r>
              <a:rPr lang="ja-JP" altLang="en-US" sz="2800" dirty="0">
                <a:solidFill>
                  <a:srgbClr val="FF0000"/>
                </a:solidFill>
                <a:latin typeface="ＭＳ Ｐゴシック" panose="020B0600070205080204" pitchFamily="50" charset="-128"/>
                <a:ea typeface="ＭＳ Ｐゴシック" panose="020B0600070205080204" pitchFamily="50" charset="-128"/>
              </a:rPr>
              <a:t>幼い頃から、他人の世話を焼いて動き回っている</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病気がちな母親に代わって幼い弟妹の面倒をみたり、頼りにならない父親の代わりをしたりする「</a:t>
            </a:r>
            <a:r>
              <a:rPr lang="ja-JP" altLang="en-US" sz="2800" dirty="0">
                <a:solidFill>
                  <a:srgbClr val="0000CC"/>
                </a:solidFill>
                <a:latin typeface="ＭＳ Ｐゴシック" panose="020B0600070205080204" pitchFamily="50" charset="-128"/>
                <a:ea typeface="ＭＳ Ｐゴシック" panose="020B0600070205080204" pitchFamily="50" charset="-128"/>
              </a:rPr>
              <a:t>偽親</a:t>
            </a:r>
            <a:r>
              <a:rPr lang="ja-JP" altLang="en-US" sz="2800" dirty="0">
                <a:latin typeface="ＭＳ Ｐゴシック" panose="020B0600070205080204" pitchFamily="50" charset="-128"/>
                <a:ea typeface="ＭＳ Ｐゴシック" panose="020B0600070205080204" pitchFamily="50" charset="-128"/>
              </a:rPr>
              <a:t>」とも呼ばれている。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両親が不仲な場合、男の子が母親と、女の子が父親と、「</a:t>
            </a:r>
            <a:r>
              <a:rPr lang="ja-JP" altLang="en-US" sz="2800" dirty="0">
                <a:solidFill>
                  <a:srgbClr val="0000CC"/>
                </a:solidFill>
                <a:latin typeface="ＭＳ Ｐゴシック" panose="020B0600070205080204" pitchFamily="50" charset="-128"/>
                <a:ea typeface="ＭＳ Ｐゴシック" panose="020B0600070205080204" pitchFamily="50" charset="-128"/>
              </a:rPr>
              <a:t>まるで夫婦のような関係</a:t>
            </a:r>
            <a:r>
              <a:rPr lang="ja-JP" altLang="en-US" sz="2800" dirty="0">
                <a:latin typeface="ＭＳ Ｐゴシック" panose="020B0600070205080204" pitchFamily="50" charset="-128"/>
                <a:ea typeface="ＭＳ Ｐゴシック" panose="020B0600070205080204" pitchFamily="50" charset="-128"/>
              </a:rPr>
              <a:t>」を築く。</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女の子と父親の場合には、父親が娘を性的対象とみることで</a:t>
            </a:r>
            <a:r>
              <a:rPr lang="ja-JP" altLang="en-US" sz="2800" dirty="0">
                <a:solidFill>
                  <a:srgbClr val="0000CC"/>
                </a:solidFill>
                <a:latin typeface="ＭＳ Ｐゴシック" panose="020B0600070205080204" pitchFamily="50" charset="-128"/>
                <a:ea typeface="ＭＳ Ｐゴシック" panose="020B0600070205080204" pitchFamily="50" charset="-128"/>
              </a:rPr>
              <a:t>性虐待を招くこともある</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嗜癖や問題行動を陰で助長している身近な人</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自分の人生に向い合うことを恐れ、他人の世話を焼くことに逃げている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共依存という</a:t>
            </a:r>
            <a:r>
              <a:rPr lang="ja-JP" altLang="en-US" sz="2800" dirty="0">
                <a:solidFill>
                  <a:srgbClr val="FF0000"/>
                </a:solidFill>
                <a:latin typeface="ＭＳ Ｐゴシック" panose="020B0600070205080204" pitchFamily="50" charset="-128"/>
                <a:ea typeface="ＭＳ Ｐゴシック" panose="020B0600070205080204" pitchFamily="50" charset="-128"/>
              </a:rPr>
              <a:t>人間関係嗜癖</a:t>
            </a:r>
            <a:r>
              <a:rPr lang="ja-JP" altLang="en-US" sz="2800" dirty="0">
                <a:latin typeface="ＭＳ Ｐゴシック" panose="020B0600070205080204" pitchFamily="50" charset="-128"/>
                <a:ea typeface="ＭＳ Ｐゴシック" panose="020B0600070205080204" pitchFamily="50" charset="-128"/>
              </a:rPr>
              <a:t>の状態に陥いる</a:t>
            </a:r>
            <a:endParaRPr lang="en-US" altLang="ja-JP"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29730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629759"/>
            <a:ext cx="11074400" cy="627541"/>
          </a:xfrm>
        </p:spPr>
        <p:txBody>
          <a:bodyPr>
            <a:normAutofit fontScale="90000"/>
          </a:bodyPr>
          <a:lstStyle/>
          <a:p>
            <a:r>
              <a:rPr lang="ja-JP" altLang="en-US" sz="4000">
                <a:latin typeface="ＭＳ Ｐゴシック" panose="020B0600070205080204" pitchFamily="50" charset="-128"/>
                <a:ea typeface="ＭＳ Ｐゴシック" panose="020B0600070205080204" pitchFamily="50" charset="-128"/>
              </a:rPr>
              <a:t>・</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598310" y="1575707"/>
            <a:ext cx="11210513" cy="4645479"/>
          </a:xfrm>
        </p:spPr>
        <p:txBody>
          <a:bodyPr>
            <a:normAutofit/>
          </a:bodyPr>
          <a:lstStyle/>
          <a:p>
            <a:pPr marL="457200" indent="-457200" algn="l">
              <a:buFont typeface="Arial" panose="020B0604020202020204" pitchFamily="34" charset="0"/>
              <a:buChar char="•"/>
            </a:pPr>
            <a:endParaRPr lang="en-US" altLang="ja-JP"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4818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1628" y="371248"/>
            <a:ext cx="11310257" cy="518659"/>
          </a:xfrm>
        </p:spPr>
        <p:txBody>
          <a:bodyPr>
            <a:noAutofit/>
          </a:bodyPr>
          <a:lstStyle/>
          <a:p>
            <a:r>
              <a:rPr kumimoji="1" lang="ja-JP" altLang="en-US" sz="3600" dirty="0">
                <a:latin typeface="ＭＳ Ｐゴシック" panose="020B0600070205080204" pitchFamily="50" charset="-128"/>
                <a:ea typeface="ＭＳ Ｐゴシック" panose="020B0600070205080204" pitchFamily="50" charset="-128"/>
              </a:rPr>
              <a:t>アダルトチルドレン（２）</a:t>
            </a:r>
          </a:p>
        </p:txBody>
      </p:sp>
      <p:sp>
        <p:nvSpPr>
          <p:cNvPr id="3" name="サブタイトル 2"/>
          <p:cNvSpPr>
            <a:spLocks noGrp="1"/>
          </p:cNvSpPr>
          <p:nvPr>
            <p:ph type="subTitle" idx="1"/>
          </p:nvPr>
        </p:nvSpPr>
        <p:spPr>
          <a:xfrm>
            <a:off x="511627" y="1265464"/>
            <a:ext cx="11310257" cy="5355772"/>
          </a:xfrm>
        </p:spPr>
        <p:txBody>
          <a:bodyPr>
            <a:normAutofit/>
          </a:bodyPr>
          <a:lstStyle/>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ありのままの自分の価値を認めることができず、</a:t>
            </a:r>
            <a:r>
              <a:rPr lang="ja-JP" altLang="en-US" sz="2800" dirty="0">
                <a:solidFill>
                  <a:srgbClr val="0000CC"/>
                </a:solidFill>
                <a:latin typeface="ＭＳ Ｐゴシック" panose="020B0600070205080204" pitchFamily="50" charset="-128"/>
                <a:ea typeface="ＭＳ Ｐゴシック" panose="020B0600070205080204" pitchFamily="50" charset="-128"/>
              </a:rPr>
              <a:t>周囲に認めてもらえるような自分を必死で演じます</a:t>
            </a:r>
            <a:r>
              <a:rPr lang="ja-JP" altLang="en-US" sz="2800" dirty="0">
                <a:latin typeface="ＭＳ Ｐゴシック" panose="020B0600070205080204" pitchFamily="50" charset="-128"/>
                <a:ea typeface="ＭＳ Ｐゴシック" panose="020B0600070205080204" pitchFamily="50" charset="-128"/>
              </a:rPr>
              <a:t>。自分自身の感じ方や価値基準を育てられず、</a:t>
            </a:r>
            <a:r>
              <a:rPr lang="ja-JP" altLang="en-US" sz="2800" dirty="0">
                <a:solidFill>
                  <a:srgbClr val="0000CC"/>
                </a:solidFill>
                <a:latin typeface="ＭＳ Ｐゴシック" panose="020B0600070205080204" pitchFamily="50" charset="-128"/>
                <a:ea typeface="ＭＳ Ｐゴシック" panose="020B0600070205080204" pitchFamily="50" charset="-128"/>
              </a:rPr>
              <a:t>周囲の視線で自分をはかります</a:t>
            </a:r>
            <a:r>
              <a:rPr lang="ja-JP" altLang="en-US" sz="2800" dirty="0">
                <a:latin typeface="ＭＳ Ｐゴシック" panose="020B0600070205080204" pitchFamily="50" charset="-128"/>
                <a:ea typeface="ＭＳ Ｐゴシック" panose="020B0600070205080204" pitchFamily="50" charset="-128"/>
              </a:rPr>
              <a:t>。つまり、「</a:t>
            </a:r>
            <a:r>
              <a:rPr lang="ja-JP" altLang="en-US" sz="2800" dirty="0">
                <a:solidFill>
                  <a:srgbClr val="FF0000"/>
                </a:solidFill>
                <a:latin typeface="ＭＳ Ｐゴシック" panose="020B0600070205080204" pitchFamily="50" charset="-128"/>
                <a:ea typeface="ＭＳ Ｐゴシック" panose="020B0600070205080204" pitchFamily="50" charset="-128"/>
              </a:rPr>
              <a:t>共依存</a:t>
            </a:r>
            <a:r>
              <a:rPr lang="ja-JP" altLang="en-US" sz="2800" dirty="0">
                <a:latin typeface="ＭＳ Ｐゴシック" panose="020B0600070205080204" pitchFamily="50" charset="-128"/>
                <a:ea typeface="ＭＳ Ｐゴシック" panose="020B0600070205080204" pitchFamily="50" charset="-128"/>
              </a:rPr>
              <a:t>」という生き方を身につけるのです</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日本においては、家庭内トラウマを抱えたアダルトチルドレンが、共依存者となりさらに、「</a:t>
            </a:r>
            <a:r>
              <a:rPr lang="ja-JP" altLang="en-US" sz="2800" dirty="0">
                <a:solidFill>
                  <a:srgbClr val="FF0000"/>
                </a:solidFill>
                <a:latin typeface="ＭＳ Ｐゴシック" panose="020B0600070205080204" pitchFamily="50" charset="-128"/>
                <a:ea typeface="ＭＳ Ｐゴシック" panose="020B0600070205080204" pitchFamily="50" charset="-128"/>
              </a:rPr>
              <a:t>共依存</a:t>
            </a:r>
            <a:r>
              <a:rPr lang="ja-JP" altLang="en-US" sz="2800" dirty="0">
                <a:latin typeface="ＭＳ Ｐゴシック" panose="020B0600070205080204" pitchFamily="50" charset="-128"/>
                <a:ea typeface="ＭＳ Ｐゴシック" panose="020B0600070205080204" pitchFamily="50" charset="-128"/>
              </a:rPr>
              <a:t>」</a:t>
            </a:r>
            <a:r>
              <a:rPr lang="ja-JP" altLang="en-US" sz="2800" dirty="0">
                <a:solidFill>
                  <a:srgbClr val="FF0000"/>
                </a:solidFill>
                <a:latin typeface="ＭＳ Ｐゴシック" panose="020B0600070205080204" pitchFamily="50" charset="-128"/>
                <a:ea typeface="ＭＳ Ｐゴシック" panose="020B0600070205080204" pitchFamily="50" charset="-128"/>
              </a:rPr>
              <a:t>がすべての嗜癖に先行する第一次嗜癖</a:t>
            </a:r>
            <a:r>
              <a:rPr lang="ja-JP" altLang="en-US" sz="2800" dirty="0">
                <a:latin typeface="ＭＳ Ｐゴシック" panose="020B0600070205080204" pitchFamily="50" charset="-128"/>
                <a:ea typeface="ＭＳ Ｐゴシック" panose="020B0600070205080204" pitchFamily="50" charset="-128"/>
              </a:rPr>
              <a:t>であり、「</a:t>
            </a:r>
            <a:r>
              <a:rPr lang="ja-JP" altLang="en-US" sz="2800" dirty="0">
                <a:solidFill>
                  <a:srgbClr val="FF0000"/>
                </a:solidFill>
                <a:latin typeface="ＭＳ Ｐゴシック" panose="020B0600070205080204" pitchFamily="50" charset="-128"/>
                <a:ea typeface="ＭＳ Ｐゴシック" panose="020B0600070205080204" pitchFamily="50" charset="-128"/>
              </a:rPr>
              <a:t>共依存</a:t>
            </a:r>
            <a:r>
              <a:rPr lang="ja-JP" altLang="en-US" sz="2800" dirty="0">
                <a:latin typeface="ＭＳ Ｐゴシック" panose="020B0600070205080204" pitchFamily="50" charset="-128"/>
                <a:ea typeface="ＭＳ Ｐゴシック" panose="020B0600070205080204" pitchFamily="50" charset="-128"/>
              </a:rPr>
              <a:t>」</a:t>
            </a:r>
            <a:r>
              <a:rPr lang="ja-JP" altLang="en-US" sz="2800" dirty="0">
                <a:solidFill>
                  <a:srgbClr val="FF0000"/>
                </a:solidFill>
                <a:latin typeface="ＭＳ Ｐゴシック" panose="020B0600070205080204" pitchFamily="50" charset="-128"/>
                <a:ea typeface="ＭＳ Ｐゴシック" panose="020B0600070205080204" pitchFamily="50" charset="-128"/>
              </a:rPr>
              <a:t>のためにその他の嗜癖（第二次嗜癖）が生じる</a:t>
            </a:r>
            <a:r>
              <a:rPr lang="ja-JP" altLang="en-US" sz="2800" dirty="0">
                <a:latin typeface="ＭＳ Ｐゴシック" panose="020B0600070205080204" pitchFamily="50" charset="-128"/>
                <a:ea typeface="ＭＳ Ｐゴシック" panose="020B0600070205080204" pitchFamily="50" charset="-128"/>
              </a:rPr>
              <a:t>という見方が支配的である</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このモデルは、日本にアダルトチルドレンと共依存概念を普及させた斎藤が論じてきた言説に深く影響を受けたものであると推測できる。このように、日本において支配的な言説においても、</a:t>
            </a:r>
            <a:r>
              <a:rPr lang="ja-JP" altLang="en-US" sz="2800" dirty="0">
                <a:solidFill>
                  <a:srgbClr val="FF0000"/>
                </a:solidFill>
                <a:latin typeface="ＭＳ Ｐゴシック" panose="020B0600070205080204" pitchFamily="50" charset="-128"/>
                <a:ea typeface="ＭＳ Ｐゴシック" panose="020B0600070205080204" pitchFamily="50" charset="-128"/>
              </a:rPr>
              <a:t>アダルトチルドレンないし共依存</a:t>
            </a:r>
            <a:r>
              <a:rPr lang="ja-JP" altLang="en-US" sz="2800" dirty="0">
                <a:latin typeface="ＭＳ Ｐゴシック" panose="020B0600070205080204" pitchFamily="50" charset="-128"/>
                <a:ea typeface="ＭＳ Ｐゴシック" panose="020B0600070205080204" pitchFamily="50" charset="-128"/>
              </a:rPr>
              <a:t>の</a:t>
            </a:r>
            <a:r>
              <a:rPr lang="ja-JP" altLang="en-US" sz="2800" dirty="0">
                <a:solidFill>
                  <a:srgbClr val="0000CC"/>
                </a:solidFill>
                <a:latin typeface="ＭＳ Ｐゴシック" panose="020B0600070205080204" pitchFamily="50" charset="-128"/>
                <a:ea typeface="ＭＳ Ｐゴシック" panose="020B0600070205080204" pitchFamily="50" charset="-128"/>
              </a:rPr>
              <a:t>原因は、家庭内トラウマにある</a:t>
            </a:r>
            <a:r>
              <a:rPr lang="ja-JP" altLang="en-US" sz="2800" dirty="0">
                <a:latin typeface="ＭＳ Ｐゴシック" panose="020B0600070205080204" pitchFamily="50" charset="-128"/>
                <a:ea typeface="ＭＳ Ｐゴシック" panose="020B0600070205080204" pitchFamily="50" charset="-128"/>
              </a:rPr>
              <a:t>と認識されている</a:t>
            </a:r>
          </a:p>
          <a:p>
            <a:pPr algn="l"/>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8903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1628" y="371248"/>
            <a:ext cx="11310257" cy="518659"/>
          </a:xfrm>
        </p:spPr>
        <p:txBody>
          <a:bodyPr>
            <a:noAutofit/>
          </a:bodyPr>
          <a:lstStyle/>
          <a:p>
            <a:r>
              <a:rPr kumimoji="1" lang="ja-JP" altLang="en-US" sz="3600" dirty="0">
                <a:latin typeface="ＭＳ Ｐゴシック" panose="020B0600070205080204" pitchFamily="50" charset="-128"/>
                <a:ea typeface="ＭＳ Ｐゴシック" panose="020B0600070205080204" pitchFamily="50" charset="-128"/>
              </a:rPr>
              <a:t>アダルトチルドレン（３）</a:t>
            </a:r>
          </a:p>
        </p:txBody>
      </p:sp>
      <p:sp>
        <p:nvSpPr>
          <p:cNvPr id="3" name="サブタイトル 2"/>
          <p:cNvSpPr>
            <a:spLocks noGrp="1"/>
          </p:cNvSpPr>
          <p:nvPr>
            <p:ph type="subTitle" idx="1"/>
          </p:nvPr>
        </p:nvSpPr>
        <p:spPr>
          <a:xfrm>
            <a:off x="511627" y="996043"/>
            <a:ext cx="11310257" cy="5625193"/>
          </a:xfrm>
        </p:spPr>
        <p:txBody>
          <a:bodyPr>
            <a:normAutofit/>
          </a:bodyPr>
          <a:lstStyle/>
          <a:p>
            <a:pPr marL="457200" indent="-457200" algn="l">
              <a:buFont typeface="Arial" panose="020B0604020202020204" pitchFamily="34" charset="0"/>
              <a:buChar char="•"/>
            </a:pPr>
            <a:r>
              <a:rPr lang="ja-JP" altLang="en-US" sz="3000" dirty="0">
                <a:highlight>
                  <a:srgbClr val="FFFF00"/>
                </a:highlight>
                <a:latin typeface="ＭＳ Ｐゴシック" panose="020B0600070205080204" pitchFamily="50" charset="-128"/>
                <a:ea typeface="ＭＳ Ｐゴシック" panose="020B0600070205080204" pitchFamily="50" charset="-128"/>
              </a:rPr>
              <a:t>Ａ</a:t>
            </a:r>
            <a:r>
              <a:rPr lang="en-US" altLang="ja-JP" sz="3000" dirty="0">
                <a:highlight>
                  <a:srgbClr val="FFFF00"/>
                </a:highlight>
                <a:latin typeface="ＭＳ Ｐゴシック" panose="020B0600070205080204" pitchFamily="50" charset="-128"/>
                <a:ea typeface="ＭＳ Ｐゴシック" panose="020B0600070205080204" pitchFamily="50" charset="-128"/>
              </a:rPr>
              <a:t>C</a:t>
            </a:r>
            <a:r>
              <a:rPr lang="ja-JP" altLang="en-US" sz="3000" dirty="0">
                <a:highlight>
                  <a:srgbClr val="FFFF00"/>
                </a:highlight>
                <a:latin typeface="ＭＳ Ｐゴシック" panose="020B0600070205080204" pitchFamily="50" charset="-128"/>
                <a:ea typeface="ＭＳ Ｐゴシック" panose="020B0600070205080204" pitchFamily="50" charset="-128"/>
              </a:rPr>
              <a:t>とはアダルトチルドレンの略</a:t>
            </a:r>
            <a:endParaRPr lang="en-US" altLang="ja-JP" sz="3000" dirty="0">
              <a:highlight>
                <a:srgbClr val="FFFF00"/>
              </a:highlight>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000" u="sng" dirty="0">
                <a:latin typeface="ＭＳ Ｐゴシック" panose="020B0600070205080204" pitchFamily="50" charset="-128"/>
                <a:ea typeface="ＭＳ Ｐゴシック" panose="020B0600070205080204" pitchFamily="50" charset="-128"/>
              </a:rPr>
              <a:t>①　親が本来の子供をサポートする機能を果たせなかった家庭で育ったことから、②　大人になっても自己評価が低く、③　周囲からの評価</a:t>
            </a:r>
            <a:r>
              <a:rPr lang="en-US" altLang="ja-JP" sz="3000" u="sng" dirty="0">
                <a:latin typeface="ＭＳ Ｐゴシック" panose="020B0600070205080204" pitchFamily="50" charset="-128"/>
                <a:ea typeface="ＭＳ Ｐゴシック" panose="020B0600070205080204" pitchFamily="50" charset="-128"/>
              </a:rPr>
              <a:t>(</a:t>
            </a:r>
            <a:r>
              <a:rPr lang="ja-JP" altLang="en-US" sz="3000" u="sng" dirty="0">
                <a:latin typeface="ＭＳ Ｐゴシック" panose="020B0600070205080204" pitchFamily="50" charset="-128"/>
                <a:ea typeface="ＭＳ Ｐゴシック" panose="020B0600070205080204" pitchFamily="50" charset="-128"/>
              </a:rPr>
              <a:t>態度や表情など非言語的なものに特に</a:t>
            </a:r>
            <a:r>
              <a:rPr lang="en-US" altLang="ja-JP" sz="3000" u="sng" dirty="0">
                <a:latin typeface="ＭＳ Ｐゴシック" panose="020B0600070205080204" pitchFamily="50" charset="-128"/>
                <a:ea typeface="ＭＳ Ｐゴシック" panose="020B0600070205080204" pitchFamily="50" charset="-128"/>
              </a:rPr>
              <a:t>)</a:t>
            </a:r>
            <a:r>
              <a:rPr lang="ja-JP" altLang="en-US" sz="3000" u="sng" dirty="0">
                <a:latin typeface="ＭＳ Ｐゴシック" panose="020B0600070205080204" pitchFamily="50" charset="-128"/>
                <a:ea typeface="ＭＳ Ｐゴシック" panose="020B0600070205080204" pitchFamily="50" charset="-128"/>
              </a:rPr>
              <a:t>に左右されて極端に不安になる、</a:t>
            </a:r>
            <a:r>
              <a:rPr lang="ja-JP" altLang="en-US" sz="3000" dirty="0">
                <a:latin typeface="ＭＳ Ｐゴシック" panose="020B0600070205080204" pitchFamily="50" charset="-128"/>
                <a:ea typeface="ＭＳ Ｐゴシック" panose="020B0600070205080204" pitchFamily="50" charset="-128"/>
              </a:rPr>
              <a:t>という状態のことを言う。</a:t>
            </a:r>
            <a:endParaRPr lang="en-US" altLang="ja-JP" sz="30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000" dirty="0">
                <a:latin typeface="ＭＳ Ｐゴシック" panose="020B0600070205080204" pitchFamily="50" charset="-128"/>
                <a:ea typeface="ＭＳ Ｐゴシック" panose="020B0600070205080204" pitchFamily="50" charset="-128"/>
              </a:rPr>
              <a:t>その結果、</a:t>
            </a:r>
            <a:r>
              <a:rPr lang="ja-JP" altLang="en-US" sz="3000" dirty="0">
                <a:solidFill>
                  <a:srgbClr val="FF0000"/>
                </a:solidFill>
                <a:latin typeface="ＭＳ Ｐゴシック" panose="020B0600070205080204" pitchFamily="50" charset="-128"/>
                <a:ea typeface="ＭＳ Ｐゴシック" panose="020B0600070205080204" pitchFamily="50" charset="-128"/>
              </a:rPr>
              <a:t>表面的にはしっかり者だが、誰にも弱味を見せられず、</a:t>
            </a:r>
            <a:r>
              <a:rPr lang="ja-JP" altLang="en-US" sz="3000" dirty="0">
                <a:solidFill>
                  <a:srgbClr val="FF0000"/>
                </a:solidFill>
                <a:highlight>
                  <a:srgbClr val="FFFF00"/>
                </a:highlight>
                <a:latin typeface="ＭＳ Ｐゴシック" panose="020B0600070205080204" pitchFamily="50" charset="-128"/>
                <a:ea typeface="ＭＳ Ｐゴシック" panose="020B0600070205080204" pitchFamily="50" charset="-128"/>
              </a:rPr>
              <a:t>特に近い相手には一転して依存的となったり感情的になったり</a:t>
            </a:r>
            <a:r>
              <a:rPr lang="ja-JP" altLang="en-US" sz="3000" dirty="0">
                <a:latin typeface="ＭＳ Ｐゴシック" panose="020B0600070205080204" pitchFamily="50" charset="-128"/>
                <a:ea typeface="ＭＳ Ｐゴシック" panose="020B0600070205080204" pitchFamily="50" charset="-128"/>
              </a:rPr>
              <a:t>して人間関係が長続きしない。</a:t>
            </a:r>
            <a:endParaRPr lang="en-US" altLang="ja-JP" sz="30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en-US" altLang="ja-JP" sz="3000" dirty="0">
                <a:latin typeface="ＭＳ Ｐゴシック" panose="020B0600070205080204" pitchFamily="50" charset="-128"/>
                <a:ea typeface="ＭＳ Ｐゴシック" panose="020B0600070205080204" pitchFamily="50" charset="-128"/>
              </a:rPr>
              <a:t>｢</a:t>
            </a:r>
            <a:r>
              <a:rPr lang="ja-JP" altLang="en-US" sz="3000" dirty="0">
                <a:solidFill>
                  <a:srgbClr val="0000CC"/>
                </a:solidFill>
                <a:latin typeface="ＭＳ Ｐゴシック" panose="020B0600070205080204" pitchFamily="50" charset="-128"/>
                <a:ea typeface="ＭＳ Ｐゴシック" panose="020B0600070205080204" pitchFamily="50" charset="-128"/>
              </a:rPr>
              <a:t>自分と他人の問題の区別がつけられない</a:t>
            </a:r>
            <a:r>
              <a:rPr lang="en-US" altLang="ja-JP" sz="3000" dirty="0">
                <a:latin typeface="ＭＳ Ｐゴシック" panose="020B0600070205080204" pitchFamily="50" charset="-128"/>
                <a:ea typeface="ＭＳ Ｐゴシック" panose="020B0600070205080204" pitchFamily="50" charset="-128"/>
              </a:rPr>
              <a:t>｣</a:t>
            </a:r>
            <a:r>
              <a:rPr lang="ja-JP" altLang="en-US" sz="3000" dirty="0">
                <a:latin typeface="ＭＳ Ｐゴシック" panose="020B0600070205080204" pitchFamily="50" charset="-128"/>
                <a:ea typeface="ＭＳ Ｐゴシック" panose="020B0600070205080204" pitchFamily="50" charset="-128"/>
              </a:rPr>
              <a:t>という認知と行動の歪んだパターン</a:t>
            </a:r>
            <a:r>
              <a:rPr lang="ja-JP" altLang="en-US" sz="3000" dirty="0">
                <a:solidFill>
                  <a:srgbClr val="0000CC"/>
                </a:solidFill>
                <a:latin typeface="ＭＳ Ｐゴシック" panose="020B0600070205080204" pitchFamily="50" charset="-128"/>
                <a:ea typeface="ＭＳ Ｐゴシック" panose="020B0600070205080204" pitchFamily="50" charset="-128"/>
              </a:rPr>
              <a:t>（背負い込み）</a:t>
            </a:r>
            <a:r>
              <a:rPr lang="ja-JP" altLang="en-US" sz="3000" dirty="0">
                <a:latin typeface="ＭＳ Ｐゴシック" panose="020B0600070205080204" pitchFamily="50" charset="-128"/>
                <a:ea typeface="ＭＳ Ｐゴシック" panose="020B0600070205080204" pitchFamily="50" charset="-128"/>
              </a:rPr>
              <a:t>を帰結する。</a:t>
            </a:r>
            <a:endParaRPr lang="en-US" altLang="ja-JP" sz="30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000" dirty="0">
                <a:latin typeface="ＭＳ Ｐゴシック" panose="020B0600070205080204" pitchFamily="50" charset="-128"/>
                <a:ea typeface="ＭＳ Ｐゴシック" panose="020B0600070205080204" pitchFamily="50" charset="-128"/>
              </a:rPr>
              <a:t>痛みや味覚などの知覚が抑えられ、</a:t>
            </a:r>
            <a:r>
              <a:rPr lang="ja-JP" altLang="en-US" sz="3000" dirty="0">
                <a:solidFill>
                  <a:srgbClr val="00B050"/>
                </a:solidFill>
                <a:highlight>
                  <a:srgbClr val="00FFFF"/>
                </a:highlight>
                <a:latin typeface="ＭＳ Ｐゴシック" panose="020B0600070205080204" pitchFamily="50" charset="-128"/>
                <a:ea typeface="ＭＳ Ｐゴシック" panose="020B0600070205080204" pitchFamily="50" charset="-128"/>
              </a:rPr>
              <a:t>身体感覚全体が実感に乏しくなり「自分らしさ」がわからなくなる</a:t>
            </a:r>
            <a:r>
              <a:rPr lang="ja-JP" altLang="en-US" sz="3000" dirty="0">
                <a:latin typeface="ＭＳ Ｐゴシック" panose="020B0600070205080204" pitchFamily="50" charset="-128"/>
                <a:ea typeface="ＭＳ Ｐゴシック" panose="020B0600070205080204" pitchFamily="50" charset="-128"/>
              </a:rPr>
              <a:t>ことが多い。</a:t>
            </a:r>
            <a:endParaRPr lang="en-US" altLang="ja-JP" sz="3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9900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1628" y="371248"/>
            <a:ext cx="11310257" cy="518659"/>
          </a:xfrm>
        </p:spPr>
        <p:txBody>
          <a:bodyPr>
            <a:noAutofit/>
          </a:bodyPr>
          <a:lstStyle/>
          <a:p>
            <a:r>
              <a:rPr kumimoji="1" lang="ja-JP" altLang="en-US" sz="3600" dirty="0">
                <a:latin typeface="ＭＳ Ｐゴシック" panose="020B0600070205080204" pitchFamily="50" charset="-128"/>
                <a:ea typeface="ＭＳ Ｐゴシック" panose="020B0600070205080204" pitchFamily="50" charset="-128"/>
              </a:rPr>
              <a:t>アダルトチルドレン（４）</a:t>
            </a:r>
          </a:p>
        </p:txBody>
      </p:sp>
      <p:sp>
        <p:nvSpPr>
          <p:cNvPr id="3" name="サブタイトル 2"/>
          <p:cNvSpPr>
            <a:spLocks noGrp="1"/>
          </p:cNvSpPr>
          <p:nvPr>
            <p:ph type="subTitle" idx="1"/>
          </p:nvPr>
        </p:nvSpPr>
        <p:spPr>
          <a:xfrm>
            <a:off x="511627" y="996043"/>
            <a:ext cx="11310257" cy="5625193"/>
          </a:xfrm>
        </p:spPr>
        <p:txBody>
          <a:bodyPr>
            <a:noAutofit/>
          </a:bodyPr>
          <a:lstStyle/>
          <a:p>
            <a:pPr marL="457200" indent="-457200" algn="l">
              <a:buFont typeface="Arial" panose="020B0604020202020204" pitchFamily="34" charset="0"/>
              <a:buChar char="•"/>
            </a:pPr>
            <a:r>
              <a:rPr lang="en-US" altLang="ja-JP" sz="3600" dirty="0">
                <a:latin typeface="ＭＳ Ｐゴシック" panose="020B0600070205080204" pitchFamily="50" charset="-128"/>
                <a:ea typeface="ＭＳ Ｐゴシック" panose="020B0600070205080204" pitchFamily="50" charset="-128"/>
              </a:rPr>
              <a:t>AC</a:t>
            </a:r>
            <a:r>
              <a:rPr lang="ja-JP" altLang="en-US" sz="3600" dirty="0">
                <a:latin typeface="ＭＳ Ｐゴシック" panose="020B0600070205080204" pitchFamily="50" charset="-128"/>
                <a:ea typeface="ＭＳ Ｐゴシック" panose="020B0600070205080204" pitchFamily="50" charset="-128"/>
              </a:rPr>
              <a:t>の家庭の特徴は、</a:t>
            </a:r>
            <a:r>
              <a:rPr lang="en-US" altLang="ja-JP" sz="3600" dirty="0">
                <a:latin typeface="ＭＳ Ｐゴシック" panose="020B0600070205080204" pitchFamily="50" charset="-128"/>
                <a:ea typeface="ＭＳ Ｐゴシック" panose="020B0600070205080204" pitchFamily="50" charset="-128"/>
              </a:rPr>
              <a:t>｢</a:t>
            </a:r>
            <a:r>
              <a:rPr lang="ja-JP" altLang="en-US" sz="3600" dirty="0">
                <a:solidFill>
                  <a:srgbClr val="0000CC"/>
                </a:solidFill>
                <a:latin typeface="ＭＳ Ｐゴシック" panose="020B0600070205080204" pitchFamily="50" charset="-128"/>
                <a:ea typeface="ＭＳ Ｐゴシック" panose="020B0600070205080204" pitchFamily="50" charset="-128"/>
              </a:rPr>
              <a:t>本当のことを言えない</a:t>
            </a:r>
            <a:r>
              <a:rPr lang="en-US" altLang="ja-JP" sz="3600" dirty="0">
                <a:latin typeface="ＭＳ Ｐゴシック" panose="020B0600070205080204" pitchFamily="50" charset="-128"/>
                <a:ea typeface="ＭＳ Ｐゴシック" panose="020B0600070205080204" pitchFamily="50" charset="-128"/>
              </a:rPr>
              <a:t>｣</a:t>
            </a:r>
            <a:r>
              <a:rPr lang="ja-JP" altLang="en-US" sz="3600" dirty="0">
                <a:latin typeface="ＭＳ Ｐゴシック" panose="020B0600070205080204" pitchFamily="50" charset="-128"/>
                <a:ea typeface="ＭＳ Ｐゴシック" panose="020B0600070205080204" pitchFamily="50" charset="-128"/>
              </a:rPr>
              <a:t>ことで、</a:t>
            </a:r>
            <a:r>
              <a:rPr lang="ja-JP" altLang="en-US" sz="3600" dirty="0">
                <a:solidFill>
                  <a:srgbClr val="7030A0"/>
                </a:solidFill>
                <a:latin typeface="ＭＳ Ｐゴシック" panose="020B0600070205080204" pitchFamily="50" charset="-128"/>
                <a:ea typeface="ＭＳ Ｐゴシック" panose="020B0600070205080204" pitchFamily="50" charset="-128"/>
              </a:rPr>
              <a:t>恐怖の中で言葉には出さず表情や雰囲気で状況を察して行動することが多くなり</a:t>
            </a:r>
            <a:r>
              <a:rPr lang="ja-JP" altLang="en-US" sz="3600" dirty="0">
                <a:latin typeface="ＭＳ Ｐゴシック" panose="020B0600070205080204" pitchFamily="50" charset="-128"/>
                <a:ea typeface="ＭＳ Ｐゴシック" panose="020B0600070205080204" pitchFamily="50" charset="-128"/>
              </a:rPr>
              <a:t>、</a:t>
            </a:r>
            <a:r>
              <a:rPr lang="ja-JP" altLang="en-US" sz="3600" dirty="0">
                <a:solidFill>
                  <a:srgbClr val="0000CC"/>
                </a:solidFill>
                <a:latin typeface="ＭＳ Ｐゴシック" panose="020B0600070205080204" pitchFamily="50" charset="-128"/>
                <a:ea typeface="ＭＳ Ｐゴシック" panose="020B0600070205080204" pitchFamily="50" charset="-128"/>
              </a:rPr>
              <a:t>大事なことをはっきり言語化することに大きな不安を感じる</a:t>
            </a:r>
            <a:r>
              <a:rPr lang="ja-JP" altLang="en-US" sz="3600" dirty="0">
                <a:latin typeface="ＭＳ Ｐゴシック" panose="020B0600070205080204" pitchFamily="50" charset="-128"/>
                <a:ea typeface="ＭＳ Ｐゴシック" panose="020B0600070205080204" pitchFamily="50" charset="-128"/>
              </a:rPr>
              <a:t>ようになる。</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endParaRPr lang="ja-JP" altLang="en-US"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en-US" altLang="ja-JP" sz="3600" dirty="0">
                <a:solidFill>
                  <a:srgbClr val="0000CC"/>
                </a:solidFill>
                <a:latin typeface="ＭＳ Ｐゴシック" panose="020B0600070205080204" pitchFamily="50" charset="-128"/>
                <a:ea typeface="ＭＳ Ｐゴシック" panose="020B0600070205080204" pitchFamily="50" charset="-128"/>
              </a:rPr>
              <a:t>｢</a:t>
            </a:r>
            <a:r>
              <a:rPr lang="ja-JP" altLang="en-US" sz="3600" dirty="0">
                <a:solidFill>
                  <a:srgbClr val="0000CC"/>
                </a:solidFill>
                <a:latin typeface="ＭＳ Ｐゴシック" panose="020B0600070205080204" pitchFamily="50" charset="-128"/>
                <a:ea typeface="ＭＳ Ｐゴシック" panose="020B0600070205080204" pitchFamily="50" charset="-128"/>
              </a:rPr>
              <a:t>消えたい</a:t>
            </a:r>
            <a:r>
              <a:rPr lang="en-US" altLang="ja-JP" sz="3600" dirty="0">
                <a:solidFill>
                  <a:srgbClr val="0000CC"/>
                </a:solidFill>
                <a:latin typeface="ＭＳ Ｐゴシック" panose="020B0600070205080204" pitchFamily="50" charset="-128"/>
                <a:ea typeface="ＭＳ Ｐゴシック" panose="020B0600070205080204" pitchFamily="50" charset="-128"/>
              </a:rPr>
              <a:t>｣</a:t>
            </a:r>
            <a:r>
              <a:rPr lang="ja-JP" altLang="en-US" sz="3600" dirty="0">
                <a:solidFill>
                  <a:srgbClr val="0000CC"/>
                </a:solidFill>
                <a:latin typeface="ＭＳ Ｐゴシック" panose="020B0600070205080204" pitchFamily="50" charset="-128"/>
                <a:ea typeface="ＭＳ Ｐゴシック" panose="020B0600070205080204" pitchFamily="50" charset="-128"/>
              </a:rPr>
              <a:t>という極度の不安</a:t>
            </a:r>
            <a:r>
              <a:rPr lang="ja-JP" altLang="en-US" sz="3600" dirty="0">
                <a:latin typeface="ＭＳ Ｐゴシック" panose="020B0600070205080204" pitchFamily="50" charset="-128"/>
                <a:ea typeface="ＭＳ Ｐゴシック" panose="020B0600070205080204" pitchFamily="50" charset="-128"/>
              </a:rPr>
              <a:t>から逃れるため</a:t>
            </a:r>
            <a:r>
              <a:rPr lang="en-US" altLang="ja-JP" sz="3600" dirty="0">
                <a:latin typeface="ＭＳ Ｐゴシック" panose="020B0600070205080204" pitchFamily="50" charset="-128"/>
                <a:ea typeface="ＭＳ Ｐゴシック" panose="020B0600070205080204" pitchFamily="50" charset="-128"/>
              </a:rPr>
              <a:t>､</a:t>
            </a:r>
            <a:r>
              <a:rPr lang="ja-JP" altLang="en-US" sz="3600" dirty="0">
                <a:solidFill>
                  <a:srgbClr val="00B050"/>
                </a:solidFill>
                <a:latin typeface="ＭＳ Ｐゴシック" panose="020B0600070205080204" pitchFamily="50" charset="-128"/>
                <a:ea typeface="ＭＳ Ｐゴシック" panose="020B0600070205080204" pitchFamily="50" charset="-128"/>
              </a:rPr>
              <a:t>アルコールや薬物、仕事、他者へ尽くす行動、食べ吐きなどの摂食行動、時には自傷、恋愛など</a:t>
            </a:r>
            <a:r>
              <a:rPr lang="ja-JP" altLang="en-US" sz="3600" dirty="0">
                <a:latin typeface="ＭＳ Ｐゴシック" panose="020B0600070205080204" pitchFamily="50" charset="-128"/>
                <a:ea typeface="ＭＳ Ｐゴシック" panose="020B0600070205080204" pitchFamily="50" charset="-128"/>
              </a:rPr>
              <a:t>への</a:t>
            </a:r>
            <a:r>
              <a:rPr lang="ja-JP" altLang="en-US" sz="3600" dirty="0">
                <a:solidFill>
                  <a:srgbClr val="FF0000"/>
                </a:solidFill>
                <a:latin typeface="ＭＳ Ｐゴシック" panose="020B0600070205080204" pitchFamily="50" charset="-128"/>
                <a:ea typeface="ＭＳ Ｐゴシック" panose="020B0600070205080204" pitchFamily="50" charset="-128"/>
              </a:rPr>
              <a:t>依存</a:t>
            </a:r>
            <a:r>
              <a:rPr lang="ja-JP" altLang="en-US" sz="3600" dirty="0">
                <a:latin typeface="ＭＳ Ｐゴシック" panose="020B0600070205080204" pitchFamily="50" charset="-128"/>
                <a:ea typeface="ＭＳ Ｐゴシック" panose="020B0600070205080204" pitchFamily="50" charset="-128"/>
              </a:rPr>
              <a:t>となることが多く、表面上は</a:t>
            </a:r>
            <a:r>
              <a:rPr lang="ja-JP" altLang="en-US" sz="3600" dirty="0">
                <a:solidFill>
                  <a:srgbClr val="FF0000"/>
                </a:solidFill>
                <a:latin typeface="ＭＳ Ｐゴシック" panose="020B0600070205080204" pitchFamily="50" charset="-128"/>
                <a:ea typeface="ＭＳ Ｐゴシック" panose="020B0600070205080204" pitchFamily="50" charset="-128"/>
              </a:rPr>
              <a:t>依存症</a:t>
            </a:r>
            <a:r>
              <a:rPr lang="ja-JP" altLang="en-US" sz="3600" dirty="0">
                <a:latin typeface="ＭＳ Ｐゴシック" panose="020B0600070205080204" pitchFamily="50" charset="-128"/>
                <a:ea typeface="ＭＳ Ｐゴシック" panose="020B0600070205080204" pitchFamily="50" charset="-128"/>
              </a:rPr>
              <a:t>がメインであることも多い。</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2998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1628" y="371248"/>
            <a:ext cx="11310257" cy="518659"/>
          </a:xfrm>
        </p:spPr>
        <p:txBody>
          <a:bodyPr>
            <a:noAutofit/>
          </a:bodyPr>
          <a:lstStyle/>
          <a:p>
            <a:r>
              <a:rPr kumimoji="1" lang="ja-JP" altLang="en-US" sz="3600" dirty="0">
                <a:latin typeface="ＭＳ Ｐゴシック" panose="020B0600070205080204" pitchFamily="50" charset="-128"/>
                <a:ea typeface="ＭＳ Ｐゴシック" panose="020B0600070205080204" pitchFamily="50" charset="-128"/>
              </a:rPr>
              <a:t>アダルトチルドレン（４）</a:t>
            </a:r>
          </a:p>
        </p:txBody>
      </p:sp>
      <p:sp>
        <p:nvSpPr>
          <p:cNvPr id="3" name="サブタイトル 2"/>
          <p:cNvSpPr>
            <a:spLocks noGrp="1"/>
          </p:cNvSpPr>
          <p:nvPr>
            <p:ph type="subTitle" idx="1"/>
          </p:nvPr>
        </p:nvSpPr>
        <p:spPr>
          <a:xfrm>
            <a:off x="511627" y="996043"/>
            <a:ext cx="11310257" cy="5625193"/>
          </a:xfrm>
        </p:spPr>
        <p:txBody>
          <a:bodyPr>
            <a:noAutofit/>
          </a:bodyPr>
          <a:lstStyle/>
          <a:p>
            <a:pPr marL="457200" indent="-457200" algn="l">
              <a:buFont typeface="Arial" panose="020B0604020202020204" pitchFamily="34" charset="0"/>
              <a:buChar char="•"/>
            </a:pPr>
            <a:r>
              <a:rPr lang="ja-JP" altLang="en-US" sz="3600" u="sng" dirty="0">
                <a:latin typeface="ＭＳ Ｐゴシック" panose="020B0600070205080204" pitchFamily="50" charset="-128"/>
                <a:ea typeface="ＭＳ Ｐゴシック" panose="020B0600070205080204" pitchFamily="50" charset="-128"/>
              </a:rPr>
              <a:t>他者の</a:t>
            </a:r>
            <a:r>
              <a:rPr lang="en-US" altLang="ja-JP" sz="3600" u="sng" dirty="0">
                <a:solidFill>
                  <a:srgbClr val="00B050"/>
                </a:solidFill>
                <a:latin typeface="ＭＳ Ｐゴシック" panose="020B0600070205080204" pitchFamily="50" charset="-128"/>
                <a:ea typeface="ＭＳ Ｐゴシック" panose="020B0600070205080204" pitchFamily="50" charset="-128"/>
              </a:rPr>
              <a:t>｢</a:t>
            </a:r>
            <a:r>
              <a:rPr lang="ja-JP" altLang="en-US" sz="3600" u="sng" dirty="0">
                <a:solidFill>
                  <a:srgbClr val="00B050"/>
                </a:solidFill>
                <a:latin typeface="ＭＳ Ｐゴシック" panose="020B0600070205080204" pitchFamily="50" charset="-128"/>
                <a:ea typeface="ＭＳ Ｐゴシック" panose="020B0600070205080204" pitchFamily="50" charset="-128"/>
              </a:rPr>
              <a:t>お世話</a:t>
            </a:r>
            <a:r>
              <a:rPr lang="en-US" altLang="ja-JP" sz="3600" u="sng" dirty="0">
                <a:solidFill>
                  <a:srgbClr val="00B050"/>
                </a:solidFill>
                <a:latin typeface="ＭＳ Ｐゴシック" panose="020B0600070205080204" pitchFamily="50" charset="-128"/>
                <a:ea typeface="ＭＳ Ｐゴシック" panose="020B0600070205080204" pitchFamily="50" charset="-128"/>
              </a:rPr>
              <a:t>｣</a:t>
            </a:r>
            <a:r>
              <a:rPr lang="ja-JP" altLang="en-US" sz="3600" u="sng" dirty="0">
                <a:solidFill>
                  <a:srgbClr val="00B050"/>
                </a:solidFill>
                <a:latin typeface="ＭＳ Ｐゴシック" panose="020B0600070205080204" pitchFamily="50" charset="-128"/>
                <a:ea typeface="ＭＳ Ｐゴシック" panose="020B0600070205080204" pitchFamily="50" charset="-128"/>
              </a:rPr>
              <a:t>を懸命にする状況</a:t>
            </a:r>
            <a:r>
              <a:rPr lang="ja-JP" altLang="en-US" sz="3600" u="sng" dirty="0">
                <a:latin typeface="ＭＳ Ｐゴシック" panose="020B0600070205080204" pitchFamily="50" charset="-128"/>
                <a:ea typeface="ＭＳ Ｐゴシック" panose="020B0600070205080204" pitchFamily="50" charset="-128"/>
              </a:rPr>
              <a:t>は一見利他的であるが、実際は自分の不安を</a:t>
            </a:r>
            <a:r>
              <a:rPr lang="ja-JP" altLang="en-US" sz="3600" u="sng" dirty="0" err="1">
                <a:latin typeface="ＭＳ Ｐゴシック" panose="020B0600070205080204" pitchFamily="50" charset="-128"/>
                <a:ea typeface="ＭＳ Ｐゴシック" panose="020B0600070205080204" pitchFamily="50" charset="-128"/>
              </a:rPr>
              <a:t>紛らす</a:t>
            </a:r>
            <a:r>
              <a:rPr lang="ja-JP" altLang="en-US" sz="3600" u="sng" dirty="0">
                <a:latin typeface="ＭＳ Ｐゴシック" panose="020B0600070205080204" pitchFamily="50" charset="-128"/>
                <a:ea typeface="ＭＳ Ｐゴシック" panose="020B0600070205080204" pitchFamily="50" charset="-128"/>
              </a:rPr>
              <a:t>はけ口を他者に求めているだけで、</a:t>
            </a:r>
            <a:r>
              <a:rPr lang="en-US" altLang="ja-JP" sz="3600" u="sng" dirty="0">
                <a:latin typeface="ＭＳ Ｐゴシック" panose="020B0600070205080204" pitchFamily="50" charset="-128"/>
                <a:ea typeface="ＭＳ Ｐゴシック" panose="020B0600070205080204" pitchFamily="50" charset="-128"/>
              </a:rPr>
              <a:t>｢</a:t>
            </a:r>
            <a:r>
              <a:rPr lang="ja-JP" altLang="en-US" sz="3600" u="sng" dirty="0">
                <a:solidFill>
                  <a:srgbClr val="FF0000"/>
                </a:solidFill>
                <a:latin typeface="ＭＳ Ｐゴシック" panose="020B0600070205080204" pitchFamily="50" charset="-128"/>
                <a:ea typeface="ＭＳ Ｐゴシック" panose="020B0600070205080204" pitchFamily="50" charset="-128"/>
              </a:rPr>
              <a:t>共依存</a:t>
            </a:r>
            <a:r>
              <a:rPr lang="en-US" altLang="ja-JP" sz="3600" u="sng" dirty="0">
                <a:latin typeface="ＭＳ Ｐゴシック" panose="020B0600070205080204" pitchFamily="50" charset="-128"/>
                <a:ea typeface="ＭＳ Ｐゴシック" panose="020B0600070205080204" pitchFamily="50" charset="-128"/>
              </a:rPr>
              <a:t>｣</a:t>
            </a:r>
            <a:r>
              <a:rPr lang="ja-JP" altLang="en-US" sz="3600" u="sng" dirty="0">
                <a:latin typeface="ＭＳ Ｐゴシック" panose="020B0600070205080204" pitchFamily="50" charset="-128"/>
                <a:ea typeface="ＭＳ Ｐゴシック" panose="020B0600070205080204" pitchFamily="50" charset="-128"/>
              </a:rPr>
              <a:t>となり、本当の意味では相手のためにならないことも多い</a:t>
            </a:r>
            <a:endParaRPr lang="en-US" altLang="ja-JP" sz="3600" u="sng"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en-US" altLang="ja-JP" sz="3600" dirty="0">
                <a:latin typeface="ＭＳ Ｐゴシック" panose="020B0600070205080204" pitchFamily="50" charset="-128"/>
                <a:ea typeface="ＭＳ Ｐゴシック" panose="020B0600070205080204" pitchFamily="50" charset="-128"/>
              </a:rPr>
              <a:t>AC</a:t>
            </a:r>
            <a:r>
              <a:rPr lang="ja-JP" altLang="en-US" sz="3600" dirty="0">
                <a:latin typeface="ＭＳ Ｐゴシック" panose="020B0600070205080204" pitchFamily="50" charset="-128"/>
                <a:ea typeface="ＭＳ Ｐゴシック" panose="020B0600070205080204" pitchFamily="50" charset="-128"/>
              </a:rPr>
              <a:t>の本質は、</a:t>
            </a:r>
            <a:r>
              <a:rPr lang="en-US" altLang="ja-JP" sz="3600" dirty="0">
                <a:latin typeface="ＭＳ Ｐゴシック" panose="020B0600070205080204" pitchFamily="50" charset="-128"/>
                <a:ea typeface="ＭＳ Ｐゴシック" panose="020B0600070205080204" pitchFamily="50" charset="-128"/>
              </a:rPr>
              <a:t>｢</a:t>
            </a:r>
            <a:r>
              <a:rPr lang="ja-JP" altLang="en-US" sz="3600" dirty="0">
                <a:solidFill>
                  <a:srgbClr val="FF0000"/>
                </a:solidFill>
                <a:latin typeface="ＭＳ Ｐゴシック" panose="020B0600070205080204" pitchFamily="50" charset="-128"/>
                <a:ea typeface="ＭＳ Ｐゴシック" panose="020B0600070205080204" pitchFamily="50" charset="-128"/>
              </a:rPr>
              <a:t>周囲からの情報の自分を評価する部分だけを過大に受け取ってしまう</a:t>
            </a:r>
            <a:r>
              <a:rPr lang="ja-JP" altLang="en-US" sz="3600" dirty="0">
                <a:solidFill>
                  <a:srgbClr val="FF0000"/>
                </a:solidFill>
                <a:highlight>
                  <a:srgbClr val="FFFF00"/>
                </a:highlight>
                <a:latin typeface="ＭＳ Ｐゴシック" panose="020B0600070205080204" pitchFamily="50" charset="-128"/>
                <a:ea typeface="ＭＳ Ｐゴシック" panose="020B0600070205080204" pitchFamily="50" charset="-128"/>
              </a:rPr>
              <a:t>（被害念慮）</a:t>
            </a:r>
            <a:r>
              <a:rPr lang="en-US" altLang="ja-JP" sz="3600" dirty="0">
                <a:latin typeface="ＭＳ Ｐゴシック" panose="020B0600070205080204" pitchFamily="50" charset="-128"/>
                <a:ea typeface="ＭＳ Ｐゴシック" panose="020B0600070205080204" pitchFamily="50" charset="-128"/>
              </a:rPr>
              <a:t>｣</a:t>
            </a:r>
            <a:r>
              <a:rPr lang="ja-JP" altLang="en-US" sz="3600" dirty="0">
                <a:latin typeface="ＭＳ Ｐゴシック" panose="020B0600070205080204" pitchFamily="50" charset="-128"/>
                <a:ea typeface="ＭＳ Ｐゴシック" panose="020B0600070205080204" pitchFamily="50" charset="-128"/>
              </a:rPr>
              <a:t>という</a:t>
            </a:r>
            <a:r>
              <a:rPr lang="ja-JP" altLang="en-US" sz="3600" dirty="0">
                <a:solidFill>
                  <a:srgbClr val="00B050"/>
                </a:solidFill>
                <a:latin typeface="ＭＳ Ｐゴシック" panose="020B0600070205080204" pitchFamily="50" charset="-128"/>
                <a:ea typeface="ＭＳ Ｐゴシック" panose="020B0600070205080204" pitchFamily="50" charset="-128"/>
              </a:rPr>
              <a:t>認知のゆがみ</a:t>
            </a:r>
            <a:r>
              <a:rPr lang="ja-JP" altLang="en-US" sz="3600" dirty="0">
                <a:latin typeface="ＭＳ Ｐゴシック" panose="020B0600070205080204" pitchFamily="50" charset="-128"/>
                <a:ea typeface="ＭＳ Ｐゴシック" panose="020B0600070205080204" pitchFamily="50" charset="-128"/>
              </a:rPr>
              <a:t>であり</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カウンセリングで完全に回復が可能である</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依存行動は別に治療が必要だが、根本となる</a:t>
            </a:r>
            <a:r>
              <a:rPr lang="ja-JP" altLang="en-US" sz="3600" dirty="0">
                <a:solidFill>
                  <a:srgbClr val="0000CC"/>
                </a:solidFill>
                <a:latin typeface="ＭＳ Ｐゴシック" panose="020B0600070205080204" pitchFamily="50" charset="-128"/>
                <a:ea typeface="ＭＳ Ｐゴシック" panose="020B0600070205080204" pitchFamily="50" charset="-128"/>
              </a:rPr>
              <a:t>Ａ</a:t>
            </a:r>
            <a:r>
              <a:rPr lang="en-US" altLang="ja-JP" sz="3600" dirty="0">
                <a:solidFill>
                  <a:srgbClr val="0000CC"/>
                </a:solidFill>
                <a:latin typeface="ＭＳ Ｐゴシック" panose="020B0600070205080204" pitchFamily="50" charset="-128"/>
                <a:ea typeface="ＭＳ Ｐゴシック" panose="020B0600070205080204" pitchFamily="50" charset="-128"/>
              </a:rPr>
              <a:t>C</a:t>
            </a:r>
            <a:r>
              <a:rPr lang="ja-JP" altLang="en-US" sz="3600" dirty="0">
                <a:solidFill>
                  <a:srgbClr val="0000CC"/>
                </a:solidFill>
                <a:latin typeface="ＭＳ Ｐゴシック" panose="020B0600070205080204" pitchFamily="50" charset="-128"/>
                <a:ea typeface="ＭＳ Ｐゴシック" panose="020B0600070205080204" pitchFamily="50" charset="-128"/>
              </a:rPr>
              <a:t>の不安</a:t>
            </a:r>
            <a:r>
              <a:rPr lang="ja-JP" altLang="en-US" sz="3600" dirty="0">
                <a:latin typeface="ＭＳ Ｐゴシック" panose="020B0600070205080204" pitchFamily="50" charset="-128"/>
                <a:ea typeface="ＭＳ Ｐゴシック" panose="020B0600070205080204" pitchFamily="50" charset="-128"/>
              </a:rPr>
              <a:t>が減少すれば治療はずっとたやすくなる</a:t>
            </a:r>
          </a:p>
          <a:p>
            <a:pPr marL="457200" indent="-457200" algn="l">
              <a:buFont typeface="Arial" panose="020B0604020202020204" pitchFamily="34" charset="0"/>
              <a:buChar char="•"/>
            </a:pP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6475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230811"/>
            <a:ext cx="11074400" cy="627541"/>
          </a:xfrm>
        </p:spPr>
        <p:txBody>
          <a:bodyPr>
            <a:normAutofit fontScale="90000"/>
          </a:bodyPr>
          <a:lstStyle/>
          <a:p>
            <a:r>
              <a:rPr kumimoji="1" lang="ja-JP" altLang="en-US" sz="4000" dirty="0">
                <a:latin typeface="ＭＳ Ｐゴシック" panose="020B0600070205080204" pitchFamily="50" charset="-128"/>
                <a:ea typeface="ＭＳ Ｐゴシック" panose="020B0600070205080204" pitchFamily="50" charset="-128"/>
              </a:rPr>
              <a:t>共依存（１）</a:t>
            </a:r>
          </a:p>
        </p:txBody>
      </p:sp>
      <p:sp>
        <p:nvSpPr>
          <p:cNvPr id="3" name="サブタイトル 2"/>
          <p:cNvSpPr>
            <a:spLocks noGrp="1"/>
          </p:cNvSpPr>
          <p:nvPr>
            <p:ph type="subTitle" idx="1"/>
          </p:nvPr>
        </p:nvSpPr>
        <p:spPr>
          <a:xfrm>
            <a:off x="598310" y="858353"/>
            <a:ext cx="11210513" cy="6203754"/>
          </a:xfrm>
        </p:spPr>
        <p:txBody>
          <a:bodyPr>
            <a:noAutofit/>
          </a:bodyPr>
          <a:lstStyle/>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あらゆるアディクションの「もと」になっているのが</a:t>
            </a:r>
            <a:r>
              <a:rPr lang="ja-JP" altLang="en-US" sz="3600" dirty="0">
                <a:solidFill>
                  <a:srgbClr val="FF0000"/>
                </a:solidFill>
                <a:latin typeface="ＭＳ Ｐゴシック" panose="020B0600070205080204" pitchFamily="50" charset="-128"/>
                <a:ea typeface="ＭＳ Ｐゴシック" panose="020B0600070205080204" pitchFamily="50" charset="-128"/>
              </a:rPr>
              <a:t>「共依存」「自己喪失をベースにした苦しい生き方</a:t>
            </a:r>
            <a:r>
              <a:rPr lang="ja-JP" altLang="en-US" sz="3600" dirty="0">
                <a:latin typeface="ＭＳ Ｐゴシック" panose="020B0600070205080204" pitchFamily="50" charset="-128"/>
                <a:ea typeface="ＭＳ Ｐゴシック" panose="020B0600070205080204" pitchFamily="50" charset="-128"/>
              </a:rPr>
              <a:t>」のこと</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solidFill>
                  <a:srgbClr val="0000CC"/>
                </a:solidFill>
                <a:latin typeface="ＭＳ Ｐゴシック" panose="020B0600070205080204" pitchFamily="50" charset="-128"/>
                <a:ea typeface="ＭＳ Ｐゴシック" panose="020B0600070205080204" pitchFamily="50" charset="-128"/>
              </a:rPr>
              <a:t>自分が何を必要としているのか</a:t>
            </a:r>
            <a:r>
              <a:rPr lang="ja-JP" altLang="en-US" sz="3600" dirty="0">
                <a:latin typeface="ＭＳ Ｐゴシック" panose="020B0600070205080204" pitchFamily="50" charset="-128"/>
                <a:ea typeface="ＭＳ Ｐゴシック" panose="020B0600070205080204" pitchFamily="50" charset="-128"/>
              </a:rPr>
              <a:t>、わからない</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solidFill>
                  <a:srgbClr val="0000CC"/>
                </a:solidFill>
                <a:latin typeface="ＭＳ Ｐゴシック" panose="020B0600070205080204" pitchFamily="50" charset="-128"/>
                <a:ea typeface="ＭＳ Ｐゴシック" panose="020B0600070205080204" pitchFamily="50" charset="-128"/>
              </a:rPr>
              <a:t>本当はどうしたいのか</a:t>
            </a:r>
            <a:r>
              <a:rPr lang="ja-JP" altLang="en-US" sz="3600" dirty="0">
                <a:latin typeface="ＭＳ Ｐゴシック" panose="020B0600070205080204" pitchFamily="50" charset="-128"/>
                <a:ea typeface="ＭＳ Ｐゴシック" panose="020B0600070205080204" pitchFamily="50" charset="-128"/>
              </a:rPr>
              <a:t>、わからない</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solidFill>
                  <a:srgbClr val="0000CC"/>
                </a:solidFill>
                <a:latin typeface="ＭＳ Ｐゴシック" panose="020B0600070205080204" pitchFamily="50" charset="-128"/>
                <a:ea typeface="ＭＳ Ｐゴシック" panose="020B0600070205080204" pitchFamily="50" charset="-128"/>
              </a:rPr>
              <a:t>どんなふうに感じているのか</a:t>
            </a:r>
            <a:r>
              <a:rPr lang="ja-JP" altLang="en-US" sz="3600" dirty="0">
                <a:latin typeface="ＭＳ Ｐゴシック" panose="020B0600070205080204" pitchFamily="50" charset="-128"/>
                <a:ea typeface="ＭＳ Ｐゴシック" panose="020B0600070205080204" pitchFamily="50" charset="-128"/>
              </a:rPr>
              <a:t>、わからない</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だから、</a:t>
            </a:r>
            <a:r>
              <a:rPr lang="ja-JP" altLang="en-US" sz="3600" dirty="0">
                <a:solidFill>
                  <a:srgbClr val="00B050"/>
                </a:solidFill>
                <a:latin typeface="ＭＳ Ｐゴシック" panose="020B0600070205080204" pitchFamily="50" charset="-128"/>
                <a:ea typeface="ＭＳ Ｐゴシック" panose="020B0600070205080204" pitchFamily="50" charset="-128"/>
              </a:rPr>
              <a:t>自分を愛することができません</a:t>
            </a:r>
            <a:endParaRPr lang="en-US" altLang="ja-JP" sz="3600" dirty="0">
              <a:solidFill>
                <a:srgbClr val="00B050"/>
              </a:solidFill>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共依存の核には、</a:t>
            </a:r>
            <a:r>
              <a:rPr lang="ja-JP" altLang="en-US" sz="3600" dirty="0">
                <a:solidFill>
                  <a:srgbClr val="0000CC"/>
                </a:solidFill>
                <a:highlight>
                  <a:srgbClr val="FFFF00"/>
                </a:highlight>
                <a:latin typeface="ＭＳ Ｐゴシック" panose="020B0600070205080204" pitchFamily="50" charset="-128"/>
                <a:ea typeface="ＭＳ Ｐゴシック" panose="020B0600070205080204" pitchFamily="50" charset="-128"/>
              </a:rPr>
              <a:t>自己否定感</a:t>
            </a:r>
            <a:r>
              <a:rPr lang="ja-JP" altLang="en-US" sz="3600" dirty="0">
                <a:highlight>
                  <a:srgbClr val="FFFF00"/>
                </a:highlight>
                <a:latin typeface="ＭＳ Ｐゴシック" panose="020B0600070205080204" pitchFamily="50" charset="-128"/>
                <a:ea typeface="ＭＳ Ｐゴシック" panose="020B0600070205080204" pitchFamily="50" charset="-128"/>
              </a:rPr>
              <a:t>や</a:t>
            </a:r>
            <a:r>
              <a:rPr lang="ja-JP" altLang="en-US" sz="3600" dirty="0">
                <a:solidFill>
                  <a:srgbClr val="0000CC"/>
                </a:solidFill>
                <a:highlight>
                  <a:srgbClr val="FFFF00"/>
                </a:highlight>
                <a:latin typeface="ＭＳ Ｐゴシック" panose="020B0600070205080204" pitchFamily="50" charset="-128"/>
                <a:ea typeface="ＭＳ Ｐゴシック" panose="020B0600070205080204" pitchFamily="50" charset="-128"/>
              </a:rPr>
              <a:t>見捨てられ不安</a:t>
            </a:r>
            <a:r>
              <a:rPr lang="ja-JP" altLang="en-US" sz="3600" dirty="0">
                <a:highlight>
                  <a:srgbClr val="FFFF00"/>
                </a:highlight>
                <a:latin typeface="ＭＳ Ｐゴシック" panose="020B0600070205080204" pitchFamily="50" charset="-128"/>
                <a:ea typeface="ＭＳ Ｐゴシック" panose="020B0600070205080204" pitchFamily="50" charset="-128"/>
              </a:rPr>
              <a:t>、</a:t>
            </a:r>
            <a:r>
              <a:rPr lang="ja-JP" altLang="en-US" sz="3600" dirty="0">
                <a:solidFill>
                  <a:srgbClr val="0000CC"/>
                </a:solidFill>
                <a:highlight>
                  <a:srgbClr val="FFFF00"/>
                </a:highlight>
                <a:latin typeface="ＭＳ Ｐゴシック" panose="020B0600070205080204" pitchFamily="50" charset="-128"/>
                <a:ea typeface="ＭＳ Ｐゴシック" panose="020B0600070205080204" pitchFamily="50" charset="-128"/>
              </a:rPr>
              <a:t>空虚感、深い悲しみ、怒り</a:t>
            </a:r>
            <a:r>
              <a:rPr lang="ja-JP" altLang="en-US" sz="3600" dirty="0">
                <a:latin typeface="ＭＳ Ｐゴシック" panose="020B0600070205080204" pitchFamily="50" charset="-128"/>
                <a:ea typeface="ＭＳ Ｐゴシック" panose="020B0600070205080204" pitchFamily="50" charset="-128"/>
              </a:rPr>
              <a:t>が渦巻いています</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これらは</a:t>
            </a:r>
            <a:r>
              <a:rPr lang="ja-JP" altLang="en-US" sz="3600" dirty="0">
                <a:solidFill>
                  <a:srgbClr val="0000CC"/>
                </a:solidFill>
                <a:latin typeface="ＭＳ Ｐゴシック" panose="020B0600070205080204" pitchFamily="50" charset="-128"/>
                <a:ea typeface="ＭＳ Ｐゴシック" panose="020B0600070205080204" pitchFamily="50" charset="-128"/>
              </a:rPr>
              <a:t>痛みをともなう感情な</a:t>
            </a:r>
            <a:r>
              <a:rPr lang="ja-JP" altLang="en-US" sz="3600" dirty="0">
                <a:latin typeface="ＭＳ Ｐゴシック" panose="020B0600070205080204" pitchFamily="50" charset="-128"/>
                <a:ea typeface="ＭＳ Ｐゴシック" panose="020B0600070205080204" pitchFamily="50" charset="-128"/>
              </a:rPr>
              <a:t>ため、</a:t>
            </a:r>
            <a:r>
              <a:rPr lang="ja-JP" altLang="en-US" sz="3600" u="sng" dirty="0">
                <a:latin typeface="ＭＳ Ｐゴシック" panose="020B0600070205080204" pitchFamily="50" charset="-128"/>
                <a:ea typeface="ＭＳ Ｐゴシック" panose="020B0600070205080204" pitchFamily="50" charset="-128"/>
              </a:rPr>
              <a:t>痛みを感じないで済むように、知らず知らずに</a:t>
            </a:r>
            <a:r>
              <a:rPr lang="ja-JP" altLang="en-US" sz="3600" u="sng" dirty="0">
                <a:solidFill>
                  <a:srgbClr val="FF0000"/>
                </a:solidFill>
                <a:latin typeface="ＭＳ Ｐゴシック" panose="020B0600070205080204" pitchFamily="50" charset="-128"/>
                <a:ea typeface="ＭＳ Ｐゴシック" panose="020B0600070205080204" pitchFamily="50" charset="-128"/>
              </a:rPr>
              <a:t>何かにのめりこむ</a:t>
            </a:r>
            <a:endParaRPr lang="en-US" altLang="ja-JP" sz="3600" dirty="0">
              <a:solidFill>
                <a:srgbClr val="7030A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67492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7051" y="365761"/>
            <a:ext cx="11599818" cy="766354"/>
          </a:xfrm>
        </p:spPr>
        <p:txBody>
          <a:bodyPr>
            <a:normAutofit fontScale="90000"/>
          </a:bodyPr>
          <a:lstStyle/>
          <a:p>
            <a:r>
              <a:rPr lang="ja-JP" altLang="ja-JP" dirty="0">
                <a:latin typeface="ＭＳ Ｐゴシック" panose="020B0600070205080204" pitchFamily="50" charset="-128"/>
                <a:ea typeface="ＭＳ Ｐゴシック" panose="020B0600070205080204" pitchFamily="50" charset="-128"/>
              </a:rPr>
              <a:t>境界性パーソナリティ障害（ＢＰＤ）</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357051" y="1236265"/>
            <a:ext cx="11599818" cy="5408375"/>
          </a:xfrm>
        </p:spPr>
        <p:txBody>
          <a:bodyPr>
            <a:noAutofit/>
          </a:bodyPr>
          <a:lstStyle/>
          <a:p>
            <a:pPr algn="l"/>
            <a:r>
              <a:rPr lang="ja-JP" altLang="ja-JP" sz="3600" dirty="0">
                <a:latin typeface="ＭＳ Ｐゴシック" panose="020B0600070205080204" pitchFamily="50" charset="-128"/>
                <a:ea typeface="ＭＳ Ｐゴシック" panose="020B0600070205080204" pitchFamily="50" charset="-128"/>
              </a:rPr>
              <a:t>①</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現実にまたは想像のなかで</a:t>
            </a:r>
            <a:r>
              <a:rPr lang="ja-JP" altLang="ja-JP" sz="3600" dirty="0">
                <a:solidFill>
                  <a:srgbClr val="FF0000"/>
                </a:solidFill>
                <a:latin typeface="ＭＳ Ｐゴシック" panose="020B0600070205080204" pitchFamily="50" charset="-128"/>
                <a:ea typeface="ＭＳ Ｐゴシック" panose="020B0600070205080204" pitchFamily="50" charset="-128"/>
              </a:rPr>
              <a:t>見捨てられることを避けようとする、なりふりかまわない努力</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②</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理想化とこき下ろしとの</a:t>
            </a:r>
            <a:r>
              <a:rPr lang="ja-JP" altLang="ja-JP" sz="3600" dirty="0">
                <a:solidFill>
                  <a:srgbClr val="0000CC"/>
                </a:solidFill>
                <a:latin typeface="ＭＳ Ｐゴシック" panose="020B0600070205080204" pitchFamily="50" charset="-128"/>
                <a:ea typeface="ＭＳ Ｐゴシック" panose="020B0600070205080204" pitchFamily="50" charset="-128"/>
              </a:rPr>
              <a:t>両極端を揺れ動く、不安定で激しい対人関係</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③</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著明で持続的な、</a:t>
            </a:r>
            <a:r>
              <a:rPr lang="ja-JP" altLang="ja-JP" sz="3600" dirty="0">
                <a:solidFill>
                  <a:srgbClr val="7030A0"/>
                </a:solidFill>
                <a:latin typeface="ＭＳ Ｐゴシック" panose="020B0600070205080204" pitchFamily="50" charset="-128"/>
                <a:ea typeface="ＭＳ Ｐゴシック" panose="020B0600070205080204" pitchFamily="50" charset="-128"/>
              </a:rPr>
              <a:t>不安定な自己像</a:t>
            </a:r>
            <a:r>
              <a:rPr lang="ja-JP" altLang="en-US" sz="3600" dirty="0">
                <a:solidFill>
                  <a:srgbClr val="7030A0"/>
                </a:solidFill>
                <a:latin typeface="ＭＳ Ｐゴシック" panose="020B0600070205080204" pitchFamily="50" charset="-128"/>
                <a:ea typeface="ＭＳ Ｐゴシック" panose="020B0600070205080204" pitchFamily="50" charset="-128"/>
              </a:rPr>
              <a:t>・</a:t>
            </a:r>
            <a:r>
              <a:rPr lang="ja-JP" altLang="ja-JP" sz="3600" dirty="0">
                <a:solidFill>
                  <a:srgbClr val="7030A0"/>
                </a:solidFill>
                <a:latin typeface="ＭＳ Ｐゴシック" panose="020B0600070205080204" pitchFamily="50" charset="-128"/>
                <a:ea typeface="ＭＳ Ｐゴシック" panose="020B0600070205080204" pitchFamily="50" charset="-128"/>
              </a:rPr>
              <a:t>自己感</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④</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自己を傷つける可能性のある</a:t>
            </a:r>
            <a:r>
              <a:rPr lang="ja-JP" altLang="ja-JP" sz="3600" dirty="0">
                <a:solidFill>
                  <a:srgbClr val="00B050"/>
                </a:solidFill>
                <a:latin typeface="ＭＳ Ｐゴシック" panose="020B0600070205080204" pitchFamily="50" charset="-128"/>
                <a:ea typeface="ＭＳ Ｐゴシック" panose="020B0600070205080204" pitchFamily="50" charset="-128"/>
              </a:rPr>
              <a:t>衝動性</a:t>
            </a:r>
            <a:r>
              <a:rPr lang="ja-JP" altLang="ja-JP" sz="3600" dirty="0">
                <a:latin typeface="ＭＳ Ｐゴシック" panose="020B0600070205080204" pitchFamily="50" charset="-128"/>
                <a:ea typeface="ＭＳ Ｐゴシック" panose="020B0600070205080204" pitchFamily="50" charset="-128"/>
              </a:rPr>
              <a:t>、少なくとも２つの領域にわたるもの（</a:t>
            </a:r>
            <a:r>
              <a:rPr lang="ja-JP" altLang="ja-JP" sz="3600" dirty="0">
                <a:solidFill>
                  <a:srgbClr val="00B050"/>
                </a:solidFill>
                <a:latin typeface="ＭＳ Ｐゴシック" panose="020B0600070205080204" pitchFamily="50" charset="-128"/>
                <a:ea typeface="ＭＳ Ｐゴシック" panose="020B0600070205080204" pitchFamily="50" charset="-128"/>
              </a:rPr>
              <a:t>浪費、性行為、物質乱用、無謀な運転、むちゃ食い</a:t>
            </a:r>
            <a:r>
              <a:rPr lang="ja-JP" altLang="ja-JP" sz="3600" dirty="0">
                <a:latin typeface="ＭＳ Ｐゴシック" panose="020B0600070205080204" pitchFamily="50" charset="-128"/>
                <a:ea typeface="ＭＳ Ｐゴシック" panose="020B0600070205080204" pitchFamily="50" charset="-128"/>
              </a:rPr>
              <a:t>）</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⑤</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自殺の行動</a:t>
            </a:r>
            <a:r>
              <a:rPr lang="ja-JP" altLang="en-US" sz="3600" dirty="0">
                <a:latin typeface="ＭＳ Ｐゴシック" panose="020B0600070205080204" pitchFamily="50" charset="-128"/>
                <a:ea typeface="ＭＳ Ｐゴシック" panose="020B0600070205080204" pitchFamily="50" charset="-128"/>
              </a:rPr>
              <a:t>・</a:t>
            </a:r>
            <a:r>
              <a:rPr lang="ja-JP" altLang="ja-JP" sz="3600" dirty="0">
                <a:latin typeface="ＭＳ Ｐゴシック" panose="020B0600070205080204" pitchFamily="50" charset="-128"/>
                <a:ea typeface="ＭＳ Ｐゴシック" panose="020B0600070205080204" pitchFamily="50" charset="-128"/>
              </a:rPr>
              <a:t>そぶり</a:t>
            </a:r>
            <a:r>
              <a:rPr lang="ja-JP" altLang="en-US" sz="3600" dirty="0">
                <a:latin typeface="ＭＳ Ｐゴシック" panose="020B0600070205080204" pitchFamily="50" charset="-128"/>
                <a:ea typeface="ＭＳ Ｐゴシック" panose="020B0600070205080204" pitchFamily="50" charset="-128"/>
              </a:rPr>
              <a:t>・</a:t>
            </a:r>
            <a:r>
              <a:rPr lang="ja-JP" altLang="ja-JP" sz="3600" dirty="0">
                <a:latin typeface="ＭＳ Ｐゴシック" panose="020B0600070205080204" pitchFamily="50" charset="-128"/>
                <a:ea typeface="ＭＳ Ｐゴシック" panose="020B0600070205080204" pitchFamily="50" charset="-128"/>
              </a:rPr>
              <a:t>脅し</a:t>
            </a:r>
            <a:r>
              <a:rPr lang="ja-JP" altLang="en-US" sz="3600" dirty="0">
                <a:latin typeface="ＭＳ Ｐゴシック" panose="020B0600070205080204" pitchFamily="50" charset="-128"/>
                <a:ea typeface="ＭＳ Ｐゴシック" panose="020B0600070205080204" pitchFamily="50" charset="-128"/>
              </a:rPr>
              <a:t>・</a:t>
            </a:r>
            <a:r>
              <a:rPr lang="ja-JP" altLang="ja-JP" sz="3600" dirty="0">
                <a:latin typeface="ＭＳ Ｐゴシック" panose="020B0600070205080204" pitchFamily="50" charset="-128"/>
                <a:ea typeface="ＭＳ Ｐゴシック" panose="020B0600070205080204" pitchFamily="50" charset="-128"/>
              </a:rPr>
              <a:t>自傷行為の繰り返し</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⑥</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solidFill>
                  <a:srgbClr val="7030A0"/>
                </a:solidFill>
                <a:latin typeface="ＭＳ Ｐゴシック" panose="020B0600070205080204" pitchFamily="50" charset="-128"/>
                <a:ea typeface="ＭＳ Ｐゴシック" panose="020B0600070205080204" pitchFamily="50" charset="-128"/>
              </a:rPr>
              <a:t>顕著な気分反応性による感情不安定性</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⑦</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solidFill>
                  <a:srgbClr val="0000CC"/>
                </a:solidFill>
                <a:latin typeface="ＭＳ Ｐゴシック" panose="020B0600070205080204" pitchFamily="50" charset="-128"/>
                <a:ea typeface="ＭＳ Ｐゴシック" panose="020B0600070205080204" pitchFamily="50" charset="-128"/>
              </a:rPr>
              <a:t>慢性的な空虚感</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⑧</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solidFill>
                  <a:srgbClr val="FF0000"/>
                </a:solidFill>
                <a:latin typeface="ＭＳ Ｐゴシック" panose="020B0600070205080204" pitchFamily="50" charset="-128"/>
                <a:ea typeface="ＭＳ Ｐゴシック" panose="020B0600070205080204" pitchFamily="50" charset="-128"/>
              </a:rPr>
              <a:t>不適切で激しい怒り、または怒りの制御の困難</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latin typeface="ＭＳ Ｐゴシック" panose="020B0600070205080204" pitchFamily="50" charset="-128"/>
                <a:ea typeface="ＭＳ Ｐゴシック" panose="020B0600070205080204" pitchFamily="50" charset="-128"/>
              </a:rPr>
              <a:t>⑨</a:t>
            </a:r>
            <a:r>
              <a:rPr lang="ja-JP" altLang="en-US" sz="3600" dirty="0">
                <a:latin typeface="ＭＳ Ｐゴシック" panose="020B0600070205080204" pitchFamily="50" charset="-128"/>
                <a:ea typeface="ＭＳ Ｐゴシック" panose="020B0600070205080204" pitchFamily="50" charset="-128"/>
              </a:rPr>
              <a:t>　</a:t>
            </a:r>
            <a:r>
              <a:rPr lang="ja-JP" altLang="ja-JP" sz="3600" dirty="0">
                <a:solidFill>
                  <a:srgbClr val="009900"/>
                </a:solidFill>
                <a:latin typeface="ＭＳ Ｐゴシック" panose="020B0600070205080204" pitchFamily="50" charset="-128"/>
                <a:ea typeface="ＭＳ Ｐゴシック" panose="020B0600070205080204" pitchFamily="50" charset="-128"/>
              </a:rPr>
              <a:t>一過性の妄想様観念</a:t>
            </a:r>
            <a:r>
              <a:rPr lang="ja-JP" altLang="ja-JP" sz="3600" dirty="0">
                <a:latin typeface="ＭＳ Ｐゴシック" panose="020B0600070205080204" pitchFamily="50" charset="-128"/>
                <a:ea typeface="ＭＳ Ｐゴシック" panose="020B0600070205080204" pitchFamily="50" charset="-128"/>
              </a:rPr>
              <a:t>、または</a:t>
            </a:r>
            <a:r>
              <a:rPr lang="ja-JP" altLang="ja-JP" sz="3600" dirty="0">
                <a:solidFill>
                  <a:srgbClr val="009900"/>
                </a:solidFill>
                <a:latin typeface="ＭＳ Ｐゴシック" panose="020B0600070205080204" pitchFamily="50" charset="-128"/>
                <a:ea typeface="ＭＳ Ｐゴシック" panose="020B0600070205080204" pitchFamily="50" charset="-128"/>
              </a:rPr>
              <a:t>重篤な解離性症状</a:t>
            </a:r>
          </a:p>
          <a:p>
            <a:pPr algn="l"/>
            <a:r>
              <a:rPr lang="ja-JP" altLang="en-US" sz="3600" dirty="0">
                <a:latin typeface="ＭＳ Ｐゴシック" panose="020B0600070205080204" pitchFamily="50" charset="-128"/>
                <a:ea typeface="ＭＳ Ｐゴシック" panose="020B0600070205080204" pitchFamily="50" charset="-128"/>
              </a:rPr>
              <a:t>　　</a:t>
            </a:r>
            <a:endParaRPr kumimoji="1" lang="ja-JP" altLang="en-US" sz="3600" dirty="0">
              <a:solidFill>
                <a:schemeClr val="tx1"/>
              </a:solidFill>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58E70909-AA54-413C-B4A4-65B2E83BDFAE}" type="slidenum">
              <a:rPr kumimoji="1" lang="ja-JP" altLang="en-US" smtClean="0"/>
              <a:t>7</a:t>
            </a:fld>
            <a:endParaRPr kumimoji="1" lang="ja-JP" altLang="en-US" dirty="0"/>
          </a:p>
        </p:txBody>
      </p:sp>
      <p:sp>
        <p:nvSpPr>
          <p:cNvPr id="5" name="フッター プレースホルダー 4">
            <a:extLst>
              <a:ext uri="{FF2B5EF4-FFF2-40B4-BE49-F238E27FC236}">
                <a16:creationId xmlns:a16="http://schemas.microsoft.com/office/drawing/2014/main" id="{17C7C237-E625-6DE2-D5A2-AFD4CF7E136D}"/>
              </a:ext>
            </a:extLst>
          </p:cNvPr>
          <p:cNvSpPr>
            <a:spLocks noGrp="1"/>
          </p:cNvSpPr>
          <p:nvPr>
            <p:ph type="ftr" sz="quarter" idx="11"/>
          </p:nvPr>
        </p:nvSpPr>
        <p:spPr/>
        <p:txBody>
          <a:bodyPr/>
          <a:lstStyle/>
          <a:p>
            <a:r>
              <a:rPr kumimoji="1" lang="ja-JP" altLang="en-US"/>
              <a:t>心の処方箋（十勝むつみのクリニック）</a:t>
            </a:r>
          </a:p>
        </p:txBody>
      </p:sp>
    </p:spTree>
    <p:extLst>
      <p:ext uri="{BB962C8B-B14F-4D97-AF65-F5344CB8AC3E}">
        <p14:creationId xmlns:p14="http://schemas.microsoft.com/office/powerpoint/2010/main" val="156817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230809"/>
            <a:ext cx="11074400" cy="627541"/>
          </a:xfrm>
        </p:spPr>
        <p:txBody>
          <a:bodyPr>
            <a:normAutofit fontScale="90000"/>
          </a:bodyPr>
          <a:lstStyle/>
          <a:p>
            <a:r>
              <a:rPr kumimoji="1" lang="ja-JP" altLang="en-US" sz="4000" dirty="0">
                <a:latin typeface="ＭＳ Ｐゴシック" panose="020B0600070205080204" pitchFamily="50" charset="-128"/>
                <a:ea typeface="ＭＳ Ｐゴシック" panose="020B0600070205080204" pitchFamily="50" charset="-128"/>
              </a:rPr>
              <a:t>共依存（１）</a:t>
            </a:r>
          </a:p>
        </p:txBody>
      </p:sp>
      <p:sp>
        <p:nvSpPr>
          <p:cNvPr id="3" name="サブタイトル 2"/>
          <p:cNvSpPr>
            <a:spLocks noGrp="1"/>
          </p:cNvSpPr>
          <p:nvPr>
            <p:ph type="subTitle" idx="1"/>
          </p:nvPr>
        </p:nvSpPr>
        <p:spPr>
          <a:xfrm>
            <a:off x="598310" y="858351"/>
            <a:ext cx="11210513" cy="5768840"/>
          </a:xfrm>
        </p:spPr>
        <p:txBody>
          <a:bodyPr>
            <a:normAutofit lnSpcReduction="10000"/>
          </a:bodyPr>
          <a:lstStyle/>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たとえば、</a:t>
            </a:r>
            <a:r>
              <a:rPr lang="ja-JP" altLang="en-US" sz="3600" dirty="0">
                <a:solidFill>
                  <a:srgbClr val="FF0000"/>
                </a:solidFill>
                <a:latin typeface="ＭＳ Ｐゴシック" panose="020B0600070205080204" pitchFamily="50" charset="-128"/>
                <a:ea typeface="ＭＳ Ｐゴシック" panose="020B0600070205080204" pitchFamily="50" charset="-128"/>
              </a:rPr>
              <a:t>気分を変えてくれる物質、高揚感をもたらしてくれる行為、心を満たしてくれる関係</a:t>
            </a:r>
            <a:endParaRPr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こうした「のめりこみ」が固定化し、エスカレートするとアデイクションとなるのです</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u="sng" dirty="0">
                <a:latin typeface="ＭＳ Ｐゴシック" panose="020B0600070205080204" pitchFamily="50" charset="-128"/>
                <a:ea typeface="ＭＳ Ｐゴシック" panose="020B0600070205080204" pitchFamily="50" charset="-128"/>
              </a:rPr>
              <a:t>共依存はアンテナが自分（内）に向かずに、外に向いている状態です</a:t>
            </a:r>
            <a:endParaRPr lang="en-US" altLang="ja-JP" sz="3600" u="sng"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相手はどう感じているのだろう、どうしたいと望んでいるのだろう</a:t>
            </a:r>
            <a:endParaRPr lang="en-US" altLang="ja-JP" sz="36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solidFill>
                  <a:srgbClr val="7030A0"/>
                </a:solidFill>
                <a:latin typeface="ＭＳ Ｐゴシック" panose="020B0600070205080204" pitchFamily="50" charset="-128"/>
                <a:ea typeface="ＭＳ Ｐゴシック" panose="020B0600070205080204" pitchFamily="50" charset="-128"/>
              </a:rPr>
              <a:t>自分は相手に何を期待されているのか</a:t>
            </a:r>
            <a:endParaRPr lang="en-US" altLang="ja-JP" sz="3600" dirty="0">
              <a:solidFill>
                <a:srgbClr val="7030A0"/>
              </a:solidFill>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dirty="0">
                <a:solidFill>
                  <a:srgbClr val="7030A0"/>
                </a:solidFill>
                <a:latin typeface="ＭＳ Ｐゴシック" panose="020B0600070205080204" pitchFamily="50" charset="-128"/>
                <a:ea typeface="ＭＳ Ｐゴシック" panose="020B0600070205080204" pitchFamily="50" charset="-128"/>
              </a:rPr>
              <a:t>世間ではどんな行為が賞賛されるのか　　　　</a:t>
            </a:r>
            <a:endParaRPr lang="en-US" altLang="ja-JP" sz="3600" dirty="0">
              <a:solidFill>
                <a:srgbClr val="7030A0"/>
              </a:solidFill>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3600" u="sng" dirty="0">
                <a:solidFill>
                  <a:srgbClr val="7030A0"/>
                </a:solidFill>
                <a:latin typeface="ＭＳ Ｐゴシック" panose="020B0600070205080204" pitchFamily="50" charset="-128"/>
                <a:ea typeface="ＭＳ Ｐゴシック" panose="020B0600070205080204" pitchFamily="50" charset="-128"/>
              </a:rPr>
              <a:t>いつも周囲が基準で、「自分」がない</a:t>
            </a:r>
            <a:endParaRPr lang="en-US" altLang="ja-JP" sz="3600" dirty="0">
              <a:solidFill>
                <a:srgbClr val="7030A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72070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310" y="205217"/>
            <a:ext cx="11074400" cy="627541"/>
          </a:xfrm>
        </p:spPr>
        <p:txBody>
          <a:bodyPr>
            <a:normAutofit fontScale="90000"/>
          </a:bodyPr>
          <a:lstStyle/>
          <a:p>
            <a:r>
              <a:rPr kumimoji="1" lang="ja-JP" altLang="en-US" sz="4000" dirty="0">
                <a:latin typeface="ＭＳ Ｐゴシック" panose="020B0600070205080204" pitchFamily="50" charset="-128"/>
                <a:ea typeface="ＭＳ Ｐゴシック" panose="020B0600070205080204" pitchFamily="50" charset="-128"/>
              </a:rPr>
              <a:t>共依存（２）</a:t>
            </a:r>
          </a:p>
        </p:txBody>
      </p:sp>
      <p:sp>
        <p:nvSpPr>
          <p:cNvPr id="3" name="サブタイトル 2"/>
          <p:cNvSpPr>
            <a:spLocks noGrp="1"/>
          </p:cNvSpPr>
          <p:nvPr>
            <p:ph type="subTitle" idx="1"/>
          </p:nvPr>
        </p:nvSpPr>
        <p:spPr>
          <a:xfrm>
            <a:off x="400050" y="840925"/>
            <a:ext cx="11408773" cy="6115049"/>
          </a:xfrm>
        </p:spPr>
        <p:txBody>
          <a:bodyPr>
            <a:normAutofit fontScale="92500" lnSpcReduction="10000"/>
          </a:bodyPr>
          <a:lstStyle/>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なぜアンテナが外を向いているのかといえば、子どもの頃にそのような生き方をみっちり学習したから。周囲の状況を察知して、いち早く適応しないと生き延びられなかったからです。たとえば、</a:t>
            </a:r>
            <a:r>
              <a:rPr lang="ja-JP" altLang="en-US" sz="2800" dirty="0">
                <a:solidFill>
                  <a:srgbClr val="FF0000"/>
                </a:solidFill>
                <a:latin typeface="ＭＳ Ｐゴシック" panose="020B0600070205080204" pitchFamily="50" charset="-128"/>
                <a:ea typeface="ＭＳ Ｐゴシック" panose="020B0600070205080204" pitchFamily="50" charset="-128"/>
              </a:rPr>
              <a:t>親の期待通り行動して「いい子」を演じていないと愛してもらえない</a:t>
            </a:r>
            <a:r>
              <a:rPr lang="ja-JP" altLang="en-US" sz="2800" dirty="0">
                <a:latin typeface="ＭＳ Ｐゴシック" panose="020B0600070205080204" pitchFamily="50" charset="-128"/>
                <a:ea typeface="ＭＳ Ｐゴシック" panose="020B0600070205080204" pitchFamily="50" charset="-128"/>
              </a:rPr>
              <a:t>など。</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子どもにとって自分が育つ家庭で自分の存在を認められないということは、生きるための居場所がないのに等しいのです。だから、</a:t>
            </a:r>
            <a:r>
              <a:rPr lang="ja-JP" altLang="en-US" sz="2800" dirty="0">
                <a:solidFill>
                  <a:srgbClr val="0000CC"/>
                </a:solidFill>
                <a:latin typeface="ＭＳ Ｐゴシック" panose="020B0600070205080204" pitchFamily="50" charset="-128"/>
                <a:ea typeface="ＭＳ Ｐゴシック" panose="020B0600070205080204" pitchFamily="50" charset="-128"/>
              </a:rPr>
              <a:t>認めてもらえる自分になろうと必死で努力します</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a:t>
            </a:r>
            <a:r>
              <a:rPr lang="ja-JP" altLang="en-US" sz="2800" dirty="0">
                <a:solidFill>
                  <a:srgbClr val="FF0000"/>
                </a:solidFill>
                <a:latin typeface="ＭＳ Ｐゴシック" panose="020B0600070205080204" pitchFamily="50" charset="-128"/>
                <a:ea typeface="ＭＳ Ｐゴシック" panose="020B0600070205080204" pitchFamily="50" charset="-128"/>
              </a:rPr>
              <a:t>自分はこうしたい</a:t>
            </a:r>
            <a:r>
              <a:rPr lang="ja-JP" altLang="en-US" sz="2800" dirty="0">
                <a:latin typeface="ＭＳ Ｐゴシック" panose="020B0600070205080204" pitchFamily="50" charset="-128"/>
                <a:ea typeface="ＭＳ Ｐゴシック" panose="020B0600070205080204" pitchFamily="50" charset="-128"/>
              </a:rPr>
              <a:t>」「</a:t>
            </a:r>
            <a:r>
              <a:rPr lang="ja-JP" altLang="en-US" sz="2800" dirty="0">
                <a:solidFill>
                  <a:srgbClr val="FF0000"/>
                </a:solidFill>
                <a:latin typeface="ＭＳ Ｐゴシック" panose="020B0600070205080204" pitchFamily="50" charset="-128"/>
                <a:ea typeface="ＭＳ Ｐゴシック" panose="020B0600070205080204" pitchFamily="50" charset="-128"/>
              </a:rPr>
              <a:t>こうなりたい</a:t>
            </a:r>
            <a:r>
              <a:rPr lang="ja-JP" altLang="en-US" sz="2800" dirty="0">
                <a:latin typeface="ＭＳ Ｐゴシック" panose="020B0600070205080204" pitchFamily="50" charset="-128"/>
                <a:ea typeface="ＭＳ Ｐゴシック" panose="020B0600070205080204" pitchFamily="50" charset="-128"/>
              </a:rPr>
              <a:t>」と望んで動く代わりに、「</a:t>
            </a:r>
            <a:r>
              <a:rPr lang="ja-JP" altLang="en-US" sz="2800" u="sng" dirty="0">
                <a:latin typeface="ＭＳ Ｐゴシック" panose="020B0600070205080204" pitchFamily="50" charset="-128"/>
                <a:ea typeface="ＭＳ Ｐゴシック" panose="020B0600070205080204" pitchFamily="50" charset="-128"/>
              </a:rPr>
              <a:t>こうすべきなんじゃないか</a:t>
            </a:r>
            <a:r>
              <a:rPr lang="ja-JP" altLang="en-US" sz="2800" dirty="0">
                <a:latin typeface="ＭＳ Ｐゴシック" panose="020B0600070205080204" pitchFamily="50" charset="-128"/>
                <a:ea typeface="ＭＳ Ｐゴシック" panose="020B0600070205080204" pitchFamily="50" charset="-128"/>
              </a:rPr>
              <a:t>」「</a:t>
            </a:r>
            <a:r>
              <a:rPr lang="ja-JP" altLang="en-US" sz="2800" u="sng" dirty="0">
                <a:latin typeface="ＭＳ Ｐゴシック" panose="020B0600070205080204" pitchFamily="50" charset="-128"/>
                <a:ea typeface="ＭＳ Ｐゴシック" panose="020B0600070205080204" pitchFamily="50" charset="-128"/>
              </a:rPr>
              <a:t>こうすれば認めてもらえるのでは</a:t>
            </a:r>
            <a:r>
              <a:rPr lang="ja-JP" altLang="en-US" sz="2800" dirty="0">
                <a:latin typeface="ＭＳ Ｐゴシック" panose="020B0600070205080204" pitchFamily="50" charset="-128"/>
                <a:ea typeface="ＭＳ Ｐゴシック" panose="020B0600070205080204" pitchFamily="50" charset="-128"/>
              </a:rPr>
              <a:t>」と周囲の意向を敏感に察知し、過剰適応するのです。そして、「</a:t>
            </a:r>
            <a:r>
              <a:rPr lang="ja-JP" altLang="en-US" sz="2800" u="sng" dirty="0">
                <a:latin typeface="ＭＳ Ｐゴシック" panose="020B0600070205080204" pitchFamily="50" charset="-128"/>
                <a:ea typeface="ＭＳ Ｐゴシック" panose="020B0600070205080204" pitchFamily="50" charset="-128"/>
              </a:rPr>
              <a:t>自分の感覚や考えや行動は間違っているのではないか</a:t>
            </a:r>
            <a:r>
              <a:rPr lang="ja-JP" altLang="en-US" sz="2800" dirty="0">
                <a:latin typeface="ＭＳ Ｐゴシック" panose="020B0600070205080204" pitchFamily="50" charset="-128"/>
                <a:ea typeface="ＭＳ Ｐゴシック" panose="020B0600070205080204" pitchFamily="50" charset="-128"/>
              </a:rPr>
              <a:t>」「</a:t>
            </a:r>
            <a:r>
              <a:rPr lang="ja-JP" altLang="en-US" sz="2800" u="sng" dirty="0">
                <a:latin typeface="ＭＳ Ｐゴシック" panose="020B0600070205080204" pitchFamily="50" charset="-128"/>
                <a:ea typeface="ＭＳ Ｐゴシック" panose="020B0600070205080204" pitchFamily="50" charset="-128"/>
              </a:rPr>
              <a:t>これではまだ足りないのではないか</a:t>
            </a:r>
            <a:r>
              <a:rPr lang="ja-JP" altLang="en-US" sz="2800" dirty="0">
                <a:solidFill>
                  <a:srgbClr val="0000CC"/>
                </a:solidFill>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と、</a:t>
            </a:r>
            <a:r>
              <a:rPr lang="ja-JP" altLang="en-US" sz="2800" dirty="0">
                <a:solidFill>
                  <a:srgbClr val="0000CC"/>
                </a:solidFill>
                <a:latin typeface="ＭＳ Ｐゴシック" panose="020B0600070205080204" pitchFamily="50" charset="-128"/>
                <a:ea typeface="ＭＳ Ｐゴシック" panose="020B0600070205080204" pitchFamily="50" charset="-128"/>
              </a:rPr>
              <a:t>厳しく自分を裁きます</a:t>
            </a:r>
            <a:r>
              <a:rPr lang="ja-JP" altLang="en-US"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その背景には、こんな切実な思いがあるのです。自分は「</a:t>
            </a:r>
            <a:r>
              <a:rPr lang="ja-JP" altLang="en-US" sz="2800" dirty="0">
                <a:solidFill>
                  <a:srgbClr val="FF0000"/>
                </a:solidFill>
                <a:latin typeface="ＭＳ Ｐゴシック" panose="020B0600070205080204" pitchFamily="50" charset="-128"/>
                <a:ea typeface="ＭＳ Ｐゴシック" panose="020B0600070205080204" pitchFamily="50" charset="-128"/>
              </a:rPr>
              <a:t>必要とされる人間</a:t>
            </a:r>
            <a:r>
              <a:rPr lang="ja-JP" altLang="en-US" sz="2800" dirty="0">
                <a:latin typeface="ＭＳ Ｐゴシック" panose="020B0600070205080204" pitchFamily="50" charset="-128"/>
                <a:ea typeface="ＭＳ Ｐゴシック" panose="020B0600070205080204" pitchFamily="50" charset="-128"/>
              </a:rPr>
              <a:t>」だと思いたい。「</a:t>
            </a:r>
            <a:r>
              <a:rPr lang="ja-JP" altLang="en-US" sz="2800" dirty="0">
                <a:solidFill>
                  <a:srgbClr val="FF0000"/>
                </a:solidFill>
                <a:latin typeface="ＭＳ Ｐゴシック" panose="020B0600070205080204" pitchFamily="50" charset="-128"/>
                <a:ea typeface="ＭＳ Ｐゴシック" panose="020B0600070205080204" pitchFamily="50" charset="-128"/>
              </a:rPr>
              <a:t>有能で役に立つ人</a:t>
            </a:r>
            <a:r>
              <a:rPr lang="ja-JP" altLang="en-US" sz="2800" dirty="0">
                <a:latin typeface="ＭＳ Ｐゴシック" panose="020B0600070205080204" pitchFamily="50" charset="-128"/>
                <a:ea typeface="ＭＳ Ｐゴシック" panose="020B0600070205080204" pitchFamily="50" charset="-128"/>
              </a:rPr>
              <a:t>」だと評価されたい。「</a:t>
            </a:r>
            <a:r>
              <a:rPr lang="ja-JP" altLang="en-US" sz="2800" dirty="0">
                <a:solidFill>
                  <a:srgbClr val="FF0000"/>
                </a:solidFill>
                <a:latin typeface="ＭＳ Ｐゴシック" panose="020B0600070205080204" pitchFamily="50" charset="-128"/>
                <a:ea typeface="ＭＳ Ｐゴシック" panose="020B0600070205080204" pitchFamily="50" charset="-128"/>
              </a:rPr>
              <a:t>ひとかどの人物</a:t>
            </a:r>
            <a:r>
              <a:rPr lang="ja-JP" altLang="en-US" sz="2800" dirty="0">
                <a:latin typeface="ＭＳ Ｐゴシック" panose="020B0600070205080204" pitchFamily="50" charset="-128"/>
                <a:ea typeface="ＭＳ Ｐゴシック" panose="020B0600070205080204" pitchFamily="50" charset="-128"/>
              </a:rPr>
              <a:t>」として大切に扱われたい。「</a:t>
            </a:r>
            <a:r>
              <a:rPr lang="ja-JP" altLang="en-US" sz="2800" dirty="0">
                <a:solidFill>
                  <a:srgbClr val="FF0000"/>
                </a:solidFill>
                <a:latin typeface="ＭＳ Ｐゴシック" panose="020B0600070205080204" pitchFamily="50" charset="-128"/>
                <a:ea typeface="ＭＳ Ｐゴシック" panose="020B0600070205080204" pitchFamily="50" charset="-128"/>
              </a:rPr>
              <a:t>愛される存在</a:t>
            </a:r>
            <a:r>
              <a:rPr lang="ja-JP" altLang="en-US" sz="2800" dirty="0">
                <a:latin typeface="ＭＳ Ｐゴシック" panose="020B0600070205080204" pitchFamily="50" charset="-128"/>
                <a:ea typeface="ＭＳ Ｐゴシック" panose="020B0600070205080204" pitchFamily="50" charset="-128"/>
              </a:rPr>
              <a:t>」だと感じたい・・・。</a:t>
            </a:r>
            <a:endParaRPr lang="en-US" altLang="ja-JP" sz="2800" dirty="0">
              <a:latin typeface="ＭＳ Ｐゴシック" panose="020B0600070205080204" pitchFamily="50" charset="-128"/>
              <a:ea typeface="ＭＳ Ｐゴシック" panose="020B0600070205080204" pitchFamily="50" charset="-128"/>
            </a:endParaRPr>
          </a:p>
          <a:p>
            <a:pPr marL="457200" indent="-457200" algn="l">
              <a:buFont typeface="Arial" panose="020B0604020202020204" pitchFamily="34" charset="0"/>
              <a:buChar char="•"/>
            </a:pPr>
            <a:r>
              <a:rPr lang="ja-JP" altLang="en-US" sz="2800" dirty="0">
                <a:latin typeface="ＭＳ Ｐゴシック" panose="020B0600070205080204" pitchFamily="50" charset="-128"/>
                <a:ea typeface="ＭＳ Ｐゴシック" panose="020B0600070205080204" pitchFamily="50" charset="-128"/>
              </a:rPr>
              <a:t>つまりは、子ども時代に得られなかった「</a:t>
            </a:r>
            <a:r>
              <a:rPr lang="ja-JP" altLang="en-US" sz="2800" dirty="0">
                <a:solidFill>
                  <a:srgbClr val="FF0000"/>
                </a:solidFill>
                <a:latin typeface="ＭＳ Ｐゴシック" panose="020B0600070205080204" pitchFamily="50" charset="-128"/>
                <a:ea typeface="ＭＳ Ｐゴシック" panose="020B0600070205080204" pitchFamily="50" charset="-128"/>
              </a:rPr>
              <a:t>あなたはそれでいい</a:t>
            </a:r>
            <a:r>
              <a:rPr lang="ja-JP" altLang="en-US" sz="2800" dirty="0">
                <a:latin typeface="ＭＳ Ｐゴシック" panose="020B0600070205080204" pitchFamily="50" charset="-128"/>
                <a:ea typeface="ＭＳ Ｐゴシック" panose="020B0600070205080204" pitchFamily="50" charset="-128"/>
              </a:rPr>
              <a:t>」「</a:t>
            </a:r>
            <a:r>
              <a:rPr lang="ja-JP" altLang="en-US" sz="2800" dirty="0">
                <a:solidFill>
                  <a:srgbClr val="FF0000"/>
                </a:solidFill>
                <a:latin typeface="ＭＳ Ｐゴシック" panose="020B0600070205080204" pitchFamily="50" charset="-128"/>
                <a:ea typeface="ＭＳ Ｐゴシック" panose="020B0600070205080204" pitchFamily="50" charset="-128"/>
              </a:rPr>
              <a:t>あなたは大切だよ</a:t>
            </a:r>
            <a:r>
              <a:rPr lang="ja-JP" altLang="en-US" sz="2800" dirty="0">
                <a:latin typeface="ＭＳ Ｐゴシック" panose="020B0600070205080204" pitchFamily="50" charset="-128"/>
                <a:ea typeface="ＭＳ Ｐゴシック" panose="020B0600070205080204" pitchFamily="50" charset="-128"/>
              </a:rPr>
              <a:t>」という承認を、</a:t>
            </a:r>
            <a:r>
              <a:rPr lang="ja-JP" altLang="en-US" sz="2800" dirty="0">
                <a:solidFill>
                  <a:srgbClr val="0000CC"/>
                </a:solidFill>
                <a:latin typeface="ＭＳ Ｐゴシック" panose="020B0600070205080204" pitchFamily="50" charset="-128"/>
                <a:ea typeface="ＭＳ Ｐゴシック" panose="020B0600070205080204" pitchFamily="50" charset="-128"/>
              </a:rPr>
              <a:t>大人になってもずっと求め続けている</a:t>
            </a:r>
            <a:r>
              <a:rPr lang="ja-JP" altLang="en-US" sz="2800" dirty="0">
                <a:latin typeface="ＭＳ Ｐゴシック" panose="020B0600070205080204" pitchFamily="50" charset="-128"/>
                <a:ea typeface="ＭＳ Ｐゴシック" panose="020B0600070205080204" pitchFamily="50" charset="-128"/>
              </a:rPr>
              <a:t>と言うことなのかもしれません。</a:t>
            </a:r>
          </a:p>
          <a:p>
            <a:pPr marL="457200" indent="-457200" algn="l">
              <a:buFont typeface="Arial" panose="020B0604020202020204" pitchFamily="34" charset="0"/>
              <a:buChar char="•"/>
            </a:pPr>
            <a:endParaRPr lang="en-US" altLang="ja-JP" sz="2800" dirty="0">
              <a:latin typeface="ＭＳ Ｐゴシック" panose="020B0600070205080204" pitchFamily="50" charset="-128"/>
              <a:ea typeface="ＭＳ Ｐゴシック" panose="020B0600070205080204" pitchFamily="50" charset="-128"/>
            </a:endParaRPr>
          </a:p>
          <a:p>
            <a:pPr algn="l"/>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003203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121974</TotalTime>
  <Words>2462</Words>
  <Application>Microsoft Office PowerPoint</Application>
  <PresentationFormat>ワイド画面</PresentationFormat>
  <Paragraphs>94</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ＭＳ Ｐゴシック</vt:lpstr>
      <vt:lpstr>游ゴシック</vt:lpstr>
      <vt:lpstr>游ゴシック Light</vt:lpstr>
      <vt:lpstr>Arial</vt:lpstr>
      <vt:lpstr>Office テーマ</vt:lpstr>
      <vt:lpstr>アダルトチルドレン（１）</vt:lpstr>
      <vt:lpstr>アダルトチルドレン（２）</vt:lpstr>
      <vt:lpstr>アダルトチルドレン（３）</vt:lpstr>
      <vt:lpstr>アダルトチルドレン（４）</vt:lpstr>
      <vt:lpstr>アダルトチルドレン（４）</vt:lpstr>
      <vt:lpstr>共依存（１）</vt:lpstr>
      <vt:lpstr>境界性パーソナリティ障害（ＢＰＤ）</vt:lpstr>
      <vt:lpstr>共依存（１）</vt:lpstr>
      <vt:lpstr>共依存（２）</vt:lpstr>
      <vt:lpstr>役割理論（１）</vt:lpstr>
      <vt:lpstr>①　ヒーロー（ヒロイン）（優等生）</vt:lpstr>
      <vt:lpstr>②　スケープゴート　（身代わり）</vt:lpstr>
      <vt:lpstr>③　ロストチャイルド　（いない子）</vt:lpstr>
      <vt:lpstr>④　ピエロ、マスコット、クラウン　（道化師）</vt:lpstr>
      <vt:lpstr>⑤　プラケイター、ケアテイカ-　（世話役）</vt:lpstr>
      <vt:lpstr>⑥　イネイブラー　（身代わり人）</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長沼 睦雄</cp:lastModifiedBy>
  <cp:revision>66</cp:revision>
  <cp:lastPrinted>2023-11-24T04:01:41Z</cp:lastPrinted>
  <dcterms:created xsi:type="dcterms:W3CDTF">2017-11-16T12:47:09Z</dcterms:created>
  <dcterms:modified xsi:type="dcterms:W3CDTF">2023-11-26T04:29:47Z</dcterms:modified>
</cp:coreProperties>
</file>